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95" r:id="rId1"/>
  </p:sldMasterIdLst>
  <p:notesMasterIdLst>
    <p:notesMasterId r:id="rId67"/>
  </p:notesMasterIdLst>
  <p:sldIdLst>
    <p:sldId id="390" r:id="rId2"/>
    <p:sldId id="413" r:id="rId3"/>
    <p:sldId id="392" r:id="rId4"/>
    <p:sldId id="391" r:id="rId5"/>
    <p:sldId id="393" r:id="rId6"/>
    <p:sldId id="394" r:id="rId7"/>
    <p:sldId id="395" r:id="rId8"/>
    <p:sldId id="396" r:id="rId9"/>
    <p:sldId id="397" r:id="rId10"/>
    <p:sldId id="398" r:id="rId11"/>
    <p:sldId id="399" r:id="rId12"/>
    <p:sldId id="258" r:id="rId13"/>
    <p:sldId id="295" r:id="rId14"/>
    <p:sldId id="296" r:id="rId15"/>
    <p:sldId id="269" r:id="rId16"/>
    <p:sldId id="382" r:id="rId17"/>
    <p:sldId id="275" r:id="rId18"/>
    <p:sldId id="314" r:id="rId19"/>
    <p:sldId id="315" r:id="rId20"/>
    <p:sldId id="259" r:id="rId21"/>
    <p:sldId id="297" r:id="rId22"/>
    <p:sldId id="276" r:id="rId23"/>
    <p:sldId id="277" r:id="rId24"/>
    <p:sldId id="317" r:id="rId25"/>
    <p:sldId id="319" r:id="rId26"/>
    <p:sldId id="318" r:id="rId27"/>
    <p:sldId id="320" r:id="rId28"/>
    <p:sldId id="350" r:id="rId29"/>
    <p:sldId id="321" r:id="rId30"/>
    <p:sldId id="406" r:id="rId31"/>
    <p:sldId id="414" r:id="rId32"/>
    <p:sldId id="415" r:id="rId33"/>
    <p:sldId id="404" r:id="rId34"/>
    <p:sldId id="322" r:id="rId35"/>
    <p:sldId id="387" r:id="rId36"/>
    <p:sldId id="301" r:id="rId37"/>
    <p:sldId id="264" r:id="rId38"/>
    <p:sldId id="346" r:id="rId39"/>
    <p:sldId id="363" r:id="rId40"/>
    <p:sldId id="365" r:id="rId41"/>
    <p:sldId id="364" r:id="rId42"/>
    <p:sldId id="265" r:id="rId43"/>
    <p:sldId id="355" r:id="rId44"/>
    <p:sldId id="333" r:id="rId45"/>
    <p:sldId id="334" r:id="rId46"/>
    <p:sldId id="357" r:id="rId47"/>
    <p:sldId id="340" r:id="rId48"/>
    <p:sldId id="401" r:id="rId49"/>
    <p:sldId id="400" r:id="rId50"/>
    <p:sldId id="402" r:id="rId51"/>
    <p:sldId id="403" r:id="rId52"/>
    <p:sldId id="358" r:id="rId53"/>
    <p:sldId id="378" r:id="rId54"/>
    <p:sldId id="341" r:id="rId55"/>
    <p:sldId id="339" r:id="rId56"/>
    <p:sldId id="337" r:id="rId57"/>
    <p:sldId id="336" r:id="rId58"/>
    <p:sldId id="360" r:id="rId59"/>
    <p:sldId id="412" r:id="rId60"/>
    <p:sldId id="335" r:id="rId61"/>
    <p:sldId id="407" r:id="rId62"/>
    <p:sldId id="408" r:id="rId63"/>
    <p:sldId id="409" r:id="rId64"/>
    <p:sldId id="410" r:id="rId65"/>
    <p:sldId id="411" r:id="rId6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A1EC"/>
    <a:srgbClr val="CC3300"/>
    <a:srgbClr val="F36329"/>
    <a:srgbClr val="FFFFCC"/>
    <a:srgbClr val="FFFF99"/>
    <a:srgbClr val="8C32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47" autoAdjust="0"/>
    <p:restoredTop sz="93484" autoAdjust="0"/>
  </p:normalViewPr>
  <p:slideViewPr>
    <p:cSldViewPr>
      <p:cViewPr varScale="1">
        <p:scale>
          <a:sx n="62" d="100"/>
          <a:sy n="62" d="100"/>
        </p:scale>
        <p:origin x="1320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57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9C440C-D137-4EB0-9A12-C201636BA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0689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08EEFF-4A85-4067-9C47-B54EDDE2F1D1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E9959E-6F96-4FE7-B17E-B2B00EFB8DF6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D469D5-D971-4BBD-86A0-E912E2C38CC6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AF947E-8751-4943-AD76-6C944CE6DD92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45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46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253592-1555-47C5-A59E-E31648F21F29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4DAEE5-9086-4725-A3CD-D76B012BE85D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ru-RU" sz="10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53</a:t>
            </a:fld>
            <a:endParaRPr lang="ru-R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1BE809-B9C1-4EA2-803C-5BEF32DD9F2B}" type="slidenum">
              <a:rPr lang="ru-RU" smtClean="0"/>
              <a:pPr/>
              <a:t>54</a:t>
            </a:fld>
            <a:endParaRPr lang="ru-RU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BEE5F5-E92E-4599-ADA7-7FE741F16362}" type="slidenum">
              <a:rPr lang="ru-RU" smtClean="0"/>
              <a:pPr/>
              <a:t>55</a:t>
            </a:fld>
            <a:endParaRPr lang="ru-RU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F7E5B1-52DF-42AC-B350-24E4D3E4C6CA}" type="slidenum">
              <a:rPr lang="ru-RU" smtClean="0"/>
              <a:pPr/>
              <a:t>56</a:t>
            </a:fld>
            <a:endParaRPr lang="ru-RU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57</a:t>
            </a:fld>
            <a:endParaRPr lang="ru-R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58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60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9C440C-D137-4EB0-9A12-C201636BA19D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Овал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2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4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C7F90A-1831-495F-9444-00679873AD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D02841-166A-4708-8349-46D0E4177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0D467-0BED-4A9A-BD1A-6E3940A27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0" y="190500"/>
            <a:ext cx="7010400" cy="15271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1524000" y="1905000"/>
            <a:ext cx="7010400" cy="4114800"/>
          </a:xfrm>
        </p:spPr>
        <p:txBody>
          <a:bodyPr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A3E1A-5E6A-459A-9009-8FDE368BE3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E620B7B-4E65-4FB7-9CFF-91997CD36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Прямоугольник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Прямоугольник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Овал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Овал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Овал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Овал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Овал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50284-B041-41AA-92BE-EB638FC2D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8819-D612-4B46-8194-D37BF21199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35533-019E-4D0B-9A06-74F2A046C5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D1BE91E-B90A-4F2D-8121-641CC3A48F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A1B50-3FA3-4A79-99A9-138A5F6517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Прямая соединительная линия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Овал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Дата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7904236-C9F3-463F-A0E2-8E6AB6EBC0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Овал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786D551-E6D3-410E-B7A9-7836A35DCE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4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8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Овал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5EEF0493-B586-4F3E-B8A2-CC3981CD0F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68" r:id="rId4"/>
    <p:sldLayoutId id="2147483969" r:id="rId5"/>
    <p:sldLayoutId id="2147483980" r:id="rId6"/>
    <p:sldLayoutId id="2147483970" r:id="rId7"/>
    <p:sldLayoutId id="2147483981" r:id="rId8"/>
    <p:sldLayoutId id="2147483982" r:id="rId9"/>
    <p:sldLayoutId id="2147483971" r:id="rId10"/>
    <p:sldLayoutId id="2147483972" r:id="rId11"/>
    <p:sldLayoutId id="214748397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rcn.com/jkimball.ma.ultranet/BiologyPages/C/CellularRespiration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sers.rcn.com/jkimball.ma.ultranet/BiologyPages/P/ProteinKinesis.html" TargetMode="External"/><Relationship Id="rId4" Type="http://schemas.openxmlformats.org/officeDocument/2006/relationships/hyperlink" Target="http://users.rcn.com/jkimball.ma.ultranet/BiologyPages/T/Translation.html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users.rcn.com/jkimball.ma.ultranet/BiologyPages/C/Cytoskeleton.html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sers.rcn.com/jkimball.ma.ultranet/BiologyPages/C/Chromosomes.html" TargetMode="External"/><Relationship Id="rId4" Type="http://schemas.openxmlformats.org/officeDocument/2006/relationships/hyperlink" Target="http://users.rcn.com/jkimball.ma.ultranet/BiologyPages/C/Cytoskeleton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users.rcn.com/jkimball.ma.ultranet/BiologyPages/C/Cytoskeleton.html" TargetMode="External"/><Relationship Id="rId4" Type="http://schemas.openxmlformats.org/officeDocument/2006/relationships/hyperlink" Target="http://users.rcn.com/jkimball.ma.ultranet/BiologyPages/E/EmbryonicDevelopment.html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uc.edu/depts/biology/dev/lampbr.ht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06388" y="518737"/>
            <a:ext cx="9252520" cy="1356445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Загальна</a:t>
            </a:r>
            <a:r>
              <a:rPr lang="ru-RU" sz="4000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характеристика молекулярно-</a:t>
            </a:r>
            <a:r>
              <a:rPr lang="ru-RU" sz="4000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генетичних</a:t>
            </a:r>
            <a:r>
              <a:rPr lang="ru-RU" sz="4000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endParaRPr lang="ru-RU" sz="4000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0096FA-754B-4420-8F4D-DCE57231678F}"/>
              </a:ext>
            </a:extLst>
          </p:cNvPr>
          <p:cNvSpPr txBox="1"/>
          <p:nvPr/>
        </p:nvSpPr>
        <p:spPr>
          <a:xfrm>
            <a:off x="6300192" y="138463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Лекція 2</a:t>
            </a:r>
            <a:endParaRPr lang="ru-UA" dirty="0"/>
          </a:p>
        </p:txBody>
      </p:sp>
      <p:pic>
        <p:nvPicPr>
          <p:cNvPr id="11266" name="Picture 2" descr="Результат пошуку зображень за запитом поділ клітин хромосоми">
            <a:extLst>
              <a:ext uri="{FF2B5EF4-FFF2-40B4-BE49-F238E27FC236}">
                <a16:creationId xmlns:a16="http://schemas.microsoft.com/office/drawing/2014/main" id="{952EF9BF-637F-439E-8A4E-243769F2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448" y="1974159"/>
            <a:ext cx="4365104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624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F32E26-D11D-442A-A275-720E44BAA3E3}"/>
              </a:ext>
            </a:extLst>
          </p:cNvPr>
          <p:cNvSpPr/>
          <p:nvPr/>
        </p:nvSpPr>
        <p:spPr>
          <a:xfrm>
            <a:off x="2195736" y="260648"/>
            <a:ext cx="3939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rgbClr val="FF0000"/>
                </a:solidFill>
              </a:rPr>
              <a:t>Особливості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 err="1">
                <a:solidFill>
                  <a:srgbClr val="FF0000"/>
                </a:solidFill>
              </a:rPr>
              <a:t>реплікації</a:t>
            </a:r>
            <a:r>
              <a:rPr lang="ru-RU" dirty="0">
                <a:solidFill>
                  <a:srgbClr val="FF0000"/>
                </a:solidFill>
              </a:rPr>
              <a:t> в </a:t>
            </a:r>
            <a:r>
              <a:rPr lang="ru-RU" dirty="0" err="1">
                <a:solidFill>
                  <a:srgbClr val="FF0000"/>
                </a:solidFill>
              </a:rPr>
              <a:t>еукаріотів</a:t>
            </a:r>
            <a:endParaRPr lang="ru-UA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4D00AE2-F1C1-4E71-A672-55417F20B2AC}"/>
              </a:ext>
            </a:extLst>
          </p:cNvPr>
          <p:cNvSpPr/>
          <p:nvPr/>
        </p:nvSpPr>
        <p:spPr>
          <a:xfrm>
            <a:off x="323528" y="1052736"/>
            <a:ext cx="2880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Хромосоми</a:t>
            </a:r>
            <a:r>
              <a:rPr lang="ru-RU" dirty="0"/>
              <a:t>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лінійні</a:t>
            </a:r>
            <a:r>
              <a:rPr lang="ru-RU" dirty="0"/>
              <a:t>. При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реплікації</a:t>
            </a:r>
            <a:r>
              <a:rPr lang="ru-RU" dirty="0"/>
              <a:t> </a:t>
            </a:r>
            <a:r>
              <a:rPr lang="ru-RU" dirty="0" err="1"/>
              <a:t>відбувається</a:t>
            </a:r>
            <a:r>
              <a:rPr lang="ru-RU" dirty="0"/>
              <a:t> </a:t>
            </a:r>
            <a:r>
              <a:rPr lang="ru-RU" dirty="0" err="1"/>
              <a:t>вкорочення</a:t>
            </a:r>
            <a:r>
              <a:rPr lang="ru-RU" dirty="0"/>
              <a:t> хромосом.</a:t>
            </a:r>
            <a:endParaRPr lang="ru-UA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4887B1-E038-46DC-A752-0957FD3EBC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95" t="30070" r="34504" b="26815"/>
          <a:stretch/>
        </p:blipFill>
        <p:spPr>
          <a:xfrm>
            <a:off x="4679504" y="751344"/>
            <a:ext cx="3722841" cy="281257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710A21E-F362-4EE8-B4DD-F580D142A64B}"/>
              </a:ext>
            </a:extLst>
          </p:cNvPr>
          <p:cNvSpPr/>
          <p:nvPr/>
        </p:nvSpPr>
        <p:spPr>
          <a:xfrm>
            <a:off x="107504" y="373503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Для </a:t>
            </a:r>
            <a:r>
              <a:rPr lang="ru-RU" dirty="0" err="1"/>
              <a:t>запобігання</a:t>
            </a:r>
            <a:r>
              <a:rPr lang="ru-RU" dirty="0"/>
              <a:t> </a:t>
            </a:r>
            <a:r>
              <a:rPr lang="ru-RU" dirty="0" err="1"/>
              <a:t>вкороченню</a:t>
            </a:r>
            <a:r>
              <a:rPr lang="ru-RU" dirty="0"/>
              <a:t> </a:t>
            </a:r>
            <a:r>
              <a:rPr lang="ru-RU" dirty="0" err="1"/>
              <a:t>генів</a:t>
            </a:r>
            <a:r>
              <a:rPr lang="ru-RU" dirty="0"/>
              <a:t> на </a:t>
            </a:r>
            <a:r>
              <a:rPr lang="ru-RU" dirty="0" err="1"/>
              <a:t>кінцях</a:t>
            </a:r>
            <a:r>
              <a:rPr lang="ru-RU" dirty="0"/>
              <a:t> хромосом </a:t>
            </a:r>
            <a:r>
              <a:rPr lang="ru-RU" dirty="0" err="1"/>
              <a:t>еукаріотів</a:t>
            </a:r>
            <a:r>
              <a:rPr lang="ru-RU" dirty="0"/>
              <a:t> </a:t>
            </a:r>
            <a:r>
              <a:rPr lang="ru-RU" dirty="0" err="1"/>
              <a:t>знаходяться</a:t>
            </a:r>
            <a:r>
              <a:rPr lang="ru-RU" dirty="0"/>
              <a:t> </a:t>
            </a:r>
            <a:r>
              <a:rPr lang="ru-RU" dirty="0" err="1"/>
              <a:t>спеціальні</a:t>
            </a:r>
            <a:r>
              <a:rPr lang="ru-RU" dirty="0"/>
              <a:t> </a:t>
            </a:r>
            <a:r>
              <a:rPr lang="ru-RU" dirty="0" err="1"/>
              <a:t>повторювані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</a:t>
            </a:r>
            <a:r>
              <a:rPr lang="ru-RU" dirty="0" err="1"/>
              <a:t>нуклеотидів</a:t>
            </a:r>
            <a:r>
              <a:rPr lang="ru-RU" dirty="0"/>
              <a:t> – </a:t>
            </a:r>
            <a:r>
              <a:rPr lang="ru-RU" b="1" dirty="0" err="1"/>
              <a:t>теломерні</a:t>
            </a:r>
            <a:r>
              <a:rPr lang="ru-RU" b="1" dirty="0"/>
              <a:t> ДНК. </a:t>
            </a:r>
            <a:r>
              <a:rPr lang="ru-RU" dirty="0"/>
              <a:t>В </a:t>
            </a:r>
            <a:r>
              <a:rPr lang="ru-RU" dirty="0" err="1"/>
              <a:t>найпростіших</a:t>
            </a:r>
            <a:r>
              <a:rPr lang="ru-RU" dirty="0"/>
              <a:t> </a:t>
            </a:r>
            <a:r>
              <a:rPr lang="ru-RU" dirty="0" err="1"/>
              <a:t>теломерні</a:t>
            </a:r>
            <a:r>
              <a:rPr lang="ru-RU" dirty="0"/>
              <a:t> повтори ТТГГГГ, у </a:t>
            </a:r>
            <a:r>
              <a:rPr lang="ru-RU" dirty="0" err="1"/>
              <a:t>рослин</a:t>
            </a:r>
            <a:r>
              <a:rPr lang="ru-RU" dirty="0"/>
              <a:t>, </a:t>
            </a:r>
            <a:r>
              <a:rPr lang="ru-RU" dirty="0" err="1"/>
              <a:t>тварин</a:t>
            </a:r>
            <a:r>
              <a:rPr lang="ru-RU" dirty="0"/>
              <a:t>, </a:t>
            </a:r>
            <a:r>
              <a:rPr lang="ru-RU" dirty="0" err="1"/>
              <a:t>риб</a:t>
            </a:r>
            <a:r>
              <a:rPr lang="ru-RU" dirty="0"/>
              <a:t>, </a:t>
            </a:r>
            <a:r>
              <a:rPr lang="ru-RU" dirty="0" err="1"/>
              <a:t>птахів</a:t>
            </a:r>
            <a:r>
              <a:rPr lang="ru-RU" dirty="0"/>
              <a:t> і </a:t>
            </a:r>
            <a:r>
              <a:rPr lang="ru-RU" dirty="0" err="1"/>
              <a:t>людини</a:t>
            </a:r>
            <a:r>
              <a:rPr lang="ru-RU" dirty="0"/>
              <a:t> – ТТАГГГ. </a:t>
            </a:r>
          </a:p>
          <a:p>
            <a:r>
              <a:rPr lang="ru-RU" dirty="0" err="1"/>
              <a:t>Довжина</a:t>
            </a:r>
            <a:r>
              <a:rPr lang="ru-RU" dirty="0"/>
              <a:t> </a:t>
            </a:r>
            <a:r>
              <a:rPr lang="ru-RU" dirty="0" err="1"/>
              <a:t>теломерної</a:t>
            </a:r>
            <a:r>
              <a:rPr lang="ru-RU" dirty="0"/>
              <a:t> ДНК </a:t>
            </a:r>
            <a:r>
              <a:rPr lang="ru-RU" dirty="0" err="1"/>
              <a:t>людини</a:t>
            </a:r>
            <a:r>
              <a:rPr lang="ru-RU" dirty="0"/>
              <a:t> становить </a:t>
            </a:r>
            <a:r>
              <a:rPr lang="ru-RU" dirty="0" err="1"/>
              <a:t>від</a:t>
            </a:r>
            <a:r>
              <a:rPr lang="ru-RU" dirty="0"/>
              <a:t> 2 до 20 тис. п. н.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3F2EEFC-16FE-4ABD-9238-8D8FA5CB5C73}"/>
              </a:ext>
            </a:extLst>
          </p:cNvPr>
          <p:cNvSpPr/>
          <p:nvPr/>
        </p:nvSpPr>
        <p:spPr>
          <a:xfrm>
            <a:off x="4695520" y="4869160"/>
            <a:ext cx="4196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Фермент </a:t>
            </a:r>
            <a:r>
              <a:rPr lang="ru-RU" b="1" dirty="0"/>
              <a:t>теломераза</a:t>
            </a:r>
            <a:r>
              <a:rPr lang="ru-RU" dirty="0"/>
              <a:t> </a:t>
            </a:r>
            <a:r>
              <a:rPr lang="ru-RU" dirty="0" err="1"/>
              <a:t>добудовує</a:t>
            </a:r>
            <a:r>
              <a:rPr lang="ru-RU" dirty="0"/>
              <a:t> </a:t>
            </a:r>
            <a:r>
              <a:rPr lang="ru-RU" dirty="0" err="1"/>
              <a:t>послідовності</a:t>
            </a:r>
            <a:r>
              <a:rPr lang="ru-RU" dirty="0"/>
              <a:t> </a:t>
            </a:r>
            <a:r>
              <a:rPr lang="ru-RU" dirty="0" err="1"/>
              <a:t>теломерної</a:t>
            </a:r>
            <a:r>
              <a:rPr lang="ru-RU" dirty="0"/>
              <a:t> ДНК і таким чином </a:t>
            </a:r>
            <a:r>
              <a:rPr lang="ru-RU" dirty="0" err="1"/>
              <a:t>подовжує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.</a:t>
            </a:r>
            <a:endParaRPr lang="ru-UA" b="1" dirty="0"/>
          </a:p>
        </p:txBody>
      </p:sp>
    </p:spTree>
    <p:extLst>
      <p:ext uri="{BB962C8B-B14F-4D97-AF65-F5344CB8AC3E}">
        <p14:creationId xmlns:p14="http://schemas.microsoft.com/office/powerpoint/2010/main" val="2611433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20AC43-A987-4021-991F-349DB68040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19201" r="29525" b="24800"/>
          <a:stretch/>
        </p:blipFill>
        <p:spPr>
          <a:xfrm>
            <a:off x="467543" y="332656"/>
            <a:ext cx="6048673" cy="456503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48381DC-8C60-461A-AA4D-1F5F83070B3D}"/>
              </a:ext>
            </a:extLst>
          </p:cNvPr>
          <p:cNvSpPr/>
          <p:nvPr/>
        </p:nvSpPr>
        <p:spPr>
          <a:xfrm>
            <a:off x="179512" y="5048016"/>
            <a:ext cx="79131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Теломери</a:t>
            </a:r>
            <a:r>
              <a:rPr lang="ru-RU" dirty="0"/>
              <a:t> в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укорочуються</a:t>
            </a:r>
            <a:r>
              <a:rPr lang="ru-RU" dirty="0"/>
              <a:t> з </a:t>
            </a:r>
            <a:r>
              <a:rPr lang="ru-RU" dirty="0" err="1"/>
              <a:t>віком</a:t>
            </a:r>
            <a:r>
              <a:rPr lang="ru-RU" dirty="0"/>
              <a:t>,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бути </a:t>
            </a:r>
            <a:r>
              <a:rPr lang="ru-RU" dirty="0" err="1"/>
              <a:t>важливим</a:t>
            </a:r>
            <a:r>
              <a:rPr lang="ru-RU" dirty="0"/>
              <a:t> фактором,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визначає</a:t>
            </a:r>
            <a:r>
              <a:rPr lang="ru-RU" dirty="0"/>
              <a:t> </a:t>
            </a:r>
            <a:r>
              <a:rPr lang="ru-RU" dirty="0" err="1"/>
              <a:t>тривалість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Кількість</a:t>
            </a:r>
            <a:r>
              <a:rPr lang="ru-RU" dirty="0"/>
              <a:t> </a:t>
            </a:r>
            <a:r>
              <a:rPr lang="ru-RU" dirty="0" err="1"/>
              <a:t>можливих</a:t>
            </a:r>
            <a:r>
              <a:rPr lang="ru-RU" dirty="0"/>
              <a:t> </a:t>
            </a:r>
            <a:r>
              <a:rPr lang="ru-RU" dirty="0" err="1"/>
              <a:t>поділів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у </a:t>
            </a:r>
            <a:r>
              <a:rPr lang="ru-RU" dirty="0" err="1"/>
              <a:t>культурі</a:t>
            </a:r>
            <a:r>
              <a:rPr lang="ru-RU" dirty="0"/>
              <a:t> назвали </a:t>
            </a:r>
            <a:r>
              <a:rPr lang="ru-RU" b="1" dirty="0" err="1"/>
              <a:t>лімітом</a:t>
            </a:r>
            <a:r>
              <a:rPr lang="ru-RU" b="1" dirty="0"/>
              <a:t> </a:t>
            </a:r>
            <a:r>
              <a:rPr lang="ru-RU" b="1" dirty="0" err="1"/>
              <a:t>Хейфліка</a:t>
            </a:r>
            <a:r>
              <a:rPr lang="ru-RU" b="1" dirty="0"/>
              <a:t>. </a:t>
            </a:r>
            <a:r>
              <a:rPr lang="ru-RU" dirty="0"/>
              <a:t>Для </a:t>
            </a:r>
            <a:r>
              <a:rPr lang="ru-RU" dirty="0" err="1"/>
              <a:t>більшості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ru-RU" dirty="0" err="1"/>
              <a:t>людини</a:t>
            </a:r>
            <a:r>
              <a:rPr lang="ru-RU" dirty="0"/>
              <a:t> </a:t>
            </a:r>
            <a:r>
              <a:rPr lang="ru-RU" dirty="0" err="1"/>
              <a:t>ліміт</a:t>
            </a:r>
            <a:r>
              <a:rPr lang="ru-RU" dirty="0"/>
              <a:t> </a:t>
            </a:r>
            <a:r>
              <a:rPr lang="ru-RU" dirty="0" err="1"/>
              <a:t>Хейфліка</a:t>
            </a:r>
            <a:r>
              <a:rPr lang="ru-RU" dirty="0"/>
              <a:t> становить 52 </a:t>
            </a:r>
            <a:r>
              <a:rPr lang="ru-RU" dirty="0" err="1"/>
              <a:t>поділи</a:t>
            </a:r>
            <a:r>
              <a:rPr lang="ru-RU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07384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Життєвий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і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клітинний</a:t>
            </a:r>
            <a:r>
              <a:rPr lang="ru-RU" sz="4000" b="1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 цикли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4516" y="828696"/>
            <a:ext cx="8929971" cy="1880224"/>
          </a:xfrm>
        </p:spPr>
        <p:txBody>
          <a:bodyPr/>
          <a:lstStyle/>
          <a:p>
            <a:pPr eaLnBrk="1" hangingPunct="1"/>
            <a:r>
              <a:rPr lang="ru-RU" sz="2000" dirty="0">
                <a:latin typeface="Calibri" pitchFamily="34" charset="0"/>
                <a:cs typeface="Arial" charset="0"/>
              </a:rPr>
              <a:t>У </a:t>
            </a:r>
            <a:r>
              <a:rPr lang="ru-RU" sz="2000" dirty="0" err="1">
                <a:latin typeface="Calibri" pitchFamily="34" charset="0"/>
                <a:cs typeface="Arial" charset="0"/>
              </a:rPr>
              <a:t>житті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клітини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розрізняють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b="1" dirty="0" err="1">
                <a:latin typeface="Calibri" pitchFamily="34" charset="0"/>
                <a:cs typeface="Arial" charset="0"/>
              </a:rPr>
              <a:t>життєвий</a:t>
            </a:r>
            <a:r>
              <a:rPr lang="ru-RU" sz="2000" b="1" dirty="0">
                <a:latin typeface="Calibri" pitchFamily="34" charset="0"/>
                <a:cs typeface="Arial" charset="0"/>
              </a:rPr>
              <a:t> цикл </a:t>
            </a:r>
            <a:r>
              <a:rPr lang="ru-RU" sz="2000" dirty="0">
                <a:latin typeface="Calibri" pitchFamily="34" charset="0"/>
                <a:cs typeface="Arial" charset="0"/>
              </a:rPr>
              <a:t>і </a:t>
            </a:r>
            <a:r>
              <a:rPr lang="ru-RU" sz="2000" b="1" dirty="0" err="1">
                <a:latin typeface="Calibri" pitchFamily="34" charset="0"/>
                <a:cs typeface="Arial" charset="0"/>
              </a:rPr>
              <a:t>клітинний</a:t>
            </a:r>
            <a:r>
              <a:rPr lang="ru-RU" sz="2000" b="1" dirty="0">
                <a:latin typeface="Calibri" pitchFamily="34" charset="0"/>
                <a:cs typeface="Arial" charset="0"/>
              </a:rPr>
              <a:t> цикл</a:t>
            </a:r>
          </a:p>
          <a:p>
            <a:pPr lvl="1" eaLnBrk="1" hangingPunct="1"/>
            <a:r>
              <a:rPr lang="ru-RU" sz="2000" b="1" dirty="0" err="1">
                <a:latin typeface="Calibri" pitchFamily="34" charset="0"/>
                <a:cs typeface="Arial" charset="0"/>
              </a:rPr>
              <a:t>Життєвий</a:t>
            </a:r>
            <a:r>
              <a:rPr lang="ru-RU" sz="2000" b="1" dirty="0">
                <a:latin typeface="Calibri" pitchFamily="34" charset="0"/>
                <a:cs typeface="Arial" charset="0"/>
              </a:rPr>
              <a:t> цикл</a:t>
            </a:r>
            <a:r>
              <a:rPr lang="ru-RU" sz="2000" dirty="0">
                <a:latin typeface="Calibri" pitchFamily="34" charset="0"/>
                <a:cs typeface="Arial" charset="0"/>
              </a:rPr>
              <a:t> – </a:t>
            </a:r>
            <a:r>
              <a:rPr lang="ru-RU" sz="2000" dirty="0" err="1">
                <a:latin typeface="Calibri" pitchFamily="34" charset="0"/>
                <a:cs typeface="Arial" charset="0"/>
              </a:rPr>
              <a:t>період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від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утворення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клітини</a:t>
            </a:r>
            <a:r>
              <a:rPr lang="ru-RU" sz="2000" dirty="0">
                <a:latin typeface="Calibri" pitchFamily="34" charset="0"/>
                <a:cs typeface="Arial" charset="0"/>
              </a:rPr>
              <a:t> з </a:t>
            </a:r>
            <a:r>
              <a:rPr lang="ru-RU" sz="2000" dirty="0" err="1">
                <a:latin typeface="Calibri" pitchFamily="34" charset="0"/>
                <a:cs typeface="Arial" charset="0"/>
              </a:rPr>
              <a:t>материнської</a:t>
            </a:r>
            <a:r>
              <a:rPr lang="ru-RU" sz="2000" dirty="0">
                <a:latin typeface="Calibri" pitchFamily="34" charset="0"/>
                <a:cs typeface="Arial" charset="0"/>
              </a:rPr>
              <a:t> до </a:t>
            </a:r>
            <a:r>
              <a:rPr lang="ru-RU" sz="2000" dirty="0" err="1">
                <a:latin typeface="Calibri" pitchFamily="34" charset="0"/>
                <a:cs typeface="Arial" charset="0"/>
              </a:rPr>
              <a:t>наступного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поділу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або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загибелі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клітини</a:t>
            </a:r>
            <a:r>
              <a:rPr lang="ru-RU" sz="2000" dirty="0">
                <a:latin typeface="Calibri" pitchFamily="34" charset="0"/>
                <a:cs typeface="Arial" charset="0"/>
              </a:rPr>
              <a:t> (10-20 годин)</a:t>
            </a:r>
          </a:p>
          <a:p>
            <a:pPr lvl="1" eaLnBrk="1" hangingPunct="1"/>
            <a:r>
              <a:rPr lang="ru-RU" sz="2000" b="1" dirty="0" err="1">
                <a:latin typeface="Calibri" pitchFamily="34" charset="0"/>
                <a:cs typeface="Arial" charset="0"/>
              </a:rPr>
              <a:t>Клітинний</a:t>
            </a:r>
            <a:r>
              <a:rPr lang="ru-RU" sz="2000" b="1" dirty="0">
                <a:latin typeface="Calibri" pitchFamily="34" charset="0"/>
                <a:cs typeface="Arial" charset="0"/>
              </a:rPr>
              <a:t> цикл </a:t>
            </a:r>
            <a:r>
              <a:rPr lang="ru-RU" sz="2000" dirty="0" err="1">
                <a:latin typeface="Calibri" pitchFamily="34" charset="0"/>
                <a:cs typeface="Arial" charset="0"/>
              </a:rPr>
              <a:t>включає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підготовку</a:t>
            </a:r>
            <a:r>
              <a:rPr lang="ru-RU" sz="2000" dirty="0">
                <a:latin typeface="Calibri" pitchFamily="34" charset="0"/>
                <a:cs typeface="Arial" charset="0"/>
              </a:rPr>
              <a:t> до </a:t>
            </a:r>
            <a:r>
              <a:rPr lang="ru-RU" sz="2000" dirty="0" err="1">
                <a:latin typeface="Calibri" pitchFamily="34" charset="0"/>
                <a:cs typeface="Arial" charset="0"/>
              </a:rPr>
              <a:t>мітозу</a:t>
            </a:r>
            <a:r>
              <a:rPr lang="ru-RU" sz="2000" dirty="0">
                <a:latin typeface="Calibri" pitchFamily="34" charset="0"/>
                <a:cs typeface="Arial" charset="0"/>
              </a:rPr>
              <a:t> (</a:t>
            </a:r>
            <a:r>
              <a:rPr lang="ru-RU" sz="2000" dirty="0" err="1">
                <a:latin typeface="Calibri" pitchFamily="34" charset="0"/>
                <a:cs typeface="Arial" charset="0"/>
              </a:rPr>
              <a:t>інтерфазу</a:t>
            </a:r>
            <a:r>
              <a:rPr lang="ru-RU" sz="2000" dirty="0">
                <a:latin typeface="Calibri" pitchFamily="34" charset="0"/>
                <a:cs typeface="Arial" charset="0"/>
              </a:rPr>
              <a:t>) і </a:t>
            </a:r>
            <a:r>
              <a:rPr lang="ru-RU" sz="2000" dirty="0" err="1">
                <a:latin typeface="Calibri" pitchFamily="34" charset="0"/>
                <a:cs typeface="Arial" charset="0"/>
              </a:rPr>
              <a:t>мітоз</a:t>
            </a:r>
            <a:r>
              <a:rPr lang="ru-RU" sz="2000" dirty="0">
                <a:latin typeface="Calibri" pitchFamily="34" charset="0"/>
                <a:cs typeface="Arial" charset="0"/>
              </a:rPr>
              <a:t>. Друга </a:t>
            </a:r>
            <a:r>
              <a:rPr lang="ru-RU" sz="2000" dirty="0" err="1">
                <a:latin typeface="Calibri" pitchFamily="34" charset="0"/>
                <a:cs typeface="Arial" charset="0"/>
              </a:rPr>
              <a:t>назва</a:t>
            </a:r>
            <a:r>
              <a:rPr lang="ru-RU" sz="2000" dirty="0">
                <a:latin typeface="Calibri" pitchFamily="34" charset="0"/>
                <a:cs typeface="Arial" charset="0"/>
              </a:rPr>
              <a:t> </a:t>
            </a:r>
            <a:r>
              <a:rPr lang="ru-RU" sz="2000" dirty="0" err="1">
                <a:latin typeface="Calibri" pitchFamily="34" charset="0"/>
                <a:cs typeface="Arial" charset="0"/>
              </a:rPr>
              <a:t>процесу</a:t>
            </a:r>
            <a:r>
              <a:rPr lang="ru-RU" sz="2000" dirty="0">
                <a:latin typeface="Calibri" pitchFamily="34" charset="0"/>
                <a:cs typeface="Arial" charset="0"/>
              </a:rPr>
              <a:t> - </a:t>
            </a:r>
            <a:r>
              <a:rPr lang="ru-RU" sz="2000" b="1" dirty="0" err="1">
                <a:latin typeface="Calibri" pitchFamily="34" charset="0"/>
                <a:cs typeface="Arial" charset="0"/>
              </a:rPr>
              <a:t>мітотичний</a:t>
            </a:r>
            <a:r>
              <a:rPr lang="ru-RU" sz="2000" b="1" dirty="0">
                <a:latin typeface="Calibri" pitchFamily="34" charset="0"/>
                <a:cs typeface="Arial" charset="0"/>
              </a:rPr>
              <a:t> цикл </a:t>
            </a:r>
            <a:r>
              <a:rPr lang="ru-RU" sz="2000" dirty="0">
                <a:latin typeface="Calibri" pitchFamily="34" charset="0"/>
                <a:cs typeface="Arial" charset="0"/>
              </a:rPr>
              <a:t>(1 година)</a:t>
            </a:r>
            <a:r>
              <a:rPr lang="ru-RU" sz="2800" dirty="0">
                <a:latin typeface="Calibri" pitchFamily="34" charset="0"/>
                <a:cs typeface="Arial" charset="0"/>
              </a:rPr>
              <a:t>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6E2A3E8-A5C3-43BB-A366-9F55A48B93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26200" r="43700" b="13600"/>
          <a:stretch/>
        </p:blipFill>
        <p:spPr>
          <a:xfrm>
            <a:off x="110121" y="3068960"/>
            <a:ext cx="3528392" cy="309634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927A174-8100-4314-9304-ED7922B551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01" t="67198" r="19288" b="5973"/>
          <a:stretch/>
        </p:blipFill>
        <p:spPr>
          <a:xfrm>
            <a:off x="3841642" y="3068960"/>
            <a:ext cx="5302358" cy="327793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5635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Інтерфаза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S + G</a:t>
            </a:r>
            <a:r>
              <a:rPr lang="en-US" sz="28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99089" y="838200"/>
            <a:ext cx="7994650" cy="201473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2800" dirty="0">
                <a:latin typeface="Calibri" pitchFamily="34" charset="0"/>
                <a:cs typeface="Arial" charset="0"/>
              </a:rPr>
              <a:t>1. </a:t>
            </a:r>
            <a:r>
              <a:rPr lang="ru-RU" sz="2800" dirty="0" err="1">
                <a:latin typeface="Calibri" pitchFamily="34" charset="0"/>
                <a:cs typeface="Arial" charset="0"/>
              </a:rPr>
              <a:t>Складає</a:t>
            </a:r>
            <a:r>
              <a:rPr lang="ru-RU" sz="2800" dirty="0">
                <a:latin typeface="Calibri" pitchFamily="34" charset="0"/>
                <a:cs typeface="Arial" charset="0"/>
              </a:rPr>
              <a:t> 90% </a:t>
            </a:r>
            <a:r>
              <a:rPr lang="ru-RU" sz="2800" dirty="0" err="1">
                <a:latin typeface="Calibri" pitchFamily="34" charset="0"/>
                <a:cs typeface="Arial" charset="0"/>
              </a:rPr>
              <a:t>усього</a:t>
            </a:r>
            <a:r>
              <a:rPr lang="ru-RU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 err="1">
                <a:latin typeface="Calibri" pitchFamily="34" charset="0"/>
                <a:cs typeface="Arial" charset="0"/>
              </a:rPr>
              <a:t>клітинного</a:t>
            </a:r>
            <a:r>
              <a:rPr lang="ru-RU" sz="2800" dirty="0">
                <a:latin typeface="Calibri" pitchFamily="34" charset="0"/>
                <a:cs typeface="Arial" charset="0"/>
              </a:rPr>
              <a:t> циклу</a:t>
            </a:r>
          </a:p>
          <a:p>
            <a:pPr marL="0" indent="0" eaLnBrk="1" hangingPunct="1">
              <a:buNone/>
            </a:pPr>
            <a:r>
              <a:rPr lang="ru-RU" sz="2800" dirty="0">
                <a:latin typeface="Calibri" pitchFamily="34" charset="0"/>
                <a:cs typeface="Arial" charset="0"/>
              </a:rPr>
              <a:t>2. </a:t>
            </a:r>
            <a:r>
              <a:rPr lang="ru-RU" sz="2800" dirty="0" err="1">
                <a:latin typeface="Calibri" pitchFamily="34" charset="0"/>
                <a:cs typeface="Arial" charset="0"/>
              </a:rPr>
              <a:t>Період</a:t>
            </a:r>
            <a:r>
              <a:rPr lang="ru-RU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 err="1">
                <a:latin typeface="Calibri" pitchFamily="34" charset="0"/>
                <a:cs typeface="Arial" charset="0"/>
              </a:rPr>
              <a:t>найбільшої</a:t>
            </a:r>
            <a:r>
              <a:rPr lang="ru-RU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 err="1">
                <a:latin typeface="Calibri" pitchFamily="34" charset="0"/>
                <a:cs typeface="Arial" charset="0"/>
              </a:rPr>
              <a:t>метаболічної</a:t>
            </a:r>
            <a:r>
              <a:rPr lang="ru-RU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 err="1">
                <a:latin typeface="Calibri" pitchFamily="34" charset="0"/>
                <a:cs typeface="Arial" charset="0"/>
              </a:rPr>
              <a:t>активності</a:t>
            </a:r>
            <a:endParaRPr lang="ru-RU" sz="2800" dirty="0">
              <a:latin typeface="Calibri" pitchFamily="34" charset="0"/>
              <a:cs typeface="Arial" charset="0"/>
            </a:endParaRPr>
          </a:p>
          <a:p>
            <a:pPr marL="0" indent="0" eaLnBrk="1" hangingPunct="1">
              <a:buNone/>
            </a:pPr>
            <a:r>
              <a:rPr lang="ru-RU" sz="2800" dirty="0">
                <a:latin typeface="Calibri" pitchFamily="34" charset="0"/>
                <a:cs typeface="Arial" charset="0"/>
              </a:rPr>
              <a:t>3. Ядро </a:t>
            </a:r>
            <a:r>
              <a:rPr lang="ru-RU" sz="2800" dirty="0" err="1">
                <a:latin typeface="Calibri" pitchFamily="34" charset="0"/>
                <a:cs typeface="Arial" charset="0"/>
              </a:rPr>
              <a:t>інтактне</a:t>
            </a:r>
            <a:r>
              <a:rPr lang="ru-RU" sz="2800" dirty="0">
                <a:latin typeface="Calibri" pitchFamily="34" charset="0"/>
                <a:cs typeface="Arial" charset="0"/>
              </a:rPr>
              <a:t>, </a:t>
            </a:r>
            <a:r>
              <a:rPr lang="ru-RU" sz="2800" dirty="0" err="1">
                <a:latin typeface="Calibri" pitchFamily="34" charset="0"/>
                <a:cs typeface="Arial" charset="0"/>
              </a:rPr>
              <a:t>заповнене</a:t>
            </a:r>
            <a:r>
              <a:rPr lang="ru-RU" sz="2800" dirty="0">
                <a:latin typeface="Calibri" pitchFamily="34" charset="0"/>
                <a:cs typeface="Arial" charset="0"/>
              </a:rPr>
              <a:t> тонкими нитками – </a:t>
            </a:r>
            <a:r>
              <a:rPr lang="ru-RU" sz="2800" b="1" dirty="0">
                <a:latin typeface="Calibri" pitchFamily="34" charset="0"/>
                <a:cs typeface="Arial" charset="0"/>
              </a:rPr>
              <a:t>хромонемами </a:t>
            </a:r>
            <a:r>
              <a:rPr lang="ru-RU" sz="2800" dirty="0">
                <a:latin typeface="Calibri" pitchFamily="34" charset="0"/>
                <a:cs typeface="Arial" charset="0"/>
              </a:rPr>
              <a:t>(</a:t>
            </a:r>
            <a:r>
              <a:rPr lang="ru-RU" sz="2800" dirty="0" err="1">
                <a:latin typeface="Calibri" pitchFamily="34" charset="0"/>
                <a:cs typeface="Arial" charset="0"/>
              </a:rPr>
              <a:t>хромосомні</a:t>
            </a:r>
            <a:r>
              <a:rPr lang="ru-RU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 err="1">
                <a:latin typeface="Calibri" pitchFamily="34" charset="0"/>
                <a:cs typeface="Arial" charset="0"/>
              </a:rPr>
              <a:t>території</a:t>
            </a:r>
            <a:r>
              <a:rPr lang="ru-RU" sz="2800" dirty="0">
                <a:latin typeface="Calibri" pitchFamily="34" charset="0"/>
                <a:cs typeface="Arial" charset="0"/>
              </a:rPr>
              <a:t>)</a:t>
            </a:r>
          </a:p>
        </p:txBody>
      </p:sp>
      <p:pic>
        <p:nvPicPr>
          <p:cNvPr id="12290" name="Picture 2" descr="Результат пошуку зображень за запитом хромосомні території">
            <a:extLst>
              <a:ext uri="{FF2B5EF4-FFF2-40B4-BE49-F238E27FC236}">
                <a16:creationId xmlns:a16="http://schemas.microsoft.com/office/drawing/2014/main" id="{807D0CD0-3C67-4D8B-8125-E25235AA7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464" y="2996952"/>
            <a:ext cx="5512336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88912" y="803275"/>
            <a:ext cx="3744912" cy="4967287"/>
          </a:xfrm>
        </p:spPr>
        <p:txBody>
          <a:bodyPr/>
          <a:lstStyle/>
          <a:p>
            <a:pPr eaLnBrk="1" hangingPunct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ріст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 РНК,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білків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паревага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анаболічних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каталітичними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реплікація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центросом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ru-RU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запасання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синтез веретена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ru-RU" sz="2800" dirty="0">
              <a:latin typeface="Calibri" pitchFamily="34" charset="0"/>
              <a:cs typeface="Arial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211638" y="981075"/>
            <a:ext cx="4824858" cy="5070475"/>
            <a:chOff x="4211638" y="981075"/>
            <a:chExt cx="4824858" cy="5070475"/>
          </a:xfrm>
        </p:grpSpPr>
        <p:grpSp>
          <p:nvGrpSpPr>
            <p:cNvPr id="15363" name="Group 4"/>
            <p:cNvGrpSpPr>
              <a:grpSpLocks/>
            </p:cNvGrpSpPr>
            <p:nvPr/>
          </p:nvGrpSpPr>
          <p:grpSpPr bwMode="auto">
            <a:xfrm>
              <a:off x="4211638" y="981075"/>
              <a:ext cx="4743450" cy="5070475"/>
              <a:chOff x="2608" y="1026"/>
              <a:chExt cx="2988" cy="3194"/>
            </a:xfrm>
          </p:grpSpPr>
          <p:pic>
            <p:nvPicPr>
              <p:cNvPr id="15364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2608" y="1026"/>
                <a:ext cx="2988" cy="29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5365" name="AutoShape 6"/>
              <p:cNvSpPr>
                <a:spLocks noChangeArrowheads="1"/>
              </p:cNvSpPr>
              <p:nvPr/>
            </p:nvSpPr>
            <p:spPr bwMode="auto">
              <a:xfrm rot="2368465">
                <a:off x="4830" y="3430"/>
                <a:ext cx="499" cy="272"/>
              </a:xfrm>
              <a:prstGeom prst="rightArrow">
                <a:avLst>
                  <a:gd name="adj1" fmla="val 50000"/>
                  <a:gd name="adj2" fmla="val 45864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66" name="Text Box 7"/>
              <p:cNvSpPr txBox="1">
                <a:spLocks noChangeArrowheads="1"/>
              </p:cNvSpPr>
              <p:nvPr/>
            </p:nvSpPr>
            <p:spPr bwMode="auto">
              <a:xfrm>
                <a:off x="5284" y="3657"/>
                <a:ext cx="28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tx2"/>
                    </a:solidFill>
                  </a:rPr>
                  <a:t>G</a:t>
                </a:r>
                <a:r>
                  <a:rPr lang="en-US" b="1" baseline="-25000">
                    <a:solidFill>
                      <a:schemeClr val="tx2"/>
                    </a:solidFill>
                  </a:rPr>
                  <a:t>0</a:t>
                </a:r>
                <a:endParaRPr lang="ru-RU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5367" name="Oval 8"/>
              <p:cNvSpPr>
                <a:spLocks noChangeArrowheads="1"/>
              </p:cNvSpPr>
              <p:nvPr/>
            </p:nvSpPr>
            <p:spPr bwMode="auto">
              <a:xfrm>
                <a:off x="3923" y="3657"/>
                <a:ext cx="91" cy="91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5368" name="Line 9"/>
              <p:cNvSpPr>
                <a:spLocks noChangeShapeType="1"/>
              </p:cNvSpPr>
              <p:nvPr/>
            </p:nvSpPr>
            <p:spPr bwMode="auto">
              <a:xfrm>
                <a:off x="3969" y="3748"/>
                <a:ext cx="0" cy="2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369" name="Text Box 10"/>
              <p:cNvSpPr txBox="1">
                <a:spLocks noChangeArrowheads="1"/>
              </p:cNvSpPr>
              <p:nvPr/>
            </p:nvSpPr>
            <p:spPr bwMode="auto">
              <a:xfrm>
                <a:off x="3332" y="3929"/>
                <a:ext cx="1498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sz="2400" b="1">
                    <a:latin typeface="Calibri" pitchFamily="34" charset="0"/>
                  </a:rPr>
                  <a:t>Точка рестрикції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5868145" y="3440033"/>
              <a:ext cx="10801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/>
                <a:t>Інтерфаза</a:t>
              </a:r>
              <a:endParaRPr lang="ru-RU" sz="1200" b="1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290599" y="2204864"/>
              <a:ext cx="74589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/>
                <a:t>Мітоз</a:t>
              </a:r>
              <a:endParaRPr lang="ru-RU" sz="1200" b="1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3863"/>
            <a:ext cx="7467600" cy="418058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клітинного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циклу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504" y="698548"/>
            <a:ext cx="5224461" cy="346821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1800" dirty="0" err="1">
                <a:latin typeface="Calibri" pitchFamily="34" charset="0"/>
                <a:cs typeface="Arial" charset="0"/>
              </a:rPr>
              <a:t>Проходження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клітини</a:t>
            </a:r>
            <a:r>
              <a:rPr lang="ru-RU" sz="1800" dirty="0">
                <a:latin typeface="Calibri" pitchFamily="34" charset="0"/>
                <a:cs typeface="Arial" charset="0"/>
              </a:rPr>
              <a:t> через </a:t>
            </a:r>
            <a:r>
              <a:rPr lang="ru-RU" sz="1800" dirty="0" err="1">
                <a:latin typeface="Calibri" pitchFamily="34" charset="0"/>
                <a:cs typeface="Arial" charset="0"/>
              </a:rPr>
              <a:t>клітинний</a:t>
            </a:r>
            <a:r>
              <a:rPr lang="ru-RU" sz="1800" dirty="0">
                <a:latin typeface="Calibri" pitchFamily="34" charset="0"/>
                <a:cs typeface="Arial" charset="0"/>
              </a:rPr>
              <a:t> цикл </a:t>
            </a:r>
            <a:r>
              <a:rPr lang="ru-RU" sz="1800" dirty="0" err="1">
                <a:latin typeface="Calibri" pitchFamily="34" charset="0"/>
                <a:cs typeface="Arial" charset="0"/>
              </a:rPr>
              <a:t>контролюється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b="1" dirty="0" err="1">
                <a:latin typeface="Calibri" pitchFamily="34" charset="0"/>
                <a:cs typeface="Arial" charset="0"/>
              </a:rPr>
              <a:t>білками</a:t>
            </a:r>
            <a:r>
              <a:rPr lang="ru-RU" sz="1800" b="1" dirty="0">
                <a:latin typeface="Calibri" pitchFamily="34" charset="0"/>
                <a:cs typeface="Arial" charset="0"/>
              </a:rPr>
              <a:t> </a:t>
            </a:r>
            <a:r>
              <a:rPr lang="ru-RU" sz="1800" b="1" dirty="0" err="1">
                <a:latin typeface="Calibri" pitchFamily="34" charset="0"/>
                <a:cs typeface="Arial" charset="0"/>
              </a:rPr>
              <a:t>цитоплазми</a:t>
            </a:r>
            <a:r>
              <a:rPr lang="ru-RU" sz="1800" b="1" dirty="0">
                <a:latin typeface="Calibri" pitchFamily="34" charset="0"/>
                <a:cs typeface="Arial" charset="0"/>
              </a:rPr>
              <a:t>.</a:t>
            </a:r>
          </a:p>
          <a:p>
            <a:pPr marL="0" indent="0" eaLnBrk="1" hangingPunct="1">
              <a:buNone/>
            </a:pPr>
            <a:r>
              <a:rPr lang="ru-RU" sz="1800" dirty="0" err="1">
                <a:latin typeface="Calibri" pitchFamily="34" charset="0"/>
                <a:cs typeface="Arial" charset="0"/>
              </a:rPr>
              <a:t>Головними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серед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білків</a:t>
            </a:r>
            <a:r>
              <a:rPr lang="ru-RU" sz="1800" dirty="0">
                <a:latin typeface="Calibri" pitchFamily="34" charset="0"/>
                <a:cs typeface="Arial" charset="0"/>
              </a:rPr>
              <a:t> є: </a:t>
            </a:r>
          </a:p>
          <a:p>
            <a:pPr marL="914400" lvl="1" indent="-457200" eaLnBrk="1" hangingPunct="1">
              <a:buFont typeface="Wingdings" pitchFamily="2" charset="2"/>
              <a:buAutoNum type="arabicPeriod"/>
            </a:pPr>
            <a:r>
              <a:rPr lang="ru-RU" sz="1800" b="1" dirty="0" err="1">
                <a:latin typeface="Calibri" pitchFamily="34" charset="0"/>
                <a:cs typeface="Arial" charset="0"/>
              </a:rPr>
              <a:t>Цикліни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</a:p>
          <a:p>
            <a:pPr marL="1295400" lvl="2" indent="-381000" eaLnBrk="1" hangingPunct="1"/>
            <a:r>
              <a:rPr lang="en-US" sz="1800" b="1" dirty="0">
                <a:latin typeface="Calibri" pitchFamily="34" charset="0"/>
                <a:cs typeface="Arial" charset="0"/>
              </a:rPr>
              <a:t>G</a:t>
            </a:r>
            <a:r>
              <a:rPr lang="en-US" sz="1800" b="1" baseline="-25000" dirty="0">
                <a:latin typeface="Calibri" pitchFamily="34" charset="0"/>
                <a:cs typeface="Arial" charset="0"/>
              </a:rPr>
              <a:t>1</a:t>
            </a:r>
            <a:r>
              <a:rPr lang="ru-RU" sz="1800" b="1" dirty="0">
                <a:latin typeface="Calibri" pitchFamily="34" charset="0"/>
                <a:cs typeface="Arial" charset="0"/>
              </a:rPr>
              <a:t>-</a:t>
            </a:r>
            <a:r>
              <a:rPr lang="ru-RU" sz="1800" b="1" dirty="0" err="1">
                <a:latin typeface="Calibri" pitchFamily="34" charset="0"/>
                <a:cs typeface="Arial" charset="0"/>
              </a:rPr>
              <a:t>циклін</a:t>
            </a:r>
            <a:r>
              <a:rPr lang="en-US" sz="1800" dirty="0">
                <a:latin typeface="Calibri" pitchFamily="34" charset="0"/>
                <a:cs typeface="Arial" charset="0"/>
              </a:rPr>
              <a:t> (</a:t>
            </a:r>
            <a:r>
              <a:rPr lang="ru-RU" sz="1800" dirty="0" err="1">
                <a:latin typeface="Calibri" pitchFamily="34" charset="0"/>
                <a:cs typeface="Arial" charset="0"/>
              </a:rPr>
              <a:t>циклін</a:t>
            </a:r>
            <a:r>
              <a:rPr lang="en-US" sz="1800" dirty="0">
                <a:latin typeface="Calibri" pitchFamily="34" charset="0"/>
                <a:cs typeface="Arial" charset="0"/>
              </a:rPr>
              <a:t> D) </a:t>
            </a:r>
            <a:endParaRPr lang="ru-RU" sz="1800" dirty="0">
              <a:latin typeface="Calibri" pitchFamily="34" charset="0"/>
              <a:cs typeface="Arial" charset="0"/>
            </a:endParaRPr>
          </a:p>
          <a:p>
            <a:pPr marL="1295400" lvl="2" indent="-381000" eaLnBrk="1" hangingPunct="1"/>
            <a:r>
              <a:rPr lang="en-US" sz="1800" b="1" dirty="0">
                <a:latin typeface="Calibri" pitchFamily="34" charset="0"/>
                <a:cs typeface="Arial" charset="0"/>
              </a:rPr>
              <a:t>S- </a:t>
            </a:r>
            <a:r>
              <a:rPr lang="ru-RU" sz="1800" b="1" dirty="0" err="1">
                <a:latin typeface="Calibri" pitchFamily="34" charset="0"/>
                <a:cs typeface="Arial" charset="0"/>
              </a:rPr>
              <a:t>цикліни</a:t>
            </a:r>
            <a:r>
              <a:rPr lang="en-US" sz="1800" dirty="0">
                <a:latin typeface="Calibri" pitchFamily="34" charset="0"/>
                <a:cs typeface="Arial" charset="0"/>
              </a:rPr>
              <a:t> (</a:t>
            </a:r>
            <a:r>
              <a:rPr lang="ru-RU" sz="1800" dirty="0" err="1">
                <a:latin typeface="Calibri" pitchFamily="34" charset="0"/>
                <a:cs typeface="Arial" charset="0"/>
              </a:rPr>
              <a:t>цикліни</a:t>
            </a:r>
            <a:r>
              <a:rPr lang="en-US" sz="1800" dirty="0">
                <a:latin typeface="Calibri" pitchFamily="34" charset="0"/>
                <a:cs typeface="Arial" charset="0"/>
              </a:rPr>
              <a:t> E </a:t>
            </a:r>
            <a:r>
              <a:rPr lang="ru-RU" sz="1800" dirty="0">
                <a:latin typeface="Calibri" pitchFamily="34" charset="0"/>
                <a:cs typeface="Arial" charset="0"/>
              </a:rPr>
              <a:t>і</a:t>
            </a:r>
            <a:r>
              <a:rPr lang="en-US" sz="1800" dirty="0">
                <a:latin typeface="Calibri" pitchFamily="34" charset="0"/>
                <a:cs typeface="Arial" charset="0"/>
              </a:rPr>
              <a:t> A) </a:t>
            </a:r>
            <a:endParaRPr lang="ru-RU" sz="1800" dirty="0">
              <a:latin typeface="Calibri" pitchFamily="34" charset="0"/>
              <a:cs typeface="Arial" charset="0"/>
            </a:endParaRPr>
          </a:p>
          <a:p>
            <a:pPr marL="1295400" lvl="2" indent="-381000" eaLnBrk="1" hangingPunct="1"/>
            <a:r>
              <a:rPr lang="ru-RU" sz="1800" b="1" dirty="0">
                <a:latin typeface="Calibri" pitchFamily="34" charset="0"/>
                <a:cs typeface="Arial" charset="0"/>
              </a:rPr>
              <a:t>М-</a:t>
            </a:r>
            <a:r>
              <a:rPr lang="en-US" sz="1800" b="1" dirty="0">
                <a:latin typeface="Calibri" pitchFamily="34" charset="0"/>
                <a:cs typeface="Arial" charset="0"/>
              </a:rPr>
              <a:t> </a:t>
            </a:r>
            <a:r>
              <a:rPr lang="ru-RU" sz="1800" b="1" dirty="0" err="1">
                <a:latin typeface="Calibri" pitchFamily="34" charset="0"/>
                <a:cs typeface="Arial" charset="0"/>
              </a:rPr>
              <a:t>цикліни</a:t>
            </a:r>
            <a:r>
              <a:rPr lang="en-US" sz="1800" dirty="0">
                <a:latin typeface="Calibri" pitchFamily="34" charset="0"/>
                <a:cs typeface="Arial" charset="0"/>
              </a:rPr>
              <a:t> (</a:t>
            </a:r>
            <a:r>
              <a:rPr lang="ru-RU" sz="1800" dirty="0" err="1">
                <a:latin typeface="Calibri" pitchFamily="34" charset="0"/>
                <a:cs typeface="Arial" charset="0"/>
              </a:rPr>
              <a:t>цикліни</a:t>
            </a:r>
            <a:r>
              <a:rPr lang="en-US" sz="1800" dirty="0">
                <a:latin typeface="Calibri" pitchFamily="34" charset="0"/>
                <a:cs typeface="Arial" charset="0"/>
              </a:rPr>
              <a:t> B </a:t>
            </a:r>
            <a:r>
              <a:rPr lang="ru-RU" sz="1800" dirty="0">
                <a:latin typeface="Calibri" pitchFamily="34" charset="0"/>
                <a:cs typeface="Arial" charset="0"/>
              </a:rPr>
              <a:t>і</a:t>
            </a:r>
            <a:r>
              <a:rPr lang="en-US" sz="1800" dirty="0">
                <a:latin typeface="Calibri" pitchFamily="34" charset="0"/>
                <a:cs typeface="Arial" charset="0"/>
              </a:rPr>
              <a:t> A) </a:t>
            </a:r>
            <a:endParaRPr lang="ru-RU" sz="1800" dirty="0">
              <a:latin typeface="Calibri" pitchFamily="34" charset="0"/>
              <a:cs typeface="Arial" charset="0"/>
            </a:endParaRPr>
          </a:p>
          <a:p>
            <a:pPr lvl="2" indent="0" eaLnBrk="1" hangingPunct="1">
              <a:buNone/>
            </a:pPr>
            <a:r>
              <a:rPr lang="ru-RU" sz="1800" dirty="0">
                <a:latin typeface="Calibri" pitchFamily="34" charset="0"/>
                <a:cs typeface="Arial" charset="0"/>
              </a:rPr>
              <a:t>(</a:t>
            </a:r>
            <a:r>
              <a:rPr lang="ru-RU" sz="1800" dirty="0" err="1">
                <a:latin typeface="Calibri" pitchFamily="34" charset="0"/>
                <a:cs typeface="Arial" charset="0"/>
              </a:rPr>
              <a:t>Рівень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циклінів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підвищується</a:t>
            </a:r>
            <a:r>
              <a:rPr lang="ru-RU" sz="1800" dirty="0">
                <a:latin typeface="Calibri" pitchFamily="34" charset="0"/>
                <a:cs typeface="Arial" charset="0"/>
              </a:rPr>
              <a:t> і </a:t>
            </a:r>
            <a:r>
              <a:rPr lang="ru-RU" sz="1800" dirty="0" err="1">
                <a:latin typeface="Calibri" pitchFamily="34" charset="0"/>
                <a:cs typeface="Arial" charset="0"/>
              </a:rPr>
              <a:t>знижується</a:t>
            </a:r>
            <a:r>
              <a:rPr lang="ru-RU" sz="1800" dirty="0">
                <a:latin typeface="Calibri" pitchFamily="34" charset="0"/>
                <a:cs typeface="Arial" charset="0"/>
              </a:rPr>
              <a:t> у </a:t>
            </a:r>
            <a:r>
              <a:rPr lang="ru-RU" sz="1800" dirty="0" err="1">
                <a:latin typeface="Calibri" pitchFamily="34" charset="0"/>
                <a:cs typeface="Arial" charset="0"/>
              </a:rPr>
              <a:t>залежності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від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фази</a:t>
            </a:r>
            <a:r>
              <a:rPr lang="ru-RU" sz="1800" dirty="0">
                <a:latin typeface="Calibri" pitchFamily="34" charset="0"/>
                <a:cs typeface="Arial" charset="0"/>
              </a:rPr>
              <a:t> циклу)</a:t>
            </a:r>
            <a:r>
              <a:rPr lang="en-US" sz="1800" dirty="0">
                <a:latin typeface="Calibri" pitchFamily="34" charset="0"/>
                <a:cs typeface="Arial" charset="0"/>
              </a:rPr>
              <a:t>. </a:t>
            </a:r>
            <a:endParaRPr lang="ru-RU" sz="1800" dirty="0">
              <a:latin typeface="Calibri" pitchFamily="34" charset="0"/>
              <a:cs typeface="Arial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9704A13-7C04-4C82-B3D0-419F5F52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072" y="116632"/>
            <a:ext cx="3675860" cy="374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113BE4-136F-4DAB-8668-9DEC23F1320B}"/>
              </a:ext>
            </a:extLst>
          </p:cNvPr>
          <p:cNvSpPr/>
          <p:nvPr/>
        </p:nvSpPr>
        <p:spPr>
          <a:xfrm>
            <a:off x="0" y="3573016"/>
            <a:ext cx="9036496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0600" lvl="1" indent="-533400" eaLnBrk="1" hangingPunct="1">
              <a:lnSpc>
                <a:spcPct val="90000"/>
              </a:lnSpc>
              <a:buFont typeface="Wingdings" pitchFamily="2" charset="2"/>
              <a:buAutoNum type="arabicPeriod" startAt="2"/>
            </a:pPr>
            <a:r>
              <a:rPr lang="ru-RU" b="1" dirty="0" err="1">
                <a:latin typeface="Calibri" pitchFamily="34" charset="0"/>
                <a:cs typeface="Arial" charset="0"/>
              </a:rPr>
              <a:t>Циклін-залежні</a:t>
            </a:r>
            <a:r>
              <a:rPr lang="ru-RU" b="1" dirty="0">
                <a:latin typeface="Calibri" pitchFamily="34" charset="0"/>
                <a:cs typeface="Arial" charset="0"/>
              </a:rPr>
              <a:t> </a:t>
            </a:r>
            <a:r>
              <a:rPr lang="ru-RU" b="1" dirty="0" err="1">
                <a:latin typeface="Calibri" pitchFamily="34" charset="0"/>
                <a:cs typeface="Arial" charset="0"/>
              </a:rPr>
              <a:t>кінази</a:t>
            </a:r>
            <a:r>
              <a:rPr lang="ru-RU" b="1" dirty="0">
                <a:latin typeface="Calibri" pitchFamily="34" charset="0"/>
                <a:cs typeface="Arial" charset="0"/>
              </a:rPr>
              <a:t> (</a:t>
            </a:r>
            <a:r>
              <a:rPr lang="ru-RU" b="1" dirty="0" err="1">
                <a:latin typeface="Calibri" pitchFamily="34" charset="0"/>
                <a:cs typeface="Arial" charset="0"/>
              </a:rPr>
              <a:t>Cdk</a:t>
            </a:r>
            <a:r>
              <a:rPr lang="ru-RU" b="1" dirty="0">
                <a:latin typeface="Calibri" pitchFamily="34" charset="0"/>
                <a:cs typeface="Arial" charset="0"/>
              </a:rPr>
              <a:t>)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ru-RU" b="1" dirty="0">
                <a:latin typeface="Calibri" pitchFamily="34" charset="0"/>
                <a:cs typeface="Arial" charset="0"/>
              </a:rPr>
              <a:t>G</a:t>
            </a:r>
            <a:r>
              <a:rPr lang="ru-RU" b="1" baseline="-25000" dirty="0">
                <a:latin typeface="Calibri" pitchFamily="34" charset="0"/>
                <a:cs typeface="Arial" charset="0"/>
              </a:rPr>
              <a:t>1</a:t>
            </a:r>
            <a:r>
              <a:rPr lang="ru-RU" b="1" dirty="0">
                <a:latin typeface="Calibri" pitchFamily="34" charset="0"/>
                <a:cs typeface="Arial" charset="0"/>
              </a:rPr>
              <a:t>-фазова </a:t>
            </a:r>
            <a:r>
              <a:rPr lang="ru-RU" b="1" dirty="0" err="1">
                <a:latin typeface="Calibri" pitchFamily="34" charset="0"/>
                <a:cs typeface="Arial" charset="0"/>
              </a:rPr>
              <a:t>Cdk</a:t>
            </a:r>
            <a:r>
              <a:rPr lang="ru-RU" dirty="0">
                <a:latin typeface="Calibri" pitchFamily="34" charset="0"/>
                <a:cs typeface="Arial" charset="0"/>
              </a:rPr>
              <a:t> (Cdk4) </a:t>
            </a: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b="1" dirty="0">
                <a:latin typeface="Calibri" pitchFamily="34" charset="0"/>
                <a:cs typeface="Arial" charset="0"/>
              </a:rPr>
              <a:t>S-</a:t>
            </a:r>
            <a:r>
              <a:rPr lang="ru-RU" b="1" dirty="0" err="1">
                <a:latin typeface="Calibri" pitchFamily="34" charset="0"/>
                <a:cs typeface="Arial" charset="0"/>
              </a:rPr>
              <a:t>фазова</a:t>
            </a:r>
            <a:r>
              <a:rPr lang="en-US" b="1" dirty="0">
                <a:latin typeface="Calibri" pitchFamily="34" charset="0"/>
                <a:cs typeface="Arial" charset="0"/>
              </a:rPr>
              <a:t> </a:t>
            </a:r>
            <a:r>
              <a:rPr lang="en-US" b="1" dirty="0" err="1">
                <a:latin typeface="Calibri" pitchFamily="34" charset="0"/>
                <a:cs typeface="Arial" charset="0"/>
              </a:rPr>
              <a:t>Cdk</a:t>
            </a:r>
            <a:r>
              <a:rPr lang="en-US" dirty="0">
                <a:latin typeface="Calibri" pitchFamily="34" charset="0"/>
                <a:cs typeface="Arial" charset="0"/>
              </a:rPr>
              <a:t> (Cdk2) </a:t>
            </a:r>
            <a:endParaRPr lang="ru-RU" dirty="0">
              <a:latin typeface="Calibri" pitchFamily="34" charset="0"/>
              <a:cs typeface="Arial" charset="0"/>
            </a:endParaRPr>
          </a:p>
          <a:p>
            <a:pPr marL="1371600" lvl="2" indent="-457200" eaLnBrk="1" hangingPunct="1">
              <a:lnSpc>
                <a:spcPct val="90000"/>
              </a:lnSpc>
            </a:pPr>
            <a:r>
              <a:rPr lang="en-US" b="1" dirty="0">
                <a:latin typeface="Calibri" pitchFamily="34" charset="0"/>
                <a:cs typeface="Arial" charset="0"/>
              </a:rPr>
              <a:t>M-</a:t>
            </a:r>
            <a:r>
              <a:rPr lang="ru-RU" b="1" dirty="0" err="1">
                <a:latin typeface="Calibri" pitchFamily="34" charset="0"/>
                <a:cs typeface="Arial" charset="0"/>
              </a:rPr>
              <a:t>фазова</a:t>
            </a:r>
            <a:r>
              <a:rPr lang="en-US" b="1" dirty="0">
                <a:latin typeface="Calibri" pitchFamily="34" charset="0"/>
                <a:cs typeface="Arial" charset="0"/>
              </a:rPr>
              <a:t> </a:t>
            </a:r>
            <a:r>
              <a:rPr lang="en-US" b="1" dirty="0" err="1">
                <a:latin typeface="Calibri" pitchFamily="34" charset="0"/>
                <a:cs typeface="Arial" charset="0"/>
              </a:rPr>
              <a:t>Cdk</a:t>
            </a:r>
            <a:r>
              <a:rPr lang="en-US" dirty="0">
                <a:latin typeface="Calibri" pitchFamily="34" charset="0"/>
                <a:cs typeface="Arial" charset="0"/>
              </a:rPr>
              <a:t> (Cdk1) </a:t>
            </a:r>
            <a:endParaRPr lang="ru-RU" dirty="0">
              <a:latin typeface="Calibri" pitchFamily="34" charset="0"/>
              <a:cs typeface="Arial" charset="0"/>
            </a:endParaRPr>
          </a:p>
          <a:p>
            <a:pPr marL="571500" indent="-571500" eaLnBrk="1" hangingPunct="1">
              <a:lnSpc>
                <a:spcPct val="90000"/>
              </a:lnSpc>
            </a:pPr>
            <a:r>
              <a:rPr lang="ru-RU" dirty="0" err="1">
                <a:latin typeface="Calibri" pitchFamily="34" charset="0"/>
                <a:cs typeface="Arial" charset="0"/>
              </a:rPr>
              <a:t>Рівні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кіназ</a:t>
            </a:r>
            <a:r>
              <a:rPr lang="ru-RU" dirty="0">
                <a:latin typeface="Calibri" pitchFamily="34" charset="0"/>
                <a:cs typeface="Arial" charset="0"/>
              </a:rPr>
              <a:t> у </a:t>
            </a:r>
            <a:r>
              <a:rPr lang="ru-RU" dirty="0" err="1">
                <a:latin typeface="Calibri" pitchFamily="34" charset="0"/>
                <a:cs typeface="Arial" charset="0"/>
              </a:rPr>
              <a:t>клітині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залишаються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достатньо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стабільними</a:t>
            </a:r>
            <a:r>
              <a:rPr lang="en-US" dirty="0">
                <a:latin typeface="Calibri" pitchFamily="34" charset="0"/>
                <a:cs typeface="Arial" charset="0"/>
              </a:rPr>
              <a:t>, </a:t>
            </a:r>
            <a:r>
              <a:rPr lang="ru-RU" dirty="0">
                <a:latin typeface="Calibri" pitchFamily="34" charset="0"/>
                <a:cs typeface="Arial" charset="0"/>
              </a:rPr>
              <a:t>але </a:t>
            </a:r>
            <a:r>
              <a:rPr lang="ru-RU" dirty="0" err="1">
                <a:latin typeface="Calibri" pitchFamily="34" charset="0"/>
                <a:cs typeface="Arial" charset="0"/>
              </a:rPr>
              <a:t>кожна</a:t>
            </a:r>
            <a:r>
              <a:rPr lang="ru-RU" dirty="0">
                <a:latin typeface="Calibri" pitchFamily="34" charset="0"/>
                <a:cs typeface="Arial" charset="0"/>
              </a:rPr>
              <a:t> з них повинна </a:t>
            </a:r>
            <a:r>
              <a:rPr lang="ru-RU" dirty="0" err="1">
                <a:latin typeface="Calibri" pitchFamily="34" charset="0"/>
                <a:cs typeface="Arial" charset="0"/>
              </a:rPr>
              <a:t>зв</a:t>
            </a:r>
            <a:r>
              <a:rPr lang="en-US" dirty="0">
                <a:latin typeface="Calibri" pitchFamily="34" charset="0"/>
                <a:cs typeface="Arial" charset="0"/>
              </a:rPr>
              <a:t>’</a:t>
            </a:r>
            <a:r>
              <a:rPr lang="uk-UA" dirty="0" err="1">
                <a:latin typeface="Calibri" pitchFamily="34" charset="0"/>
                <a:cs typeface="Arial" charset="0"/>
              </a:rPr>
              <a:t>язати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b="1" dirty="0" err="1">
                <a:latin typeface="Calibri" pitchFamily="34" charset="0"/>
                <a:cs typeface="Arial" charset="0"/>
              </a:rPr>
              <a:t>відповідний</a:t>
            </a:r>
            <a:r>
              <a:rPr lang="ru-RU" b="1" dirty="0">
                <a:latin typeface="Calibri" pitchFamily="34" charset="0"/>
                <a:cs typeface="Arial" charset="0"/>
              </a:rPr>
              <a:t> </a:t>
            </a:r>
            <a:r>
              <a:rPr lang="ru-RU" b="1" dirty="0" err="1">
                <a:latin typeface="Calibri" pitchFamily="34" charset="0"/>
                <a:cs typeface="Arial" charset="0"/>
              </a:rPr>
              <a:t>циклін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en-US" dirty="0">
                <a:latin typeface="Calibri" pitchFamily="34" charset="0"/>
                <a:cs typeface="Arial" charset="0"/>
              </a:rPr>
              <a:t>(</a:t>
            </a:r>
            <a:r>
              <a:rPr lang="ru-RU" dirty="0" err="1">
                <a:latin typeface="Calibri" pitchFamily="34" charset="0"/>
                <a:cs typeface="Arial" charset="0"/>
              </a:rPr>
              <a:t>рівень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якого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флюктуює</a:t>
            </a:r>
            <a:r>
              <a:rPr lang="en-US" dirty="0">
                <a:latin typeface="Calibri" pitchFamily="34" charset="0"/>
                <a:cs typeface="Arial" charset="0"/>
              </a:rPr>
              <a:t>) </a:t>
            </a:r>
            <a:r>
              <a:rPr lang="ru-RU" dirty="0">
                <a:latin typeface="Calibri" pitchFamily="34" charset="0"/>
                <a:cs typeface="Arial" charset="0"/>
              </a:rPr>
              <a:t>для </a:t>
            </a:r>
            <a:r>
              <a:rPr lang="ru-RU" dirty="0" err="1">
                <a:latin typeface="Calibri" pitchFamily="34" charset="0"/>
                <a:cs typeface="Arial" charset="0"/>
              </a:rPr>
              <a:t>активації</a:t>
            </a:r>
            <a:r>
              <a:rPr lang="ru-RU" dirty="0">
                <a:latin typeface="Calibri" pitchFamily="34" charset="0"/>
                <a:cs typeface="Arial" charset="0"/>
              </a:rPr>
              <a:t>.</a:t>
            </a:r>
          </a:p>
          <a:p>
            <a:pPr marL="571500" indent="-571500" eaLnBrk="1" hangingPunct="1">
              <a:lnSpc>
                <a:spcPct val="90000"/>
              </a:lnSpc>
            </a:pPr>
            <a:endParaRPr lang="ru-RU" dirty="0">
              <a:latin typeface="Calibri" pitchFamily="34" charset="0"/>
              <a:cs typeface="Arial" charset="0"/>
            </a:endParaRPr>
          </a:p>
          <a:p>
            <a:pPr marL="990600" lvl="1" indent="-533400" eaLnBrk="1" hangingPunct="1">
              <a:buFont typeface="Wingdings" pitchFamily="2" charset="2"/>
              <a:buAutoNum type="arabicPeriod" startAt="3"/>
            </a:pPr>
            <a:r>
              <a:rPr lang="ru-RU" b="1" dirty="0">
                <a:latin typeface="Calibri" pitchFamily="34" charset="0"/>
                <a:cs typeface="Arial" charset="0"/>
              </a:rPr>
              <a:t>Комплекс, </a:t>
            </a:r>
            <a:r>
              <a:rPr lang="ru-RU" b="1" dirty="0" err="1">
                <a:latin typeface="Calibri" pitchFamily="34" charset="0"/>
                <a:cs typeface="Arial" charset="0"/>
              </a:rPr>
              <a:t>що</a:t>
            </a:r>
            <a:r>
              <a:rPr lang="ru-RU" b="1" dirty="0">
                <a:latin typeface="Calibri" pitchFamily="34" charset="0"/>
                <a:cs typeface="Arial" charset="0"/>
              </a:rPr>
              <a:t> </a:t>
            </a:r>
            <a:r>
              <a:rPr lang="ru-RU" b="1" dirty="0" err="1">
                <a:latin typeface="Calibri" pitchFamily="34" charset="0"/>
                <a:cs typeface="Arial" charset="0"/>
              </a:rPr>
              <a:t>сприяє</a:t>
            </a:r>
            <a:r>
              <a:rPr lang="ru-RU" b="1" dirty="0">
                <a:latin typeface="Calibri" pitchFamily="34" charset="0"/>
                <a:cs typeface="Arial" charset="0"/>
              </a:rPr>
              <a:t> </a:t>
            </a:r>
            <a:r>
              <a:rPr lang="ru-RU" b="1" dirty="0" err="1">
                <a:latin typeface="Calibri" pitchFamily="34" charset="0"/>
                <a:cs typeface="Arial" charset="0"/>
              </a:rPr>
              <a:t>анафазі</a:t>
            </a:r>
            <a:r>
              <a:rPr lang="ru-RU" b="1" dirty="0">
                <a:latin typeface="Calibri" pitchFamily="34" charset="0"/>
                <a:cs typeface="Arial" charset="0"/>
              </a:rPr>
              <a:t> (АРС -</a:t>
            </a:r>
            <a:r>
              <a:rPr lang="en-US" b="1" dirty="0">
                <a:latin typeface="Calibri" pitchFamily="34" charset="0"/>
                <a:cs typeface="Arial" charset="0"/>
              </a:rPr>
              <a:t> </a:t>
            </a:r>
            <a:r>
              <a:rPr lang="en-US" dirty="0">
                <a:latin typeface="Calibri" pitchFamily="34" charset="0"/>
                <a:cs typeface="Arial" charset="0"/>
              </a:rPr>
              <a:t>anaphase-promoting complex</a:t>
            </a:r>
            <a:r>
              <a:rPr lang="ru-RU" b="1" dirty="0">
                <a:latin typeface="Calibri" pitchFamily="34" charset="0"/>
                <a:cs typeface="Arial" charset="0"/>
              </a:rPr>
              <a:t>)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</a:p>
          <a:p>
            <a:pPr marL="1371600" lvl="2" indent="-457200" algn="just" eaLnBrk="1" hangingPunct="1"/>
            <a:r>
              <a:rPr lang="ru-RU" dirty="0" err="1">
                <a:latin typeface="Calibri" pitchFamily="34" charset="0"/>
                <a:cs typeface="Arial" charset="0"/>
              </a:rPr>
              <a:t>запускають</a:t>
            </a:r>
            <a:r>
              <a:rPr lang="en-US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події</a:t>
            </a:r>
            <a:r>
              <a:rPr lang="ru-RU" dirty="0">
                <a:latin typeface="Calibri" pitchFamily="34" charset="0"/>
                <a:cs typeface="Arial" charset="0"/>
              </a:rPr>
              <a:t>, </a:t>
            </a:r>
            <a:r>
              <a:rPr lang="ru-RU" dirty="0" err="1">
                <a:latin typeface="Calibri" pitchFamily="34" charset="0"/>
                <a:cs typeface="Arial" charset="0"/>
              </a:rPr>
              <a:t>що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призводять</a:t>
            </a:r>
            <a:r>
              <a:rPr lang="ru-RU" dirty="0">
                <a:latin typeface="Calibri" pitchFamily="34" charset="0"/>
                <a:cs typeface="Arial" charset="0"/>
              </a:rPr>
              <a:t> до </a:t>
            </a:r>
            <a:r>
              <a:rPr lang="ru-RU" dirty="0" err="1">
                <a:latin typeface="Calibri" pitchFamily="34" charset="0"/>
                <a:cs typeface="Arial" charset="0"/>
              </a:rPr>
              <a:t>руйнування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когезинів</a:t>
            </a:r>
            <a:r>
              <a:rPr lang="ru-RU" dirty="0">
                <a:latin typeface="Calibri" pitchFamily="34" charset="0"/>
                <a:cs typeface="Arial" charset="0"/>
              </a:rPr>
              <a:t> (</a:t>
            </a:r>
            <a:r>
              <a:rPr lang="ru-RU" dirty="0" err="1">
                <a:latin typeface="Calibri" pitchFamily="34" charset="0"/>
                <a:cs typeface="Arial" charset="0"/>
              </a:rPr>
              <a:t>що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утримують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сестринські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хроматиди</a:t>
            </a:r>
            <a:r>
              <a:rPr lang="ru-RU" dirty="0">
                <a:latin typeface="Calibri" pitchFamily="34" charset="0"/>
                <a:cs typeface="Arial" charset="0"/>
              </a:rPr>
              <a:t>) і </a:t>
            </a:r>
            <a:r>
              <a:rPr lang="ru-RU" dirty="0" err="1">
                <a:latin typeface="Calibri" pitchFamily="34" charset="0"/>
                <a:cs typeface="Arial" charset="0"/>
              </a:rPr>
              <a:t>забезпечують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розділення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сестринських</a:t>
            </a:r>
            <a:r>
              <a:rPr lang="ru-RU" dirty="0">
                <a:latin typeface="Calibri" pitchFamily="34" charset="0"/>
                <a:cs typeface="Arial" charset="0"/>
              </a:rPr>
              <a:t> хроматид</a:t>
            </a:r>
            <a:r>
              <a:rPr lang="en-US" dirty="0">
                <a:latin typeface="Calibri" pitchFamily="34" charset="0"/>
                <a:cs typeface="Arial" charset="0"/>
              </a:rPr>
              <a:t>; </a:t>
            </a:r>
            <a:endParaRPr lang="ru-RU" dirty="0">
              <a:latin typeface="Calibri" pitchFamily="34" charset="0"/>
              <a:cs typeface="Arial" charset="0"/>
            </a:endParaRPr>
          </a:p>
          <a:p>
            <a:pPr marL="1371600" lvl="2" indent="-457200" eaLnBrk="1" hangingPunct="1"/>
            <a:r>
              <a:rPr lang="ru-RU" dirty="0" err="1">
                <a:latin typeface="Calibri" pitchFamily="34" charset="0"/>
                <a:cs typeface="Arial" charset="0"/>
              </a:rPr>
              <a:t>руйнують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мітотичні</a:t>
            </a:r>
            <a:r>
              <a:rPr lang="ru-RU" dirty="0">
                <a:latin typeface="Calibri" pitchFamily="34" charset="0"/>
                <a:cs typeface="Arial" charset="0"/>
              </a:rPr>
              <a:t> </a:t>
            </a:r>
            <a:r>
              <a:rPr lang="ru-RU" dirty="0" err="1">
                <a:latin typeface="Calibri" pitchFamily="34" charset="0"/>
                <a:cs typeface="Arial" charset="0"/>
              </a:rPr>
              <a:t>цикліни</a:t>
            </a:r>
            <a:endParaRPr lang="ru-RU" dirty="0">
              <a:latin typeface="Calibri" pitchFamily="34" charset="0"/>
              <a:cs typeface="Arial" charset="0"/>
            </a:endParaRPr>
          </a:p>
          <a:p>
            <a:pPr marL="571500" indent="-571500" eaLnBrk="1" hangingPunct="1">
              <a:lnSpc>
                <a:spcPct val="90000"/>
              </a:lnSpc>
            </a:pPr>
            <a:endParaRPr lang="ru-RU" dirty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38" y="2038350"/>
            <a:ext cx="296227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2"/>
          <p:cNvSpPr txBox="1">
            <a:spLocks noChangeArrowheads="1"/>
          </p:cNvSpPr>
          <p:nvPr/>
        </p:nvSpPr>
        <p:spPr bwMode="auto">
          <a:xfrm>
            <a:off x="285750" y="214313"/>
            <a:ext cx="3295650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>
                <a:solidFill>
                  <a:srgbClr val="C00000"/>
                </a:solidFill>
                <a:latin typeface="Calibri" pitchFamily="34" charset="0"/>
              </a:rPr>
              <a:t>Точки контролю </a:t>
            </a:r>
            <a:br>
              <a:rPr lang="uk-UA" sz="3200" b="1">
                <a:solidFill>
                  <a:srgbClr val="C00000"/>
                </a:solidFill>
                <a:latin typeface="Calibri" pitchFamily="34" charset="0"/>
              </a:rPr>
            </a:br>
            <a:r>
              <a:rPr lang="uk-UA" sz="3200" b="1">
                <a:solidFill>
                  <a:srgbClr val="C00000"/>
                </a:solidFill>
                <a:latin typeface="Calibri" pitchFamily="34" charset="0"/>
              </a:rPr>
              <a:t>клітинного циклу</a:t>
            </a:r>
            <a:endParaRPr lang="ru-RU" sz="3200" b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1143000" y="1643063"/>
            <a:ext cx="1785938" cy="785812"/>
          </a:xfrm>
          <a:prstGeom prst="wedgeRectCallout">
            <a:avLst>
              <a:gd name="adj1" fmla="val 78872"/>
              <a:gd name="adj2" fmla="val 5637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Контроль</a:t>
            </a:r>
          </a:p>
          <a:p>
            <a:pPr>
              <a:defRPr/>
            </a:pPr>
            <a:r>
              <a:rPr lang="ru-RU" dirty="0" err="1">
                <a:solidFill>
                  <a:schemeClr val="tx1"/>
                </a:solidFill>
                <a:latin typeface="Calibri" pitchFamily="34" charset="0"/>
              </a:rPr>
              <a:t>виходу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ru-RU" dirty="0" err="1">
                <a:solidFill>
                  <a:schemeClr val="tx1"/>
                </a:solidFill>
                <a:latin typeface="Calibri" pitchFamily="34" charset="0"/>
              </a:rPr>
              <a:t>з</a:t>
            </a: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itchFamily="34" charset="0"/>
              </a:rPr>
              <a:t>S-</a:t>
            </a:r>
            <a:r>
              <a:rPr lang="ru-RU" dirty="0" err="1">
                <a:solidFill>
                  <a:schemeClr val="tx1"/>
                </a:solidFill>
                <a:latin typeface="Calibri" pitchFamily="34" charset="0"/>
              </a:rPr>
              <a:t>фази</a:t>
            </a:r>
            <a:endParaRPr lang="ru-RU" dirty="0">
              <a:solidFill>
                <a:schemeClr val="tx1"/>
              </a:solidFill>
              <a:latin typeface="Calibri" pitchFamily="34" charset="0"/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6" name="Прямоугольная выноска 5"/>
          <p:cNvSpPr/>
          <p:nvPr/>
        </p:nvSpPr>
        <p:spPr>
          <a:xfrm>
            <a:off x="5072063" y="1214438"/>
            <a:ext cx="1785937" cy="642937"/>
          </a:xfrm>
          <a:prstGeom prst="wedgeRectCallout">
            <a:avLst>
              <a:gd name="adj1" fmla="val -28917"/>
              <a:gd name="adj2" fmla="val 144158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Контроль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входу до </a:t>
            </a:r>
            <a:r>
              <a:rPr lang="ru-RU" dirty="0" err="1">
                <a:solidFill>
                  <a:schemeClr val="tx1"/>
                </a:solidFill>
                <a:latin typeface="Calibri" pitchFamily="34" charset="0"/>
              </a:rPr>
              <a:t>мітозу</a:t>
            </a:r>
            <a:endParaRPr lang="ru-RU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6572250" y="3000375"/>
            <a:ext cx="1785938" cy="785813"/>
          </a:xfrm>
          <a:prstGeom prst="wedgeRectCallout">
            <a:avLst>
              <a:gd name="adj1" fmla="val -94489"/>
              <a:gd name="adj2" fmla="val 7381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Контроль</a:t>
            </a: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Calibri" pitchFamily="34" charset="0"/>
              </a:rPr>
              <a:t>переходу до </a:t>
            </a:r>
            <a:r>
              <a:rPr lang="ru-RU" dirty="0" err="1">
                <a:solidFill>
                  <a:schemeClr val="tx1"/>
                </a:solidFill>
                <a:latin typeface="Calibri" pitchFamily="34" charset="0"/>
              </a:rPr>
              <a:t>анафази</a:t>
            </a:r>
            <a:endParaRPr lang="ru-RU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9" name="Прямоугольная выноска 8"/>
          <p:cNvSpPr/>
          <p:nvPr/>
        </p:nvSpPr>
        <p:spPr>
          <a:xfrm>
            <a:off x="3786188" y="5214938"/>
            <a:ext cx="1357312" cy="785812"/>
          </a:xfrm>
          <a:prstGeom prst="wedgeRectCallout">
            <a:avLst>
              <a:gd name="adj1" fmla="val 3278"/>
              <a:gd name="adj2" fmla="val -11306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R – </a:t>
            </a:r>
            <a:r>
              <a:rPr lang="uk-UA" b="1" dirty="0">
                <a:solidFill>
                  <a:schemeClr val="tx1"/>
                </a:solidFill>
                <a:latin typeface="Calibri" pitchFamily="34" charset="0"/>
              </a:rPr>
              <a:t>точка рестрикції</a:t>
            </a:r>
            <a:endParaRPr lang="ru-RU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0" name="Прямоугольная выноска 9"/>
          <p:cNvSpPr/>
          <p:nvPr/>
        </p:nvSpPr>
        <p:spPr>
          <a:xfrm>
            <a:off x="1643063" y="4929188"/>
            <a:ext cx="1357312" cy="785812"/>
          </a:xfrm>
          <a:prstGeom prst="wedgeRectCallout">
            <a:avLst>
              <a:gd name="adj1" fmla="val 84829"/>
              <a:gd name="adj2" fmla="val -117149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  <a:latin typeface="Calibri" pitchFamily="34" charset="0"/>
              </a:rPr>
              <a:t>S – </a:t>
            </a:r>
            <a:r>
              <a:rPr lang="uk-UA" b="1" dirty="0">
                <a:solidFill>
                  <a:schemeClr val="tx1"/>
                </a:solidFill>
                <a:latin typeface="Calibri" pitchFamily="34" charset="0"/>
              </a:rPr>
              <a:t>точка старту</a:t>
            </a:r>
            <a:endParaRPr lang="ru-RU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188" y="2286000"/>
            <a:ext cx="1135062" cy="3698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 err="1">
                <a:solidFill>
                  <a:schemeClr val="accent2">
                    <a:lumMod val="50000"/>
                  </a:schemeClr>
                </a:solidFill>
              </a:rPr>
              <a:t>Апоптоз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5643563" y="2428875"/>
            <a:ext cx="357187" cy="14287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285875" y="4143375"/>
            <a:ext cx="1135063" cy="36988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b="1" dirty="0" err="1">
                <a:solidFill>
                  <a:schemeClr val="accent2">
                    <a:lumMod val="50000"/>
                  </a:schemeClr>
                </a:solidFill>
              </a:rPr>
              <a:t>Апоптоз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4" name="Стрелка вправо 13"/>
          <p:cNvSpPr/>
          <p:nvPr/>
        </p:nvSpPr>
        <p:spPr>
          <a:xfrm rot="10800000">
            <a:off x="2571750" y="4286250"/>
            <a:ext cx="357188" cy="14287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541" name="TextBox 14"/>
          <p:cNvSpPr txBox="1">
            <a:spLocks noChangeArrowheads="1"/>
          </p:cNvSpPr>
          <p:nvPr/>
        </p:nvSpPr>
        <p:spPr bwMode="auto">
          <a:xfrm>
            <a:off x="5072063" y="214313"/>
            <a:ext cx="28305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i="1"/>
              <a:t>Чи достатній об</a:t>
            </a:r>
            <a:r>
              <a:rPr lang="en-US" sz="1400" i="1"/>
              <a:t>’</a:t>
            </a:r>
            <a:r>
              <a:rPr lang="uk-UA" sz="1400" i="1"/>
              <a:t>єм клітини</a:t>
            </a:r>
            <a:r>
              <a:rPr lang="ru-RU" sz="1400" i="1"/>
              <a:t>?</a:t>
            </a:r>
          </a:p>
          <a:p>
            <a:r>
              <a:rPr lang="ru-RU" sz="1400" i="1"/>
              <a:t>Чи сприятливе середовище?</a:t>
            </a:r>
          </a:p>
          <a:p>
            <a:r>
              <a:rPr lang="ru-RU" sz="1400" i="1"/>
              <a:t>Чи не ушкоджена ДНК?</a:t>
            </a:r>
          </a:p>
          <a:p>
            <a:r>
              <a:rPr lang="ru-RU" sz="1400" i="1"/>
              <a:t>Чи реплікована ДНК повністю?</a:t>
            </a:r>
            <a:endParaRPr lang="ru-RU" sz="1400"/>
          </a:p>
        </p:txBody>
      </p:sp>
      <p:sp>
        <p:nvSpPr>
          <p:cNvPr id="22542" name="TextBox 15"/>
          <p:cNvSpPr txBox="1">
            <a:spLocks noChangeArrowheads="1"/>
          </p:cNvSpPr>
          <p:nvPr/>
        </p:nvSpPr>
        <p:spPr bwMode="auto">
          <a:xfrm>
            <a:off x="6072188" y="4071938"/>
            <a:ext cx="24939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i="1"/>
              <a:t>Чи </a:t>
            </a:r>
            <a:r>
              <a:rPr lang="uk-UA" sz="1400" i="1"/>
              <a:t>усі хромосоми пов</a:t>
            </a:r>
            <a:r>
              <a:rPr lang="en-US" sz="1400" i="1"/>
              <a:t>’</a:t>
            </a:r>
            <a:r>
              <a:rPr lang="uk-UA" sz="1400" i="1"/>
              <a:t>язані </a:t>
            </a:r>
            <a:br>
              <a:rPr lang="uk-UA" sz="1400" i="1"/>
            </a:br>
            <a:r>
              <a:rPr lang="uk-UA" sz="1400" i="1"/>
              <a:t>із веретеном?</a:t>
            </a:r>
            <a:endParaRPr lang="ru-RU" sz="1400"/>
          </a:p>
        </p:txBody>
      </p:sp>
      <p:sp>
        <p:nvSpPr>
          <p:cNvPr id="22543" name="TextBox 16"/>
          <p:cNvSpPr txBox="1">
            <a:spLocks noChangeArrowheads="1"/>
          </p:cNvSpPr>
          <p:nvPr/>
        </p:nvSpPr>
        <p:spPr bwMode="auto">
          <a:xfrm>
            <a:off x="5286375" y="5072063"/>
            <a:ext cx="33083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1400" i="1"/>
              <a:t>Ділитися або не ділитися?</a:t>
            </a:r>
          </a:p>
          <a:p>
            <a:r>
              <a:rPr lang="uk-UA" sz="1400" i="1"/>
              <a:t>(взаємодія з ростовими факторами)</a:t>
            </a:r>
            <a:endParaRPr lang="ru-RU" sz="1400"/>
          </a:p>
        </p:txBody>
      </p:sp>
      <p:sp>
        <p:nvSpPr>
          <p:cNvPr id="22544" name="TextBox 17"/>
          <p:cNvSpPr txBox="1">
            <a:spLocks noChangeArrowheads="1"/>
          </p:cNvSpPr>
          <p:nvPr/>
        </p:nvSpPr>
        <p:spPr bwMode="auto">
          <a:xfrm>
            <a:off x="741363" y="5762625"/>
            <a:ext cx="2830512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i="1"/>
              <a:t>Чи достатній </a:t>
            </a:r>
            <a:r>
              <a:rPr lang="uk-UA" sz="1400" i="1"/>
              <a:t>розмір клітини</a:t>
            </a:r>
            <a:r>
              <a:rPr lang="ru-RU" sz="1400" i="1"/>
              <a:t>?</a:t>
            </a:r>
          </a:p>
          <a:p>
            <a:r>
              <a:rPr lang="ru-RU" sz="1400" i="1"/>
              <a:t>Чи не ушкоджена ДНК?</a:t>
            </a:r>
          </a:p>
          <a:p>
            <a:r>
              <a:rPr lang="ru-RU" sz="1400" i="1"/>
              <a:t>Чи сприятливе середовище?</a:t>
            </a:r>
            <a:endParaRPr lang="ru-RU" sz="1400"/>
          </a:p>
        </p:txBody>
      </p:sp>
      <p:sp>
        <p:nvSpPr>
          <p:cNvPr id="22545" name="TextBox 18"/>
          <p:cNvSpPr txBox="1">
            <a:spLocks noChangeArrowheads="1"/>
          </p:cNvSpPr>
          <p:nvPr/>
        </p:nvSpPr>
        <p:spPr bwMode="auto">
          <a:xfrm>
            <a:off x="500063" y="2500313"/>
            <a:ext cx="24193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i="1"/>
              <a:t>Чи </a:t>
            </a:r>
            <a:r>
              <a:rPr lang="uk-UA" sz="1400" i="1"/>
              <a:t>усі райони репліковані?</a:t>
            </a:r>
            <a:endParaRPr lang="ru-RU" sz="1400"/>
          </a:p>
        </p:txBody>
      </p:sp>
      <p:sp>
        <p:nvSpPr>
          <p:cNvPr id="20" name="TextBox 19"/>
          <p:cNvSpPr txBox="1"/>
          <p:nvPr/>
        </p:nvSpPr>
        <p:spPr>
          <a:xfrm>
            <a:off x="4606925" y="6215063"/>
            <a:ext cx="536575" cy="46196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chemeClr val="accent2">
                    <a:lumMod val="50000"/>
                  </a:schemeClr>
                </a:solidFill>
              </a:rPr>
              <a:t>G</a:t>
            </a:r>
            <a:r>
              <a:rPr lang="en-US" sz="2400" b="1" baseline="-25000" dirty="0">
                <a:solidFill>
                  <a:schemeClr val="accent2">
                    <a:lumMod val="50000"/>
                  </a:schemeClr>
                </a:solidFill>
              </a:rPr>
              <a:t>0</a:t>
            </a:r>
            <a:endParaRPr lang="ru-RU" sz="2400" b="1" baseline="-25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>
            <a:off x="5286375" y="5929313"/>
            <a:ext cx="357188" cy="714375"/>
          </a:xfrm>
          <a:prstGeom prst="curvedLef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90500"/>
            <a:ext cx="7010400" cy="666750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G</a:t>
            </a:r>
            <a:r>
              <a:rPr lang="en-US" sz="4000" b="1" baseline="-25000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0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-фаза</a:t>
            </a:r>
            <a:endParaRPr lang="ru-RU" sz="4000" b="1" baseline="-25000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23850" y="928688"/>
            <a:ext cx="4248150" cy="55245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>
                <a:latin typeface="Calibri" pitchFamily="34" charset="0"/>
                <a:cs typeface="Arial" charset="0"/>
              </a:rPr>
              <a:t>Клітина може </a:t>
            </a:r>
            <a:r>
              <a:rPr lang="ru-RU" sz="2000" b="1">
                <a:latin typeface="Calibri" pitchFamily="34" charset="0"/>
                <a:cs typeface="Arial" charset="0"/>
              </a:rPr>
              <a:t>виходити з клітинного циклу тимчасово або назавжди</a:t>
            </a:r>
            <a:r>
              <a:rPr lang="en-US" sz="2000" b="1">
                <a:latin typeface="Calibri" pitchFamily="34" charset="0"/>
                <a:cs typeface="Arial" charset="0"/>
              </a:rPr>
              <a:t>.</a:t>
            </a:r>
            <a:r>
              <a:rPr lang="ru-RU" sz="2000" b="1">
                <a:latin typeface="Calibri" pitchFamily="34" charset="0"/>
                <a:cs typeface="Arial" charset="0"/>
              </a:rPr>
              <a:t> </a:t>
            </a:r>
            <a:r>
              <a:rPr lang="ru-RU" sz="2000">
                <a:latin typeface="Calibri" pitchFamily="34" charset="0"/>
                <a:cs typeface="Arial" charset="0"/>
              </a:rPr>
              <a:t>Вона виходить із циклу в </a:t>
            </a:r>
            <a:r>
              <a:rPr lang="en-US" sz="2000">
                <a:latin typeface="Calibri" pitchFamily="34" charset="0"/>
                <a:cs typeface="Arial" charset="0"/>
              </a:rPr>
              <a:t>G</a:t>
            </a:r>
            <a:r>
              <a:rPr lang="en-US" sz="2000" baseline="-25000">
                <a:latin typeface="Calibri" pitchFamily="34" charset="0"/>
                <a:cs typeface="Arial" charset="0"/>
              </a:rPr>
              <a:t>1</a:t>
            </a:r>
            <a:r>
              <a:rPr lang="en-US" sz="2000">
                <a:latin typeface="Calibri" pitchFamily="34" charset="0"/>
                <a:cs typeface="Arial" charset="0"/>
              </a:rPr>
              <a:t> </a:t>
            </a:r>
            <a:r>
              <a:rPr lang="ru-RU" sz="2000">
                <a:latin typeface="Calibri" pitchFamily="34" charset="0"/>
                <a:cs typeface="Arial" charset="0"/>
              </a:rPr>
              <a:t>і входить до стадії, що має назву </a:t>
            </a:r>
            <a:r>
              <a:rPr lang="en-US" sz="2000">
                <a:latin typeface="Calibri" pitchFamily="34" charset="0"/>
                <a:cs typeface="Arial" charset="0"/>
              </a:rPr>
              <a:t>G</a:t>
            </a:r>
            <a:r>
              <a:rPr lang="en-US" sz="2000" baseline="-25000">
                <a:latin typeface="Calibri" pitchFamily="34" charset="0"/>
                <a:cs typeface="Arial" charset="0"/>
              </a:rPr>
              <a:t>0</a:t>
            </a:r>
            <a:r>
              <a:rPr lang="en-US" sz="2000">
                <a:latin typeface="Calibri" pitchFamily="34" charset="0"/>
                <a:cs typeface="Arial" charset="0"/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>
                <a:latin typeface="Calibri" pitchFamily="34" charset="0"/>
                <a:cs typeface="Arial" charset="0"/>
              </a:rPr>
              <a:t>Частина </a:t>
            </a:r>
            <a:r>
              <a:rPr lang="en-US" sz="2000" b="1">
                <a:latin typeface="Calibri" pitchFamily="34" charset="0"/>
                <a:cs typeface="Arial" charset="0"/>
              </a:rPr>
              <a:t>G</a:t>
            </a:r>
            <a:r>
              <a:rPr lang="en-US" sz="2000" b="1" baseline="-25000">
                <a:latin typeface="Calibri" pitchFamily="34" charset="0"/>
                <a:cs typeface="Arial" charset="0"/>
              </a:rPr>
              <a:t>0</a:t>
            </a:r>
            <a:r>
              <a:rPr lang="ru-RU" sz="2000" b="1">
                <a:latin typeface="Calibri" pitchFamily="34" charset="0"/>
                <a:cs typeface="Arial" charset="0"/>
              </a:rPr>
              <a:t>–клітин екстремально диференційовані</a:t>
            </a:r>
            <a:r>
              <a:rPr lang="en-US" sz="2000">
                <a:latin typeface="Calibri" pitchFamily="34" charset="0"/>
                <a:cs typeface="Arial" charset="0"/>
              </a:rPr>
              <a:t>: </a:t>
            </a:r>
            <a:r>
              <a:rPr lang="uk-UA" sz="2000">
                <a:latin typeface="Calibri" pitchFamily="34" charset="0"/>
                <a:cs typeface="Arial" charset="0"/>
              </a:rPr>
              <a:t>в</a:t>
            </a:r>
            <a:r>
              <a:rPr lang="ru-RU" sz="2000">
                <a:latin typeface="Calibri" pitchFamily="34" charset="0"/>
                <a:cs typeface="Arial" charset="0"/>
              </a:rPr>
              <a:t>они ніколи не вступають повторно до клітинного циклу і виконують свої функції до загибелі (</a:t>
            </a:r>
            <a:r>
              <a:rPr lang="ru-RU" sz="2000" u="sng">
                <a:latin typeface="Calibri" pitchFamily="34" charset="0"/>
                <a:cs typeface="Arial" charset="0"/>
              </a:rPr>
              <a:t>нейрони</a:t>
            </a:r>
            <a:r>
              <a:rPr lang="ru-RU" sz="2000">
                <a:latin typeface="Calibri" pitchFamily="34" charset="0"/>
                <a:cs typeface="Arial" charset="0"/>
              </a:rPr>
              <a:t>, </a:t>
            </a:r>
            <a:r>
              <a:rPr lang="ru-RU" sz="2000" u="sng">
                <a:latin typeface="Calibri" pitchFamily="34" charset="0"/>
                <a:cs typeface="Arial" charset="0"/>
              </a:rPr>
              <a:t>кардіоміоцити</a:t>
            </a:r>
            <a:r>
              <a:rPr lang="ru-RU" sz="2000">
                <a:latin typeface="Calibri" pitchFamily="34" charset="0"/>
                <a:cs typeface="Arial" charset="0"/>
              </a:rPr>
              <a:t>)</a:t>
            </a:r>
            <a:r>
              <a:rPr lang="en-US" sz="2000">
                <a:latin typeface="Calibri" pitchFamily="34" charset="0"/>
                <a:cs typeface="Arial" charset="0"/>
              </a:rPr>
              <a:t>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>
                <a:latin typeface="Calibri" pitchFamily="34" charset="0"/>
                <a:cs typeface="Arial" charset="0"/>
              </a:rPr>
              <a:t>Інші </a:t>
            </a:r>
            <a:r>
              <a:rPr lang="en-US" sz="2000" b="1">
                <a:latin typeface="Calibri" pitchFamily="34" charset="0"/>
                <a:cs typeface="Arial" charset="0"/>
              </a:rPr>
              <a:t>G</a:t>
            </a:r>
            <a:r>
              <a:rPr lang="en-US" sz="2000" b="1" baseline="-25000">
                <a:latin typeface="Calibri" pitchFamily="34" charset="0"/>
                <a:cs typeface="Arial" charset="0"/>
              </a:rPr>
              <a:t>0</a:t>
            </a:r>
            <a:r>
              <a:rPr lang="ru-RU" sz="2000" b="1">
                <a:latin typeface="Calibri" pitchFamily="34" charset="0"/>
                <a:cs typeface="Arial" charset="0"/>
              </a:rPr>
              <a:t>–клітини</a:t>
            </a:r>
            <a:r>
              <a:rPr lang="ru-RU" sz="2000">
                <a:latin typeface="Calibri" pitchFamily="34" charset="0"/>
                <a:cs typeface="Arial" charset="0"/>
              </a:rPr>
              <a:t> </a:t>
            </a:r>
            <a:r>
              <a:rPr lang="ru-RU" sz="2000" b="1">
                <a:latin typeface="Calibri" pitchFamily="34" charset="0"/>
                <a:cs typeface="Arial" charset="0"/>
              </a:rPr>
              <a:t>можуть знову вступати до клітинного циклу</a:t>
            </a:r>
            <a:r>
              <a:rPr lang="ru-RU" sz="2000">
                <a:latin typeface="Calibri" pitchFamily="34" charset="0"/>
                <a:cs typeface="Arial" charset="0"/>
              </a:rPr>
              <a:t>. Більшість </a:t>
            </a:r>
            <a:r>
              <a:rPr lang="ru-RU" sz="2000" u="sng">
                <a:latin typeface="Calibri" pitchFamily="34" charset="0"/>
                <a:cs typeface="Arial" charset="0"/>
              </a:rPr>
              <a:t>лімфоцитів </a:t>
            </a:r>
            <a:r>
              <a:rPr lang="ru-RU" sz="2000">
                <a:latin typeface="Calibri" pitchFamily="34" charset="0"/>
                <a:cs typeface="Arial" charset="0"/>
              </a:rPr>
              <a:t>у крові людини знаходяться у </a:t>
            </a:r>
            <a:r>
              <a:rPr lang="en-US" sz="2000">
                <a:latin typeface="Calibri" pitchFamily="34" charset="0"/>
                <a:cs typeface="Arial" charset="0"/>
              </a:rPr>
              <a:t>G</a:t>
            </a:r>
            <a:r>
              <a:rPr lang="en-US" sz="2000" baseline="-25000">
                <a:latin typeface="Calibri" pitchFamily="34" charset="0"/>
                <a:cs typeface="Arial" charset="0"/>
              </a:rPr>
              <a:t>0</a:t>
            </a:r>
            <a:r>
              <a:rPr lang="ru-RU" sz="2000">
                <a:latin typeface="Calibri" pitchFamily="34" charset="0"/>
                <a:cs typeface="Arial" charset="0"/>
              </a:rPr>
              <a:t> стані. Але при сильній стимуляції антигенами вони можуть вступати до </a:t>
            </a:r>
            <a:r>
              <a:rPr lang="en-US" sz="2000">
                <a:latin typeface="Calibri" pitchFamily="34" charset="0"/>
                <a:cs typeface="Arial" charset="0"/>
              </a:rPr>
              <a:t>G</a:t>
            </a:r>
            <a:r>
              <a:rPr lang="ru-RU" sz="2000" baseline="-25000">
                <a:latin typeface="Calibri" pitchFamily="34" charset="0"/>
                <a:cs typeface="Arial" charset="0"/>
              </a:rPr>
              <a:t>1</a:t>
            </a:r>
            <a:r>
              <a:rPr lang="ru-RU" sz="2000">
                <a:latin typeface="Calibri" pitchFamily="34" charset="0"/>
                <a:cs typeface="Arial" charset="0"/>
              </a:rPr>
              <a:t>-фази і проходити </a:t>
            </a:r>
            <a:r>
              <a:rPr lang="en-US" sz="2000" b="1">
                <a:latin typeface="Calibri" pitchFamily="34" charset="0"/>
                <a:cs typeface="Arial" charset="0"/>
              </a:rPr>
              <a:t>S </a:t>
            </a:r>
            <a:r>
              <a:rPr lang="ru-RU" sz="2000" b="1">
                <a:latin typeface="Calibri" pitchFamily="34" charset="0"/>
                <a:cs typeface="Arial" charset="0"/>
              </a:rPr>
              <a:t>фазу</a:t>
            </a:r>
            <a:r>
              <a:rPr lang="en-US" sz="2000">
                <a:latin typeface="Calibri" pitchFamily="34" charset="0"/>
                <a:cs typeface="Arial" charset="0"/>
              </a:rPr>
              <a:t> </a:t>
            </a:r>
            <a:r>
              <a:rPr lang="ru-RU" sz="2000">
                <a:latin typeface="Calibri" pitchFamily="34" charset="0"/>
                <a:cs typeface="Arial" charset="0"/>
              </a:rPr>
              <a:t>і</a:t>
            </a:r>
            <a:r>
              <a:rPr lang="en-US" sz="2000">
                <a:latin typeface="Calibri" pitchFamily="34" charset="0"/>
                <a:cs typeface="Arial" charset="0"/>
              </a:rPr>
              <a:t> </a:t>
            </a:r>
            <a:r>
              <a:rPr lang="ru-RU" sz="2000">
                <a:latin typeface="Calibri" pitchFamily="34" charset="0"/>
                <a:cs typeface="Arial" charset="0"/>
              </a:rPr>
              <a:t>фазу </a:t>
            </a:r>
            <a:r>
              <a:rPr lang="ru-RU" sz="2000" b="1">
                <a:latin typeface="Calibri" pitchFamily="34" charset="0"/>
                <a:cs typeface="Arial" charset="0"/>
              </a:rPr>
              <a:t>мітозу</a:t>
            </a:r>
            <a:r>
              <a:rPr lang="en-US" sz="2000">
                <a:latin typeface="Calibri" pitchFamily="34" charset="0"/>
                <a:cs typeface="Arial" charset="0"/>
              </a:rPr>
              <a:t>.</a:t>
            </a:r>
          </a:p>
          <a:p>
            <a:pPr eaLnBrk="1" hangingPunct="1">
              <a:lnSpc>
                <a:spcPct val="80000"/>
              </a:lnSpc>
            </a:pPr>
            <a:r>
              <a:rPr lang="ru-RU" sz="2000" b="1">
                <a:latin typeface="Calibri" pitchFamily="34" charset="0"/>
                <a:cs typeface="Arial" charset="0"/>
              </a:rPr>
              <a:t>Ракові клітини не можуть</a:t>
            </a:r>
            <a:r>
              <a:rPr lang="ru-RU" sz="2000">
                <a:latin typeface="Calibri" pitchFamily="34" charset="0"/>
                <a:cs typeface="Arial" charset="0"/>
              </a:rPr>
              <a:t> переходити до </a:t>
            </a:r>
            <a:r>
              <a:rPr lang="en-US" sz="2000">
                <a:latin typeface="Calibri" pitchFamily="34" charset="0"/>
                <a:cs typeface="Arial" charset="0"/>
              </a:rPr>
              <a:t>G</a:t>
            </a:r>
            <a:r>
              <a:rPr lang="en-US" sz="2000" baseline="-25000">
                <a:latin typeface="Calibri" pitchFamily="34" charset="0"/>
                <a:cs typeface="Arial" charset="0"/>
              </a:rPr>
              <a:t>0</a:t>
            </a:r>
            <a:r>
              <a:rPr lang="ru-RU" sz="2000">
                <a:latin typeface="Calibri" pitchFamily="34" charset="0"/>
                <a:cs typeface="Arial" charset="0"/>
              </a:rPr>
              <a:t>–фази і постійно повторююють клітинний цикл</a:t>
            </a:r>
            <a:r>
              <a:rPr lang="en-US" sz="2000">
                <a:latin typeface="Calibri" pitchFamily="34" charset="0"/>
                <a:cs typeface="Arial" charset="0"/>
              </a:rPr>
              <a:t>. </a:t>
            </a:r>
            <a:endParaRPr lang="ru-RU" sz="2000">
              <a:latin typeface="Calibri" pitchFamily="34" charset="0"/>
              <a:cs typeface="Arial" charset="0"/>
            </a:endParaRPr>
          </a:p>
        </p:txBody>
      </p:sp>
      <p:sp>
        <p:nvSpPr>
          <p:cNvPr id="23556" name="Rectangle 13"/>
          <p:cNvSpPr>
            <a:spLocks noChangeArrowheads="1"/>
          </p:cNvSpPr>
          <p:nvPr/>
        </p:nvSpPr>
        <p:spPr bwMode="auto">
          <a:xfrm rot="2212193">
            <a:off x="8316913" y="6597650"/>
            <a:ext cx="503237" cy="71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sp>
        <p:nvSpPr>
          <p:cNvPr id="23557" name="Rectangle 14"/>
          <p:cNvSpPr>
            <a:spLocks noChangeArrowheads="1"/>
          </p:cNvSpPr>
          <p:nvPr/>
        </p:nvSpPr>
        <p:spPr bwMode="auto">
          <a:xfrm rot="-3038434">
            <a:off x="8316913" y="6570663"/>
            <a:ext cx="503237" cy="71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4787900" y="1556792"/>
            <a:ext cx="4202405" cy="4449762"/>
            <a:chOff x="4787900" y="1556792"/>
            <a:chExt cx="4202405" cy="4449762"/>
          </a:xfrm>
        </p:grpSpPr>
        <p:grpSp>
          <p:nvGrpSpPr>
            <p:cNvPr id="23558" name="Group 18"/>
            <p:cNvGrpSpPr>
              <a:grpSpLocks/>
            </p:cNvGrpSpPr>
            <p:nvPr/>
          </p:nvGrpSpPr>
          <p:grpSpPr bwMode="auto">
            <a:xfrm>
              <a:off x="4787900" y="1556792"/>
              <a:ext cx="4176713" cy="4449762"/>
              <a:chOff x="3016" y="1253"/>
              <a:chExt cx="2631" cy="2803"/>
            </a:xfrm>
          </p:grpSpPr>
          <p:pic>
            <p:nvPicPr>
              <p:cNvPr id="23559" name="Picture 5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016" y="1253"/>
                <a:ext cx="2535" cy="24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560" name="AutoShape 6"/>
              <p:cNvSpPr>
                <a:spLocks noChangeArrowheads="1"/>
              </p:cNvSpPr>
              <p:nvPr/>
            </p:nvSpPr>
            <p:spPr bwMode="auto">
              <a:xfrm rot="2368465">
                <a:off x="4901" y="3318"/>
                <a:ext cx="423" cy="234"/>
              </a:xfrm>
              <a:prstGeom prst="rightArrow">
                <a:avLst>
                  <a:gd name="adj1" fmla="val 50000"/>
                  <a:gd name="adj2" fmla="val 45192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1" name="Text Box 7"/>
              <p:cNvSpPr txBox="1">
                <a:spLocks noChangeArrowheads="1"/>
              </p:cNvSpPr>
              <p:nvPr/>
            </p:nvSpPr>
            <p:spPr bwMode="auto">
              <a:xfrm>
                <a:off x="5239" y="3521"/>
                <a:ext cx="281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b="1">
                    <a:solidFill>
                      <a:schemeClr val="tx2"/>
                    </a:solidFill>
                  </a:rPr>
                  <a:t>G</a:t>
                </a:r>
                <a:r>
                  <a:rPr lang="en-US" b="1" baseline="-25000">
                    <a:solidFill>
                      <a:schemeClr val="tx2"/>
                    </a:solidFill>
                  </a:rPr>
                  <a:t>0</a:t>
                </a:r>
                <a:endParaRPr lang="ru-RU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23562" name="Oval 8"/>
              <p:cNvSpPr>
                <a:spLocks noChangeArrowheads="1"/>
              </p:cNvSpPr>
              <p:nvPr/>
            </p:nvSpPr>
            <p:spPr bwMode="auto">
              <a:xfrm>
                <a:off x="4132" y="3630"/>
                <a:ext cx="77" cy="7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23563" name="Line 9"/>
              <p:cNvSpPr>
                <a:spLocks noChangeShapeType="1"/>
              </p:cNvSpPr>
              <p:nvPr/>
            </p:nvSpPr>
            <p:spPr bwMode="auto">
              <a:xfrm>
                <a:off x="4171" y="370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64" name="Text Box 10"/>
              <p:cNvSpPr txBox="1">
                <a:spLocks noChangeArrowheads="1"/>
              </p:cNvSpPr>
              <p:nvPr/>
            </p:nvSpPr>
            <p:spPr bwMode="auto">
              <a:xfrm>
                <a:off x="3510" y="3823"/>
                <a:ext cx="1303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ru-RU" b="1"/>
                  <a:t>Точка рестрикції</a:t>
                </a:r>
              </a:p>
            </p:txBody>
          </p:sp>
          <p:sp>
            <p:nvSpPr>
              <p:cNvPr id="23565" name="Oval 11"/>
              <p:cNvSpPr>
                <a:spLocks noChangeArrowheads="1"/>
              </p:cNvSpPr>
              <p:nvPr/>
            </p:nvSpPr>
            <p:spPr bwMode="auto">
              <a:xfrm>
                <a:off x="4830" y="3158"/>
                <a:ext cx="817" cy="86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3566" name="AutoShape 12"/>
              <p:cNvSpPr>
                <a:spLocks noChangeArrowheads="1"/>
              </p:cNvSpPr>
              <p:nvPr/>
            </p:nvSpPr>
            <p:spPr bwMode="auto">
              <a:xfrm rot="5400000">
                <a:off x="5249" y="3828"/>
                <a:ext cx="295" cy="136"/>
              </a:xfrm>
              <a:prstGeom prst="rightArrow">
                <a:avLst>
                  <a:gd name="adj1" fmla="val 50000"/>
                  <a:gd name="adj2" fmla="val 54228"/>
                </a:avLst>
              </a:prstGeom>
              <a:solidFill>
                <a:srgbClr val="FF0000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23567" name="Freeform 16"/>
              <p:cNvSpPr>
                <a:spLocks/>
              </p:cNvSpPr>
              <p:nvPr/>
            </p:nvSpPr>
            <p:spPr bwMode="auto">
              <a:xfrm>
                <a:off x="4694" y="3430"/>
                <a:ext cx="635" cy="363"/>
              </a:xfrm>
              <a:custGeom>
                <a:avLst/>
                <a:gdLst>
                  <a:gd name="T0" fmla="*/ 635 w 635"/>
                  <a:gd name="T1" fmla="*/ 272 h 363"/>
                  <a:gd name="T2" fmla="*/ 454 w 635"/>
                  <a:gd name="T3" fmla="*/ 363 h 363"/>
                  <a:gd name="T4" fmla="*/ 46 w 635"/>
                  <a:gd name="T5" fmla="*/ 45 h 363"/>
                  <a:gd name="T6" fmla="*/ 0 w 635"/>
                  <a:gd name="T7" fmla="*/ 0 h 3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5"/>
                  <a:gd name="T13" fmla="*/ 0 h 363"/>
                  <a:gd name="T14" fmla="*/ 635 w 635"/>
                  <a:gd name="T15" fmla="*/ 363 h 3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5" h="363">
                    <a:moveTo>
                      <a:pt x="635" y="272"/>
                    </a:moveTo>
                    <a:lnTo>
                      <a:pt x="454" y="363"/>
                    </a:lnTo>
                    <a:lnTo>
                      <a:pt x="46" y="45"/>
                    </a:lnTo>
                    <a:lnTo>
                      <a:pt x="0" y="0"/>
                    </a:lnTo>
                  </a:path>
                </a:pathLst>
              </a:cu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endParaRPr lang="ru-RU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6156177" y="3656057"/>
              <a:ext cx="108011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/>
                <a:t>Інтерфаза</a:t>
              </a:r>
              <a:endParaRPr lang="ru-RU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44408" y="2575937"/>
              <a:ext cx="74589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1200" b="1" dirty="0"/>
                <a:t>Мітоз</a:t>
              </a:r>
              <a:endParaRPr lang="ru-RU" sz="1200" b="1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4675" y="188641"/>
            <a:ext cx="5869533" cy="1872208"/>
          </a:xfrm>
        </p:spPr>
        <p:txBody>
          <a:bodyPr/>
          <a:lstStyle/>
          <a:p>
            <a:pPr eaLnBrk="1" hangingPunct="1"/>
            <a:r>
              <a:rPr lang="ru-RU" sz="1800" dirty="0" err="1">
                <a:latin typeface="Calibri" pitchFamily="34" charset="0"/>
                <a:cs typeface="Arial" charset="0"/>
              </a:rPr>
              <a:t>Вміст</a:t>
            </a:r>
            <a:r>
              <a:rPr lang="ru-RU" sz="1800" dirty="0">
                <a:latin typeface="Calibri" pitchFamily="34" charset="0"/>
                <a:cs typeface="Arial" charset="0"/>
              </a:rPr>
              <a:t> ДНК у </a:t>
            </a:r>
            <a:r>
              <a:rPr lang="ru-RU" sz="1800" dirty="0" err="1">
                <a:latin typeface="Calibri" pitchFamily="34" charset="0"/>
                <a:cs typeface="Arial" charset="0"/>
              </a:rPr>
              <a:t>гаплоїдному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наборі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позначається</a:t>
            </a:r>
            <a:r>
              <a:rPr lang="ru-RU" sz="1800" dirty="0">
                <a:latin typeface="Calibri" pitchFamily="34" charset="0"/>
                <a:cs typeface="Arial" charset="0"/>
              </a:rPr>
              <a:t>  </a:t>
            </a:r>
            <a:r>
              <a:rPr lang="ru-RU" sz="1800" b="1" i="1" dirty="0">
                <a:latin typeface="Calibri" pitchFamily="34" charset="0"/>
                <a:cs typeface="Arial" charset="0"/>
              </a:rPr>
              <a:t>с</a:t>
            </a:r>
          </a:p>
          <a:p>
            <a:pPr eaLnBrk="1" hangingPunct="1"/>
            <a:r>
              <a:rPr lang="ru-RU" sz="1800" dirty="0">
                <a:latin typeface="Calibri" pitchFamily="34" charset="0"/>
                <a:cs typeface="Arial" charset="0"/>
              </a:rPr>
              <a:t>Число хромосом у </a:t>
            </a:r>
            <a:r>
              <a:rPr lang="ru-RU" sz="1800" dirty="0" err="1">
                <a:latin typeface="Calibri" pitchFamily="34" charset="0"/>
                <a:cs typeface="Arial" charset="0"/>
              </a:rPr>
              <a:t>гаплоїдному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геномі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позначається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en-US" sz="1800" b="1" i="1" dirty="0">
                <a:latin typeface="Calibri" pitchFamily="34" charset="0"/>
                <a:cs typeface="Arial" charset="0"/>
              </a:rPr>
              <a:t>n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</a:p>
          <a:p>
            <a:pPr eaLnBrk="1" hangingPunct="1"/>
            <a:r>
              <a:rPr lang="ru-RU" sz="1800" dirty="0">
                <a:latin typeface="Calibri" pitchFamily="34" charset="0"/>
                <a:cs typeface="Arial" charset="0"/>
              </a:rPr>
              <a:t>(У людей </a:t>
            </a:r>
            <a:r>
              <a:rPr lang="ru-RU" sz="1800" b="1" i="1" dirty="0">
                <a:latin typeface="Calibri" pitchFamily="34" charset="0"/>
                <a:cs typeface="Arial" charset="0"/>
              </a:rPr>
              <a:t>с</a:t>
            </a:r>
            <a:r>
              <a:rPr lang="ru-RU" sz="1800" dirty="0">
                <a:latin typeface="Calibri" pitchFamily="34" charset="0"/>
                <a:cs typeface="Arial" charset="0"/>
              </a:rPr>
              <a:t> = 3,5 × 10</a:t>
            </a:r>
            <a:r>
              <a:rPr lang="ru-RU" sz="1800" baseline="30000" dirty="0">
                <a:latin typeface="Calibri" pitchFamily="34" charset="0"/>
                <a:cs typeface="Arial" charset="0"/>
              </a:rPr>
              <a:t>-12</a:t>
            </a:r>
            <a:r>
              <a:rPr lang="ru-RU" sz="1800" dirty="0">
                <a:latin typeface="Calibri" pitchFamily="34" charset="0"/>
                <a:cs typeface="Arial" charset="0"/>
              </a:rPr>
              <a:t> г,  </a:t>
            </a:r>
            <a:r>
              <a:rPr lang="en-US" sz="1800" b="1" i="1" dirty="0">
                <a:latin typeface="Calibri" pitchFamily="34" charset="0"/>
                <a:cs typeface="Arial" charset="0"/>
              </a:rPr>
              <a:t>n</a:t>
            </a:r>
            <a:r>
              <a:rPr lang="ru-RU" sz="1800" dirty="0">
                <a:latin typeface="Calibri" pitchFamily="34" charset="0"/>
                <a:cs typeface="Arial" charset="0"/>
              </a:rPr>
              <a:t> = 23)</a:t>
            </a:r>
          </a:p>
          <a:p>
            <a:pPr eaLnBrk="1" hangingPunct="1"/>
            <a:r>
              <a:rPr lang="ru-RU" sz="1800" dirty="0" err="1">
                <a:latin typeface="Calibri" pitchFamily="34" charset="0"/>
                <a:cs typeface="Arial" charset="0"/>
              </a:rPr>
              <a:t>Вміст</a:t>
            </a:r>
            <a:r>
              <a:rPr lang="ru-RU" sz="1800" dirty="0">
                <a:latin typeface="Calibri" pitchFamily="34" charset="0"/>
                <a:cs typeface="Arial" charset="0"/>
              </a:rPr>
              <a:t> ДНК у </a:t>
            </a:r>
            <a:r>
              <a:rPr lang="ru-RU" sz="1800" dirty="0" err="1">
                <a:latin typeface="Calibri" pitchFamily="34" charset="0"/>
                <a:cs typeface="Arial" charset="0"/>
              </a:rPr>
              <a:t>диплоїдних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  <a:r>
              <a:rPr lang="ru-RU" sz="1800" dirty="0" err="1">
                <a:latin typeface="Calibri" pitchFamily="34" charset="0"/>
                <a:cs typeface="Arial" charset="0"/>
              </a:rPr>
              <a:t>клітинах</a:t>
            </a:r>
            <a:r>
              <a:rPr lang="ru-RU" sz="1800" dirty="0">
                <a:latin typeface="Calibri" pitchFamily="34" charset="0"/>
                <a:cs typeface="Arial" charset="0"/>
              </a:rPr>
              <a:t> – </a:t>
            </a:r>
            <a:r>
              <a:rPr lang="ru-RU" sz="1800" b="1" dirty="0">
                <a:latin typeface="Calibri" pitchFamily="34" charset="0"/>
                <a:cs typeface="Arial" charset="0"/>
              </a:rPr>
              <a:t>2</a:t>
            </a:r>
            <a:r>
              <a:rPr lang="ru-RU" sz="1800" b="1" i="1" dirty="0">
                <a:latin typeface="Calibri" pitchFamily="34" charset="0"/>
                <a:cs typeface="Arial" charset="0"/>
              </a:rPr>
              <a:t>с </a:t>
            </a:r>
            <a:r>
              <a:rPr lang="ru-RU" sz="1800" b="1" i="1" dirty="0" err="1">
                <a:latin typeface="Calibri" pitchFamily="34" charset="0"/>
                <a:cs typeface="Arial" charset="0"/>
              </a:rPr>
              <a:t>або</a:t>
            </a:r>
            <a:r>
              <a:rPr lang="ru-RU" sz="1800" b="1" i="1" dirty="0">
                <a:latin typeface="Calibri" pitchFamily="34" charset="0"/>
                <a:cs typeface="Arial" charset="0"/>
              </a:rPr>
              <a:t> 4с</a:t>
            </a:r>
            <a:r>
              <a:rPr lang="en-US" sz="1800" b="1" i="1" dirty="0">
                <a:latin typeface="Calibri" pitchFamily="34" charset="0"/>
                <a:cs typeface="Arial" charset="0"/>
              </a:rPr>
              <a:t> </a:t>
            </a:r>
            <a:r>
              <a:rPr lang="ru-RU" sz="1800" i="1" dirty="0">
                <a:latin typeface="Calibri" pitchFamily="34" charset="0"/>
                <a:cs typeface="Arial" charset="0"/>
              </a:rPr>
              <a:t>в </a:t>
            </a:r>
            <a:r>
              <a:rPr lang="ru-RU" sz="1800" i="1" dirty="0" err="1">
                <a:latin typeface="Calibri" pitchFamily="34" charset="0"/>
                <a:cs typeface="Arial" charset="0"/>
              </a:rPr>
              <a:t>залежності</a:t>
            </a:r>
            <a:r>
              <a:rPr lang="ru-RU" sz="1800" i="1" dirty="0">
                <a:latin typeface="Calibri" pitchFamily="34" charset="0"/>
                <a:cs typeface="Arial" charset="0"/>
              </a:rPr>
              <a:t> </a:t>
            </a:r>
            <a:r>
              <a:rPr lang="ru-RU" sz="1800" i="1" dirty="0" err="1">
                <a:latin typeface="Calibri" pitchFamily="34" charset="0"/>
                <a:cs typeface="Arial" charset="0"/>
              </a:rPr>
              <a:t>від</a:t>
            </a:r>
            <a:r>
              <a:rPr lang="ru-RU" sz="1800" i="1" dirty="0">
                <a:latin typeface="Calibri" pitchFamily="34" charset="0"/>
                <a:cs typeface="Arial" charset="0"/>
              </a:rPr>
              <a:t> </a:t>
            </a:r>
            <a:r>
              <a:rPr lang="ru-RU" sz="1800" i="1" dirty="0" err="1">
                <a:latin typeface="Calibri" pitchFamily="34" charset="0"/>
                <a:cs typeface="Arial" charset="0"/>
              </a:rPr>
              <a:t>стадії</a:t>
            </a:r>
            <a:r>
              <a:rPr lang="ru-RU" sz="1800" i="1" dirty="0">
                <a:latin typeface="Calibri" pitchFamily="34" charset="0"/>
                <a:cs typeface="Arial" charset="0"/>
              </a:rPr>
              <a:t> </a:t>
            </a:r>
            <a:r>
              <a:rPr lang="ru-RU" sz="1800" i="1" dirty="0" err="1">
                <a:latin typeface="Calibri" pitchFamily="34" charset="0"/>
                <a:cs typeface="Arial" charset="0"/>
              </a:rPr>
              <a:t>клітинного</a:t>
            </a:r>
            <a:r>
              <a:rPr lang="ru-RU" sz="1800" i="1" dirty="0">
                <a:latin typeface="Calibri" pitchFamily="34" charset="0"/>
                <a:cs typeface="Arial" charset="0"/>
              </a:rPr>
              <a:t> цикла</a:t>
            </a:r>
            <a:r>
              <a:rPr lang="ru-RU" sz="1800" dirty="0">
                <a:latin typeface="Calibri" pitchFamily="34" charset="0"/>
                <a:cs typeface="Arial" charset="0"/>
              </a:rPr>
              <a:t>, а число хромосом - </a:t>
            </a:r>
            <a:r>
              <a:rPr lang="ru-RU" sz="1800" b="1" dirty="0">
                <a:latin typeface="Calibri" pitchFamily="34" charset="0"/>
                <a:cs typeface="Arial" charset="0"/>
              </a:rPr>
              <a:t>2</a:t>
            </a:r>
            <a:r>
              <a:rPr lang="en-US" sz="1800" b="1" i="1" dirty="0">
                <a:latin typeface="Calibri" pitchFamily="34" charset="0"/>
                <a:cs typeface="Arial" charset="0"/>
              </a:rPr>
              <a:t>n</a:t>
            </a:r>
            <a:r>
              <a:rPr lang="ru-RU" sz="1800" dirty="0">
                <a:latin typeface="Calibri" pitchFamily="34" charset="0"/>
                <a:cs typeface="Arial" charset="0"/>
              </a:rPr>
              <a:t> </a:t>
            </a:r>
          </a:p>
        </p:txBody>
      </p:sp>
      <p:pic>
        <p:nvPicPr>
          <p:cNvPr id="13314" name="Picture 2" descr="Результат пошуку зображень за запитом хромосоми">
            <a:extLst>
              <a:ext uri="{FF2B5EF4-FFF2-40B4-BE49-F238E27FC236}">
                <a16:creationId xmlns:a16="http://schemas.microsoft.com/office/drawing/2014/main" id="{47C49B3F-40F5-4D05-8836-3E8FFE6838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81"/>
          <a:stretch/>
        </p:blipFill>
        <p:spPr bwMode="auto">
          <a:xfrm>
            <a:off x="7027761" y="61359"/>
            <a:ext cx="1565490" cy="187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Результат пошуку зображень за запитом хромосоми">
            <a:extLst>
              <a:ext uri="{FF2B5EF4-FFF2-40B4-BE49-F238E27FC236}">
                <a16:creationId xmlns:a16="http://schemas.microsoft.com/office/drawing/2014/main" id="{E547E644-19D2-40EB-B912-25CB07593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093" y="2140885"/>
            <a:ext cx="1700149" cy="154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Результат пошуку зображень за запитом хромосома до реплікації">
            <a:extLst>
              <a:ext uri="{FF2B5EF4-FFF2-40B4-BE49-F238E27FC236}">
                <a16:creationId xmlns:a16="http://schemas.microsoft.com/office/drawing/2014/main" id="{D3BF3020-C880-4D0D-8B8E-CF8533B50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1650585" cy="14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Результат пошуку зображень за запитом гаплодний набір хромосом">
            <a:extLst>
              <a:ext uri="{FF2B5EF4-FFF2-40B4-BE49-F238E27FC236}">
                <a16:creationId xmlns:a16="http://schemas.microsoft.com/office/drawing/2014/main" id="{F3C3CCFA-5C53-45AB-8749-2A11A7360E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2" r="5704" b="11111"/>
          <a:stretch/>
        </p:blipFill>
        <p:spPr bwMode="auto">
          <a:xfrm>
            <a:off x="323528" y="4376579"/>
            <a:ext cx="3601944" cy="1504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s://cdn.drukarnia.com.ua/64461f8338cd2dd0b1ccaeaa/images/articles/6447bbaa38cd2dd0b1cf40ac/KV3n6144.433890368006.jpeg">
            <a:extLst>
              <a:ext uri="{FF2B5EF4-FFF2-40B4-BE49-F238E27FC236}">
                <a16:creationId xmlns:a16="http://schemas.microsoft.com/office/drawing/2014/main" id="{09F27E34-CDF9-4B2D-820A-86C1C992C6DA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380879"/>
            <a:ext cx="2235053" cy="1588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Хромосома — Вікіпедія">
            <a:extLst>
              <a:ext uri="{FF2B5EF4-FFF2-40B4-BE49-F238E27FC236}">
                <a16:creationId xmlns:a16="http://schemas.microsoft.com/office/drawing/2014/main" id="{C2ABD6A3-9628-4D9D-940C-20CFC016DC3A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341" y="4221088"/>
            <a:ext cx="2783840" cy="21767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ch2f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33375"/>
            <a:ext cx="4730750" cy="633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 Box 6"/>
          <p:cNvSpPr txBox="1">
            <a:spLocks noChangeArrowheads="1"/>
          </p:cNvSpPr>
          <p:nvPr/>
        </p:nvSpPr>
        <p:spPr bwMode="auto">
          <a:xfrm>
            <a:off x="5487988" y="214313"/>
            <a:ext cx="3476625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latin typeface="Calibri" pitchFamily="34" charset="0"/>
              </a:rPr>
              <a:t>Вміст хромосомної ДНК людини під час клітинного циклу</a:t>
            </a:r>
            <a:r>
              <a:rPr lang="ru-RU" sz="2000">
                <a:latin typeface="Calibri" pitchFamily="34" charset="0"/>
              </a:rPr>
              <a:t> </a:t>
            </a:r>
          </a:p>
          <a:p>
            <a:endParaRPr lang="ru-RU" sz="2000">
              <a:latin typeface="Calibri" pitchFamily="34" charset="0"/>
            </a:endParaRPr>
          </a:p>
          <a:p>
            <a:pPr>
              <a:buFontTx/>
              <a:buChar char="•"/>
            </a:pPr>
            <a:r>
              <a:rPr lang="ru-RU" sz="200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ru-RU" sz="2000">
                <a:latin typeface="Calibri" pitchFamily="34" charset="0"/>
              </a:rPr>
              <a:t>Хромосоми містять одну спіраль ДНК </a:t>
            </a:r>
            <a:r>
              <a:rPr lang="ru-RU" sz="2000" b="1">
                <a:latin typeface="Calibri" pitchFamily="34" charset="0"/>
              </a:rPr>
              <a:t>від анафази мітозу до подвоєння ДНК</a:t>
            </a:r>
            <a:r>
              <a:rPr lang="ru-RU" sz="2000">
                <a:latin typeface="Calibri" pitchFamily="34" charset="0"/>
              </a:rPr>
              <a:t> у </a:t>
            </a:r>
            <a:r>
              <a:rPr lang="en-US" sz="2000">
                <a:latin typeface="Calibri" pitchFamily="34" charset="0"/>
              </a:rPr>
              <a:t>S </a:t>
            </a:r>
            <a:r>
              <a:rPr lang="ru-RU" sz="2000">
                <a:latin typeface="Calibri" pitchFamily="34" charset="0"/>
              </a:rPr>
              <a:t>фазу. </a:t>
            </a:r>
          </a:p>
          <a:p>
            <a:pPr>
              <a:buFontTx/>
              <a:buChar char="•"/>
            </a:pPr>
            <a:r>
              <a:rPr lang="ru-RU" sz="2000">
                <a:latin typeface="Calibri" pitchFamily="34" charset="0"/>
              </a:rPr>
              <a:t> З цієї стадії до закінчення метафази мітозу хромосома містить дві хроматиди, кожна з яких містить молекулу ДНК, тобто на хромосому приходиться дві молекулі ДНК. </a:t>
            </a:r>
          </a:p>
          <a:p>
            <a:pPr>
              <a:buFontTx/>
              <a:buChar char="•"/>
            </a:pPr>
            <a:r>
              <a:rPr lang="ru-RU" sz="2000">
                <a:latin typeface="Calibri" pitchFamily="34" charset="0"/>
              </a:rPr>
              <a:t> Вміст ДНК диплоїдної клітини </a:t>
            </a:r>
            <a:r>
              <a:rPr lang="ru-RU" sz="2000" b="1">
                <a:latin typeface="Calibri" pitchFamily="34" charset="0"/>
              </a:rPr>
              <a:t>перед  </a:t>
            </a:r>
            <a:r>
              <a:rPr lang="en-US" sz="2000" b="1">
                <a:latin typeface="Calibri" pitchFamily="34" charset="0"/>
              </a:rPr>
              <a:t>S </a:t>
            </a:r>
            <a:r>
              <a:rPr lang="ru-RU" sz="2000" b="1">
                <a:latin typeface="Calibri" pitchFamily="34" charset="0"/>
              </a:rPr>
              <a:t>фазою</a:t>
            </a:r>
            <a:r>
              <a:rPr lang="ru-RU" sz="2000">
                <a:latin typeface="Calibri" pitchFamily="34" charset="0"/>
              </a:rPr>
              <a:t> -  </a:t>
            </a:r>
            <a:r>
              <a:rPr lang="ru-RU" sz="2000" b="1">
                <a:latin typeface="Calibri" pitchFamily="34" charset="0"/>
              </a:rPr>
              <a:t>2с</a:t>
            </a:r>
            <a:r>
              <a:rPr lang="ru-RU" sz="2000">
                <a:latin typeface="Calibri" pitchFamily="34" charset="0"/>
              </a:rPr>
              <a:t> (подвоєний вміст ДНК гаплоїдної клітини), тоді як </a:t>
            </a:r>
            <a:r>
              <a:rPr lang="ru-RU" sz="2000" b="1">
                <a:latin typeface="Calibri" pitchFamily="34" charset="0"/>
              </a:rPr>
              <a:t>між </a:t>
            </a:r>
            <a:r>
              <a:rPr lang="en-US" sz="2000" b="1">
                <a:latin typeface="Calibri" pitchFamily="34" charset="0"/>
              </a:rPr>
              <a:t>S </a:t>
            </a:r>
            <a:r>
              <a:rPr lang="ru-RU" sz="2000" b="1">
                <a:latin typeface="Calibri" pitchFamily="34" charset="0"/>
              </a:rPr>
              <a:t>фазою і мітозом</a:t>
            </a:r>
            <a:r>
              <a:rPr lang="ru-RU" sz="2000">
                <a:latin typeface="Calibri" pitchFamily="34" charset="0"/>
              </a:rPr>
              <a:t> він дорівнює </a:t>
            </a:r>
            <a:r>
              <a:rPr lang="ru-RU" sz="2000" b="1">
                <a:latin typeface="Calibri" pitchFamily="34" charset="0"/>
              </a:rPr>
              <a:t>4с.</a:t>
            </a:r>
          </a:p>
        </p:txBody>
      </p:sp>
      <p:sp>
        <p:nvSpPr>
          <p:cNvPr id="40964" name="Text Box 7"/>
          <p:cNvSpPr txBox="1">
            <a:spLocks noChangeArrowheads="1"/>
          </p:cNvSpPr>
          <p:nvPr/>
        </p:nvSpPr>
        <p:spPr bwMode="auto">
          <a:xfrm>
            <a:off x="3708400" y="4941888"/>
            <a:ext cx="87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ru-RU" sz="2400" b="1">
                <a:solidFill>
                  <a:srgbClr val="F36329"/>
                </a:solidFill>
              </a:rPr>
              <a:t>2</a:t>
            </a:r>
            <a:r>
              <a:rPr lang="en-US" sz="2400" b="1">
                <a:solidFill>
                  <a:srgbClr val="F36329"/>
                </a:solidFill>
              </a:rPr>
              <a:t>n2c</a:t>
            </a:r>
            <a:endParaRPr lang="ru-RU" sz="2400" b="1">
              <a:solidFill>
                <a:srgbClr val="F36329"/>
              </a:solidFill>
            </a:endParaRPr>
          </a:p>
        </p:txBody>
      </p:sp>
      <p:sp>
        <p:nvSpPr>
          <p:cNvPr id="40965" name="Text Box 8"/>
          <p:cNvSpPr txBox="1">
            <a:spLocks noChangeArrowheads="1"/>
          </p:cNvSpPr>
          <p:nvPr/>
        </p:nvSpPr>
        <p:spPr bwMode="auto">
          <a:xfrm>
            <a:off x="179388" y="1052513"/>
            <a:ext cx="87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ru-RU" sz="2400" b="1">
                <a:solidFill>
                  <a:srgbClr val="F36329"/>
                </a:solidFill>
              </a:rPr>
              <a:t>2</a:t>
            </a:r>
            <a:r>
              <a:rPr lang="en-US" sz="2400" b="1">
                <a:solidFill>
                  <a:srgbClr val="F36329"/>
                </a:solidFill>
              </a:rPr>
              <a:t>n4c</a:t>
            </a:r>
            <a:endParaRPr lang="ru-RU" sz="2400" b="1">
              <a:solidFill>
                <a:srgbClr val="F3632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168479-ED89-4668-ADBF-631896336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FF0000"/>
                </a:solidFill>
              </a:rPr>
              <a:t>План</a:t>
            </a:r>
            <a:endParaRPr lang="ru-UA" b="1" i="1" dirty="0">
              <a:solidFill>
                <a:srgbClr val="FF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11079F-33CC-420D-B5DC-11BF7FEADCD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uk-UA" dirty="0"/>
              <a:t>1. </a:t>
            </a:r>
            <a:r>
              <a:rPr lang="uk-UA" dirty="0" err="1"/>
              <a:t>Трансрипція</a:t>
            </a:r>
            <a:r>
              <a:rPr lang="uk-UA" dirty="0"/>
              <a:t>. (см тему 1в)</a:t>
            </a:r>
          </a:p>
          <a:p>
            <a:pPr marL="0" indent="0">
              <a:buNone/>
            </a:pPr>
            <a:r>
              <a:rPr lang="uk-UA" dirty="0"/>
              <a:t>2. </a:t>
            </a:r>
            <a:r>
              <a:rPr lang="uk-UA" dirty="0" err="1"/>
              <a:t>Процесінг</a:t>
            </a:r>
            <a:r>
              <a:rPr lang="uk-UA" dirty="0"/>
              <a:t>. (см тему 1в)</a:t>
            </a:r>
          </a:p>
          <a:p>
            <a:pPr marL="0" indent="0">
              <a:buNone/>
            </a:pPr>
            <a:r>
              <a:rPr lang="uk-UA" dirty="0"/>
              <a:t>3. Трансляція. (см тему 1в)</a:t>
            </a:r>
          </a:p>
          <a:p>
            <a:pPr marL="0" indent="0">
              <a:buNone/>
            </a:pPr>
            <a:r>
              <a:rPr lang="uk-UA" dirty="0"/>
              <a:t>4. Реплікація.</a:t>
            </a:r>
          </a:p>
          <a:p>
            <a:pPr marL="0" indent="0">
              <a:buNone/>
            </a:pPr>
            <a:r>
              <a:rPr lang="uk-UA" dirty="0"/>
              <a:t>5. Кросинговер (буде далі)</a:t>
            </a:r>
          </a:p>
          <a:p>
            <a:pPr marL="0" indent="0">
              <a:buNone/>
            </a:pPr>
            <a:r>
              <a:rPr lang="uk-UA" dirty="0"/>
              <a:t>6. Репарація. (буде далі)</a:t>
            </a:r>
          </a:p>
          <a:p>
            <a:pPr marL="0" indent="0">
              <a:buNone/>
            </a:pPr>
            <a:r>
              <a:rPr lang="uk-UA" dirty="0"/>
              <a:t>7. Мітоз.</a:t>
            </a:r>
          </a:p>
          <a:p>
            <a:pPr marL="0" indent="0">
              <a:buNone/>
            </a:pPr>
            <a:r>
              <a:rPr lang="uk-UA" dirty="0"/>
              <a:t>8. Мейоз. Гаметогенез.</a:t>
            </a:r>
          </a:p>
          <a:p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8315117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19256" cy="41805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мітоз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амітоз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15144" y="980728"/>
            <a:ext cx="8282880" cy="2304256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соматичних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амітоз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 eaLnBrk="1" hangingPunct="1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мітос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нитка) –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непрямий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тип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соматичних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еукаріот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Дочірні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утворюються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генетично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ідентичні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материнській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70CF55-53BF-4C2B-B9F6-B7500D0A6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093" y="3933056"/>
            <a:ext cx="8219256" cy="244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52F"/>
              </a:buClr>
              <a:buSzPct val="60000"/>
              <a:buFont typeface="Wingdings" pitchFamily="2" charset="2"/>
              <a:buChar char="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C3AE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Char char="•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Char char="•"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Char char="•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уперше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описаний</a:t>
            </a:r>
          </a:p>
          <a:p>
            <a:pPr lvl="1" eaLnBrk="1" hangingPunct="1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Страсбургером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(1875)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рослинних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Флемінгом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(1879) 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buFont typeface="Wingdings" pitchFamily="2" charset="2"/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Термін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введено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Флемінгом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1880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Амітоз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251520" y="1282750"/>
            <a:ext cx="8461821" cy="2376264"/>
          </a:xfrm>
        </p:spPr>
        <p:txBody>
          <a:bodyPr/>
          <a:lstStyle/>
          <a:p>
            <a:pPr marL="0" indent="0" algn="just" eaLnBrk="1" hangingPunct="1">
              <a:lnSpc>
                <a:spcPct val="90000"/>
              </a:lnSpc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АМІТ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грец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заперечення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mitos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нитка) —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соматичних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відбувається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спіралізації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 і без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веретена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одноклітинних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(амеб).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Зустрічається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хрящевій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тканинах,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ракових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амітозі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ядро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подовжуються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розділяються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посередині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None/>
            </a:pP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Дочірні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приблизно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високоорганізованих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організмів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амітоз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багатоядерних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епітелії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печінці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діляться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старіють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гинуть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хрящі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пухкій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тканині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ізогенних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материнської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Результат пошуку зображень за запитом амітоз">
            <a:extLst>
              <a:ext uri="{FF2B5EF4-FFF2-40B4-BE49-F238E27FC236}">
                <a16:creationId xmlns:a16="http://schemas.microsoft.com/office/drawing/2014/main" id="{D5376BB9-865F-475C-A9E5-0070C06EB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16" y="5061181"/>
            <a:ext cx="3857625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Мітоз</a:t>
            </a:r>
            <a:endParaRPr lang="ru-RU" sz="4000" b="1" dirty="0">
              <a:solidFill>
                <a:srgbClr val="FF000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905000"/>
            <a:ext cx="8534400" cy="4114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еукаріотичної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дочірня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повинна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b="1" u="sng" dirty="0" err="1">
                <a:solidFill>
                  <a:srgbClr val="8C32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повний</a:t>
            </a:r>
            <a:r>
              <a:rPr lang="ru-RU" sz="2400" b="1" u="sng" dirty="0">
                <a:solidFill>
                  <a:srgbClr val="8C32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rgbClr val="8C32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b="1" u="sng" dirty="0">
                <a:solidFill>
                  <a:srgbClr val="8C32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 err="1">
                <a:solidFill>
                  <a:srgbClr val="8C320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диплоїдних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пару </a:t>
            </a:r>
            <a:r>
              <a:rPr lang="ru-RU" sz="24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центріолей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тваринних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lvl="1" eaLnBrk="1" hangingPunct="1">
              <a:lnSpc>
                <a:spcPct val="90000"/>
              </a:lnSpc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мітохондрій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певну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рибосом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частину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ЕПР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органел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1" eaLnBrk="1" hangingPunct="1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Каріокінез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ядра) – 4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фази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hangingPunct="1"/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Цитокінез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цитоплазми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 eaLnBrk="1" hangingPunct="1">
              <a:lnSpc>
                <a:spcPct val="90000"/>
              </a:lnSpc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Забезпечення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дочірніх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клітин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точним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диплоїдним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набором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генів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потребує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великої</a:t>
            </a:r>
            <a:r>
              <a:rPr lang="ru-RU" sz="28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28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точності</a:t>
            </a:r>
            <a:endParaRPr lang="ru-RU" sz="2800" b="1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5017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356100" y="2133600"/>
            <a:ext cx="4249738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>
                <a:latin typeface="Calibri" pitchFamily="34" charset="0"/>
                <a:cs typeface="Arial" charset="0"/>
              </a:rPr>
              <a:t>Фото дає графічне уявлення проблеми. Показано не більше 3% однієї молекули ДНК із хромосоми людини (після видалення гістонів). Розуміючи, що це тільки 3% ДНК лише однієї із 46 хромосом, можно уявити проблему, із якою зустрічається клітина перед поділом.</a:t>
            </a:r>
          </a:p>
        </p:txBody>
      </p:sp>
      <p:pic>
        <p:nvPicPr>
          <p:cNvPr id="50180" name="Picture 4" descr="Laemml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060575"/>
            <a:ext cx="3960813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1428750" y="5965825"/>
            <a:ext cx="625792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ru-RU" sz="2400" b="1">
                <a:solidFill>
                  <a:srgbClr val="8C320E"/>
                </a:solidFill>
                <a:latin typeface="Calibri" pitchFamily="34" charset="0"/>
              </a:rPr>
              <a:t>Проблема вирішується за допомогою мітозу!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ch2f10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323850" y="260350"/>
            <a:ext cx="55530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6280150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3252" name="Text Box 6"/>
          <p:cNvSpPr txBox="1">
            <a:spLocks noChangeArrowheads="1"/>
          </p:cNvSpPr>
          <p:nvPr/>
        </p:nvSpPr>
        <p:spPr bwMode="auto">
          <a:xfrm>
            <a:off x="5940425" y="333375"/>
            <a:ext cx="2973388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ru-RU" sz="2400" b="1" dirty="0"/>
              <a:t>Профаза</a:t>
            </a:r>
            <a:br>
              <a:rPr lang="ru-RU" sz="2400" dirty="0"/>
            </a:br>
            <a:endParaRPr lang="ru-RU" sz="2400" dirty="0"/>
          </a:p>
          <a:p>
            <a:pPr lvl="1"/>
            <a:r>
              <a:rPr lang="ru-RU" sz="1600" dirty="0" err="1"/>
              <a:t>Дві</a:t>
            </a:r>
            <a:r>
              <a:rPr lang="ru-RU" sz="1600" dirty="0"/>
              <a:t> </a:t>
            </a:r>
            <a:r>
              <a:rPr lang="ru-RU" sz="1600" dirty="0" err="1">
                <a:hlinkClick r:id="rId4"/>
              </a:rPr>
              <a:t>центросоми</a:t>
            </a:r>
            <a:r>
              <a:rPr lang="ru-RU" sz="1600" dirty="0"/>
              <a:t> </a:t>
            </a:r>
            <a:r>
              <a:rPr lang="ru-RU" sz="1600" dirty="0" err="1"/>
              <a:t>клітини</a:t>
            </a:r>
            <a:r>
              <a:rPr lang="ru-RU" sz="1600" dirty="0"/>
              <a:t>,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містять</a:t>
            </a:r>
            <a:r>
              <a:rPr lang="ru-RU" sz="1600" dirty="0"/>
              <a:t> по </a:t>
            </a:r>
            <a:r>
              <a:rPr lang="ru-RU" sz="1600" dirty="0" err="1"/>
              <a:t>парі</a:t>
            </a:r>
            <a:r>
              <a:rPr lang="ru-RU" sz="1600" dirty="0"/>
              <a:t> </a:t>
            </a:r>
            <a:r>
              <a:rPr lang="ru-RU" sz="1600" dirty="0" err="1"/>
              <a:t>центріолей</a:t>
            </a:r>
            <a:r>
              <a:rPr lang="ru-RU" sz="1600" dirty="0"/>
              <a:t>, </a:t>
            </a:r>
            <a:r>
              <a:rPr lang="ru-RU" sz="1600" dirty="0" err="1"/>
              <a:t>пересуваються</a:t>
            </a:r>
            <a:r>
              <a:rPr lang="ru-RU" sz="1600" dirty="0"/>
              <a:t> до </a:t>
            </a:r>
            <a:r>
              <a:rPr lang="ru-RU" sz="1600" dirty="0" err="1"/>
              <a:t>протилежних</a:t>
            </a:r>
            <a:r>
              <a:rPr lang="ru-RU" sz="1600" dirty="0"/>
              <a:t> </a:t>
            </a:r>
            <a:r>
              <a:rPr lang="ru-RU" sz="1600" dirty="0" err="1"/>
              <a:t>полюсів</a:t>
            </a:r>
            <a:r>
              <a:rPr lang="ru-RU" sz="1600" dirty="0"/>
              <a:t> </a:t>
            </a:r>
            <a:r>
              <a:rPr lang="ru-RU" sz="1600" dirty="0" err="1"/>
              <a:t>клітини</a:t>
            </a:r>
            <a:r>
              <a:rPr lang="ru-RU" sz="1600" dirty="0"/>
              <a:t>. </a:t>
            </a:r>
          </a:p>
          <a:p>
            <a:pPr lvl="1"/>
            <a:r>
              <a:rPr lang="ru-RU" sz="1600" dirty="0"/>
              <a:t>Форм</a:t>
            </a:r>
            <a:r>
              <a:rPr lang="uk-UA" sz="1600" dirty="0" err="1"/>
              <a:t>ується</a:t>
            </a:r>
            <a:r>
              <a:rPr lang="en-US" sz="1600" dirty="0"/>
              <a:t> </a:t>
            </a:r>
            <a:r>
              <a:rPr lang="ru-RU" sz="1600" b="1" dirty="0" err="1"/>
              <a:t>мітотичне</a:t>
            </a:r>
            <a:r>
              <a:rPr lang="en-US" sz="1600" b="1" dirty="0"/>
              <a:t> </a:t>
            </a:r>
            <a:r>
              <a:rPr lang="ru-RU" sz="1600" b="1" dirty="0"/>
              <a:t>веретено</a:t>
            </a:r>
            <a:r>
              <a:rPr lang="en-US" sz="1600" dirty="0"/>
              <a:t>. </a:t>
            </a:r>
            <a:r>
              <a:rPr lang="ru-RU" sz="1600" dirty="0" err="1"/>
              <a:t>Воно</a:t>
            </a:r>
            <a:r>
              <a:rPr lang="ru-RU" sz="1600" dirty="0"/>
              <a:t> </a:t>
            </a:r>
            <a:r>
              <a:rPr lang="ru-RU" sz="1600" dirty="0" err="1"/>
              <a:t>утворене</a:t>
            </a:r>
            <a:r>
              <a:rPr lang="ru-RU" sz="1600" dirty="0"/>
              <a:t> нитками, </a:t>
            </a:r>
            <a:r>
              <a:rPr lang="ru-RU" sz="1600" dirty="0" err="1"/>
              <a:t>які</a:t>
            </a:r>
            <a:r>
              <a:rPr lang="ru-RU" sz="1600" dirty="0"/>
              <a:t> </a:t>
            </a:r>
            <a:r>
              <a:rPr lang="ru-RU" sz="1600" dirty="0" err="1"/>
              <a:t>містять</a:t>
            </a:r>
            <a:r>
              <a:rPr lang="ru-RU" sz="1600" dirty="0"/>
              <a:t> ~20 </a:t>
            </a:r>
            <a:r>
              <a:rPr lang="ru-RU" sz="1600" dirty="0" err="1">
                <a:hlinkClick r:id="rId4"/>
              </a:rPr>
              <a:t>мікротрубочок</a:t>
            </a:r>
            <a:r>
              <a:rPr lang="ru-RU" sz="1600" dirty="0"/>
              <a:t>. </a:t>
            </a:r>
            <a:r>
              <a:rPr lang="ru-RU" sz="1600" dirty="0" err="1"/>
              <a:t>Мікротрубочки</a:t>
            </a:r>
            <a:r>
              <a:rPr lang="ru-RU" sz="1600" dirty="0"/>
              <a:t> </a:t>
            </a:r>
            <a:r>
              <a:rPr lang="ru-RU" sz="1600" dirty="0" err="1"/>
              <a:t>утворюються</a:t>
            </a:r>
            <a:r>
              <a:rPr lang="ru-RU" sz="1600" dirty="0"/>
              <a:t> з </a:t>
            </a:r>
            <a:r>
              <a:rPr lang="ru-RU" sz="1600" dirty="0" err="1"/>
              <a:t>мономерів</a:t>
            </a:r>
            <a:r>
              <a:rPr lang="ru-RU" sz="1600" dirty="0"/>
              <a:t> </a:t>
            </a:r>
            <a:r>
              <a:rPr lang="ru-RU" sz="1600" dirty="0" err="1"/>
              <a:t>тубуліну</a:t>
            </a:r>
            <a:r>
              <a:rPr lang="ru-RU" sz="1600" dirty="0"/>
              <a:t> в </a:t>
            </a:r>
            <a:r>
              <a:rPr lang="ru-RU" sz="1600" dirty="0" err="1"/>
              <a:t>цитоплазмі</a:t>
            </a:r>
            <a:r>
              <a:rPr lang="ru-RU" sz="1600" dirty="0"/>
              <a:t> і </a:t>
            </a:r>
            <a:r>
              <a:rPr lang="ru-RU" sz="1600" dirty="0" err="1"/>
              <a:t>ростуть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кожної</a:t>
            </a:r>
            <a:r>
              <a:rPr lang="ru-RU" sz="1600" dirty="0"/>
              <a:t> </a:t>
            </a:r>
            <a:r>
              <a:rPr lang="ru-RU" sz="1600" dirty="0" err="1"/>
              <a:t>центросоми</a:t>
            </a:r>
            <a:r>
              <a:rPr lang="ru-RU" sz="1600" dirty="0"/>
              <a:t>. </a:t>
            </a:r>
          </a:p>
          <a:p>
            <a:pPr lvl="1"/>
            <a:r>
              <a:rPr lang="ru-RU" sz="1600" b="1" dirty="0" err="1"/>
              <a:t>Хромосоми</a:t>
            </a:r>
            <a:r>
              <a:rPr lang="ru-RU" sz="1600" b="1" dirty="0"/>
              <a:t> </a:t>
            </a:r>
            <a:r>
              <a:rPr lang="ru-RU" sz="1600" b="1" dirty="0" err="1"/>
              <a:t>стають</a:t>
            </a:r>
            <a:r>
              <a:rPr lang="ru-RU" sz="1600" b="1" dirty="0"/>
              <a:t> </a:t>
            </a:r>
            <a:r>
              <a:rPr lang="ru-RU" sz="1600" b="1" dirty="0" err="1"/>
              <a:t>більш</a:t>
            </a:r>
            <a:r>
              <a:rPr lang="ru-RU" sz="1600" b="1" dirty="0"/>
              <a:t> короткими і </a:t>
            </a:r>
            <a:r>
              <a:rPr lang="ru-RU" sz="1600" b="1" dirty="0" err="1"/>
              <a:t>компактними</a:t>
            </a:r>
            <a:r>
              <a:rPr lang="ru-RU" sz="1600" b="1" dirty="0"/>
              <a:t>.</a:t>
            </a:r>
          </a:p>
        </p:txBody>
      </p:sp>
      <p:sp>
        <p:nvSpPr>
          <p:cNvPr id="53253" name="AutoShape 8"/>
          <p:cNvSpPr>
            <a:spLocks noChangeArrowheads="1"/>
          </p:cNvSpPr>
          <p:nvPr/>
        </p:nvSpPr>
        <p:spPr bwMode="auto">
          <a:xfrm>
            <a:off x="395288" y="141287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h2f10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323850" y="260350"/>
            <a:ext cx="55530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6280150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5867400" y="188913"/>
            <a:ext cx="30607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ru-RU" sz="2400" b="1" dirty="0" err="1"/>
              <a:t>Прометафаза</a:t>
            </a:r>
            <a:br>
              <a:rPr lang="ru-RU" sz="2400" dirty="0"/>
            </a:br>
            <a:endParaRPr lang="ru-RU" sz="2400" dirty="0"/>
          </a:p>
          <a:p>
            <a:r>
              <a:rPr lang="ru-RU" sz="1600" b="1" dirty="0" err="1"/>
              <a:t>Ядерна</a:t>
            </a:r>
            <a:r>
              <a:rPr lang="ru-RU" sz="1600" b="1" dirty="0"/>
              <a:t> </a:t>
            </a:r>
            <a:r>
              <a:rPr lang="ru-RU" sz="1600" b="1" dirty="0" err="1"/>
              <a:t>оболонка</a:t>
            </a:r>
            <a:r>
              <a:rPr lang="ru-RU" sz="1600" dirty="0"/>
              <a:t> </a:t>
            </a:r>
            <a:r>
              <a:rPr lang="ru-RU" sz="1600" dirty="0" err="1"/>
              <a:t>розбирається</a:t>
            </a:r>
            <a:r>
              <a:rPr lang="ru-RU" sz="1600" dirty="0"/>
              <a:t> у </a:t>
            </a:r>
            <a:r>
              <a:rPr lang="ru-RU" sz="1600" dirty="0" err="1"/>
              <a:t>зв</a:t>
            </a:r>
            <a:r>
              <a:rPr lang="en-US" sz="1600" dirty="0"/>
              <a:t>’</a:t>
            </a:r>
            <a:r>
              <a:rPr lang="uk-UA" sz="1600" dirty="0" err="1"/>
              <a:t>язку</a:t>
            </a:r>
            <a:r>
              <a:rPr lang="ru-RU" sz="1600" dirty="0"/>
              <a:t>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порушенням</a:t>
            </a:r>
            <a:r>
              <a:rPr lang="ru-RU" sz="1600" dirty="0"/>
              <a:t> </a:t>
            </a:r>
            <a:r>
              <a:rPr lang="ru-RU" sz="1600" dirty="0" err="1"/>
              <a:t>розчинності</a:t>
            </a:r>
            <a:r>
              <a:rPr lang="ru-RU" sz="1600" dirty="0"/>
              <a:t> </a:t>
            </a:r>
            <a:r>
              <a:rPr lang="ru-RU" sz="1600" b="1" dirty="0" err="1">
                <a:hlinkClick r:id="rId4"/>
              </a:rPr>
              <a:t>ламін</a:t>
            </a:r>
            <a:r>
              <a:rPr lang="ru-RU" sz="1600" b="1" dirty="0">
                <a:hlinkClick r:id="rId4"/>
              </a:rPr>
              <a:t>,</a:t>
            </a:r>
            <a:r>
              <a:rPr lang="ru-RU" sz="1600" b="1" dirty="0"/>
              <a:t> </a:t>
            </a:r>
            <a:r>
              <a:rPr lang="ru-RU" sz="1600" dirty="0" err="1"/>
              <a:t>що</a:t>
            </a:r>
            <a:r>
              <a:rPr lang="ru-RU" sz="1600" dirty="0"/>
              <a:t> </a:t>
            </a:r>
            <a:r>
              <a:rPr lang="ru-RU" sz="1600" dirty="0" err="1"/>
              <a:t>стабілізують</a:t>
            </a:r>
            <a:r>
              <a:rPr lang="ru-RU" sz="1600" dirty="0"/>
              <a:t> </a:t>
            </a:r>
            <a:r>
              <a:rPr lang="ru-RU" sz="1600" dirty="0" err="1"/>
              <a:t>внутрішню</a:t>
            </a:r>
            <a:r>
              <a:rPr lang="ru-RU" sz="1600" dirty="0"/>
              <a:t> мембрану. </a:t>
            </a:r>
          </a:p>
          <a:p>
            <a:endParaRPr lang="ru-RU" sz="1600" dirty="0"/>
          </a:p>
          <a:p>
            <a:r>
              <a:rPr lang="ru-RU" sz="1600" dirty="0" err="1"/>
              <a:t>Білкова</a:t>
            </a:r>
            <a:r>
              <a:rPr lang="ru-RU" sz="1600" dirty="0"/>
              <a:t> структура, </a:t>
            </a:r>
            <a:r>
              <a:rPr lang="ru-RU" sz="1600" b="1" dirty="0" err="1"/>
              <a:t>кінетохор</a:t>
            </a:r>
            <a:r>
              <a:rPr lang="ru-RU" sz="1600" dirty="0"/>
              <a:t>, </a:t>
            </a:r>
            <a:r>
              <a:rPr lang="ru-RU" sz="1600" dirty="0" err="1"/>
              <a:t>знаходиться</a:t>
            </a:r>
            <a:r>
              <a:rPr lang="ru-RU" sz="1600" dirty="0"/>
              <a:t> в  </a:t>
            </a:r>
            <a:r>
              <a:rPr lang="ru-RU" sz="1600" b="1" dirty="0" err="1">
                <a:hlinkClick r:id="rId5"/>
              </a:rPr>
              <a:t>центромері</a:t>
            </a:r>
            <a:r>
              <a:rPr lang="ru-RU" sz="1600" dirty="0"/>
              <a:t> </a:t>
            </a:r>
            <a:r>
              <a:rPr lang="ru-RU" sz="1600" dirty="0" err="1"/>
              <a:t>кожної</a:t>
            </a:r>
            <a:r>
              <a:rPr lang="ru-RU" sz="1600" dirty="0"/>
              <a:t> </a:t>
            </a:r>
            <a:r>
              <a:rPr lang="ru-RU" sz="1600" dirty="0" err="1"/>
              <a:t>хроматиди</a:t>
            </a:r>
            <a:r>
              <a:rPr lang="ru-RU" sz="1600" dirty="0"/>
              <a:t>. </a:t>
            </a:r>
          </a:p>
          <a:p>
            <a:r>
              <a:rPr lang="ru-RU" sz="1600" dirty="0"/>
              <a:t>Разом </a:t>
            </a:r>
            <a:r>
              <a:rPr lang="ru-RU" sz="1600" dirty="0" err="1"/>
              <a:t>із</a:t>
            </a:r>
            <a:r>
              <a:rPr lang="ru-RU" sz="1600" dirty="0"/>
              <a:t> </a:t>
            </a:r>
            <a:r>
              <a:rPr lang="ru-RU" sz="1600" dirty="0" err="1"/>
              <a:t>руйнуванням</a:t>
            </a:r>
            <a:r>
              <a:rPr lang="ru-RU" sz="1600" dirty="0"/>
              <a:t> </a:t>
            </a:r>
            <a:r>
              <a:rPr lang="ru-RU" sz="1600" dirty="0" err="1"/>
              <a:t>ядерної</a:t>
            </a:r>
            <a:r>
              <a:rPr lang="ru-RU" sz="1600" dirty="0"/>
              <a:t> </a:t>
            </a:r>
            <a:r>
              <a:rPr lang="ru-RU" sz="1600" dirty="0" err="1"/>
              <a:t>оболонки</a:t>
            </a:r>
            <a:r>
              <a:rPr lang="ru-RU" sz="1600" dirty="0"/>
              <a:t> </a:t>
            </a:r>
            <a:r>
              <a:rPr lang="ru-RU" sz="1600" b="1" dirty="0"/>
              <a:t>нитки веретена </a:t>
            </a:r>
            <a:r>
              <a:rPr lang="ru-RU" sz="1600" b="1" dirty="0" err="1"/>
              <a:t>приєднуються</a:t>
            </a:r>
            <a:r>
              <a:rPr lang="ru-RU" sz="1600" b="1" dirty="0"/>
              <a:t> до </a:t>
            </a:r>
            <a:r>
              <a:rPr lang="ru-RU" sz="1600" b="1" dirty="0" err="1"/>
              <a:t>кінетохору</a:t>
            </a:r>
            <a:r>
              <a:rPr lang="ru-RU" sz="1600" dirty="0"/>
              <a:t>. </a:t>
            </a:r>
          </a:p>
          <a:p>
            <a:r>
              <a:rPr lang="ru-RU" sz="1600" dirty="0"/>
              <a:t>У </a:t>
            </a:r>
            <a:r>
              <a:rPr lang="ru-RU" sz="1600" dirty="0" err="1"/>
              <a:t>кожній</a:t>
            </a:r>
            <a:r>
              <a:rPr lang="ru-RU" sz="1600" dirty="0"/>
              <a:t> </a:t>
            </a:r>
            <a:r>
              <a:rPr lang="ru-RU" sz="1600" dirty="0" err="1"/>
              <a:t>діаді</a:t>
            </a:r>
            <a:r>
              <a:rPr lang="ru-RU" sz="1600" dirty="0"/>
              <a:t> один </a:t>
            </a:r>
            <a:r>
              <a:rPr lang="ru-RU" sz="1600" dirty="0" err="1"/>
              <a:t>кінетохор</a:t>
            </a:r>
            <a:r>
              <a:rPr lang="ru-RU" sz="1600" dirty="0"/>
              <a:t> </a:t>
            </a:r>
            <a:r>
              <a:rPr lang="ru-RU" sz="1600" dirty="0" err="1"/>
              <a:t>приєднує</a:t>
            </a:r>
            <a:r>
              <a:rPr lang="ru-RU" sz="1600" dirty="0"/>
              <a:t> одну хроматиду до одного полюсу, а </a:t>
            </a:r>
            <a:r>
              <a:rPr lang="ru-RU" sz="1600" dirty="0" err="1"/>
              <a:t>другий</a:t>
            </a:r>
            <a:r>
              <a:rPr lang="ru-RU" sz="1600" dirty="0"/>
              <a:t> - </a:t>
            </a:r>
            <a:r>
              <a:rPr lang="ru-RU" sz="1600" dirty="0" err="1"/>
              <a:t>іншу</a:t>
            </a:r>
            <a:r>
              <a:rPr lang="ru-RU" sz="1600" dirty="0"/>
              <a:t> </a:t>
            </a:r>
            <a:r>
              <a:rPr lang="ru-RU" sz="1600" dirty="0" err="1"/>
              <a:t>сестринську</a:t>
            </a:r>
            <a:r>
              <a:rPr lang="ru-RU" sz="1600" dirty="0"/>
              <a:t> хроматиду до </a:t>
            </a:r>
            <a:r>
              <a:rPr lang="ru-RU" sz="1600" dirty="0" err="1"/>
              <a:t>іншого</a:t>
            </a:r>
            <a:r>
              <a:rPr lang="ru-RU" sz="1600" dirty="0"/>
              <a:t> полюсу. </a:t>
            </a:r>
            <a:r>
              <a:rPr lang="ru-RU" sz="1600" b="1" dirty="0" err="1"/>
              <a:t>Порушення</a:t>
            </a:r>
            <a:r>
              <a:rPr lang="ru-RU" sz="1600" b="1" dirty="0"/>
              <a:t> </a:t>
            </a:r>
            <a:r>
              <a:rPr lang="ru-RU" sz="1600" b="1" dirty="0" err="1"/>
              <a:t>приєднання</a:t>
            </a:r>
            <a:r>
              <a:rPr lang="ru-RU" sz="1600" b="1" dirty="0"/>
              <a:t> нитки веретена до </a:t>
            </a:r>
            <a:r>
              <a:rPr lang="ru-RU" sz="1600" b="1" dirty="0" err="1"/>
              <a:t>кінетохору</a:t>
            </a:r>
            <a:r>
              <a:rPr lang="ru-RU" sz="1600" b="1" dirty="0"/>
              <a:t> </a:t>
            </a:r>
            <a:r>
              <a:rPr lang="ru-RU" sz="1600" b="1" dirty="0" err="1"/>
              <a:t>перериває</a:t>
            </a:r>
            <a:r>
              <a:rPr lang="ru-RU" sz="1600" b="1" dirty="0"/>
              <a:t> </a:t>
            </a:r>
            <a:r>
              <a:rPr lang="ru-RU" sz="1600" b="1" dirty="0" err="1"/>
              <a:t>процес</a:t>
            </a:r>
            <a:r>
              <a:rPr lang="ru-RU" sz="1600" dirty="0"/>
              <a:t>.</a:t>
            </a:r>
          </a:p>
        </p:txBody>
      </p:sp>
      <p:sp>
        <p:nvSpPr>
          <p:cNvPr id="54277" name="AutoShape 5"/>
          <p:cNvSpPr>
            <a:spLocks noChangeArrowheads="1"/>
          </p:cNvSpPr>
          <p:nvPr/>
        </p:nvSpPr>
        <p:spPr bwMode="auto">
          <a:xfrm>
            <a:off x="395288" y="2349500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 descr="Kinetochor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260648"/>
            <a:ext cx="5184775" cy="371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Хромосоми, їх роль у спадковості - презентація з біології">
            <a:extLst>
              <a:ext uri="{FF2B5EF4-FFF2-40B4-BE49-F238E27FC236}">
                <a16:creationId xmlns:a16="http://schemas.microsoft.com/office/drawing/2014/main" id="{BE4639E8-81D0-4D0C-B275-F8918DE30B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17245" r="909" b="21176"/>
          <a:stretch/>
        </p:blipFill>
        <p:spPr bwMode="auto">
          <a:xfrm>
            <a:off x="3995936" y="3212976"/>
            <a:ext cx="496855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h2f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3600" y="286543"/>
            <a:ext cx="7416800" cy="412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6"/>
          <p:cNvSpPr>
            <a:spLocks noGrp="1" noChangeArrowheads="1"/>
          </p:cNvSpPr>
          <p:nvPr>
            <p:ph sz="quarter" idx="1"/>
          </p:nvPr>
        </p:nvSpPr>
        <p:spPr>
          <a:xfrm>
            <a:off x="323850" y="4724400"/>
            <a:ext cx="4629150" cy="19446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>
                <a:latin typeface="Arial" charset="0"/>
                <a:cs typeface="Arial" charset="0"/>
              </a:rPr>
              <a:t>У </a:t>
            </a:r>
            <a:r>
              <a:rPr lang="ru-RU" sz="2000" b="1">
                <a:latin typeface="Arial" charset="0"/>
                <a:cs typeface="Arial" charset="0"/>
              </a:rPr>
              <a:t>метафазі </a:t>
            </a:r>
            <a:r>
              <a:rPr lang="ru-RU" sz="2000">
                <a:latin typeface="Arial" charset="0"/>
                <a:cs typeface="Arial" charset="0"/>
              </a:rPr>
              <a:t>усі діади займають однакове положення в екваторі клітини і утворюють </a:t>
            </a:r>
            <a:r>
              <a:rPr lang="ru-RU" sz="2000" b="1">
                <a:latin typeface="Arial" charset="0"/>
                <a:cs typeface="Arial" charset="0"/>
              </a:rPr>
              <a:t>метафазну пластинку</a:t>
            </a:r>
            <a:r>
              <a:rPr lang="ru-RU" sz="2000">
                <a:latin typeface="Arial" charset="0"/>
                <a:cs typeface="Arial" charset="0"/>
              </a:rPr>
              <a:t>. У цей час хромосоми найбільш компактні.</a:t>
            </a:r>
          </a:p>
        </p:txBody>
      </p:sp>
      <p:sp>
        <p:nvSpPr>
          <p:cNvPr id="56324" name="Rectangle 7"/>
          <p:cNvSpPr>
            <a:spLocks noGrp="1" noChangeArrowheads="1"/>
          </p:cNvSpPr>
          <p:nvPr>
            <p:ph sz="quarter" idx="2"/>
          </p:nvPr>
        </p:nvSpPr>
        <p:spPr>
          <a:xfrm>
            <a:off x="5000625" y="4508500"/>
            <a:ext cx="4143375" cy="19446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800">
                <a:latin typeface="Arial" charset="0"/>
                <a:cs typeface="Arial" charset="0"/>
              </a:rPr>
              <a:t>У </a:t>
            </a:r>
            <a:r>
              <a:rPr lang="ru-RU" sz="1800" b="1">
                <a:latin typeface="Arial" charset="0"/>
                <a:cs typeface="Arial" charset="0"/>
              </a:rPr>
              <a:t>анафазу</a:t>
            </a:r>
            <a:r>
              <a:rPr lang="ru-RU" sz="1800">
                <a:latin typeface="Arial" charset="0"/>
                <a:cs typeface="Arial" charset="0"/>
              </a:rPr>
              <a:t> сестринські кінетохори раптово розділяються і кожний пересувається до відповідного полюсу, тягнучи за собою одну хроматиду. Розподіл сестринських хромосом залежить від руйнування </a:t>
            </a:r>
            <a:r>
              <a:rPr lang="ru-RU" sz="1800" b="1">
                <a:latin typeface="Arial" charset="0"/>
                <a:cs typeface="Arial" charset="0"/>
              </a:rPr>
              <a:t>когезинів</a:t>
            </a:r>
            <a:r>
              <a:rPr lang="ru-RU" sz="1800">
                <a:latin typeface="Arial" charset="0"/>
                <a:cs typeface="Arial" charset="0"/>
              </a:rPr>
              <a:t>, які утримують їх разом.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9DD0BB0-8E8D-4745-93BB-0257F6847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72869"/>
            <a:ext cx="1955901" cy="12700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F00537-CB0E-43A6-BD50-DFD990F5E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4288" y="3174359"/>
            <a:ext cx="1851569" cy="123809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rm1526-i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60350"/>
            <a:ext cx="50133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5"/>
          <p:cNvSpPr txBox="1">
            <a:spLocks noChangeArrowheads="1"/>
          </p:cNvSpPr>
          <p:nvPr/>
        </p:nvSpPr>
        <p:spPr bwMode="auto">
          <a:xfrm>
            <a:off x="5867400" y="2636838"/>
            <a:ext cx="30178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Розподіл (сегрегація)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хромосом під час</a:t>
            </a:r>
            <a:br>
              <a:rPr lang="ru-RU" sz="2400" b="1">
                <a:latin typeface="Calibri" pitchFamily="34" charset="0"/>
              </a:rPr>
            </a:br>
            <a:r>
              <a:rPr lang="ru-RU" sz="2400" b="1">
                <a:latin typeface="Calibri" pitchFamily="34" charset="0"/>
              </a:rPr>
              <a:t>мітозу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h2f10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323850" y="260349"/>
            <a:ext cx="5048037" cy="57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6280150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5919788" y="476250"/>
            <a:ext cx="2973387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/>
            <a:r>
              <a:rPr lang="ru-RU" sz="2400" b="1"/>
              <a:t>Телофаза</a:t>
            </a:r>
            <a:br>
              <a:rPr lang="ru-RU" sz="2400"/>
            </a:br>
            <a:endParaRPr lang="ru-RU" sz="2400"/>
          </a:p>
          <a:p>
            <a:pPr lvl="1">
              <a:buFontTx/>
              <a:buChar char="•"/>
            </a:pPr>
            <a:r>
              <a:rPr lang="ru-RU"/>
              <a:t> Навколо кожної групи хромосом </a:t>
            </a:r>
            <a:r>
              <a:rPr lang="ru-RU" b="1"/>
              <a:t>формується ядерна оболонка</a:t>
            </a:r>
            <a:r>
              <a:rPr lang="ru-RU"/>
              <a:t>, </a:t>
            </a:r>
          </a:p>
          <a:p>
            <a:pPr lvl="1">
              <a:buFontTx/>
              <a:buChar char="•"/>
            </a:pPr>
            <a:r>
              <a:rPr lang="ru-RU"/>
              <a:t> хромосоми деконденсуються</a:t>
            </a:r>
          </a:p>
          <a:p>
            <a:pPr lvl="1">
              <a:buFontTx/>
              <a:buChar char="•"/>
            </a:pPr>
            <a:r>
              <a:rPr lang="ru-RU"/>
              <a:t> починається поділ цитоплазми </a:t>
            </a: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395288" y="5084763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C80AFC-CD76-4860-8EA8-3F9B866E5D84}"/>
              </a:ext>
            </a:extLst>
          </p:cNvPr>
          <p:cNvSpPr/>
          <p:nvPr/>
        </p:nvSpPr>
        <p:spPr>
          <a:xfrm>
            <a:off x="277124" y="386795"/>
            <a:ext cx="8157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 1956 р. А. </a:t>
            </a:r>
            <a:r>
              <a:rPr lang="ru-RU" dirty="0" err="1"/>
              <a:t>Корнберг</a:t>
            </a:r>
            <a:r>
              <a:rPr lang="ru-RU" dirty="0"/>
              <a:t> </a:t>
            </a:r>
            <a:r>
              <a:rPr lang="ru-RU" dirty="0" err="1"/>
              <a:t>уперше</a:t>
            </a:r>
            <a:r>
              <a:rPr lang="ru-RU" dirty="0"/>
              <a:t> </a:t>
            </a:r>
            <a:r>
              <a:rPr lang="ru-RU" dirty="0" err="1"/>
              <a:t>синтезував</a:t>
            </a:r>
            <a:r>
              <a:rPr lang="ru-RU" dirty="0"/>
              <a:t> ДНК </a:t>
            </a:r>
            <a:r>
              <a:rPr lang="en-US" dirty="0"/>
              <a:t>in vitro, </a:t>
            </a:r>
            <a:r>
              <a:rPr lang="ru-RU" dirty="0" err="1"/>
              <a:t>використовуючи</a:t>
            </a:r>
            <a:r>
              <a:rPr lang="ru-RU" dirty="0"/>
              <a:t> як </a:t>
            </a:r>
            <a:r>
              <a:rPr lang="ru-RU" dirty="0" err="1"/>
              <a:t>матрицю</a:t>
            </a:r>
            <a:r>
              <a:rPr lang="ru-RU" dirty="0"/>
              <a:t> </a:t>
            </a:r>
            <a:r>
              <a:rPr lang="ru-RU" dirty="0" err="1"/>
              <a:t>одинарний</a:t>
            </a:r>
            <a:r>
              <a:rPr lang="ru-RU" dirty="0"/>
              <a:t> </a:t>
            </a:r>
            <a:r>
              <a:rPr lang="ru-RU" dirty="0" err="1"/>
              <a:t>ланцюг</a:t>
            </a:r>
            <a:r>
              <a:rPr lang="ru-RU" dirty="0"/>
              <a:t> ДНК і </a:t>
            </a:r>
            <a:r>
              <a:rPr lang="ru-RU" dirty="0" err="1"/>
              <a:t>виділив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клітин</a:t>
            </a:r>
            <a:r>
              <a:rPr lang="ru-RU" dirty="0"/>
              <a:t> </a:t>
            </a:r>
            <a:r>
              <a:rPr lang="en-US" dirty="0"/>
              <a:t>E.coli </a:t>
            </a:r>
            <a:r>
              <a:rPr lang="ru-RU" dirty="0"/>
              <a:t>фермент,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каталізував</a:t>
            </a:r>
            <a:r>
              <a:rPr lang="ru-RU" dirty="0"/>
              <a:t> </a:t>
            </a:r>
            <a:r>
              <a:rPr lang="ru-RU" dirty="0" err="1"/>
              <a:t>процес</a:t>
            </a:r>
            <a:r>
              <a:rPr lang="ru-RU" dirty="0"/>
              <a:t> </a:t>
            </a:r>
            <a:r>
              <a:rPr lang="ru-RU" dirty="0" err="1"/>
              <a:t>полімеризації</a:t>
            </a:r>
            <a:r>
              <a:rPr lang="ru-RU" dirty="0"/>
              <a:t> ДНК з </a:t>
            </a:r>
            <a:r>
              <a:rPr lang="ru-RU" dirty="0" err="1"/>
              <a:t>нуклеотидів</a:t>
            </a:r>
            <a:r>
              <a:rPr lang="ru-RU" dirty="0"/>
              <a:t> - </a:t>
            </a:r>
            <a:r>
              <a:rPr lang="ru-RU" b="1" dirty="0">
                <a:highlight>
                  <a:srgbClr val="FFFF00"/>
                </a:highlight>
              </a:rPr>
              <a:t>ДНК-</a:t>
            </a:r>
            <a:r>
              <a:rPr lang="ru-RU" b="1" dirty="0" err="1">
                <a:highlight>
                  <a:srgbClr val="FFFF00"/>
                </a:highlight>
              </a:rPr>
              <a:t>полімераза</a:t>
            </a:r>
            <a:r>
              <a:rPr lang="ru-RU" dirty="0"/>
              <a:t>. 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41E5504-55D3-4409-9E96-77635D423F0F}"/>
              </a:ext>
            </a:extLst>
          </p:cNvPr>
          <p:cNvSpPr/>
          <p:nvPr/>
        </p:nvSpPr>
        <p:spPr>
          <a:xfrm>
            <a:off x="539552" y="2187280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 1959 р. </a:t>
            </a:r>
            <a:r>
              <a:rPr lang="ru-RU" dirty="0" err="1"/>
              <a:t>Северо</a:t>
            </a:r>
            <a:r>
              <a:rPr lang="ru-RU" dirty="0"/>
              <a:t> </a:t>
            </a:r>
            <a:r>
              <a:rPr lang="ru-RU" dirty="0" err="1"/>
              <a:t>Очоа</a:t>
            </a:r>
            <a:r>
              <a:rPr lang="ru-RU" dirty="0"/>
              <a:t> та Артур </a:t>
            </a:r>
            <a:r>
              <a:rPr lang="ru-RU" dirty="0" err="1"/>
              <a:t>Корнберг</a:t>
            </a:r>
            <a:r>
              <a:rPr lang="ru-RU" dirty="0"/>
              <a:t> </a:t>
            </a:r>
            <a:r>
              <a:rPr lang="ru-RU" dirty="0" err="1"/>
              <a:t>отримали</a:t>
            </a:r>
            <a:r>
              <a:rPr lang="ru-RU" dirty="0"/>
              <a:t> </a:t>
            </a:r>
            <a:r>
              <a:rPr lang="ru-RU" dirty="0" err="1"/>
              <a:t>Нобелівську</a:t>
            </a:r>
            <a:r>
              <a:rPr lang="ru-RU" dirty="0"/>
              <a:t> </a:t>
            </a:r>
            <a:r>
              <a:rPr lang="ru-RU" dirty="0" err="1"/>
              <a:t>премію</a:t>
            </a:r>
            <a:r>
              <a:rPr lang="ru-RU" dirty="0"/>
              <a:t> за </a:t>
            </a:r>
            <a:r>
              <a:rPr lang="ru-RU" dirty="0" err="1"/>
              <a:t>відкриття</a:t>
            </a:r>
            <a:r>
              <a:rPr lang="ru-RU" dirty="0"/>
              <a:t> </a:t>
            </a:r>
            <a:r>
              <a:rPr lang="ru-RU" dirty="0" err="1"/>
              <a:t>механізмів</a:t>
            </a:r>
            <a:r>
              <a:rPr lang="ru-RU" dirty="0"/>
              <a:t> </a:t>
            </a:r>
            <a:r>
              <a:rPr lang="ru-RU" dirty="0" err="1"/>
              <a:t>біосинтезу</a:t>
            </a:r>
            <a:r>
              <a:rPr lang="ru-RU" dirty="0"/>
              <a:t> ДНК і РНК </a:t>
            </a:r>
            <a:endParaRPr lang="ru-UA" dirty="0"/>
          </a:p>
        </p:txBody>
      </p:sp>
      <p:pic>
        <p:nvPicPr>
          <p:cNvPr id="2050" name="Picture 2" descr="Результат пошуку зображень за запитом корнберг">
            <a:extLst>
              <a:ext uri="{FF2B5EF4-FFF2-40B4-BE49-F238E27FC236}">
                <a16:creationId xmlns:a16="http://schemas.microsoft.com/office/drawing/2014/main" id="{B1EF6DC9-A86C-4663-B593-A43B7E3C99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330155"/>
            <a:ext cx="261937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Результат пошуку зображень за запитом корнберг">
            <a:extLst>
              <a:ext uri="{FF2B5EF4-FFF2-40B4-BE49-F238E27FC236}">
                <a16:creationId xmlns:a16="http://schemas.microsoft.com/office/drawing/2014/main" id="{88602AEE-467B-4FCE-BC06-F372A41C5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20062"/>
            <a:ext cx="19050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Результат пошуку зображень за запитом очоа днк">
            <a:extLst>
              <a:ext uri="{FF2B5EF4-FFF2-40B4-BE49-F238E27FC236}">
                <a16:creationId xmlns:a16="http://schemas.microsoft.com/office/drawing/2014/main" id="{BFDE52E9-3ADA-4734-817D-306E74B9A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62150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6050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C32970-5C6C-47B0-99AD-A8283FF5C9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45" t="16968" r="40164" b="16567"/>
          <a:stretch/>
        </p:blipFill>
        <p:spPr>
          <a:xfrm>
            <a:off x="1407430" y="260648"/>
            <a:ext cx="6329140" cy="646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4475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CBE7F-5EBC-4D42-A26C-6A8DF8E8A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C13D1F-A1BD-431B-BF90-73BF8DD0B92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0A172A8-8F71-4B44-B3CE-25674D159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08" y="692696"/>
            <a:ext cx="7915937" cy="562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015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BA8AED-DB31-41B8-B7C8-DE545B7DB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D2C606-55D5-4056-9135-F74D491A327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ru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9C7059C-53EC-423B-8643-7D4B6F3ED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643" y="846138"/>
            <a:ext cx="7860713" cy="567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3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34686C-30BD-4824-A4EC-7ED5D1E8AC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37" t="18200" r="25063" b="13201"/>
          <a:stretch/>
        </p:blipFill>
        <p:spPr>
          <a:xfrm>
            <a:off x="1043608" y="1484784"/>
            <a:ext cx="6307313" cy="4829036"/>
          </a:xfrm>
          <a:prstGeom prst="rect">
            <a:avLst/>
          </a:prstGeom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E8F06AB-9CFB-499B-89C5-44C5795D23C4}"/>
              </a:ext>
            </a:extLst>
          </p:cNvPr>
          <p:cNvSpPr txBox="1">
            <a:spLocks/>
          </p:cNvSpPr>
          <p:nvPr/>
        </p:nvSpPr>
        <p:spPr>
          <a:xfrm>
            <a:off x="1259632" y="404664"/>
            <a:ext cx="7467600" cy="56207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000" kern="1200" cap="sm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2"/>
                </a:solidFill>
                <a:latin typeface="Century Schoolbook" pitchFamily="18" charset="0"/>
              </a:defRPr>
            </a:lvl9pPr>
          </a:lstStyle>
          <a:p>
            <a:r>
              <a:rPr lang="uk-UA" b="1" dirty="0">
                <a:solidFill>
                  <a:srgbClr val="FF0000"/>
                </a:solidFill>
              </a:rPr>
              <a:t>Мітоз в корінцях цибулі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990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h2f10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323850" y="260350"/>
            <a:ext cx="5553075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6280150" y="16478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61444" name="Text Box 4"/>
          <p:cNvSpPr txBox="1">
            <a:spLocks noChangeArrowheads="1"/>
          </p:cNvSpPr>
          <p:nvPr/>
        </p:nvSpPr>
        <p:spPr bwMode="auto">
          <a:xfrm>
            <a:off x="5148263" y="260350"/>
            <a:ext cx="3744912" cy="501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Цитокінез</a:t>
            </a:r>
            <a:br>
              <a:rPr lang="ru-RU" sz="2400"/>
            </a:br>
            <a:endParaRPr lang="ru-RU" sz="2400"/>
          </a:p>
          <a:p>
            <a:r>
              <a:rPr lang="ru-RU" sz="1600"/>
              <a:t>За мітозом </a:t>
            </a:r>
            <a:r>
              <a:rPr lang="ru-RU" sz="1600" b="1"/>
              <a:t>зазвичай</a:t>
            </a:r>
            <a:r>
              <a:rPr lang="ru-RU" sz="1600"/>
              <a:t> іде поділ клітини. Однак, є випадки (</a:t>
            </a:r>
            <a:r>
              <a:rPr lang="ru-RU" sz="1600">
                <a:hlinkClick r:id="rId4"/>
              </a:rPr>
              <a:t>у ембріонів</a:t>
            </a:r>
            <a:r>
              <a:rPr lang="ru-RU" sz="1600"/>
              <a:t> комах), коли хромосоми підлягають мітозу без поділу клітини. Тому, є спеціальний термін – </a:t>
            </a:r>
            <a:r>
              <a:rPr lang="ru-RU" sz="1600" b="1"/>
              <a:t>цитокінез</a:t>
            </a:r>
            <a:r>
              <a:rPr lang="ru-RU" sz="1600"/>
              <a:t> – для позначення поділу клітини на дві. </a:t>
            </a:r>
          </a:p>
          <a:p>
            <a:endParaRPr lang="ru-RU" sz="1600"/>
          </a:p>
          <a:p>
            <a:r>
              <a:rPr lang="ru-RU" sz="1600"/>
              <a:t>У </a:t>
            </a:r>
            <a:r>
              <a:rPr lang="ru-RU" sz="1600" b="1"/>
              <a:t>тваринних клітинах</a:t>
            </a:r>
            <a:r>
              <a:rPr lang="ru-RU" sz="1600"/>
              <a:t> </a:t>
            </a:r>
            <a:r>
              <a:rPr lang="ru-RU" sz="1600" b="1">
                <a:hlinkClick r:id="rId5"/>
              </a:rPr>
              <a:t>актинові</a:t>
            </a:r>
            <a:r>
              <a:rPr lang="ru-RU" sz="1600" b="1"/>
              <a:t> філаменти</a:t>
            </a:r>
            <a:r>
              <a:rPr lang="ru-RU" sz="1600"/>
              <a:t> формують </a:t>
            </a:r>
            <a:r>
              <a:rPr lang="ru-RU" sz="1600" b="1"/>
              <a:t>борозну</a:t>
            </a:r>
            <a:r>
              <a:rPr lang="ru-RU" sz="1600"/>
              <a:t> по периметру клітини. </a:t>
            </a:r>
            <a:r>
              <a:rPr lang="uk-UA" sz="1600"/>
              <a:t>Поглиблення </a:t>
            </a:r>
            <a:r>
              <a:rPr lang="ru-RU" sz="1600"/>
              <a:t>борозни</a:t>
            </a:r>
            <a:r>
              <a:rPr lang="en-US" sz="1600"/>
              <a:t> </a:t>
            </a:r>
            <a:r>
              <a:rPr lang="ru-RU" sz="1600"/>
              <a:t>призводить</a:t>
            </a:r>
            <a:r>
              <a:rPr lang="en-US" sz="1600"/>
              <a:t> </a:t>
            </a:r>
            <a:r>
              <a:rPr lang="ru-RU" sz="1600"/>
              <a:t>до</a:t>
            </a:r>
            <a:r>
              <a:rPr lang="en-US" sz="1600"/>
              <a:t> </a:t>
            </a:r>
            <a:r>
              <a:rPr lang="ru-RU" sz="1600"/>
              <a:t>перетяжки</a:t>
            </a:r>
            <a:r>
              <a:rPr lang="en-US" sz="1600"/>
              <a:t> </a:t>
            </a:r>
            <a:r>
              <a:rPr lang="ru-RU" sz="1600"/>
              <a:t>клітини</a:t>
            </a:r>
            <a:r>
              <a:rPr lang="en-US" sz="1600"/>
              <a:t> </a:t>
            </a:r>
            <a:r>
              <a:rPr lang="ru-RU" sz="1600"/>
              <a:t>на</a:t>
            </a:r>
            <a:r>
              <a:rPr lang="en-US" sz="1600"/>
              <a:t> </a:t>
            </a:r>
            <a:r>
              <a:rPr lang="ru-RU" sz="1600"/>
              <a:t>дві</a:t>
            </a:r>
            <a:r>
              <a:rPr lang="en-US" sz="1600"/>
              <a:t>.</a:t>
            </a:r>
            <a:endParaRPr lang="ru-RU" sz="1600"/>
          </a:p>
          <a:p>
            <a:r>
              <a:rPr lang="ru-RU" sz="1600"/>
              <a:t>У </a:t>
            </a:r>
            <a:r>
              <a:rPr lang="ru-RU" sz="1600" b="1"/>
              <a:t>рослинних клітинах </a:t>
            </a:r>
            <a:r>
              <a:rPr lang="ru-RU" sz="1600"/>
              <a:t>формується </a:t>
            </a:r>
            <a:r>
              <a:rPr lang="ru-RU" sz="1600" b="1"/>
              <a:t>клітинна пластинка</a:t>
            </a:r>
            <a:r>
              <a:rPr lang="ru-RU" sz="1600"/>
              <a:t>, яка синтезується комплексом Гольджі.</a:t>
            </a:r>
          </a:p>
          <a:p>
            <a:pPr lvl="1"/>
            <a:endParaRPr lang="ru-RU" sz="1600"/>
          </a:p>
        </p:txBody>
      </p:sp>
      <p:sp>
        <p:nvSpPr>
          <p:cNvPr id="61445" name="AutoShape 5"/>
          <p:cNvSpPr>
            <a:spLocks noChangeArrowheads="1"/>
          </p:cNvSpPr>
          <p:nvPr/>
        </p:nvSpPr>
        <p:spPr bwMode="auto">
          <a:xfrm>
            <a:off x="323850" y="6092825"/>
            <a:ext cx="863600" cy="215900"/>
          </a:xfrm>
          <a:prstGeom prst="rightArrow">
            <a:avLst>
              <a:gd name="adj1" fmla="val 50000"/>
              <a:gd name="adj2" fmla="val 100000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060848"/>
            <a:ext cx="3381377" cy="2172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Box 4"/>
          <p:cNvSpPr txBox="1">
            <a:spLocks noChangeArrowheads="1"/>
          </p:cNvSpPr>
          <p:nvPr/>
        </p:nvSpPr>
        <p:spPr bwMode="auto">
          <a:xfrm>
            <a:off x="189173" y="214313"/>
            <a:ext cx="9027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 dirty="0" err="1"/>
              <a:t>Цитокінез</a:t>
            </a:r>
            <a:r>
              <a:rPr lang="ru-RU" sz="2000" dirty="0"/>
              <a:t> </a:t>
            </a:r>
            <a:r>
              <a:rPr lang="ru-RU" sz="2000" dirty="0" err="1"/>
              <a:t>тваринної</a:t>
            </a:r>
            <a:r>
              <a:rPr lang="ru-RU" sz="2000" dirty="0"/>
              <a:t> </a:t>
            </a:r>
            <a:r>
              <a:rPr lang="ru-RU" sz="2000" dirty="0" err="1"/>
              <a:t>клітини</a:t>
            </a:r>
            <a:r>
              <a:rPr lang="ru-RU" sz="2000" dirty="0"/>
              <a:t> </a:t>
            </a:r>
            <a:r>
              <a:rPr lang="ru-RU" sz="2000" dirty="0" err="1"/>
              <a:t>відбувається</a:t>
            </a:r>
            <a:r>
              <a:rPr lang="ru-RU" sz="2000" dirty="0"/>
              <a:t> </a:t>
            </a:r>
            <a:r>
              <a:rPr lang="ru-RU" sz="2000" dirty="0" err="1"/>
              <a:t>завдяки</a:t>
            </a:r>
            <a:endParaRPr lang="ru-RU" sz="2000" dirty="0"/>
          </a:p>
          <a:p>
            <a:pPr algn="ctr"/>
            <a:r>
              <a:rPr lang="ru-RU" sz="2000" dirty="0"/>
              <a:t>актин-</a:t>
            </a:r>
            <a:r>
              <a:rPr lang="ru-RU" sz="2000" dirty="0" err="1"/>
              <a:t>міозиновому</a:t>
            </a:r>
            <a:r>
              <a:rPr lang="ru-RU" sz="2000" dirty="0"/>
              <a:t> </a:t>
            </a:r>
            <a:r>
              <a:rPr lang="ru-RU" sz="2000" dirty="0" err="1"/>
              <a:t>кільцю</a:t>
            </a:r>
            <a:r>
              <a:rPr lang="ru-RU" sz="2000" dirty="0"/>
              <a:t>,  у </a:t>
            </a:r>
            <a:r>
              <a:rPr lang="ru-RU" sz="2000" dirty="0" err="1"/>
              <a:t>рослин</a:t>
            </a:r>
            <a:r>
              <a:rPr lang="ru-RU" sz="2000" dirty="0"/>
              <a:t> – </a:t>
            </a:r>
            <a:r>
              <a:rPr lang="ru-RU" sz="2000" dirty="0" err="1"/>
              <a:t>формування</a:t>
            </a:r>
            <a:r>
              <a:rPr lang="ru-RU" sz="2000" dirty="0"/>
              <a:t> </a:t>
            </a:r>
            <a:r>
              <a:rPr lang="ru-RU" sz="2000" dirty="0" err="1"/>
              <a:t>серединної</a:t>
            </a:r>
            <a:r>
              <a:rPr lang="ru-RU" sz="2000" dirty="0"/>
              <a:t> пластинки</a:t>
            </a:r>
          </a:p>
        </p:txBody>
      </p:sp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179512" y="1487397"/>
            <a:ext cx="5781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000" dirty="0"/>
              <a:t>Борозна поділу між двома </a:t>
            </a:r>
            <a:r>
              <a:rPr lang="uk-UA" sz="2000" dirty="0" err="1"/>
              <a:t>бластомерами</a:t>
            </a:r>
            <a:r>
              <a:rPr lang="uk-UA" sz="2000" dirty="0"/>
              <a:t> жаби</a:t>
            </a:r>
            <a:endParaRPr lang="ru-RU" sz="20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E112A28-538A-4580-B2C0-966C5C408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60032" y="2060848"/>
            <a:ext cx="3381377" cy="393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0116279-EA58-4FF3-BE89-534CB32340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268" y="1209349"/>
            <a:ext cx="8535196" cy="511317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Значення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мітозу</a:t>
            </a:r>
            <a:endParaRPr lang="ru-RU" sz="4000" b="1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84213" y="1905000"/>
            <a:ext cx="7850187" cy="4114800"/>
          </a:xfrm>
        </p:spPr>
        <p:txBody>
          <a:bodyPr/>
          <a:lstStyle/>
          <a:p>
            <a:pPr marL="571500" indent="-571500" eaLnBrk="1" hangingPunct="1">
              <a:buSzTx/>
              <a:buFont typeface="Wingdings" pitchFamily="2" charset="2"/>
              <a:buAutoNum type="arabicPeriod"/>
            </a:pPr>
            <a:r>
              <a:rPr lang="ru-RU" sz="3200" b="1" dirty="0" err="1">
                <a:latin typeface="Calibri" pitchFamily="34" charset="0"/>
                <a:cs typeface="Arial" charset="0"/>
              </a:rPr>
              <a:t>Нестатеве</a:t>
            </a:r>
            <a:r>
              <a:rPr lang="ru-RU" sz="3200" b="1" dirty="0"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розмноження</a:t>
            </a:r>
            <a:endParaRPr lang="ru-RU" sz="3200" dirty="0">
              <a:latin typeface="Calibri" pitchFamily="34" charset="0"/>
              <a:cs typeface="Arial" charset="0"/>
            </a:endParaRPr>
          </a:p>
          <a:p>
            <a:pPr marL="571500" indent="-571500" eaLnBrk="1" hangingPunct="1">
              <a:buSzTx/>
              <a:buFont typeface="Wingdings" pitchFamily="2" charset="2"/>
              <a:buAutoNum type="arabicPeriod"/>
            </a:pPr>
            <a:r>
              <a:rPr lang="ru-RU" sz="3200" b="1" dirty="0" err="1">
                <a:latin typeface="Calibri" pitchFamily="34" charset="0"/>
                <a:cs typeface="Arial" charset="0"/>
              </a:rPr>
              <a:t>Розвиток</a:t>
            </a:r>
            <a:r>
              <a:rPr lang="ru-RU" sz="3200" b="1" dirty="0">
                <a:latin typeface="Calibri" pitchFamily="34" charset="0"/>
                <a:cs typeface="Arial" charset="0"/>
              </a:rPr>
              <a:t>, рост і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генетична</a:t>
            </a:r>
            <a:r>
              <a:rPr lang="ru-RU" sz="3200" b="1" dirty="0"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сталість</a:t>
            </a:r>
            <a:r>
              <a:rPr lang="ru-RU" sz="3200" b="1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>
                <a:latin typeface="Calibri" pitchFamily="34" charset="0"/>
                <a:cs typeface="Arial" charset="0"/>
              </a:rPr>
              <a:t>– у </a:t>
            </a:r>
            <a:r>
              <a:rPr lang="ru-RU" sz="3200" dirty="0" err="1">
                <a:latin typeface="Calibri" pitchFamily="34" charset="0"/>
                <a:cs typeface="Arial" charset="0"/>
              </a:rPr>
              <a:t>багатоклітинних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мітоз</a:t>
            </a:r>
            <a:r>
              <a:rPr lang="ru-RU" sz="3200" dirty="0">
                <a:latin typeface="Calibri" pitchFamily="34" charset="0"/>
                <a:cs typeface="Arial" charset="0"/>
              </a:rPr>
              <a:t> – </a:t>
            </a:r>
            <a:r>
              <a:rPr lang="ru-RU" sz="3200" dirty="0" err="1">
                <a:latin typeface="Calibri" pitchFamily="34" charset="0"/>
                <a:cs typeface="Arial" charset="0"/>
              </a:rPr>
              <a:t>це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частина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ембріонального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розвитку</a:t>
            </a:r>
            <a:r>
              <a:rPr lang="ru-RU" sz="3200" dirty="0">
                <a:latin typeface="Calibri" pitchFamily="34" charset="0"/>
                <a:cs typeface="Arial" charset="0"/>
              </a:rPr>
              <a:t>, росту і </a:t>
            </a:r>
            <a:r>
              <a:rPr lang="ru-RU" sz="3200" dirty="0" err="1">
                <a:latin typeface="Calibri" pitchFamily="34" charset="0"/>
                <a:cs typeface="Arial" charset="0"/>
              </a:rPr>
              <a:t>спадковості</a:t>
            </a:r>
            <a:r>
              <a:rPr lang="ru-RU" sz="3200" dirty="0">
                <a:latin typeface="Calibri" pitchFamily="34" charset="0"/>
                <a:cs typeface="Arial" charset="0"/>
              </a:rPr>
              <a:t>.</a:t>
            </a:r>
          </a:p>
          <a:p>
            <a:pPr marL="571500" indent="-571500" eaLnBrk="1" hangingPunct="1">
              <a:buSzTx/>
              <a:buFont typeface="Wingdings" pitchFamily="2" charset="2"/>
              <a:buAutoNum type="arabicPeriod"/>
            </a:pPr>
            <a:r>
              <a:rPr lang="ru-RU" sz="3200" b="1" dirty="0" err="1">
                <a:latin typeface="Calibri" pitchFamily="34" charset="0"/>
                <a:cs typeface="Arial" charset="0"/>
              </a:rPr>
              <a:t>Регенерація</a:t>
            </a:r>
            <a:endParaRPr lang="ru-RU" sz="3200" b="1" dirty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Порушення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мітозу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соматичні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мутації</a:t>
            </a:r>
            <a:endParaRPr lang="ru-RU" sz="4000" b="1" dirty="0">
              <a:solidFill>
                <a:schemeClr val="tx1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9750" y="1643063"/>
            <a:ext cx="7994650" cy="4114800"/>
          </a:xfrm>
        </p:spPr>
        <p:txBody>
          <a:bodyPr/>
          <a:lstStyle/>
          <a:p>
            <a:pPr eaLnBrk="1" hangingPunct="1"/>
            <a:r>
              <a:rPr lang="ru-RU" sz="3200">
                <a:latin typeface="Calibri" pitchFamily="34" charset="0"/>
                <a:cs typeface="Arial" charset="0"/>
              </a:rPr>
              <a:t>Наслідком порушення мітозу (</a:t>
            </a:r>
            <a:r>
              <a:rPr lang="ru-RU" sz="3200" b="1" i="1">
                <a:latin typeface="Calibri" pitchFamily="34" charset="0"/>
                <a:cs typeface="Arial" charset="0"/>
              </a:rPr>
              <a:t>патологічного мітозу</a:t>
            </a:r>
            <a:r>
              <a:rPr lang="ru-RU" sz="3200">
                <a:latin typeface="Calibri" pitchFamily="34" charset="0"/>
                <a:cs typeface="Arial" charset="0"/>
              </a:rPr>
              <a:t>) є </a:t>
            </a:r>
            <a:r>
              <a:rPr lang="ru-RU" sz="3200" b="1" i="1">
                <a:latin typeface="Calibri" pitchFamily="34" charset="0"/>
                <a:cs typeface="Arial" charset="0"/>
              </a:rPr>
              <a:t>дочірні клітини із різними каріотипами</a:t>
            </a:r>
          </a:p>
          <a:p>
            <a:pPr eaLnBrk="1" hangingPunct="1"/>
            <a:r>
              <a:rPr lang="ru-RU" sz="3200">
                <a:latin typeface="Calibri" pitchFamily="34" charset="0"/>
                <a:cs typeface="Arial" charset="0"/>
              </a:rPr>
              <a:t>Патологічний мітоз – одна із причин соматичної анеуплоїдії ( -1, +1, -2, +2 …)</a:t>
            </a:r>
          </a:p>
          <a:p>
            <a:pPr eaLnBrk="1" hangingPunct="1"/>
            <a:r>
              <a:rPr lang="ru-RU" sz="3200">
                <a:latin typeface="Calibri" pitchFamily="34" charset="0"/>
                <a:cs typeface="Arial" charset="0"/>
              </a:rPr>
              <a:t>Патологічний мітоз спостерігається при:</a:t>
            </a:r>
          </a:p>
          <a:p>
            <a:pPr lvl="1" eaLnBrk="1" hangingPunct="1"/>
            <a:r>
              <a:rPr lang="ru-RU" sz="2800">
                <a:latin typeface="Calibri" pitchFamily="34" charset="0"/>
                <a:cs typeface="Arial" charset="0"/>
              </a:rPr>
              <a:t>променевій хворобі</a:t>
            </a:r>
          </a:p>
          <a:p>
            <a:pPr lvl="1" eaLnBrk="1" hangingPunct="1"/>
            <a:r>
              <a:rPr lang="ru-RU" sz="2800">
                <a:latin typeface="Calibri" pitchFamily="34" charset="0"/>
                <a:cs typeface="Arial" charset="0"/>
              </a:rPr>
              <a:t>вірусних інфекціях</a:t>
            </a:r>
          </a:p>
          <a:p>
            <a:pPr lvl="1" eaLnBrk="1" hangingPunct="1"/>
            <a:r>
              <a:rPr lang="ru-RU" sz="2800">
                <a:latin typeface="Calibri" pitchFamily="34" charset="0"/>
                <a:cs typeface="Arial" charset="0"/>
              </a:rPr>
              <a:t>раку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107504" y="188640"/>
            <a:ext cx="7923212" cy="5254625"/>
          </a:xfrm>
        </p:spPr>
        <p:txBody>
          <a:bodyPr/>
          <a:lstStyle/>
          <a:p>
            <a:pPr eaLnBrk="1" hangingPunct="1"/>
            <a:r>
              <a:rPr lang="ru-RU" sz="3200" dirty="0">
                <a:latin typeface="Calibri" pitchFamily="34" charset="0"/>
                <a:cs typeface="Arial" charset="0"/>
              </a:rPr>
              <a:t>При </a:t>
            </a:r>
            <a:r>
              <a:rPr lang="ru-RU" sz="3200" dirty="0" err="1">
                <a:latin typeface="Calibri" pitchFamily="34" charset="0"/>
                <a:cs typeface="Arial" charset="0"/>
              </a:rPr>
              <a:t>порушенні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мітозу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можуть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утворюватися</a:t>
            </a:r>
            <a:r>
              <a:rPr lang="ru-RU" sz="3200" dirty="0">
                <a:latin typeface="Calibri" pitchFamily="34" charset="0"/>
                <a:cs typeface="Arial" charset="0"/>
              </a:rPr>
              <a:t>:</a:t>
            </a:r>
          </a:p>
          <a:p>
            <a:pPr lvl="1" eaLnBrk="1" hangingPunct="1"/>
            <a:r>
              <a:rPr lang="ru-RU" sz="2800" dirty="0" err="1">
                <a:latin typeface="Calibri" pitchFamily="34" charset="0"/>
                <a:cs typeface="Arial" charset="0"/>
              </a:rPr>
              <a:t>хромосомні</a:t>
            </a:r>
            <a:r>
              <a:rPr lang="ru-RU" sz="2800" dirty="0">
                <a:latin typeface="Calibri" pitchFamily="34" charset="0"/>
                <a:cs typeface="Arial" charset="0"/>
              </a:rPr>
              <a:t> мостики</a:t>
            </a:r>
          </a:p>
          <a:p>
            <a:pPr lvl="1" eaLnBrk="1" hangingPunct="1"/>
            <a:r>
              <a:rPr lang="ru-RU" sz="2800" dirty="0" err="1">
                <a:latin typeface="Calibri" pitchFamily="34" charset="0"/>
                <a:cs typeface="Arial" charset="0"/>
              </a:rPr>
              <a:t>мікроядра</a:t>
            </a:r>
            <a:endParaRPr lang="ru-RU" sz="2800" dirty="0">
              <a:latin typeface="Calibri" pitchFamily="34" charset="0"/>
              <a:cs typeface="Arial" charset="0"/>
            </a:endParaRPr>
          </a:p>
          <a:p>
            <a:pPr lvl="1" eaLnBrk="1" hangingPunct="1"/>
            <a:r>
              <a:rPr lang="ru-RU" sz="2800" dirty="0" err="1">
                <a:latin typeface="Calibri" pitchFamily="34" charset="0"/>
                <a:cs typeface="Arial" charset="0"/>
              </a:rPr>
              <a:t>пошкодження</a:t>
            </a:r>
            <a:r>
              <a:rPr lang="ru-RU" sz="2800" dirty="0">
                <a:latin typeface="Calibri" pitchFamily="34" charset="0"/>
                <a:cs typeface="Arial" charset="0"/>
              </a:rPr>
              <a:t> </a:t>
            </a:r>
            <a:r>
              <a:rPr lang="ru-RU" sz="2800" dirty="0" err="1">
                <a:latin typeface="Calibri" pitchFamily="34" charset="0"/>
                <a:cs typeface="Arial" charset="0"/>
              </a:rPr>
              <a:t>центромер</a:t>
            </a:r>
            <a:endParaRPr lang="ru-RU" sz="2800" dirty="0">
              <a:latin typeface="Calibri" pitchFamily="34" charset="0"/>
              <a:cs typeface="Arial" charset="0"/>
            </a:endParaRPr>
          </a:p>
          <a:p>
            <a:pPr lvl="1" eaLnBrk="1" hangingPunct="1"/>
            <a:r>
              <a:rPr lang="ru-RU" sz="2800" dirty="0" err="1">
                <a:latin typeface="Calibri" pitchFamily="34" charset="0"/>
                <a:cs typeface="Arial" charset="0"/>
              </a:rPr>
              <a:t>склеювання</a:t>
            </a:r>
            <a:r>
              <a:rPr lang="ru-RU" sz="2800" dirty="0">
                <a:latin typeface="Calibri" pitchFamily="34" charset="0"/>
                <a:cs typeface="Arial" charset="0"/>
              </a:rPr>
              <a:t> хромосом та </a:t>
            </a:r>
            <a:r>
              <a:rPr lang="ru-RU" sz="2800" dirty="0" err="1">
                <a:latin typeface="Calibri" pitchFamily="34" charset="0"/>
                <a:cs typeface="Arial" charset="0"/>
              </a:rPr>
              <a:t>ін</a:t>
            </a:r>
            <a:r>
              <a:rPr lang="ru-RU" sz="2800" dirty="0">
                <a:latin typeface="Calibri" pitchFamily="34" charset="0"/>
                <a:cs typeface="Arial" charset="0"/>
              </a:rPr>
              <a:t>.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549275"/>
            <a:ext cx="7056437" cy="463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9" name="Text Box 5"/>
          <p:cNvSpPr txBox="1">
            <a:spLocks noChangeArrowheads="1"/>
          </p:cNvSpPr>
          <p:nvPr/>
        </p:nvSpPr>
        <p:spPr bwMode="auto">
          <a:xfrm>
            <a:off x="1736725" y="5445125"/>
            <a:ext cx="6121400" cy="52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/>
            <a:r>
              <a:rPr lang="ru-RU" sz="2800" b="1">
                <a:latin typeface="Calibri" pitchFamily="34" charset="0"/>
              </a:rPr>
              <a:t>Патологічні мітози в клітинах пухлини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9D0F2-AA3E-48BF-9BD3-B94FFB389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47" y="495896"/>
            <a:ext cx="8507288" cy="490066"/>
          </a:xfrm>
        </p:spPr>
        <p:txBody>
          <a:bodyPr>
            <a:noAutofit/>
          </a:bodyPr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дослідів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Мезельсона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Сталя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доказу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напівконсервативного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шляху </a:t>
            </a:r>
            <a:r>
              <a:rPr lang="uk-UA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реплікаії</a:t>
            </a:r>
            <a:r>
              <a:rPr lang="uk-UA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ДНК</a:t>
            </a:r>
            <a:endParaRPr lang="ru-UA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Результат пошуку зображень за запитом досліди мезельсона и сталя">
            <a:extLst>
              <a:ext uri="{FF2B5EF4-FFF2-40B4-BE49-F238E27FC236}">
                <a16:creationId xmlns:a16="http://schemas.microsoft.com/office/drawing/2014/main" id="{7448FF69-E973-4D71-BF8E-612FAFDC2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353966" cy="24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B8136C-8D56-4EA5-9054-2DA7DD9F70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35" t="19201" r="30103" b="22000"/>
          <a:stretch/>
        </p:blipFill>
        <p:spPr>
          <a:xfrm>
            <a:off x="827584" y="1484784"/>
            <a:ext cx="3672409" cy="302433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C80AFC-CD76-4860-8EA8-3F9B866E5D84}"/>
              </a:ext>
            </a:extLst>
          </p:cNvPr>
          <p:cNvSpPr/>
          <p:nvPr/>
        </p:nvSpPr>
        <p:spPr>
          <a:xfrm>
            <a:off x="662768" y="5016699"/>
            <a:ext cx="815770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У 1957 р. М. </a:t>
            </a:r>
            <a:r>
              <a:rPr lang="ru-RU" dirty="0" err="1"/>
              <a:t>Мезельсон</a:t>
            </a:r>
            <a:r>
              <a:rPr lang="ru-RU" dirty="0"/>
              <a:t> та Ф. Сталь </a:t>
            </a:r>
            <a:r>
              <a:rPr lang="ru-RU" dirty="0" err="1"/>
              <a:t>експериментально</a:t>
            </a:r>
            <a:r>
              <a:rPr lang="ru-RU" dirty="0"/>
              <a:t> довели </a:t>
            </a:r>
            <a:r>
              <a:rPr lang="ru-RU" dirty="0" err="1"/>
              <a:t>напівконсервативний</a:t>
            </a:r>
            <a:r>
              <a:rPr lang="ru-RU" dirty="0"/>
              <a:t> </a:t>
            </a:r>
            <a:r>
              <a:rPr lang="ru-RU" dirty="0" err="1"/>
              <a:t>механізм</a:t>
            </a:r>
            <a:r>
              <a:rPr lang="ru-RU" dirty="0"/>
              <a:t> </a:t>
            </a:r>
            <a:r>
              <a:rPr lang="ru-RU" dirty="0" err="1"/>
              <a:t>реплікації</a:t>
            </a:r>
            <a:r>
              <a:rPr lang="ru-RU" dirty="0"/>
              <a:t> ДНК.</a:t>
            </a:r>
          </a:p>
          <a:p>
            <a:pPr algn="just"/>
            <a:endParaRPr lang="ru-RU" dirty="0"/>
          </a:p>
          <a:p>
            <a:pPr algn="just"/>
            <a:r>
              <a:rPr lang="ru-RU" dirty="0"/>
              <a:t> </a:t>
            </a:r>
            <a:r>
              <a:rPr lang="ru-RU" b="1" dirty="0" err="1">
                <a:solidFill>
                  <a:srgbClr val="FF0000"/>
                </a:solidFill>
              </a:rPr>
              <a:t>Напівконсервативність</a:t>
            </a:r>
            <a:r>
              <a:rPr lang="ru-RU" dirty="0"/>
              <a:t> </a:t>
            </a:r>
            <a:r>
              <a:rPr lang="ru-RU" dirty="0" err="1"/>
              <a:t>означає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в </a:t>
            </a:r>
            <a:r>
              <a:rPr lang="ru-RU" dirty="0" err="1"/>
              <a:t>складі</a:t>
            </a:r>
            <a:r>
              <a:rPr lang="ru-RU" dirty="0"/>
              <a:t> </a:t>
            </a:r>
            <a:r>
              <a:rPr lang="ru-RU" dirty="0" err="1"/>
              <a:t>молекули</a:t>
            </a:r>
            <a:r>
              <a:rPr lang="ru-RU" dirty="0"/>
              <a:t> </a:t>
            </a:r>
            <a:r>
              <a:rPr lang="ru-RU" dirty="0" err="1"/>
              <a:t>дочірньої</a:t>
            </a:r>
            <a:r>
              <a:rPr lang="ru-RU" dirty="0"/>
              <a:t> ДНК один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ланцюгів</a:t>
            </a:r>
            <a:r>
              <a:rPr lang="ru-RU" dirty="0"/>
              <a:t> є </a:t>
            </a:r>
            <a:r>
              <a:rPr lang="ru-RU" dirty="0" err="1"/>
              <a:t>материнським</a:t>
            </a:r>
            <a:r>
              <a:rPr lang="ru-RU" dirty="0"/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183833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196975"/>
            <a:ext cx="568801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3" name="Text Box 5"/>
          <p:cNvSpPr txBox="1">
            <a:spLocks noChangeArrowheads="1"/>
          </p:cNvSpPr>
          <p:nvPr/>
        </p:nvSpPr>
        <p:spPr bwMode="auto">
          <a:xfrm>
            <a:off x="6084888" y="2492375"/>
            <a:ext cx="2916237" cy="95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ru-RU" sz="2800" b="1">
                <a:latin typeface="Calibri" pitchFamily="34" charset="0"/>
              </a:rPr>
              <a:t>Пікнотичні</a:t>
            </a:r>
          </a:p>
          <a:p>
            <a:r>
              <a:rPr lang="ru-RU" sz="2800" b="1">
                <a:latin typeface="Calibri" pitchFamily="34" charset="0"/>
              </a:rPr>
              <a:t>ядра</a:t>
            </a:r>
          </a:p>
        </p:txBody>
      </p:sp>
      <p:sp>
        <p:nvSpPr>
          <p:cNvPr id="76804" name="Line 6"/>
          <p:cNvSpPr>
            <a:spLocks noChangeShapeType="1"/>
          </p:cNvSpPr>
          <p:nvPr/>
        </p:nvSpPr>
        <p:spPr bwMode="auto">
          <a:xfrm flipH="1" flipV="1">
            <a:off x="3635375" y="2420938"/>
            <a:ext cx="2520950" cy="3603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0000" tIns="46800" rIns="90000" bIns="46800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3713" y="1557338"/>
            <a:ext cx="3600450" cy="301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Line 5"/>
          <p:cNvSpPr>
            <a:spLocks noChangeShapeType="1"/>
          </p:cNvSpPr>
          <p:nvPr/>
        </p:nvSpPr>
        <p:spPr bwMode="auto">
          <a:xfrm flipH="1" flipV="1">
            <a:off x="3779838" y="4005263"/>
            <a:ext cx="1655762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  <p:sp>
        <p:nvSpPr>
          <p:cNvPr id="77828" name="Text Box 6"/>
          <p:cNvSpPr txBox="1">
            <a:spLocks noChangeArrowheads="1"/>
          </p:cNvSpPr>
          <p:nvPr/>
        </p:nvSpPr>
        <p:spPr bwMode="auto">
          <a:xfrm>
            <a:off x="5561013" y="4864100"/>
            <a:ext cx="3341687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ru-RU" sz="2400" b="1"/>
              <a:t>К</a:t>
            </a:r>
            <a:r>
              <a:rPr lang="uk-UA" sz="2400" b="1"/>
              <a:t>і</a:t>
            </a:r>
            <a:r>
              <a:rPr lang="ru-RU" sz="2400" b="1"/>
              <a:t>льцева хромосома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88640"/>
            <a:ext cx="7467600" cy="114300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Мейоз,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біологічне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1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188" y="1928813"/>
            <a:ext cx="7923212" cy="37433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3200">
                <a:solidFill>
                  <a:srgbClr val="8C320E"/>
                </a:solidFill>
                <a:latin typeface="Calibri" pitchFamily="34" charset="0"/>
                <a:cs typeface="Arial" charset="0"/>
              </a:rPr>
              <a:t>Кожний організм є смертним.</a:t>
            </a:r>
            <a:r>
              <a:rPr lang="ru-RU" sz="3200">
                <a:latin typeface="Calibri" pitchFamily="34" charset="0"/>
                <a:cs typeface="Arial" charset="0"/>
              </a:rPr>
              <a:t> </a:t>
            </a:r>
            <a:r>
              <a:rPr lang="ru-RU" sz="3200">
                <a:solidFill>
                  <a:srgbClr val="8C320E"/>
                </a:solidFill>
                <a:latin typeface="Calibri" pitchFamily="34" charset="0"/>
                <a:cs typeface="Arial" charset="0"/>
              </a:rPr>
              <a:t>Необхідним є  розмноження!</a:t>
            </a:r>
          </a:p>
          <a:p>
            <a:pPr eaLnBrk="1" hangingPunct="1">
              <a:lnSpc>
                <a:spcPct val="90000"/>
              </a:lnSpc>
            </a:pPr>
            <a:r>
              <a:rPr lang="ru-RU" sz="3200">
                <a:latin typeface="Calibri" pitchFamily="34" charset="0"/>
                <a:cs typeface="Arial" charset="0"/>
              </a:rPr>
              <a:t>Деякі найпростіші і більшість багатоклітинних зберігають свої види </a:t>
            </a:r>
            <a:r>
              <a:rPr lang="ru-RU" sz="3200" b="1">
                <a:latin typeface="Calibri" pitchFamily="34" charset="0"/>
                <a:cs typeface="Arial" charset="0"/>
              </a:rPr>
              <a:t>статевим розмноженням (об</a:t>
            </a:r>
            <a:r>
              <a:rPr lang="en-US" sz="3200" b="1">
                <a:latin typeface="Calibri" pitchFamily="34" charset="0"/>
                <a:cs typeface="Arial" charset="0"/>
              </a:rPr>
              <a:t>’</a:t>
            </a:r>
            <a:r>
              <a:rPr lang="uk-UA" sz="3200" b="1">
                <a:latin typeface="Calibri" pitchFamily="34" charset="0"/>
                <a:cs typeface="Arial" charset="0"/>
              </a:rPr>
              <a:t>єднання</a:t>
            </a:r>
            <a:r>
              <a:rPr lang="ru-RU" sz="3200" b="1">
                <a:latin typeface="Calibri" pitchFamily="34" charset="0"/>
                <a:cs typeface="Arial" charset="0"/>
              </a:rPr>
              <a:t> двох гамет → зигота → тканини і органи)</a:t>
            </a:r>
          </a:p>
          <a:p>
            <a:pPr eaLnBrk="1" hangingPunct="1">
              <a:lnSpc>
                <a:spcPct val="90000"/>
              </a:lnSpc>
            </a:pPr>
            <a:r>
              <a:rPr lang="ru-RU" sz="3200">
                <a:latin typeface="Calibri" pitchFamily="34" charset="0"/>
                <a:cs typeface="Arial" charset="0"/>
              </a:rPr>
              <a:t>Диплоїдність гамет призводила б до появи нежиттєздатних поколінь</a:t>
            </a:r>
          </a:p>
          <a:p>
            <a:pPr eaLnBrk="1" hangingPunct="1">
              <a:lnSpc>
                <a:spcPct val="90000"/>
              </a:lnSpc>
            </a:pPr>
            <a:r>
              <a:rPr lang="ru-RU" sz="3200" b="1">
                <a:solidFill>
                  <a:srgbClr val="8C320E"/>
                </a:solidFill>
                <a:latin typeface="Calibri" pitchFamily="34" charset="0"/>
                <a:cs typeface="Arial" charset="0"/>
              </a:rPr>
              <a:t>Гамети повинні бути гаплоїдними </a:t>
            </a:r>
            <a:r>
              <a:rPr lang="ru-RU" sz="3200" b="1" i="1">
                <a:solidFill>
                  <a:srgbClr val="8C320E"/>
                </a:solidFill>
                <a:latin typeface="Calibri" pitchFamily="34" charset="0"/>
                <a:cs typeface="Arial" charset="0"/>
              </a:rPr>
              <a:t>(</a:t>
            </a:r>
            <a:r>
              <a:rPr lang="en-US" sz="3200" b="1" i="1">
                <a:solidFill>
                  <a:srgbClr val="8C320E"/>
                </a:solidFill>
                <a:latin typeface="Calibri" pitchFamily="34" charset="0"/>
                <a:cs typeface="Arial" charset="0"/>
              </a:rPr>
              <a:t>n)</a:t>
            </a:r>
            <a:r>
              <a:rPr lang="ru-RU" sz="3200" b="1">
                <a:solidFill>
                  <a:srgbClr val="8C320E"/>
                </a:solidFill>
                <a:latin typeface="Calibri" pitchFamily="34" charset="0"/>
                <a:cs typeface="Arial" charset="0"/>
              </a:rPr>
              <a:t>!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8956" y="2132856"/>
            <a:ext cx="8066087" cy="4319587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sz="3200" b="1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Мейоз </a:t>
            </a:r>
            <a:r>
              <a:rPr lang="ru-RU" sz="32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–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спеціальна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форма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поділу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генеративних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клітин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, яка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призводить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до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утворення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ru-RU" sz="3200" i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гаплоїдних</a:t>
            </a: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гамет.</a:t>
            </a:r>
          </a:p>
          <a:p>
            <a:pPr marL="0" indent="0" eaLnBrk="1" hangingPunct="1">
              <a:buNone/>
            </a:pPr>
            <a:r>
              <a:rPr lang="ru-RU" sz="3200" i="1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Лише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спеціалізовані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диплоїдні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клітини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яєчниках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сім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яниках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поділятися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мейозом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призводить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утворення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гаплоїдних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гамет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сперматозоїдів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яйцеклітин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eaLnBrk="1" hangingPunct="1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заплідненій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яйцеклітині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сперматозоїда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яйцеклітини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розділені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чоловічому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жіночому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пронуклеусах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Вони об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єднуються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мітозу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зиготи.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651500" y="620713"/>
            <a:ext cx="3241675" cy="590391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>
                <a:latin typeface="Calibri" pitchFamily="34" charset="0"/>
                <a:cs typeface="Arial" charset="0"/>
              </a:rPr>
              <a:t>Первинні гермінальні клітини </a:t>
            </a:r>
            <a:r>
              <a:rPr lang="ru-RU" sz="2000">
                <a:latin typeface="Calibri" pitchFamily="34" charset="0"/>
                <a:cs typeface="Arial" charset="0"/>
              </a:rPr>
              <a:t>мігрують у гонади ембріона і підлягає декільком </a:t>
            </a:r>
            <a:r>
              <a:rPr lang="ru-RU" sz="2000" b="1">
                <a:latin typeface="Calibri" pitchFamily="34" charset="0"/>
                <a:cs typeface="Arial" charset="0"/>
              </a:rPr>
              <a:t>мітотичним поділам</a:t>
            </a:r>
            <a:r>
              <a:rPr lang="ru-RU" sz="2000">
                <a:latin typeface="Calibri" pitchFamily="34" charset="0"/>
                <a:cs typeface="Arial" charset="0"/>
              </a:rPr>
              <a:t> (у чоловіків значно більше, ніж у жінок, що може бути фактором, який пояснює статеві відміни у частоті мутацій) з утворенням </a:t>
            </a:r>
            <a:r>
              <a:rPr lang="ru-RU" sz="2000" b="1">
                <a:latin typeface="Calibri" pitchFamily="34" charset="0"/>
                <a:cs typeface="Arial" charset="0"/>
              </a:rPr>
              <a:t>овогоніїв </a:t>
            </a:r>
            <a:r>
              <a:rPr lang="ru-RU" sz="2000">
                <a:latin typeface="Calibri" pitchFamily="34" charset="0"/>
                <a:cs typeface="Arial" charset="0"/>
              </a:rPr>
              <a:t>у жінок і </a:t>
            </a:r>
            <a:r>
              <a:rPr lang="ru-RU" sz="2000" b="1">
                <a:latin typeface="Calibri" pitchFamily="34" charset="0"/>
                <a:cs typeface="Arial" charset="0"/>
              </a:rPr>
              <a:t>сперматогоніїв </a:t>
            </a:r>
            <a:r>
              <a:rPr lang="ru-RU" sz="2000">
                <a:latin typeface="Calibri" pitchFamily="34" charset="0"/>
                <a:cs typeface="Arial" charset="0"/>
              </a:rPr>
              <a:t>у чоловіків. </a:t>
            </a:r>
          </a:p>
          <a:p>
            <a:pPr eaLnBrk="1" hangingPunct="1">
              <a:lnSpc>
                <a:spcPct val="80000"/>
              </a:lnSpc>
            </a:pPr>
            <a:r>
              <a:rPr lang="ru-RU" sz="2000">
                <a:latin typeface="Calibri" pitchFamily="34" charset="0"/>
                <a:cs typeface="Arial" charset="0"/>
              </a:rPr>
              <a:t>Подальший рост і диференціація призводять до утворення </a:t>
            </a:r>
            <a:r>
              <a:rPr lang="ru-RU" sz="2000" b="1">
                <a:latin typeface="Calibri" pitchFamily="34" charset="0"/>
                <a:cs typeface="Arial" charset="0"/>
              </a:rPr>
              <a:t>первинних овоцитів </a:t>
            </a:r>
            <a:r>
              <a:rPr lang="ru-RU" sz="2000">
                <a:latin typeface="Calibri" pitchFamily="34" charset="0"/>
                <a:cs typeface="Arial" charset="0"/>
              </a:rPr>
              <a:t>у яєчниках і </a:t>
            </a:r>
            <a:r>
              <a:rPr lang="ru-RU" sz="2000" b="1">
                <a:latin typeface="Calibri" pitchFamily="34" charset="0"/>
                <a:cs typeface="Arial" charset="0"/>
              </a:rPr>
              <a:t>первинниіх сперматоцитів</a:t>
            </a:r>
            <a:r>
              <a:rPr lang="ru-RU" sz="2000">
                <a:latin typeface="Calibri" pitchFamily="34" charset="0"/>
                <a:cs typeface="Arial" charset="0"/>
              </a:rPr>
              <a:t> у яєчках. Ці спеціалізовані клітини </a:t>
            </a:r>
            <a:r>
              <a:rPr lang="ru-RU" sz="2000" b="1">
                <a:latin typeface="Calibri" pitchFamily="34" charset="0"/>
                <a:cs typeface="Arial" charset="0"/>
              </a:rPr>
              <a:t>можуть підлягати мейозу </a:t>
            </a:r>
          </a:p>
        </p:txBody>
      </p:sp>
      <p:pic>
        <p:nvPicPr>
          <p:cNvPr id="95235" name="Picture 5" descr="ch2f12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250825" y="908050"/>
            <a:ext cx="5400675" cy="515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Фази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мейозу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188" y="2636838"/>
            <a:ext cx="7923212" cy="11430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ru-RU" sz="3200" dirty="0">
                <a:latin typeface="Calibri" pitchFamily="34" charset="0"/>
                <a:cs typeface="Arial" charset="0"/>
              </a:rPr>
              <a:t>Мей</a:t>
            </a:r>
            <a:r>
              <a:rPr lang="uk-UA" sz="3200" dirty="0">
                <a:latin typeface="Calibri" pitchFamily="34" charset="0"/>
                <a:cs typeface="Arial" charset="0"/>
              </a:rPr>
              <a:t>о</a:t>
            </a:r>
            <a:r>
              <a:rPr lang="ru-RU" sz="3200" dirty="0">
                <a:latin typeface="Calibri" pitchFamily="34" charset="0"/>
                <a:cs typeface="Arial" charset="0"/>
              </a:rPr>
              <a:t>з </a:t>
            </a:r>
            <a:r>
              <a:rPr lang="ru-RU" sz="3200" dirty="0" err="1">
                <a:latin typeface="Calibri" pitchFamily="34" charset="0"/>
                <a:cs typeface="Arial" charset="0"/>
              </a:rPr>
              <a:t>включає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b="1" dirty="0">
                <a:solidFill>
                  <a:srgbClr val="8C320E"/>
                </a:solidFill>
                <a:latin typeface="Calibri" pitchFamily="34" charset="0"/>
                <a:cs typeface="Arial" charset="0"/>
              </a:rPr>
              <a:t>два</a:t>
            </a:r>
            <a:r>
              <a:rPr lang="ru-RU" sz="3200" b="1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послідовних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клітинних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>
                <a:solidFill>
                  <a:srgbClr val="8C320E"/>
                </a:solidFill>
                <a:latin typeface="Calibri" pitchFamily="34" charset="0"/>
                <a:cs typeface="Arial" charset="0"/>
              </a:rPr>
              <a:t>поділи</a:t>
            </a:r>
            <a:r>
              <a:rPr lang="ru-RU" sz="3200" b="1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>
                <a:latin typeface="Calibri" pitchFamily="34" charset="0"/>
                <a:cs typeface="Arial" charset="0"/>
              </a:rPr>
              <a:t>(мейоз </a:t>
            </a:r>
            <a:r>
              <a:rPr lang="en-US" sz="3200" dirty="0">
                <a:latin typeface="Calibri" pitchFamily="34" charset="0"/>
                <a:cs typeface="Arial" charset="0"/>
              </a:rPr>
              <a:t>I </a:t>
            </a:r>
            <a:r>
              <a:rPr lang="ru-RU" sz="3200" dirty="0">
                <a:latin typeface="Calibri" pitchFamily="34" charset="0"/>
                <a:cs typeface="Arial" charset="0"/>
              </a:rPr>
              <a:t>і мейоз </a:t>
            </a:r>
            <a:r>
              <a:rPr lang="en-US" sz="3200" dirty="0">
                <a:latin typeface="Calibri" pitchFamily="34" charset="0"/>
                <a:cs typeface="Arial" charset="0"/>
              </a:rPr>
              <a:t>II</a:t>
            </a:r>
            <a:r>
              <a:rPr lang="ru-RU" sz="3200" dirty="0">
                <a:latin typeface="Calibri" pitchFamily="34" charset="0"/>
                <a:cs typeface="Arial" charset="0"/>
              </a:rPr>
              <a:t>), </a:t>
            </a:r>
            <a:br>
              <a:rPr lang="ru-RU" sz="3200" dirty="0">
                <a:latin typeface="Calibri" pitchFamily="34" charset="0"/>
                <a:cs typeface="Arial" charset="0"/>
              </a:rPr>
            </a:br>
            <a:endParaRPr lang="ru-RU" sz="3200" dirty="0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Мейоз 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uk-UA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редукційний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поділ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)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611188" y="1905000"/>
            <a:ext cx="7923212" cy="4114800"/>
          </a:xfrm>
        </p:spPr>
        <p:txBody>
          <a:bodyPr/>
          <a:lstStyle/>
          <a:p>
            <a:pPr eaLnBrk="1" hangingPunct="1"/>
            <a:r>
              <a:rPr lang="ru-RU" sz="3200" b="1">
                <a:latin typeface="Calibri" pitchFamily="34" charset="0"/>
                <a:cs typeface="Arial" charset="0"/>
              </a:rPr>
              <a:t>Інтерфаза </a:t>
            </a:r>
            <a:r>
              <a:rPr lang="en-US" sz="3200" b="1">
                <a:latin typeface="Calibri" pitchFamily="34" charset="0"/>
                <a:cs typeface="Arial" charset="0"/>
              </a:rPr>
              <a:t>I</a:t>
            </a:r>
            <a:r>
              <a:rPr lang="ru-RU" sz="3200" b="1">
                <a:latin typeface="Calibri" pitchFamily="34" charset="0"/>
                <a:cs typeface="Arial" charset="0"/>
              </a:rPr>
              <a:t> </a:t>
            </a:r>
            <a:r>
              <a:rPr lang="uk-UA" sz="3200">
                <a:latin typeface="Calibri" pitchFamily="34" charset="0"/>
                <a:cs typeface="Arial" charset="0"/>
              </a:rPr>
              <a:t>– </a:t>
            </a:r>
            <a:r>
              <a:rPr lang="en-US" sz="3200">
                <a:latin typeface="Calibri" pitchFamily="34" charset="0"/>
                <a:cs typeface="Arial" charset="0"/>
              </a:rPr>
              <a:t>S-</a:t>
            </a:r>
            <a:r>
              <a:rPr lang="uk-UA" sz="3200">
                <a:latin typeface="Calibri" pitchFamily="34" charset="0"/>
                <a:cs typeface="Arial" charset="0"/>
              </a:rPr>
              <a:t>фаза (реплікація ДНК) відносно триваліша, ніж в інтерфазі мітозу, а </a:t>
            </a:r>
            <a:r>
              <a:rPr lang="en-US" sz="3200">
                <a:latin typeface="Calibri" pitchFamily="34" charset="0"/>
                <a:cs typeface="Arial" charset="0"/>
              </a:rPr>
              <a:t>G</a:t>
            </a:r>
            <a:r>
              <a:rPr lang="en-US" sz="3200" baseline="-25000">
                <a:latin typeface="Calibri" pitchFamily="34" charset="0"/>
                <a:cs typeface="Arial" charset="0"/>
              </a:rPr>
              <a:t>2</a:t>
            </a:r>
            <a:r>
              <a:rPr lang="en-US" sz="3200">
                <a:latin typeface="Calibri" pitchFamily="34" charset="0"/>
                <a:cs typeface="Arial" charset="0"/>
              </a:rPr>
              <a:t>-</a:t>
            </a:r>
            <a:r>
              <a:rPr lang="uk-UA" sz="3200">
                <a:latin typeface="Calibri" pitchFamily="34" charset="0"/>
                <a:cs typeface="Arial" charset="0"/>
              </a:rPr>
              <a:t>фаза більш коротка або відсутня</a:t>
            </a:r>
          </a:p>
          <a:p>
            <a:pPr eaLnBrk="1" hangingPunct="1"/>
            <a:r>
              <a:rPr lang="ru-RU" sz="3200" b="1">
                <a:latin typeface="Calibri" pitchFamily="34" charset="0"/>
                <a:cs typeface="Arial" charset="0"/>
              </a:rPr>
              <a:t>Профаза </a:t>
            </a:r>
            <a:r>
              <a:rPr lang="en-US" sz="3200" b="1">
                <a:latin typeface="Calibri" pitchFamily="34" charset="0"/>
                <a:cs typeface="Arial" charset="0"/>
              </a:rPr>
              <a:t>I</a:t>
            </a:r>
            <a:r>
              <a:rPr lang="ru-RU" sz="3200" b="1">
                <a:latin typeface="Calibri" pitchFamily="34" charset="0"/>
                <a:cs typeface="Arial" charset="0"/>
              </a:rPr>
              <a:t> </a:t>
            </a:r>
            <a:r>
              <a:rPr lang="ru-RU" sz="3200">
                <a:latin typeface="Calibri" pitchFamily="34" charset="0"/>
                <a:cs typeface="Arial" charset="0"/>
              </a:rPr>
              <a:t>– дуже тривалий і складний процес, поділяється на 5 субфаз</a:t>
            </a:r>
            <a:endParaRPr lang="ru-RU" sz="3200" b="1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 descr="ch2f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333375"/>
            <a:ext cx="6983413" cy="610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ext Box 13"/>
          <p:cNvSpPr txBox="1">
            <a:spLocks noChangeArrowheads="1"/>
          </p:cNvSpPr>
          <p:nvPr/>
        </p:nvSpPr>
        <p:spPr bwMode="auto">
          <a:xfrm>
            <a:off x="0" y="0"/>
            <a:ext cx="14462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ru-RU" sz="2000" b="1">
                <a:solidFill>
                  <a:srgbClr val="8C320E"/>
                </a:solidFill>
              </a:rPr>
              <a:t>Профаза </a:t>
            </a:r>
            <a:r>
              <a:rPr lang="en-US" sz="2000" b="1">
                <a:solidFill>
                  <a:srgbClr val="8C320E"/>
                </a:solidFill>
              </a:rPr>
              <a:t>I</a:t>
            </a:r>
            <a:endParaRPr lang="ru-RU" sz="2000" b="1">
              <a:solidFill>
                <a:srgbClr val="8C320E"/>
              </a:solidFill>
            </a:endParaRPr>
          </a:p>
        </p:txBody>
      </p:sp>
      <p:grpSp>
        <p:nvGrpSpPr>
          <p:cNvPr id="100356" name="Group 19"/>
          <p:cNvGrpSpPr>
            <a:grpSpLocks/>
          </p:cNvGrpSpPr>
          <p:nvPr/>
        </p:nvGrpSpPr>
        <p:grpSpPr bwMode="auto">
          <a:xfrm>
            <a:off x="4932363" y="333375"/>
            <a:ext cx="4211637" cy="6345238"/>
            <a:chOff x="3107" y="210"/>
            <a:chExt cx="2653" cy="3997"/>
          </a:xfrm>
        </p:grpSpPr>
        <p:grpSp>
          <p:nvGrpSpPr>
            <p:cNvPr id="100357" name="Group 12"/>
            <p:cNvGrpSpPr>
              <a:grpSpLocks/>
            </p:cNvGrpSpPr>
            <p:nvPr/>
          </p:nvGrpSpPr>
          <p:grpSpPr bwMode="auto">
            <a:xfrm>
              <a:off x="3470" y="210"/>
              <a:ext cx="2177" cy="3997"/>
              <a:chOff x="3470" y="210"/>
              <a:chExt cx="2177" cy="3997"/>
            </a:xfrm>
          </p:grpSpPr>
          <p:sp>
            <p:nvSpPr>
              <p:cNvPr id="100362" name="Text Box 5"/>
              <p:cNvSpPr txBox="1">
                <a:spLocks noChangeArrowheads="1"/>
              </p:cNvSpPr>
              <p:nvPr/>
            </p:nvSpPr>
            <p:spPr bwMode="auto">
              <a:xfrm>
                <a:off x="3470" y="210"/>
                <a:ext cx="2173" cy="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ru-RU" b="1">
                    <a:solidFill>
                      <a:srgbClr val="46A1EC"/>
                    </a:solidFill>
                  </a:rPr>
                  <a:t>Лептотена (тонкі нитки)</a:t>
                </a:r>
              </a:p>
              <a:p>
                <a:r>
                  <a:rPr lang="ru-RU" sz="1400"/>
                  <a:t>Гомологічні хромосомі не спарені,</a:t>
                </a:r>
                <a:br>
                  <a:rPr lang="ru-RU" sz="1400"/>
                </a:br>
                <a:r>
                  <a:rPr lang="ru-RU" sz="1400"/>
                  <a:t>складаються із двох щільно прилеглих </a:t>
                </a:r>
                <a:br>
                  <a:rPr lang="ru-RU" sz="1400"/>
                </a:br>
                <a:r>
                  <a:rPr lang="ru-RU" sz="1400"/>
                  <a:t>пов</a:t>
                </a:r>
                <a:r>
                  <a:rPr lang="en-US" sz="1400"/>
                  <a:t>’</a:t>
                </a:r>
                <a:r>
                  <a:rPr lang="uk-UA" sz="1400"/>
                  <a:t>язаних</a:t>
                </a:r>
                <a:r>
                  <a:rPr lang="ru-RU" sz="1400"/>
                  <a:t> сестринських хроматид</a:t>
                </a:r>
              </a:p>
              <a:p>
                <a:endParaRPr lang="ru-RU" sz="1400">
                  <a:solidFill>
                    <a:schemeClr val="tx2"/>
                  </a:solidFill>
                </a:endParaRPr>
              </a:p>
            </p:txBody>
          </p:sp>
          <p:sp>
            <p:nvSpPr>
              <p:cNvPr id="100363" name="Text Box 6"/>
              <p:cNvSpPr txBox="1">
                <a:spLocks noChangeArrowheads="1"/>
              </p:cNvSpPr>
              <p:nvPr/>
            </p:nvSpPr>
            <p:spPr bwMode="auto">
              <a:xfrm>
                <a:off x="3470" y="935"/>
                <a:ext cx="1942" cy="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ru-RU" b="1">
                    <a:solidFill>
                      <a:srgbClr val="46A1EC"/>
                    </a:solidFill>
                  </a:rPr>
                  <a:t>Зиготена</a:t>
                </a:r>
              </a:p>
              <a:p>
                <a:r>
                  <a:rPr lang="ru-RU" sz="1400"/>
                  <a:t>Материнські і батьківські гомологи </a:t>
                </a:r>
                <a:br>
                  <a:rPr lang="ru-RU" sz="1400"/>
                </a:br>
                <a:r>
                  <a:rPr lang="ru-RU" sz="1400"/>
                  <a:t>об</a:t>
                </a:r>
                <a:r>
                  <a:rPr lang="en-US" sz="1400"/>
                  <a:t>’</a:t>
                </a:r>
                <a:r>
                  <a:rPr lang="uk-UA" sz="1400"/>
                  <a:t>єднуються</a:t>
                </a:r>
                <a:br>
                  <a:rPr lang="ru-RU" sz="1400"/>
                </a:br>
                <a:r>
                  <a:rPr lang="ru-RU" sz="1400"/>
                  <a:t>в парі (</a:t>
                </a:r>
                <a:r>
                  <a:rPr lang="ru-RU" sz="1400" b="1"/>
                  <a:t>синапсис) </a:t>
                </a:r>
                <a:r>
                  <a:rPr lang="ru-RU" sz="1400"/>
                  <a:t>і утворюють </a:t>
                </a:r>
                <a:br>
                  <a:rPr lang="ru-RU" sz="1400"/>
                </a:br>
                <a:r>
                  <a:rPr lang="ru-RU" sz="1400" b="1"/>
                  <a:t>біваленти</a:t>
                </a:r>
                <a:endParaRPr lang="ru-RU" sz="1400"/>
              </a:p>
            </p:txBody>
          </p:sp>
          <p:sp>
            <p:nvSpPr>
              <p:cNvPr id="100364" name="Text Box 7"/>
              <p:cNvSpPr txBox="1">
                <a:spLocks noChangeArrowheads="1"/>
              </p:cNvSpPr>
              <p:nvPr/>
            </p:nvSpPr>
            <p:spPr bwMode="auto">
              <a:xfrm>
                <a:off x="3470" y="1752"/>
                <a:ext cx="1914" cy="641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ru-RU" b="1">
                    <a:solidFill>
                      <a:srgbClr val="46A1EC"/>
                    </a:solidFill>
                  </a:rPr>
                  <a:t>Пахитена (товсті нитки)</a:t>
                </a:r>
              </a:p>
              <a:p>
                <a:r>
                  <a:rPr lang="ru-RU" sz="1400"/>
                  <a:t>Хромосоми потовщуються, видно </a:t>
                </a:r>
                <a:br>
                  <a:rPr lang="ru-RU" sz="1400"/>
                </a:br>
                <a:r>
                  <a:rPr lang="ru-RU" sz="1400"/>
                  <a:t>хроматиди (</a:t>
                </a:r>
                <a:r>
                  <a:rPr lang="ru-RU" sz="1400" b="1"/>
                  <a:t>тетради</a:t>
                </a:r>
                <a:r>
                  <a:rPr lang="ru-RU" sz="1400"/>
                  <a:t>), </a:t>
                </a:r>
                <a:br>
                  <a:rPr lang="ru-RU" sz="1400"/>
                </a:br>
                <a:r>
                  <a:rPr lang="ru-RU" sz="1400"/>
                  <a:t>починається </a:t>
                </a:r>
                <a:r>
                  <a:rPr lang="ru-RU" sz="1400" b="1"/>
                  <a:t>кросинговер</a:t>
                </a:r>
              </a:p>
            </p:txBody>
          </p:sp>
          <p:sp>
            <p:nvSpPr>
              <p:cNvPr id="100365" name="Text Box 8"/>
              <p:cNvSpPr txBox="1">
                <a:spLocks noChangeArrowheads="1"/>
              </p:cNvSpPr>
              <p:nvPr/>
            </p:nvSpPr>
            <p:spPr bwMode="auto">
              <a:xfrm>
                <a:off x="3515" y="2478"/>
                <a:ext cx="1795" cy="7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ru-RU" b="1">
                    <a:solidFill>
                      <a:srgbClr val="46A1EC"/>
                    </a:solidFill>
                  </a:rPr>
                  <a:t>Диплотена</a:t>
                </a:r>
              </a:p>
              <a:p>
                <a:r>
                  <a:rPr lang="ru-RU" sz="1400"/>
                  <a:t>Гомологи розділяються, але</a:t>
                </a:r>
                <a:br>
                  <a:rPr lang="ru-RU" sz="1400"/>
                </a:br>
                <a:r>
                  <a:rPr lang="ru-RU" sz="1400"/>
                  <a:t>утримуються разом в області</a:t>
                </a:r>
                <a:br>
                  <a:rPr lang="ru-RU" sz="1400"/>
                </a:br>
                <a:r>
                  <a:rPr lang="ru-RU" sz="1400" b="1"/>
                  <a:t>хіазм (кросинговер)</a:t>
                </a:r>
                <a:br>
                  <a:rPr lang="ru-RU" sz="1400" b="1"/>
                </a:br>
                <a:r>
                  <a:rPr lang="ru-RU" sz="1400"/>
                  <a:t>Хросомоми – </a:t>
                </a:r>
                <a:r>
                  <a:rPr lang="ru-RU" sz="1400" b="1"/>
                  <a:t>«лампові щітки»</a:t>
                </a:r>
              </a:p>
            </p:txBody>
          </p:sp>
          <p:sp>
            <p:nvSpPr>
              <p:cNvPr id="100366" name="AutoShape 9"/>
              <p:cNvSpPr>
                <a:spLocks noChangeArrowheads="1"/>
              </p:cNvSpPr>
              <p:nvPr/>
            </p:nvSpPr>
            <p:spPr bwMode="auto">
              <a:xfrm>
                <a:off x="5465" y="2704"/>
                <a:ext cx="182" cy="272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0367" name="Rectangle 10"/>
              <p:cNvSpPr>
                <a:spLocks noChangeArrowheads="1"/>
              </p:cNvSpPr>
              <p:nvPr/>
            </p:nvSpPr>
            <p:spPr bwMode="auto">
              <a:xfrm>
                <a:off x="3560" y="3203"/>
                <a:ext cx="1407" cy="27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endParaRPr lang="ru-RU"/>
              </a:p>
            </p:txBody>
          </p:sp>
          <p:sp>
            <p:nvSpPr>
              <p:cNvPr id="100368" name="Text Box 11"/>
              <p:cNvSpPr txBox="1">
                <a:spLocks noChangeArrowheads="1"/>
              </p:cNvSpPr>
              <p:nvPr/>
            </p:nvSpPr>
            <p:spPr bwMode="auto">
              <a:xfrm>
                <a:off x="3560" y="3294"/>
                <a:ext cx="1915" cy="91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ru-RU" b="1">
                    <a:solidFill>
                      <a:srgbClr val="46A1EC"/>
                    </a:solidFill>
                  </a:rPr>
                  <a:t>Діакінез</a:t>
                </a:r>
              </a:p>
              <a:p>
                <a:r>
                  <a:rPr lang="ru-RU" sz="1400"/>
                  <a:t>Хромосоми реконденсуються,</a:t>
                </a:r>
                <a:br>
                  <a:rPr lang="ru-RU" sz="1400"/>
                </a:br>
                <a:r>
                  <a:rPr lang="ru-RU" sz="1400"/>
                  <a:t>хіазми пересуваються по довжині</a:t>
                </a:r>
                <a:br>
                  <a:rPr lang="ru-RU" sz="1400"/>
                </a:br>
                <a:r>
                  <a:rPr lang="ru-RU" sz="1400"/>
                  <a:t>бівалентів.</a:t>
                </a:r>
              </a:p>
              <a:p>
                <a:r>
                  <a:rPr lang="ru-RU" sz="1400" b="1"/>
                  <a:t>Руйнування ядерної оболонки</a:t>
                </a:r>
                <a:r>
                  <a:rPr lang="ru-RU" sz="1400"/>
                  <a:t>,</a:t>
                </a:r>
                <a:br>
                  <a:rPr lang="ru-RU" sz="1400"/>
                </a:br>
                <a:r>
                  <a:rPr lang="ru-RU" sz="1400" b="1"/>
                  <a:t>формування веретена поділу</a:t>
                </a:r>
              </a:p>
            </p:txBody>
          </p:sp>
        </p:grpSp>
        <p:sp>
          <p:nvSpPr>
            <p:cNvPr id="100358" name="Oval 14"/>
            <p:cNvSpPr>
              <a:spLocks noChangeArrowheads="1"/>
            </p:cNvSpPr>
            <p:nvPr/>
          </p:nvSpPr>
          <p:spPr bwMode="auto">
            <a:xfrm>
              <a:off x="3107" y="1616"/>
              <a:ext cx="2653" cy="1769"/>
            </a:xfrm>
            <a:prstGeom prst="ellipse">
              <a:avLst/>
            </a:prstGeom>
            <a:noFill/>
            <a:ln w="9525">
              <a:solidFill>
                <a:srgbClr val="CC99FF"/>
              </a:solidFill>
              <a:round/>
              <a:headEnd/>
              <a:tailEnd/>
            </a:ln>
          </p:spPr>
          <p:txBody>
            <a:bodyPr lIns="90000" tIns="46800" rIns="90000" bIns="46800" anchor="ctr">
              <a:spAutoFit/>
            </a:bodyPr>
            <a:lstStyle/>
            <a:p>
              <a:endParaRPr lang="ru-RU"/>
            </a:p>
          </p:txBody>
        </p:sp>
        <p:sp>
          <p:nvSpPr>
            <p:cNvPr id="100359" name="Oval 16"/>
            <p:cNvSpPr>
              <a:spLocks noChangeArrowheads="1"/>
            </p:cNvSpPr>
            <p:nvPr/>
          </p:nvSpPr>
          <p:spPr bwMode="auto">
            <a:xfrm>
              <a:off x="5465" y="2296"/>
              <a:ext cx="182" cy="18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 anchor="ctr">
              <a:spAutoFit/>
            </a:bodyPr>
            <a:lstStyle/>
            <a:p>
              <a:endParaRPr lang="ru-RU"/>
            </a:p>
          </p:txBody>
        </p:sp>
        <p:sp>
          <p:nvSpPr>
            <p:cNvPr id="100360" name="Line 17"/>
            <p:cNvSpPr>
              <a:spLocks noChangeShapeType="1"/>
            </p:cNvSpPr>
            <p:nvPr/>
          </p:nvSpPr>
          <p:spPr bwMode="auto">
            <a:xfrm>
              <a:off x="5556" y="2478"/>
              <a:ext cx="0" cy="181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ru-RU"/>
            </a:p>
          </p:txBody>
        </p:sp>
        <p:sp>
          <p:nvSpPr>
            <p:cNvPr id="100361" name="Line 18"/>
            <p:cNvSpPr>
              <a:spLocks noChangeShapeType="1"/>
            </p:cNvSpPr>
            <p:nvPr/>
          </p:nvSpPr>
          <p:spPr bwMode="auto">
            <a:xfrm>
              <a:off x="5465" y="2523"/>
              <a:ext cx="182" cy="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endParaRPr lang="ru-RU"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04C51E-FFA7-4919-9B87-948A62DA5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Мейоз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(редукційний поділ). Профаза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5AF55741-15DC-4976-9B4E-DECD34B507A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9424" t="20571" r="20791" b="12573"/>
          <a:stretch/>
        </p:blipFill>
        <p:spPr>
          <a:xfrm>
            <a:off x="179512" y="1052736"/>
            <a:ext cx="8563329" cy="53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685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89C612-B9A9-4AC4-9B24-2B4884FE6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88640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err="1">
                <a:solidFill>
                  <a:srgbClr val="FF0000"/>
                </a:solidFill>
              </a:rPr>
              <a:t>Синаптонемальний</a:t>
            </a:r>
            <a:r>
              <a:rPr lang="uk-UA" b="1" dirty="0">
                <a:solidFill>
                  <a:srgbClr val="FF0000"/>
                </a:solidFill>
              </a:rPr>
              <a:t> комплекс</a:t>
            </a:r>
            <a:endParaRPr lang="ru-UA" b="1" dirty="0">
              <a:solidFill>
                <a:srgbClr val="FF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F7F71F-BBDE-41AC-AC37-339B27CCB1E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0856" t="33024" r="22634" b="6697"/>
          <a:stretch/>
        </p:blipFill>
        <p:spPr>
          <a:xfrm>
            <a:off x="395536" y="1088740"/>
            <a:ext cx="7800867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8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D3F1DB-ACEE-4BFB-B63D-BA56AAD8A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49006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FF0000"/>
                </a:solidFill>
              </a:rPr>
              <a:t>Реплікація</a:t>
            </a:r>
            <a:endParaRPr lang="ru-UA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4B18D92-73BA-4AD2-A18D-62DA0BE5C165}"/>
              </a:ext>
            </a:extLst>
          </p:cNvPr>
          <p:cNvSpPr/>
          <p:nvPr/>
        </p:nvSpPr>
        <p:spPr>
          <a:xfrm>
            <a:off x="150224" y="908720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Реплікативна</a:t>
            </a:r>
            <a:r>
              <a:rPr lang="ru-RU" dirty="0"/>
              <a:t> вилка </a:t>
            </a:r>
            <a:r>
              <a:rPr lang="ru-RU" dirty="0" err="1"/>
              <a:t>утворюється</a:t>
            </a:r>
            <a:r>
              <a:rPr lang="ru-RU" dirty="0"/>
              <a:t> в </a:t>
            </a:r>
            <a:r>
              <a:rPr lang="ru-RU" dirty="0" err="1"/>
              <a:t>ділянці</a:t>
            </a:r>
            <a:r>
              <a:rPr lang="ru-RU" dirty="0"/>
              <a:t> ДНК - точка початку </a:t>
            </a:r>
            <a:r>
              <a:rPr lang="ru-RU" dirty="0" err="1"/>
              <a:t>реплікації</a:t>
            </a:r>
            <a:r>
              <a:rPr lang="ru-RU" dirty="0"/>
              <a:t> – </a:t>
            </a:r>
            <a:r>
              <a:rPr lang="en-US" b="1" dirty="0"/>
              <a:t>Ori (origin of replication</a:t>
            </a:r>
            <a:r>
              <a:rPr lang="en-US" dirty="0"/>
              <a:t>)</a:t>
            </a:r>
            <a:r>
              <a:rPr lang="uk-UA" dirty="0"/>
              <a:t> – </a:t>
            </a:r>
            <a:r>
              <a:rPr lang="uk-UA" sz="1400" i="1" dirty="0"/>
              <a:t>300 нуклеотидів, багата на А-Т</a:t>
            </a:r>
            <a:endParaRPr lang="ru-UA" sz="1400" i="1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8638E25-B9B9-476C-AC1C-6EAA37369922}"/>
              </a:ext>
            </a:extLst>
          </p:cNvPr>
          <p:cNvSpPr/>
          <p:nvPr/>
        </p:nvSpPr>
        <p:spPr>
          <a:xfrm>
            <a:off x="120152" y="1699067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Ділянка</a:t>
            </a:r>
            <a:r>
              <a:rPr lang="ru-RU" dirty="0"/>
              <a:t> ДНК, </a:t>
            </a:r>
            <a:r>
              <a:rPr lang="ru-RU" dirty="0" err="1"/>
              <a:t>реплікація</a:t>
            </a:r>
            <a:r>
              <a:rPr lang="ru-RU" dirty="0"/>
              <a:t> </a:t>
            </a:r>
            <a:r>
              <a:rPr lang="ru-RU" dirty="0" err="1"/>
              <a:t>якої</a:t>
            </a:r>
            <a:r>
              <a:rPr lang="ru-RU" dirty="0"/>
              <a:t> </a:t>
            </a:r>
            <a:r>
              <a:rPr lang="ru-RU" dirty="0" err="1"/>
              <a:t>здійснюється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контролем </a:t>
            </a:r>
            <a:r>
              <a:rPr lang="ru-RU" dirty="0" err="1"/>
              <a:t>однієї</a:t>
            </a:r>
            <a:r>
              <a:rPr lang="ru-RU" dirty="0"/>
              <a:t> точки початку </a:t>
            </a:r>
            <a:r>
              <a:rPr lang="ru-RU" dirty="0" err="1"/>
              <a:t>реплікації</a:t>
            </a:r>
            <a:r>
              <a:rPr lang="ru-RU" dirty="0"/>
              <a:t>, </a:t>
            </a:r>
            <a:r>
              <a:rPr lang="ru-RU" dirty="0" err="1"/>
              <a:t>називається</a:t>
            </a:r>
            <a:r>
              <a:rPr lang="ru-RU" dirty="0"/>
              <a:t> </a:t>
            </a:r>
            <a:r>
              <a:rPr lang="ru-RU" b="1" dirty="0" err="1"/>
              <a:t>репліконом</a:t>
            </a:r>
            <a:r>
              <a:rPr lang="ru-RU" b="1" dirty="0"/>
              <a:t>.</a:t>
            </a:r>
            <a:endParaRPr lang="ru-UA" b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5A3767B-EA7D-4DF3-900B-52A1CC21D9CC}"/>
              </a:ext>
            </a:extLst>
          </p:cNvPr>
          <p:cNvSpPr/>
          <p:nvPr/>
        </p:nvSpPr>
        <p:spPr>
          <a:xfrm>
            <a:off x="158264" y="308540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У </a:t>
            </a:r>
            <a:r>
              <a:rPr lang="ru-RU" dirty="0" err="1"/>
              <a:t>прокаріотів</a:t>
            </a:r>
            <a:r>
              <a:rPr lang="ru-RU" dirty="0"/>
              <a:t> молекула  є </a:t>
            </a:r>
            <a:r>
              <a:rPr lang="ru-RU" dirty="0" err="1"/>
              <a:t>кільцевою</a:t>
            </a:r>
            <a:r>
              <a:rPr lang="ru-RU" dirty="0"/>
              <a:t> і </a:t>
            </a:r>
            <a:r>
              <a:rPr lang="ru-RU" dirty="0" err="1"/>
              <a:t>являє</a:t>
            </a:r>
            <a:r>
              <a:rPr lang="ru-RU" dirty="0"/>
              <a:t> собою один </a:t>
            </a:r>
            <a:r>
              <a:rPr lang="ru-RU" dirty="0" err="1"/>
              <a:t>реплікон</a:t>
            </a:r>
            <a:r>
              <a:rPr lang="ru-RU" dirty="0"/>
              <a:t>.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A2A0C9-C08E-4524-AF0A-3006602D201B}"/>
              </a:ext>
            </a:extLst>
          </p:cNvPr>
          <p:cNvSpPr/>
          <p:nvPr/>
        </p:nvSpPr>
        <p:spPr>
          <a:xfrm>
            <a:off x="4680012" y="310583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</a:t>
            </a:r>
            <a:r>
              <a:rPr lang="ru-RU" dirty="0" err="1"/>
              <a:t>еукаріотів</a:t>
            </a:r>
            <a:r>
              <a:rPr lang="ru-RU" dirty="0"/>
              <a:t> молекула ДНК є </a:t>
            </a:r>
            <a:r>
              <a:rPr lang="ru-RU" dirty="0" err="1"/>
              <a:t>лінійною</a:t>
            </a:r>
            <a:r>
              <a:rPr lang="ru-RU" dirty="0"/>
              <a:t> і </a:t>
            </a:r>
            <a:r>
              <a:rPr lang="ru-RU" dirty="0" err="1"/>
              <a:t>містить</a:t>
            </a:r>
            <a:r>
              <a:rPr lang="ru-RU" dirty="0"/>
              <a:t> </a:t>
            </a:r>
            <a:r>
              <a:rPr lang="ru-RU" dirty="0" err="1"/>
              <a:t>багато</a:t>
            </a:r>
            <a:r>
              <a:rPr lang="ru-RU" dirty="0"/>
              <a:t> </a:t>
            </a:r>
            <a:r>
              <a:rPr lang="ru-RU" dirty="0" err="1"/>
              <a:t>точок</a:t>
            </a:r>
            <a:r>
              <a:rPr lang="ru-RU" dirty="0"/>
              <a:t> початку </a:t>
            </a:r>
            <a:r>
              <a:rPr lang="ru-RU" dirty="0" err="1"/>
              <a:t>реплікації</a:t>
            </a:r>
            <a:r>
              <a:rPr lang="ru-RU" dirty="0"/>
              <a:t> - </a:t>
            </a:r>
            <a:r>
              <a:rPr lang="ru-RU" dirty="0" err="1"/>
              <a:t>поліреплікон</a:t>
            </a:r>
            <a:endParaRPr lang="ru-UA" dirty="0"/>
          </a:p>
        </p:txBody>
      </p:sp>
      <p:pic>
        <p:nvPicPr>
          <p:cNvPr id="3074" name="Picture 2" descr="https://helpiks.org/helpiksorg/baza2/400892120559.files/image010.gif">
            <a:extLst>
              <a:ext uri="{FF2B5EF4-FFF2-40B4-BE49-F238E27FC236}">
                <a16:creationId xmlns:a16="http://schemas.microsoft.com/office/drawing/2014/main" id="{2FAFCC80-7091-4608-BFDD-B3F42CA66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52" y="3987152"/>
            <a:ext cx="3779912" cy="141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C69D07C-DB81-436D-9F0E-93190F5F8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68" t="43456" r="27587" b="28888"/>
          <a:stretch/>
        </p:blipFill>
        <p:spPr>
          <a:xfrm>
            <a:off x="5076056" y="3958316"/>
            <a:ext cx="3779912" cy="1353442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7089575-C7A1-4D33-AD90-8DE73E61B868}"/>
              </a:ext>
            </a:extLst>
          </p:cNvPr>
          <p:cNvSpPr/>
          <p:nvPr/>
        </p:nvSpPr>
        <p:spPr>
          <a:xfrm>
            <a:off x="2555776" y="56600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Швидкість</a:t>
            </a:r>
            <a:r>
              <a:rPr lang="ru-RU" dirty="0"/>
              <a:t> </a:t>
            </a:r>
            <a:r>
              <a:rPr lang="ru-RU" dirty="0" err="1"/>
              <a:t>реплікації</a:t>
            </a:r>
            <a:r>
              <a:rPr lang="ru-RU" dirty="0"/>
              <a:t> в </a:t>
            </a:r>
            <a:r>
              <a:rPr lang="ru-RU" dirty="0" err="1"/>
              <a:t>прокаріотів</a:t>
            </a:r>
            <a:r>
              <a:rPr lang="ru-RU" dirty="0"/>
              <a:t> становить 750 </a:t>
            </a:r>
            <a:r>
              <a:rPr lang="ru-RU" dirty="0" err="1"/>
              <a:t>нуклеотидів</a:t>
            </a:r>
            <a:r>
              <a:rPr lang="ru-RU" dirty="0"/>
              <a:t>/с, в </a:t>
            </a:r>
            <a:r>
              <a:rPr lang="ru-RU" dirty="0" err="1"/>
              <a:t>еукаріотів</a:t>
            </a:r>
            <a:r>
              <a:rPr lang="ru-RU" dirty="0"/>
              <a:t> – 60-90 </a:t>
            </a:r>
            <a:r>
              <a:rPr lang="ru-RU" dirty="0" err="1"/>
              <a:t>нуклеотидів</a:t>
            </a:r>
            <a:r>
              <a:rPr lang="ru-RU" dirty="0"/>
              <a:t>/с.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4702348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FCA7A29E-B6D1-4FDF-B8D3-6B6D10AD1D9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0388" t="21811" r="24649" b="13047"/>
          <a:stretch/>
        </p:blipFill>
        <p:spPr>
          <a:xfrm>
            <a:off x="355104" y="836712"/>
            <a:ext cx="8331696" cy="555446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E2BCE7F-524B-47F4-9D4A-18B450CD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Мейоз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(редукційний поділ). 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818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328F3B1-81AE-4E0B-B771-D98006E86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3" t="37400" r="23226" b="10800"/>
          <a:stretch/>
        </p:blipFill>
        <p:spPr>
          <a:xfrm>
            <a:off x="325375" y="1859958"/>
            <a:ext cx="8493249" cy="423448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E919CB1-D34B-41A8-987E-7581572A8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62074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FF0000"/>
                </a:solidFill>
              </a:rPr>
              <a:t>Мейоз </a:t>
            </a:r>
            <a:r>
              <a:rPr lang="en-US" b="1" dirty="0">
                <a:solidFill>
                  <a:srgbClr val="FF0000"/>
                </a:solidFill>
              </a:rPr>
              <a:t>II</a:t>
            </a:r>
            <a:r>
              <a:rPr lang="ru-RU" b="1" dirty="0">
                <a:solidFill>
                  <a:srgbClr val="FF0000"/>
                </a:solidFill>
              </a:rPr>
              <a:t> </a:t>
            </a:r>
            <a:r>
              <a:rPr lang="uk-UA" b="1" dirty="0">
                <a:solidFill>
                  <a:srgbClr val="FF0000"/>
                </a:solidFill>
              </a:rPr>
              <a:t>(</a:t>
            </a:r>
            <a:r>
              <a:rPr lang="uk-UA" b="1" dirty="0" err="1">
                <a:solidFill>
                  <a:srgbClr val="FF0000"/>
                </a:solidFill>
              </a:rPr>
              <a:t>екваційний</a:t>
            </a:r>
            <a:r>
              <a:rPr lang="uk-UA" b="1" dirty="0">
                <a:solidFill>
                  <a:srgbClr val="FF0000"/>
                </a:solidFill>
              </a:rPr>
              <a:t> поділ) </a:t>
            </a:r>
            <a:endParaRPr lang="ru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7582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8C320E"/>
                </a:solidFill>
                <a:latin typeface="Calibri" pitchFamily="34" charset="0"/>
                <a:cs typeface="Arial" pitchFamily="34" charset="0"/>
              </a:rPr>
              <a:t>«</a:t>
            </a:r>
            <a:r>
              <a:rPr lang="ru-RU" sz="4000" b="1" dirty="0" err="1">
                <a:solidFill>
                  <a:srgbClr val="8C320E"/>
                </a:solidFill>
                <a:latin typeface="Calibri" pitchFamily="34" charset="0"/>
                <a:cs typeface="Arial" pitchFamily="34" charset="0"/>
              </a:rPr>
              <a:t>Лампові</a:t>
            </a:r>
            <a:r>
              <a:rPr lang="ru-RU" sz="4000" b="1" dirty="0">
                <a:solidFill>
                  <a:srgbClr val="8C320E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rgbClr val="8C320E"/>
                </a:solidFill>
                <a:latin typeface="Calibri" pitchFamily="34" charset="0"/>
                <a:cs typeface="Arial" pitchFamily="34" charset="0"/>
              </a:rPr>
              <a:t>щітки</a:t>
            </a:r>
            <a:r>
              <a:rPr lang="ru-RU" sz="4000" b="1" dirty="0">
                <a:solidFill>
                  <a:srgbClr val="8C320E"/>
                </a:solidFill>
                <a:latin typeface="Calibri" pitchFamily="34" charset="0"/>
                <a:cs typeface="Arial" pitchFamily="34" charset="0"/>
              </a:rPr>
              <a:t>» у </a:t>
            </a:r>
            <a:r>
              <a:rPr lang="ru-RU" sz="4000" b="1" dirty="0" err="1">
                <a:solidFill>
                  <a:srgbClr val="8C320E"/>
                </a:solidFill>
                <a:latin typeface="Calibri" pitchFamily="34" charset="0"/>
                <a:cs typeface="Arial" pitchFamily="34" charset="0"/>
              </a:rPr>
              <a:t>диплотені</a:t>
            </a:r>
            <a:endParaRPr lang="ru-RU" sz="4000" b="1" dirty="0">
              <a:solidFill>
                <a:srgbClr val="8C320E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01379" name="Group 7"/>
          <p:cNvGrpSpPr>
            <a:grpSpLocks/>
          </p:cNvGrpSpPr>
          <p:nvPr/>
        </p:nvGrpSpPr>
        <p:grpSpPr bwMode="auto">
          <a:xfrm>
            <a:off x="755650" y="2133600"/>
            <a:ext cx="7823200" cy="4316413"/>
            <a:chOff x="476" y="1344"/>
            <a:chExt cx="4928" cy="2719"/>
          </a:xfrm>
        </p:grpSpPr>
        <p:pic>
          <p:nvPicPr>
            <p:cNvPr id="101380" name="Picture 4" descr="i11341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91" y="3022"/>
              <a:ext cx="2041" cy="10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381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6" y="1344"/>
              <a:ext cx="4928" cy="15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1382" name="Text Box 6"/>
            <p:cNvSpPr txBox="1">
              <a:spLocks noChangeArrowheads="1"/>
            </p:cNvSpPr>
            <p:nvPr/>
          </p:nvSpPr>
          <p:spPr bwMode="auto">
            <a:xfrm>
              <a:off x="567" y="2341"/>
              <a:ext cx="4742" cy="58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90000" tIns="46800" rIns="90000" bIns="46800">
              <a:spAutoFit/>
            </a:bodyPr>
            <a:lstStyle/>
            <a:p>
              <a:r>
                <a:rPr lang="ru-RU"/>
                <a:t>          Пара хромосом                       Дві хроматиди одного гомолога   </a:t>
              </a:r>
            </a:p>
            <a:p>
              <a:endParaRPr lang="ru-RU"/>
            </a:p>
            <a:p>
              <a:endParaRPr lang="ru-RU"/>
            </a:p>
          </p:txBody>
        </p:sp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95513" y="549275"/>
            <a:ext cx="40322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6300788" y="2420938"/>
            <a:ext cx="2843212" cy="194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r>
              <a:rPr lang="ru-RU" sz="2000" b="1">
                <a:latin typeface="Calibri" pitchFamily="34" charset="0"/>
              </a:rPr>
              <a:t>Мікрофотографія</a:t>
            </a:r>
            <a:br>
              <a:rPr lang="ru-RU" sz="2000" b="1">
                <a:latin typeface="Calibri" pitchFamily="34" charset="0"/>
              </a:rPr>
            </a:br>
            <a:r>
              <a:rPr lang="ru-RU" sz="2000" b="1">
                <a:latin typeface="Calibri" pitchFamily="34" charset="0"/>
              </a:rPr>
              <a:t>бівалента хромосом</a:t>
            </a:r>
            <a:br>
              <a:rPr lang="ru-RU" sz="2000" b="1">
                <a:latin typeface="Calibri" pitchFamily="34" charset="0"/>
              </a:rPr>
            </a:br>
            <a:r>
              <a:rPr lang="ru-RU" sz="2000" b="1">
                <a:latin typeface="Calibri" pitchFamily="34" charset="0"/>
              </a:rPr>
              <a:t>типа «лампові щітки»</a:t>
            </a:r>
          </a:p>
          <a:p>
            <a:endParaRPr lang="ru-RU" sz="2000" b="1">
              <a:latin typeface="Calibri" pitchFamily="34" charset="0"/>
            </a:endParaRPr>
          </a:p>
          <a:p>
            <a:r>
              <a:rPr lang="ru-RU" sz="2000">
                <a:latin typeface="Calibri" pitchFamily="34" charset="0"/>
              </a:rPr>
              <a:t>Стрілками показано</a:t>
            </a:r>
            <a:br>
              <a:rPr lang="ru-RU" sz="2000">
                <a:latin typeface="Calibri" pitchFamily="34" charset="0"/>
              </a:rPr>
            </a:br>
            <a:r>
              <a:rPr lang="ru-RU" sz="2000">
                <a:latin typeface="Calibri" pitchFamily="34" charset="0"/>
              </a:rPr>
              <a:t>хіазми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ch2f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8569325" cy="565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643438" y="188913"/>
            <a:ext cx="4356100" cy="6335712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>
                <a:latin typeface="Arial" charset="0"/>
                <a:cs typeface="Arial" charset="0"/>
              </a:rPr>
              <a:t>Метафаза </a:t>
            </a:r>
            <a:r>
              <a:rPr lang="en-US" sz="2100" b="1">
                <a:latin typeface="Arial" charset="0"/>
                <a:cs typeface="Arial" charset="0"/>
              </a:rPr>
              <a:t>I </a:t>
            </a:r>
            <a:r>
              <a:rPr lang="en-US" sz="2100">
                <a:latin typeface="Arial" charset="0"/>
                <a:cs typeface="Arial" charset="0"/>
              </a:rPr>
              <a:t>– </a:t>
            </a:r>
            <a:r>
              <a:rPr lang="ru-RU" sz="2100">
                <a:latin typeface="Arial" charset="0"/>
                <a:cs typeface="Arial" charset="0"/>
              </a:rPr>
              <a:t>біваленти в метафазній пластинці (сестринські хроматиди гомологів поєднані з одним полюсом)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>
                <a:latin typeface="Arial" charset="0"/>
                <a:cs typeface="Arial" charset="0"/>
              </a:rPr>
              <a:t>Анафаза </a:t>
            </a:r>
            <a:r>
              <a:rPr lang="en-US" sz="2100" b="1">
                <a:latin typeface="Arial" charset="0"/>
                <a:cs typeface="Arial" charset="0"/>
              </a:rPr>
              <a:t>I</a:t>
            </a:r>
            <a:r>
              <a:rPr lang="ru-RU" sz="2100">
                <a:latin typeface="Arial" charset="0"/>
                <a:cs typeface="Arial" charset="0"/>
              </a:rPr>
              <a:t> – гомологічні хромосоми кожного бівалента мігрують до різних полюсів. </a:t>
            </a:r>
            <a:r>
              <a:rPr lang="ru-RU" sz="2100" b="1">
                <a:latin typeface="Arial" charset="0"/>
                <a:cs typeface="Arial" charset="0"/>
              </a:rPr>
              <a:t>У кожного полюса збирається гаплоїдний набір хромосом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100" b="1">
                <a:latin typeface="Arial" charset="0"/>
                <a:cs typeface="Arial" charset="0"/>
              </a:rPr>
              <a:t>Телофаза </a:t>
            </a:r>
            <a:r>
              <a:rPr lang="en-US" sz="2100" b="1">
                <a:latin typeface="Arial" charset="0"/>
                <a:cs typeface="Arial" charset="0"/>
              </a:rPr>
              <a:t>I</a:t>
            </a:r>
            <a:r>
              <a:rPr lang="ru-RU" sz="2100">
                <a:latin typeface="Arial" charset="0"/>
                <a:cs typeface="Arial" charset="0"/>
              </a:rPr>
              <a:t> – </a:t>
            </a:r>
            <a:r>
              <a:rPr lang="ru-RU" sz="2100">
                <a:solidFill>
                  <a:srgbClr val="8C320E"/>
                </a:solidFill>
                <a:latin typeface="Arial" charset="0"/>
                <a:cs typeface="Arial" charset="0"/>
              </a:rPr>
              <a:t>рідко завершується до початку другого мітозу</a:t>
            </a:r>
            <a:r>
              <a:rPr lang="ru-RU" sz="2100">
                <a:latin typeface="Arial" charset="0"/>
                <a:cs typeface="Arial" charset="0"/>
              </a:rPr>
              <a:t>. Лише у деяких випадках ядерна оболонка може утворюватися навколо гаплоїдної групи хромосом. </a:t>
            </a:r>
            <a:r>
              <a:rPr lang="ru-RU" sz="2100">
                <a:solidFill>
                  <a:srgbClr val="8C320E"/>
                </a:solidFill>
                <a:latin typeface="Arial" charset="0"/>
                <a:cs typeface="Arial" charset="0"/>
              </a:rPr>
              <a:t>У більшості випадків мейоз </a:t>
            </a:r>
            <a:r>
              <a:rPr lang="en-US" sz="2100">
                <a:solidFill>
                  <a:srgbClr val="8C320E"/>
                </a:solidFill>
                <a:latin typeface="Arial" charset="0"/>
                <a:cs typeface="Arial" charset="0"/>
              </a:rPr>
              <a:t>II</a:t>
            </a:r>
            <a:r>
              <a:rPr lang="ru-RU" sz="2100">
                <a:solidFill>
                  <a:srgbClr val="8C320E"/>
                </a:solidFill>
                <a:latin typeface="Arial" charset="0"/>
                <a:cs typeface="Arial" charset="0"/>
              </a:rPr>
              <a:t> стартує без цих змін</a:t>
            </a:r>
            <a:endParaRPr lang="ru-RU" sz="2100" b="1">
              <a:solidFill>
                <a:srgbClr val="8C320E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nrm1526-f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188913"/>
            <a:ext cx="6048375" cy="602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5"/>
          <p:cNvSpPr txBox="1">
            <a:spLocks noChangeArrowheads="1"/>
          </p:cNvSpPr>
          <p:nvPr/>
        </p:nvSpPr>
        <p:spPr bwMode="auto">
          <a:xfrm>
            <a:off x="3111500" y="5969000"/>
            <a:ext cx="4986338" cy="461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latin typeface="Calibri" pitchFamily="34" charset="0"/>
              </a:rPr>
              <a:t>Розподіл хромосом у мейозі              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827088" y="4652963"/>
            <a:ext cx="7707312" cy="194468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1900">
                <a:latin typeface="Arial" charset="0"/>
                <a:cs typeface="Arial" charset="0"/>
              </a:rPr>
              <a:t>Другий мейотичний поділ є ідентичним мітозу, але </a:t>
            </a:r>
            <a:r>
              <a:rPr lang="ru-RU" sz="1900" b="1">
                <a:latin typeface="Arial" charset="0"/>
                <a:cs typeface="Arial" charset="0"/>
              </a:rPr>
              <a:t>перший поділ</a:t>
            </a:r>
            <a:r>
              <a:rPr lang="ru-RU" sz="1900">
                <a:latin typeface="Arial" charset="0"/>
                <a:cs typeface="Arial" charset="0"/>
              </a:rPr>
              <a:t> має важливі відміни, метою яких є генерування </a:t>
            </a:r>
            <a:r>
              <a:rPr lang="ru-RU" sz="1900" b="1">
                <a:latin typeface="Arial" charset="0"/>
                <a:cs typeface="Arial" charset="0"/>
              </a:rPr>
              <a:t>генетичної відміни між дочірніми клітинами</a:t>
            </a:r>
            <a:r>
              <a:rPr lang="ru-RU" sz="1900">
                <a:latin typeface="Arial" charset="0"/>
                <a:cs typeface="Arial" charset="0"/>
              </a:rPr>
              <a:t>. Це здійснюється двома механізмами: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800" b="1">
                <a:latin typeface="Arial" charset="0"/>
                <a:cs typeface="Arial" charset="0"/>
              </a:rPr>
              <a:t>незалежним розподілом батьківських і материнських гомологів</a:t>
            </a:r>
            <a:r>
              <a:rPr lang="ru-RU" sz="1800">
                <a:latin typeface="Arial" charset="0"/>
                <a:cs typeface="Arial" charset="0"/>
              </a:rPr>
              <a:t> і 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1800" b="1">
                <a:latin typeface="Arial" charset="0"/>
                <a:cs typeface="Arial" charset="0"/>
              </a:rPr>
              <a:t>рекомбінацією (кросинговером) </a:t>
            </a:r>
          </a:p>
        </p:txBody>
      </p:sp>
      <p:pic>
        <p:nvPicPr>
          <p:cNvPr id="105475" name="Picture 4" descr="ch2f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692150"/>
            <a:ext cx="828198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Text Box 5"/>
          <p:cNvSpPr txBox="1">
            <a:spLocks noChangeArrowheads="1"/>
          </p:cNvSpPr>
          <p:nvPr/>
        </p:nvSpPr>
        <p:spPr bwMode="auto">
          <a:xfrm>
            <a:off x="215900" y="333375"/>
            <a:ext cx="8416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/>
              <a:t>Незалежний розподіл батьківських і материнських хромосом у мейозі </a:t>
            </a:r>
            <a:r>
              <a:rPr lang="en-US" b="1"/>
              <a:t>I</a:t>
            </a:r>
            <a:endParaRPr lang="ru-RU"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 descr="ch2f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582738"/>
            <a:ext cx="803275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Мейоз </a:t>
            </a:r>
            <a:r>
              <a:rPr lang="en-US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II 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(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екваційний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,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мітотичний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поділ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650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71500" y="1500188"/>
            <a:ext cx="4643438" cy="51689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ru-RU" sz="2600">
                <a:latin typeface="Arial" charset="0"/>
                <a:cs typeface="Arial" charset="0"/>
              </a:rPr>
              <a:t>Поділ відповідає звичайному мітозу</a:t>
            </a:r>
          </a:p>
          <a:p>
            <a:pPr lvl="1" eaLnBrk="1" hangingPunct="1"/>
            <a:r>
              <a:rPr lang="ru-RU" sz="2400" b="1">
                <a:latin typeface="Arial" charset="0"/>
                <a:cs typeface="Arial" charset="0"/>
              </a:rPr>
              <a:t>Інтерфаза </a:t>
            </a:r>
            <a:r>
              <a:rPr lang="en-US" sz="2400" b="1">
                <a:latin typeface="Arial" charset="0"/>
                <a:cs typeface="Arial" charset="0"/>
              </a:rPr>
              <a:t>II</a:t>
            </a:r>
            <a:r>
              <a:rPr lang="ru-RU" sz="2400" b="1">
                <a:latin typeface="Arial" charset="0"/>
                <a:cs typeface="Arial" charset="0"/>
              </a:rPr>
              <a:t> </a:t>
            </a:r>
            <a:r>
              <a:rPr lang="en-US" sz="2400">
                <a:latin typeface="Arial" charset="0"/>
                <a:cs typeface="Arial" charset="0"/>
              </a:rPr>
              <a:t>– </a:t>
            </a:r>
            <a:r>
              <a:rPr lang="ru-RU" sz="2400">
                <a:latin typeface="Arial" charset="0"/>
                <a:cs typeface="Arial" charset="0"/>
              </a:rPr>
              <a:t>короткий період, </a:t>
            </a:r>
            <a:r>
              <a:rPr lang="ru-RU" sz="2400">
                <a:solidFill>
                  <a:srgbClr val="8C320E"/>
                </a:solidFill>
                <a:latin typeface="Arial" charset="0"/>
                <a:cs typeface="Arial" charset="0"/>
              </a:rPr>
              <a:t>реплікації ДНК немає</a:t>
            </a:r>
            <a:r>
              <a:rPr lang="ru-RU" sz="2400">
                <a:latin typeface="Arial" charset="0"/>
                <a:cs typeface="Arial" charset="0"/>
              </a:rPr>
              <a:t> (краща назва </a:t>
            </a:r>
            <a:r>
              <a:rPr lang="ru-RU" sz="2400" b="1">
                <a:latin typeface="Arial" charset="0"/>
                <a:cs typeface="Arial" charset="0"/>
              </a:rPr>
              <a:t>інтеркінез</a:t>
            </a:r>
            <a:r>
              <a:rPr lang="ru-RU" sz="2400">
                <a:latin typeface="Arial" charset="0"/>
                <a:cs typeface="Arial" charset="0"/>
              </a:rPr>
              <a:t>)</a:t>
            </a:r>
          </a:p>
          <a:p>
            <a:pPr lvl="1" eaLnBrk="1" hangingPunct="1"/>
            <a:r>
              <a:rPr lang="ru-RU" sz="2400" b="1">
                <a:latin typeface="Arial" charset="0"/>
                <a:cs typeface="Arial" charset="0"/>
              </a:rPr>
              <a:t>Профаза </a:t>
            </a:r>
            <a:r>
              <a:rPr lang="en-US" sz="2400" b="1">
                <a:latin typeface="Arial" charset="0"/>
                <a:cs typeface="Arial" charset="0"/>
              </a:rPr>
              <a:t>II</a:t>
            </a:r>
            <a:endParaRPr lang="ru-RU" sz="2400" b="1">
              <a:latin typeface="Arial" charset="0"/>
              <a:cs typeface="Arial" charset="0"/>
            </a:endParaRPr>
          </a:p>
          <a:p>
            <a:pPr lvl="1" eaLnBrk="1" hangingPunct="1"/>
            <a:r>
              <a:rPr lang="ru-RU" sz="2400" b="1">
                <a:latin typeface="Arial" charset="0"/>
                <a:cs typeface="Arial" charset="0"/>
              </a:rPr>
              <a:t>Метафаза </a:t>
            </a:r>
            <a:r>
              <a:rPr lang="en-US" sz="2400" b="1">
                <a:latin typeface="Arial" charset="0"/>
                <a:cs typeface="Arial" charset="0"/>
              </a:rPr>
              <a:t>II</a:t>
            </a:r>
            <a:endParaRPr lang="ru-RU" sz="2400" b="1">
              <a:latin typeface="Arial" charset="0"/>
              <a:cs typeface="Arial" charset="0"/>
            </a:endParaRPr>
          </a:p>
          <a:p>
            <a:pPr lvl="1" eaLnBrk="1" hangingPunct="1"/>
            <a:r>
              <a:rPr lang="ru-RU" sz="2400" b="1">
                <a:latin typeface="Arial" charset="0"/>
                <a:cs typeface="Arial" charset="0"/>
              </a:rPr>
              <a:t>Анафаза </a:t>
            </a:r>
            <a:r>
              <a:rPr lang="en-US" sz="2400" b="1">
                <a:latin typeface="Arial" charset="0"/>
                <a:cs typeface="Arial" charset="0"/>
              </a:rPr>
              <a:t>II</a:t>
            </a:r>
            <a:endParaRPr lang="ru-RU" sz="2400" b="1">
              <a:latin typeface="Arial" charset="0"/>
              <a:cs typeface="Arial" charset="0"/>
            </a:endParaRPr>
          </a:p>
          <a:p>
            <a:pPr lvl="1" eaLnBrk="1" hangingPunct="1"/>
            <a:r>
              <a:rPr lang="ru-RU" sz="2400" b="1">
                <a:latin typeface="Arial" charset="0"/>
                <a:cs typeface="Arial" charset="0"/>
              </a:rPr>
              <a:t>Телофаза </a:t>
            </a:r>
            <a:r>
              <a:rPr lang="en-US" sz="2400" b="1">
                <a:latin typeface="Arial" charset="0"/>
                <a:cs typeface="Arial" charset="0"/>
              </a:rPr>
              <a:t>II</a:t>
            </a:r>
            <a:endParaRPr lang="ru-RU" sz="2400" b="1">
              <a:latin typeface="Arial" charset="0"/>
              <a:cs typeface="Arial" charset="0"/>
            </a:endParaRPr>
          </a:p>
        </p:txBody>
      </p:sp>
      <p:sp>
        <p:nvSpPr>
          <p:cNvPr id="106501" name="Text Box 7"/>
          <p:cNvSpPr txBox="1">
            <a:spLocks noChangeArrowheads="1"/>
          </p:cNvSpPr>
          <p:nvPr/>
        </p:nvSpPr>
        <p:spPr bwMode="auto">
          <a:xfrm>
            <a:off x="4625975" y="5176838"/>
            <a:ext cx="180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 err="1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Значення</a:t>
            </a:r>
            <a:r>
              <a:rPr lang="ru-RU" sz="4000" b="1" dirty="0">
                <a:solidFill>
                  <a:schemeClr val="tx1"/>
                </a:solidFill>
                <a:latin typeface="Calibri" pitchFamily="34" charset="0"/>
                <a:cs typeface="Arial" pitchFamily="34" charset="0"/>
              </a:rPr>
              <a:t> мейозу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556792"/>
            <a:ext cx="799465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3200" b="1" dirty="0" err="1">
                <a:latin typeface="Calibri" pitchFamily="34" charset="0"/>
                <a:cs typeface="Arial" charset="0"/>
              </a:rPr>
              <a:t>Редукція</a:t>
            </a:r>
            <a:r>
              <a:rPr lang="ru-RU" sz="3200" b="1" dirty="0">
                <a:latin typeface="Calibri" pitchFamily="34" charset="0"/>
                <a:cs typeface="Arial" charset="0"/>
              </a:rPr>
              <a:t> числа хромосом.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Гаплоїдність</a:t>
            </a:r>
            <a:r>
              <a:rPr lang="ru-RU" sz="3200" dirty="0">
                <a:latin typeface="Calibri" pitchFamily="34" charset="0"/>
                <a:cs typeface="Arial" charset="0"/>
              </a:rPr>
              <a:t> – </a:t>
            </a:r>
            <a:r>
              <a:rPr lang="ru-RU" sz="3200" dirty="0" err="1">
                <a:latin typeface="Calibri" pitchFamily="34" charset="0"/>
                <a:cs typeface="Arial" charset="0"/>
              </a:rPr>
              <a:t>найважливіше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підґрунтя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статевого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розмноження</a:t>
            </a:r>
            <a:endParaRPr lang="ru-RU" sz="3200" dirty="0">
              <a:latin typeface="Calibri" pitchFamily="34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sz="3200" b="1" dirty="0" err="1">
                <a:latin typeface="Calibri" pitchFamily="34" charset="0"/>
                <a:cs typeface="Arial" charset="0"/>
              </a:rPr>
              <a:t>Комбінативна</a:t>
            </a:r>
            <a:r>
              <a:rPr lang="ru-RU" sz="3200" b="1" dirty="0">
                <a:latin typeface="Calibri" pitchFamily="34" charset="0"/>
                <a:cs typeface="Arial" charset="0"/>
              </a:rPr>
              <a:t> </a:t>
            </a:r>
            <a:r>
              <a:rPr lang="ru-RU" sz="3200" b="1" dirty="0" err="1">
                <a:latin typeface="Calibri" pitchFamily="34" charset="0"/>
                <a:cs typeface="Arial" charset="0"/>
              </a:rPr>
              <a:t>мінливість</a:t>
            </a:r>
            <a:r>
              <a:rPr lang="ru-RU" sz="3200" b="1" dirty="0">
                <a:latin typeface="Calibri" pitchFamily="34" charset="0"/>
                <a:cs typeface="Arial" charset="0"/>
              </a:rPr>
              <a:t>. </a:t>
            </a:r>
            <a:r>
              <a:rPr lang="ru-RU" sz="3200" dirty="0">
                <a:latin typeface="Calibri" pitchFamily="34" charset="0"/>
                <a:cs typeface="Arial" charset="0"/>
              </a:rPr>
              <a:t>У </a:t>
            </a:r>
            <a:r>
              <a:rPr lang="ru-RU" sz="3200" dirty="0" err="1">
                <a:latin typeface="Calibri" pitchFamily="34" charset="0"/>
                <a:cs typeface="Arial" charset="0"/>
              </a:rPr>
              <a:t>зиготі</a:t>
            </a:r>
            <a:r>
              <a:rPr lang="ru-RU" sz="3200" dirty="0">
                <a:latin typeface="Calibri" pitchFamily="34" charset="0"/>
                <a:cs typeface="Arial" charset="0"/>
              </a:rPr>
              <a:t> й у </a:t>
            </a:r>
            <a:r>
              <a:rPr lang="ru-RU" sz="3200" dirty="0" err="1">
                <a:latin typeface="Calibri" pitchFamily="34" charset="0"/>
                <a:cs typeface="Arial" charset="0"/>
              </a:rPr>
              <a:t>всіх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клітинах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тіла</a:t>
            </a:r>
            <a:r>
              <a:rPr lang="ru-RU" sz="3200" dirty="0">
                <a:latin typeface="Calibri" pitchFamily="34" charset="0"/>
                <a:cs typeface="Arial" charset="0"/>
              </a:rPr>
              <a:t> в </a:t>
            </a:r>
            <a:r>
              <a:rPr lang="ru-RU" sz="3200" dirty="0" err="1">
                <a:latin typeface="Calibri" pitchFamily="34" charset="0"/>
                <a:cs typeface="Arial" charset="0"/>
              </a:rPr>
              <a:t>парі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гомологічних</a:t>
            </a:r>
            <a:r>
              <a:rPr lang="ru-RU" sz="3200" dirty="0">
                <a:latin typeface="Calibri" pitchFamily="34" charset="0"/>
                <a:cs typeface="Arial" charset="0"/>
              </a:rPr>
              <a:t> хромосом – 1 </a:t>
            </a:r>
            <a:r>
              <a:rPr lang="ru-RU" sz="3200" dirty="0" err="1">
                <a:latin typeface="Calibri" pitchFamily="34" charset="0"/>
                <a:cs typeface="Arial" charset="0"/>
              </a:rPr>
              <a:t>батьківська</a:t>
            </a:r>
            <a:r>
              <a:rPr lang="ru-RU" sz="3200" dirty="0">
                <a:latin typeface="Calibri" pitchFamily="34" charset="0"/>
                <a:cs typeface="Arial" charset="0"/>
              </a:rPr>
              <a:t> і 1 </a:t>
            </a:r>
            <a:r>
              <a:rPr lang="ru-RU" sz="3200" dirty="0" err="1">
                <a:latin typeface="Calibri" pitchFamily="34" charset="0"/>
                <a:cs typeface="Arial" charset="0"/>
              </a:rPr>
              <a:t>материнська</a:t>
            </a:r>
            <a:r>
              <a:rPr lang="ru-RU" sz="3200" dirty="0">
                <a:latin typeface="Calibri" pitchFamily="34" charset="0"/>
                <a:cs typeface="Arial" charset="0"/>
              </a:rPr>
              <a:t>. </a:t>
            </a:r>
            <a:r>
              <a:rPr lang="ru-RU" sz="3200" dirty="0" err="1">
                <a:latin typeface="Calibri" pitchFamily="34" charset="0"/>
                <a:cs typeface="Arial" charset="0"/>
              </a:rPr>
              <a:t>Генетичне</a:t>
            </a:r>
            <a:r>
              <a:rPr lang="ru-RU" sz="3200" dirty="0">
                <a:latin typeface="Calibri" pitchFamily="34" charset="0"/>
                <a:cs typeface="Arial" charset="0"/>
              </a:rPr>
              <a:t> </a:t>
            </a:r>
            <a:r>
              <a:rPr lang="ru-RU" sz="3200" dirty="0" err="1">
                <a:latin typeface="Calibri" pitchFamily="34" charset="0"/>
                <a:cs typeface="Arial" charset="0"/>
              </a:rPr>
              <a:t>розмаїття</a:t>
            </a:r>
            <a:r>
              <a:rPr lang="ru-RU" sz="3200" dirty="0">
                <a:latin typeface="Calibri" pitchFamily="34" charset="0"/>
                <a:cs typeface="Arial" charset="0"/>
              </a:rPr>
              <a:t>– результат 3 </a:t>
            </a:r>
            <a:r>
              <a:rPr lang="ru-RU" sz="3200" dirty="0" err="1">
                <a:latin typeface="Calibri" pitchFamily="34" charset="0"/>
                <a:cs typeface="Arial" charset="0"/>
              </a:rPr>
              <a:t>процесів</a:t>
            </a:r>
            <a:r>
              <a:rPr lang="ru-RU" sz="3200" dirty="0">
                <a:latin typeface="Calibri" pitchFamily="34" charset="0"/>
                <a:cs typeface="Arial" charset="0"/>
              </a:rPr>
              <a:t>: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i="1" dirty="0" err="1">
                <a:latin typeface="Calibri" pitchFamily="34" charset="0"/>
                <a:cs typeface="Arial" charset="0"/>
              </a:rPr>
              <a:t>випадкового</a:t>
            </a:r>
            <a:r>
              <a:rPr lang="ru-RU" sz="2800" i="1" dirty="0">
                <a:latin typeface="Calibri" pitchFamily="34" charset="0"/>
                <a:cs typeface="Arial" charset="0"/>
              </a:rPr>
              <a:t> </a:t>
            </a:r>
            <a:r>
              <a:rPr lang="ru-RU" sz="2800" i="1" dirty="0" err="1">
                <a:latin typeface="Calibri" pitchFamily="34" charset="0"/>
                <a:cs typeface="Arial" charset="0"/>
              </a:rPr>
              <a:t>розходження</a:t>
            </a:r>
            <a:r>
              <a:rPr lang="ru-RU" sz="2800" i="1" dirty="0">
                <a:latin typeface="Calibri" pitchFamily="34" charset="0"/>
                <a:cs typeface="Arial" charset="0"/>
              </a:rPr>
              <a:t> </a:t>
            </a:r>
            <a:r>
              <a:rPr lang="ru-RU" sz="2800" i="1" dirty="0" err="1">
                <a:latin typeface="Calibri" pitchFamily="34" charset="0"/>
                <a:cs typeface="Arial" charset="0"/>
              </a:rPr>
              <a:t>батьківських</a:t>
            </a:r>
            <a:r>
              <a:rPr lang="ru-RU" sz="2800" i="1" dirty="0">
                <a:latin typeface="Calibri" pitchFamily="34" charset="0"/>
                <a:cs typeface="Arial" charset="0"/>
              </a:rPr>
              <a:t> і </a:t>
            </a:r>
            <a:r>
              <a:rPr lang="ru-RU" sz="2800" i="1" dirty="0" err="1">
                <a:latin typeface="Calibri" pitchFamily="34" charset="0"/>
                <a:cs typeface="Arial" charset="0"/>
              </a:rPr>
              <a:t>материнських</a:t>
            </a:r>
            <a:r>
              <a:rPr lang="ru-RU" sz="2800" i="1" dirty="0">
                <a:latin typeface="Calibri" pitchFamily="34" charset="0"/>
                <a:cs typeface="Arial" charset="0"/>
              </a:rPr>
              <a:t> хромосом у </a:t>
            </a:r>
            <a:r>
              <a:rPr lang="ru-RU" sz="2800" i="1" dirty="0" err="1">
                <a:latin typeface="Calibri" pitchFamily="34" charset="0"/>
                <a:cs typeface="Arial" charset="0"/>
              </a:rPr>
              <a:t>мейозі</a:t>
            </a:r>
            <a:r>
              <a:rPr lang="ru-RU" sz="2800" i="1" dirty="0">
                <a:latin typeface="Calibri" pitchFamily="34" charset="0"/>
                <a:cs typeface="Arial" charset="0"/>
              </a:rPr>
              <a:t> </a:t>
            </a:r>
            <a:r>
              <a:rPr lang="en-US" sz="2800" i="1" dirty="0">
                <a:latin typeface="Calibri" pitchFamily="34" charset="0"/>
                <a:cs typeface="Arial" charset="0"/>
              </a:rPr>
              <a:t>I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i="1" dirty="0" err="1">
                <a:latin typeface="Calibri" pitchFamily="34" charset="0"/>
                <a:cs typeface="Arial" charset="0"/>
              </a:rPr>
              <a:t>кросинговера</a:t>
            </a:r>
            <a:r>
              <a:rPr lang="ru-RU" sz="2800" i="1" dirty="0">
                <a:latin typeface="Calibri" pitchFamily="34" charset="0"/>
                <a:cs typeface="Arial" charset="0"/>
              </a:rPr>
              <a:t> у </a:t>
            </a:r>
            <a:r>
              <a:rPr lang="ru-RU" sz="2800" i="1" dirty="0" err="1">
                <a:latin typeface="Calibri" pitchFamily="34" charset="0"/>
                <a:cs typeface="Arial" charset="0"/>
              </a:rPr>
              <a:t>профазі</a:t>
            </a:r>
            <a:r>
              <a:rPr lang="ru-RU" sz="2800" i="1" dirty="0">
                <a:latin typeface="Calibri" pitchFamily="34" charset="0"/>
                <a:cs typeface="Arial" charset="0"/>
              </a:rPr>
              <a:t> мейоза </a:t>
            </a:r>
            <a:r>
              <a:rPr lang="en-US" sz="2800" i="1" dirty="0">
                <a:latin typeface="Calibri" pitchFamily="34" charset="0"/>
                <a:cs typeface="Arial" charset="0"/>
              </a:rPr>
              <a:t>I</a:t>
            </a:r>
          </a:p>
          <a:p>
            <a:pPr lvl="1" eaLnBrk="1" hangingPunct="1">
              <a:lnSpc>
                <a:spcPct val="80000"/>
              </a:lnSpc>
            </a:pPr>
            <a:r>
              <a:rPr lang="ru-RU" sz="2800" i="1" dirty="0" err="1">
                <a:latin typeface="Calibri" pitchFamily="34" charset="0"/>
                <a:cs typeface="Arial" charset="0"/>
              </a:rPr>
              <a:t>випадковості</a:t>
            </a:r>
            <a:r>
              <a:rPr lang="ru-RU" sz="2800" i="1" dirty="0">
                <a:latin typeface="Calibri" pitchFamily="34" charset="0"/>
                <a:cs typeface="Arial" charset="0"/>
              </a:rPr>
              <a:t> у об</a:t>
            </a:r>
            <a:r>
              <a:rPr lang="en-US" sz="2800" i="1" dirty="0">
                <a:latin typeface="Calibri" pitchFamily="34" charset="0"/>
                <a:cs typeface="Arial" charset="0"/>
              </a:rPr>
              <a:t>’</a:t>
            </a:r>
            <a:r>
              <a:rPr lang="ru-RU" sz="2800" i="1" dirty="0" err="1">
                <a:latin typeface="Calibri" pitchFamily="34" charset="0"/>
                <a:cs typeface="Arial" charset="0"/>
              </a:rPr>
              <a:t>єднанні</a:t>
            </a:r>
            <a:r>
              <a:rPr lang="ru-RU" sz="2800" i="1" dirty="0">
                <a:latin typeface="Calibri" pitchFamily="34" charset="0"/>
                <a:cs typeface="Arial" charset="0"/>
              </a:rPr>
              <a:t> гамет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47A57A-6510-4D8C-9750-AC7ACA007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64704"/>
            <a:ext cx="8507288" cy="490066"/>
          </a:xfrm>
        </p:spPr>
        <p:txBody>
          <a:bodyPr>
            <a:no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набір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хромосом, с –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днк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хромосомі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(хроматид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UA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Результат пошуку зображень за запитом мітоз і набір хромосом">
            <a:extLst>
              <a:ext uri="{FF2B5EF4-FFF2-40B4-BE49-F238E27FC236}">
                <a16:creationId xmlns:a16="http://schemas.microsoft.com/office/drawing/2014/main" id="{13785050-0314-47B1-97E2-F31A6B2ADA2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3" t="12120"/>
          <a:stretch/>
        </p:blipFill>
        <p:spPr bwMode="auto">
          <a:xfrm>
            <a:off x="1835696" y="1700808"/>
            <a:ext cx="536833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22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290799-42B7-4D47-B858-751C3B507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346050"/>
          </a:xfrm>
        </p:spPr>
        <p:txBody>
          <a:bodyPr>
            <a:normAutofit fontScale="90000"/>
          </a:bodyPr>
          <a:lstStyle/>
          <a:p>
            <a:r>
              <a:rPr lang="ru-RU" sz="2400" b="1" dirty="0" err="1">
                <a:solidFill>
                  <a:srgbClr val="FF0000"/>
                </a:solidFill>
              </a:rPr>
              <a:t>Формування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b="1" dirty="0" err="1">
                <a:solidFill>
                  <a:srgbClr val="FF0000"/>
                </a:solidFill>
              </a:rPr>
              <a:t>реплікативної</a:t>
            </a:r>
            <a:r>
              <a:rPr lang="ru-RU" sz="2400" b="1" dirty="0">
                <a:solidFill>
                  <a:srgbClr val="FF0000"/>
                </a:solidFill>
              </a:rPr>
              <a:t> вилки</a:t>
            </a:r>
            <a:endParaRPr lang="ru-UA" sz="2400" b="1" dirty="0">
              <a:solidFill>
                <a:srgbClr val="FF0000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296BEC8-80D1-48DA-8F5A-C40F046BC1F6}"/>
              </a:ext>
            </a:extLst>
          </p:cNvPr>
          <p:cNvSpPr/>
          <p:nvPr/>
        </p:nvSpPr>
        <p:spPr>
          <a:xfrm>
            <a:off x="442360" y="1137097"/>
            <a:ext cx="8090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Для </a:t>
            </a:r>
            <a:r>
              <a:rPr lang="ru-RU" dirty="0" err="1"/>
              <a:t>здійснення</a:t>
            </a:r>
            <a:r>
              <a:rPr lang="ru-RU" dirty="0"/>
              <a:t> </a:t>
            </a:r>
            <a:r>
              <a:rPr lang="ru-RU" dirty="0" err="1"/>
              <a:t>реплікації</a:t>
            </a:r>
            <a:r>
              <a:rPr lang="ru-RU" dirty="0"/>
              <a:t> ДНК </a:t>
            </a:r>
            <a:r>
              <a:rPr lang="ru-RU" dirty="0" err="1"/>
              <a:t>необхідні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компоненти</a:t>
            </a:r>
            <a:r>
              <a:rPr lang="ru-RU" dirty="0"/>
              <a:t>: ДНК-</a:t>
            </a:r>
            <a:r>
              <a:rPr lang="ru-RU" dirty="0" err="1"/>
              <a:t>матриця</a:t>
            </a:r>
            <a:r>
              <a:rPr lang="ru-RU" dirty="0"/>
              <a:t>, </a:t>
            </a:r>
            <a:r>
              <a:rPr lang="en-US" dirty="0"/>
              <a:t>SSB-</a:t>
            </a:r>
            <a:r>
              <a:rPr lang="ru-RU" dirty="0" err="1"/>
              <a:t>білки</a:t>
            </a:r>
            <a:r>
              <a:rPr lang="ru-RU" dirty="0"/>
              <a:t>, </a:t>
            </a:r>
            <a:r>
              <a:rPr lang="ru-RU" dirty="0" err="1"/>
              <a:t>ферменти</a:t>
            </a:r>
            <a:r>
              <a:rPr lang="ru-RU" dirty="0"/>
              <a:t> (</a:t>
            </a:r>
            <a:r>
              <a:rPr lang="ru-RU" dirty="0" err="1"/>
              <a:t>топоізомераза</a:t>
            </a:r>
            <a:r>
              <a:rPr lang="ru-RU" dirty="0"/>
              <a:t>, </a:t>
            </a:r>
            <a:r>
              <a:rPr lang="ru-RU" dirty="0" err="1"/>
              <a:t>хеліказа</a:t>
            </a:r>
            <a:r>
              <a:rPr lang="ru-RU" dirty="0"/>
              <a:t>, </a:t>
            </a:r>
            <a:r>
              <a:rPr lang="ru-RU" dirty="0" err="1"/>
              <a:t>праймаза</a:t>
            </a:r>
            <a:r>
              <a:rPr lang="ru-RU" dirty="0"/>
              <a:t>, ДНК-</a:t>
            </a:r>
            <a:r>
              <a:rPr lang="ru-RU" dirty="0" err="1"/>
              <a:t>полімерази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, ДНК-</a:t>
            </a:r>
            <a:r>
              <a:rPr lang="ru-RU" dirty="0" err="1"/>
              <a:t>лігаза</a:t>
            </a:r>
            <a:r>
              <a:rPr lang="ru-RU" dirty="0"/>
              <a:t>), </a:t>
            </a:r>
            <a:r>
              <a:rPr lang="ru-RU" dirty="0" err="1"/>
              <a:t>йони</a:t>
            </a:r>
            <a:r>
              <a:rPr lang="ru-RU" dirty="0"/>
              <a:t> </a:t>
            </a:r>
            <a:r>
              <a:rPr lang="en-US" dirty="0"/>
              <a:t>Mg2+ </a:t>
            </a:r>
            <a:r>
              <a:rPr lang="ru-RU" dirty="0"/>
              <a:t>і </a:t>
            </a:r>
            <a:r>
              <a:rPr lang="en-US" dirty="0"/>
              <a:t>Zn2+ . 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581158D-EB21-4E1C-A9F2-D330B7F49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38" t="36000" r="35037" b="26200"/>
          <a:stretch/>
        </p:blipFill>
        <p:spPr>
          <a:xfrm>
            <a:off x="1187624" y="3284984"/>
            <a:ext cx="2736304" cy="194421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4A2A36C-14A8-4841-B4ED-DE6CADD0E867}"/>
              </a:ext>
            </a:extLst>
          </p:cNvPr>
          <p:cNvSpPr/>
          <p:nvPr/>
        </p:nvSpPr>
        <p:spPr>
          <a:xfrm>
            <a:off x="4187568" y="23815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Топоізомераза розкручує спіраль ДНК і ліквідує супервитки. </a:t>
            </a:r>
            <a:endParaRPr lang="ru-UA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FCBE47C-DF6F-4D21-8373-166E79D6A213}"/>
              </a:ext>
            </a:extLst>
          </p:cNvPr>
          <p:cNvSpPr/>
          <p:nvPr/>
        </p:nvSpPr>
        <p:spPr>
          <a:xfrm>
            <a:off x="4187568" y="322995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/>
              <a:t>Хеліказа руйнує водневі зв’язки між комплементарними парами азотистих основ, розкручує подвійну спіраль ДНК на одинарні ланцюги. </a:t>
            </a:r>
            <a:endParaRPr lang="ru-UA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80FE406-30FE-4D00-9BF8-07B13FD4111E}"/>
              </a:ext>
            </a:extLst>
          </p:cNvPr>
          <p:cNvSpPr/>
          <p:nvPr/>
        </p:nvSpPr>
        <p:spPr>
          <a:xfrm>
            <a:off x="4164720" y="47975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SSB-</a:t>
            </a:r>
            <a:r>
              <a:rPr lang="ru-RU" dirty="0" err="1"/>
              <a:t>білки</a:t>
            </a:r>
            <a:r>
              <a:rPr lang="ru-RU" dirty="0"/>
              <a:t> (</a:t>
            </a:r>
            <a:r>
              <a:rPr lang="en-US" dirty="0"/>
              <a:t>single-stranded DNA binding protein) </a:t>
            </a:r>
            <a:r>
              <a:rPr lang="ru-RU" dirty="0" err="1"/>
              <a:t>стабілізують</a:t>
            </a:r>
            <a:r>
              <a:rPr lang="ru-RU" dirty="0"/>
              <a:t> </a:t>
            </a:r>
            <a:r>
              <a:rPr lang="ru-RU" dirty="0" err="1"/>
              <a:t>одинарні</a:t>
            </a:r>
            <a:r>
              <a:rPr lang="ru-RU" dirty="0"/>
              <a:t> </a:t>
            </a:r>
            <a:r>
              <a:rPr lang="ru-RU" dirty="0" err="1"/>
              <a:t>ланцюги</a:t>
            </a:r>
            <a:r>
              <a:rPr lang="ru-RU" dirty="0"/>
              <a:t> ДНК, </a:t>
            </a:r>
            <a:r>
              <a:rPr lang="ru-RU" dirty="0" err="1"/>
              <a:t>запобігають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з’єднанню</a:t>
            </a:r>
            <a:r>
              <a:rPr lang="ru-RU" dirty="0"/>
              <a:t>. 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11027857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551" name="Group 191"/>
          <p:cNvGraphicFramePr>
            <a:graphicFrameLocks noGrp="1"/>
          </p:cNvGraphicFramePr>
          <p:nvPr>
            <p:ph type="tbl" idx="1"/>
          </p:nvPr>
        </p:nvGraphicFramePr>
        <p:xfrm>
          <a:off x="468313" y="836613"/>
          <a:ext cx="8280400" cy="5120323"/>
        </p:xfrm>
        <a:graphic>
          <a:graphicData uri="http://schemas.openxmlformats.org/drawingml/2006/table">
            <a:tbl>
              <a:tblPr/>
              <a:tblGrid>
                <a:gridCol w="2760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606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7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8C320E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Мітоз</a:t>
                      </a:r>
                      <a:endParaRPr kumimoji="0" lang="ru-RU" sz="2000" b="1" i="0" u="none" strike="noStrike" cap="none" normalizeH="0" baseline="0" dirty="0">
                        <a:ln>
                          <a:noFill/>
                        </a:ln>
                        <a:solidFill>
                          <a:srgbClr val="8C320E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8C320E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Мейоз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Локалізація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Усі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тканини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Лише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у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яєчках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яєчниках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Продукти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Диплоїдні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соматичні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клітини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Гаплоїдні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сперматозоїди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яйцеклітини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Реплікація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ДНК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і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поділ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клітин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У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нормі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одна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реплікація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на один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поділ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Лише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одна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реплікація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але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два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клітинних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поділи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Тривалість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профази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Коротка (~30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хв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у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клітинах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людини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Мейоз 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I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тривалий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складний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;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може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тривати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роками до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завершення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36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Спарювання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гомологів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Немає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Є (у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мейозі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Рекомбінація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Рідко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або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у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випадках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аномалії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У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нормі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, по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меншій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мірі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, одноразово у кожному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плечі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хромосоми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84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Дочірні</a:t>
                      </a:r>
                      <a:r>
                        <a:rPr kumimoji="0" 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клітини</a:t>
                      </a:r>
                      <a:endParaRPr kumimoji="0" 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Генетично</a:t>
                      </a:r>
                      <a:r>
                        <a:rPr kumimoji="0" 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ідентичні</a:t>
                      </a:r>
                      <a:endParaRPr kumimoji="0" 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Різноманітні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(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рекомбінація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і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незалежний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розподіл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ru-RU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гомологів</a:t>
                      </a: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9608" name="Text Box 187"/>
          <p:cNvSpPr txBox="1">
            <a:spLocks noChangeArrowheads="1"/>
          </p:cNvSpPr>
          <p:nvPr/>
        </p:nvSpPr>
        <p:spPr bwMode="auto">
          <a:xfrm>
            <a:off x="2627313" y="188913"/>
            <a:ext cx="4489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latin typeface="Calibri" pitchFamily="34" charset="0"/>
              </a:rPr>
              <a:t>Порівняння мітозу і мейозу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konspekta.net/infopediasu/baza5/3370954300898.files/image003.png">
            <a:extLst>
              <a:ext uri="{FF2B5EF4-FFF2-40B4-BE49-F238E27FC236}">
                <a16:creationId xmlns:a16="http://schemas.microsoft.com/office/drawing/2014/main" id="{E808FA03-9E9D-4096-870B-DF5B063BD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01" y="128802"/>
            <a:ext cx="4877716" cy="278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konspekta.net/infopediasu/baza5/3370954300898.files/image004.png">
            <a:extLst>
              <a:ext uri="{FF2B5EF4-FFF2-40B4-BE49-F238E27FC236}">
                <a16:creationId xmlns:a16="http://schemas.microsoft.com/office/drawing/2014/main" id="{30149118-5AC6-4089-8FAA-86B2E20E4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853066"/>
            <a:ext cx="5184576" cy="379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22640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konspekta.net/infopediasu/baza5/3370954300898.files/image005.png">
            <a:extLst>
              <a:ext uri="{FF2B5EF4-FFF2-40B4-BE49-F238E27FC236}">
                <a16:creationId xmlns:a16="http://schemas.microsoft.com/office/drawing/2014/main" id="{351F70FA-6DFF-4E93-8479-44BF9CFD8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691" y="432755"/>
            <a:ext cx="5964617" cy="599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9123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AEB26F-AF79-43C4-B116-83E38266B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0DBF267D-C7A9-4910-A5AD-7B06BC975945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7170" name="Picture 2" descr="Результат пошуку зображень за запитом мікроспорогенез у рослин">
            <a:extLst>
              <a:ext uri="{FF2B5EF4-FFF2-40B4-BE49-F238E27FC236}">
                <a16:creationId xmlns:a16="http://schemas.microsoft.com/office/drawing/2014/main" id="{CB62D622-0E5C-45A9-A714-1556B24DA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04140"/>
            <a:ext cx="5577805" cy="6253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6946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A6F2D-6912-4E20-96B0-C2AC553D9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3" name="Таблица 2">
            <a:extLst>
              <a:ext uri="{FF2B5EF4-FFF2-40B4-BE49-F238E27FC236}">
                <a16:creationId xmlns:a16="http://schemas.microsoft.com/office/drawing/2014/main" id="{4BA5A9B2-C966-46E7-BCB0-15537F077491}"/>
              </a:ext>
            </a:extLst>
          </p:cNvPr>
          <p:cNvSpPr>
            <a:spLocks noGrp="1"/>
          </p:cNvSpPr>
          <p:nvPr>
            <p:ph type="tbl" idx="1"/>
          </p:nvPr>
        </p:nvSpPr>
        <p:spPr/>
      </p:sp>
      <p:pic>
        <p:nvPicPr>
          <p:cNvPr id="8196" name="Picture 4" descr="http://192.162.132.48:5000/MyWeb/manual/zagalosvit/botanika/2.2/2.2.files/image009.png">
            <a:extLst>
              <a:ext uri="{FF2B5EF4-FFF2-40B4-BE49-F238E27FC236}">
                <a16:creationId xmlns:a16="http://schemas.microsoft.com/office/drawing/2014/main" id="{6DA47986-D917-495A-AEB1-963553C9D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525262"/>
            <a:ext cx="7724775" cy="580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2082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192.162.132.48:5000/MyWeb/manual/zagalosvit/botanika/2.2/2.2.files/image005.png">
            <a:extLst>
              <a:ext uri="{FF2B5EF4-FFF2-40B4-BE49-F238E27FC236}">
                <a16:creationId xmlns:a16="http://schemas.microsoft.com/office/drawing/2014/main" id="{BF6D1E36-C994-4CB5-BD6A-E6AA2BF0E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772582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86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8E8195-D2EF-4535-B859-353D8B3247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496944" cy="262088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/>
              <a:t>У </a:t>
            </a:r>
            <a:r>
              <a:rPr lang="ru-RU" dirty="0" err="1"/>
              <a:t>реплікативній</a:t>
            </a:r>
            <a:r>
              <a:rPr lang="ru-RU" dirty="0"/>
              <a:t> </a:t>
            </a:r>
            <a:r>
              <a:rPr lang="ru-RU" dirty="0" err="1"/>
              <a:t>вилці</a:t>
            </a:r>
            <a:r>
              <a:rPr lang="ru-RU" dirty="0"/>
              <a:t> </a:t>
            </a:r>
            <a:r>
              <a:rPr lang="ru-RU" dirty="0" err="1"/>
              <a:t>синтезуються</a:t>
            </a:r>
            <a:r>
              <a:rPr lang="ru-RU" dirty="0"/>
              <a:t> 2 </a:t>
            </a:r>
            <a:r>
              <a:rPr lang="ru-RU" dirty="0" err="1"/>
              <a:t>дочірні</a:t>
            </a:r>
            <a:r>
              <a:rPr lang="ru-RU" dirty="0"/>
              <a:t> </a:t>
            </a:r>
            <a:r>
              <a:rPr lang="ru-RU" dirty="0" err="1"/>
              <a:t>ланцюги</a:t>
            </a:r>
            <a:r>
              <a:rPr lang="ru-RU" dirty="0"/>
              <a:t> ДНК: </a:t>
            </a:r>
            <a:r>
              <a:rPr lang="ru-RU" dirty="0" err="1"/>
              <a:t>лідируючий</a:t>
            </a:r>
            <a:r>
              <a:rPr lang="ru-RU" dirty="0"/>
              <a:t> (</a:t>
            </a:r>
            <a:r>
              <a:rPr lang="ru-RU" dirty="0" err="1"/>
              <a:t>синтезується</a:t>
            </a:r>
            <a:r>
              <a:rPr lang="ru-RU" dirty="0"/>
              <a:t> </a:t>
            </a:r>
            <a:r>
              <a:rPr lang="ru-RU" dirty="0" err="1"/>
              <a:t>безперервно</a:t>
            </a:r>
            <a:r>
              <a:rPr lang="ru-RU" dirty="0"/>
              <a:t>) та </a:t>
            </a:r>
            <a:r>
              <a:rPr lang="ru-RU" dirty="0" err="1"/>
              <a:t>ланцюг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запізнюється</a:t>
            </a:r>
            <a:r>
              <a:rPr lang="uk-UA" dirty="0"/>
              <a:t> (синтезується у вигляді фрагментів </a:t>
            </a:r>
            <a:r>
              <a:rPr lang="uk-UA" dirty="0" err="1"/>
              <a:t>Оказакі</a:t>
            </a:r>
            <a:r>
              <a:rPr lang="uk-UA" dirty="0"/>
              <a:t>).</a:t>
            </a:r>
          </a:p>
          <a:p>
            <a:pPr marL="0" indent="0" algn="just">
              <a:buNone/>
            </a:pPr>
            <a:endParaRPr lang="uk-UA" dirty="0"/>
          </a:p>
          <a:p>
            <a:pPr marL="0" indent="0" algn="just">
              <a:buNone/>
            </a:pPr>
            <a:r>
              <a:rPr lang="ru-RU" dirty="0"/>
              <a:t>Синтез </a:t>
            </a:r>
            <a:r>
              <a:rPr lang="ru-RU" dirty="0" err="1"/>
              <a:t>ланцюгів</a:t>
            </a:r>
            <a:r>
              <a:rPr lang="ru-RU" dirty="0"/>
              <a:t> ДНК </a:t>
            </a:r>
            <a:r>
              <a:rPr lang="ru-RU" dirty="0" err="1"/>
              <a:t>здійснюється</a:t>
            </a:r>
            <a:r>
              <a:rPr lang="ru-RU" dirty="0"/>
              <a:t> в </a:t>
            </a:r>
            <a:r>
              <a:rPr lang="ru-RU" dirty="0" err="1"/>
              <a:t>напрямку</a:t>
            </a:r>
            <a:r>
              <a:rPr lang="ru-RU" dirty="0"/>
              <a:t> </a:t>
            </a:r>
            <a:r>
              <a:rPr lang="ru-RU" b="1" dirty="0">
                <a:solidFill>
                  <a:srgbClr val="FF0000"/>
                </a:solidFill>
              </a:rPr>
              <a:t>5</a:t>
            </a:r>
            <a:r>
              <a:rPr lang="en-US" b="1" dirty="0">
                <a:solidFill>
                  <a:srgbClr val="FF0000"/>
                </a:solidFill>
              </a:rPr>
              <a:t>’</a:t>
            </a:r>
            <a:r>
              <a:rPr lang="ru-RU" b="1" dirty="0">
                <a:solidFill>
                  <a:srgbClr val="FF0000"/>
                </a:solidFill>
              </a:rPr>
              <a:t> → 3</a:t>
            </a:r>
            <a:r>
              <a:rPr lang="en-US" b="1" dirty="0">
                <a:solidFill>
                  <a:srgbClr val="FF0000"/>
                </a:solidFill>
              </a:rPr>
              <a:t>’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7105D6-8492-4185-89AA-B75862DD99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512" t="35444" r="30539" b="32357"/>
          <a:stretch/>
        </p:blipFill>
        <p:spPr>
          <a:xfrm>
            <a:off x="908984" y="3068960"/>
            <a:ext cx="7326032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44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69585A-2534-4ECE-B0B1-8DC8A409D89D}"/>
              </a:ext>
            </a:extLst>
          </p:cNvPr>
          <p:cNvSpPr/>
          <p:nvPr/>
        </p:nvSpPr>
        <p:spPr>
          <a:xfrm>
            <a:off x="179512" y="332656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Синтез </a:t>
            </a:r>
            <a:r>
              <a:rPr lang="ru-RU" dirty="0" err="1"/>
              <a:t>полінуклеотидних</a:t>
            </a:r>
            <a:r>
              <a:rPr lang="ru-RU" dirty="0"/>
              <a:t> </a:t>
            </a:r>
            <a:r>
              <a:rPr lang="ru-RU" dirty="0" err="1"/>
              <a:t>ланцюгів</a:t>
            </a:r>
            <a:r>
              <a:rPr lang="ru-RU" dirty="0"/>
              <a:t> ДНК </a:t>
            </a:r>
            <a:r>
              <a:rPr lang="ru-RU" dirty="0" err="1"/>
              <a:t>каталізує</a:t>
            </a:r>
            <a:r>
              <a:rPr lang="ru-RU" dirty="0"/>
              <a:t> </a:t>
            </a:r>
            <a:r>
              <a:rPr lang="ru-RU" b="1" dirty="0"/>
              <a:t>ДНК-</a:t>
            </a:r>
            <a:r>
              <a:rPr lang="ru-RU" b="1" dirty="0" err="1"/>
              <a:t>полімераза</a:t>
            </a:r>
            <a:r>
              <a:rPr lang="ru-RU" b="1" dirty="0"/>
              <a:t>, </a:t>
            </a:r>
            <a:r>
              <a:rPr lang="ru-RU" dirty="0"/>
              <a:t>яка </a:t>
            </a:r>
            <a:r>
              <a:rPr lang="ru-RU" dirty="0" err="1"/>
              <a:t>потребує</a:t>
            </a:r>
            <a:r>
              <a:rPr lang="ru-RU" dirty="0"/>
              <a:t> </a:t>
            </a:r>
            <a:r>
              <a:rPr lang="ru-RU" dirty="0" err="1"/>
              <a:t>праймера</a:t>
            </a:r>
            <a:r>
              <a:rPr lang="ru-RU" dirty="0"/>
              <a:t>.</a:t>
            </a:r>
          </a:p>
          <a:p>
            <a:r>
              <a:rPr lang="ru-RU" dirty="0" err="1"/>
              <a:t>Праймер</a:t>
            </a:r>
            <a:r>
              <a:rPr lang="ru-RU" dirty="0"/>
              <a:t>  - короткий фрагмент РНК (2-10 </a:t>
            </a:r>
            <a:r>
              <a:rPr lang="ru-RU" dirty="0" err="1"/>
              <a:t>нуклеотидів</a:t>
            </a:r>
            <a:r>
              <a:rPr lang="ru-RU" dirty="0"/>
              <a:t>), </a:t>
            </a:r>
            <a:r>
              <a:rPr lang="ru-RU" dirty="0" err="1"/>
              <a:t>синтезується</a:t>
            </a:r>
            <a:r>
              <a:rPr lang="ru-RU" dirty="0"/>
              <a:t> </a:t>
            </a:r>
            <a:r>
              <a:rPr lang="ru-RU" dirty="0" err="1"/>
              <a:t>праймазою</a:t>
            </a:r>
            <a:r>
              <a:rPr lang="ru-RU" dirty="0"/>
              <a:t>.</a:t>
            </a:r>
            <a:endParaRPr lang="ru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4DEEAE-D8E2-4C0B-89A6-90ABD51AE7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38" t="24801" r="30312" b="17800"/>
          <a:stretch/>
        </p:blipFill>
        <p:spPr>
          <a:xfrm>
            <a:off x="2195736" y="1916832"/>
            <a:ext cx="4392488" cy="346330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5AA0472-8A28-41B4-A2B4-20B67CE5C1EA}"/>
              </a:ext>
            </a:extLst>
          </p:cNvPr>
          <p:cNvSpPr/>
          <p:nvPr/>
        </p:nvSpPr>
        <p:spPr>
          <a:xfrm>
            <a:off x="539552" y="5763987"/>
            <a:ext cx="7488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Основним</a:t>
            </a:r>
            <a:r>
              <a:rPr lang="ru-RU" dirty="0"/>
              <a:t> ферментом </a:t>
            </a:r>
            <a:r>
              <a:rPr lang="ru-RU" dirty="0" err="1"/>
              <a:t>реплікації</a:t>
            </a:r>
            <a:r>
              <a:rPr lang="ru-RU" dirty="0"/>
              <a:t> є </a:t>
            </a:r>
            <a:r>
              <a:rPr lang="ru-RU" dirty="0">
                <a:solidFill>
                  <a:srgbClr val="FF0000"/>
                </a:solidFill>
              </a:rPr>
              <a:t>у </a:t>
            </a:r>
            <a:r>
              <a:rPr lang="ru-RU" dirty="0" err="1">
                <a:solidFill>
                  <a:srgbClr val="FF0000"/>
                </a:solidFill>
              </a:rPr>
              <a:t>прокаріотів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є  ДНК–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en-US" dirty="0"/>
              <a:t>III</a:t>
            </a:r>
            <a:r>
              <a:rPr lang="ru-RU" dirty="0"/>
              <a:t>. Фермент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полімеразну</a:t>
            </a:r>
            <a:r>
              <a:rPr lang="ru-RU" dirty="0"/>
              <a:t> та 3</a:t>
            </a:r>
            <a:r>
              <a:rPr lang="en-US" dirty="0"/>
              <a:t>’→ </a:t>
            </a:r>
            <a:r>
              <a:rPr lang="ru-RU" dirty="0"/>
              <a:t>5</a:t>
            </a:r>
            <a:r>
              <a:rPr lang="en-US" dirty="0"/>
              <a:t>’</a:t>
            </a:r>
            <a:r>
              <a:rPr lang="ru-RU" dirty="0"/>
              <a:t>-</a:t>
            </a:r>
            <a:r>
              <a:rPr lang="ru-RU" dirty="0" err="1"/>
              <a:t>екзонуклеазну</a:t>
            </a:r>
            <a:r>
              <a:rPr lang="ru-RU" dirty="0"/>
              <a:t> </a:t>
            </a:r>
            <a:r>
              <a:rPr lang="ru-RU" dirty="0" err="1"/>
              <a:t>активність</a:t>
            </a:r>
            <a:r>
              <a:rPr lang="en-US" dirty="0"/>
              <a:t> (</a:t>
            </a:r>
            <a:r>
              <a:rPr lang="uk-UA" dirty="0"/>
              <a:t>репарація); </a:t>
            </a:r>
            <a:r>
              <a:rPr lang="uk-UA" dirty="0">
                <a:solidFill>
                  <a:srgbClr val="FF0000"/>
                </a:solidFill>
              </a:rPr>
              <a:t>у еукаріотів </a:t>
            </a:r>
            <a:r>
              <a:rPr lang="uk-UA" dirty="0"/>
              <a:t>– ДНК-</a:t>
            </a:r>
            <a:r>
              <a:rPr lang="uk-UA" dirty="0" err="1"/>
              <a:t>полімераза</a:t>
            </a:r>
            <a:r>
              <a:rPr lang="uk-UA" dirty="0"/>
              <a:t> </a:t>
            </a:r>
            <a:r>
              <a:rPr lang="el-GR" dirty="0"/>
              <a:t>δ</a:t>
            </a:r>
            <a:r>
              <a:rPr lang="uk-UA" dirty="0"/>
              <a:t> та ДНК-</a:t>
            </a:r>
            <a:r>
              <a:rPr lang="uk-UA" dirty="0" err="1"/>
              <a:t>полімераза</a:t>
            </a:r>
            <a:r>
              <a:rPr lang="uk-UA" dirty="0"/>
              <a:t> </a:t>
            </a:r>
            <a:r>
              <a:rPr lang="el-GR" dirty="0"/>
              <a:t>ε</a:t>
            </a:r>
            <a:r>
              <a:rPr lang="uk-UA" dirty="0"/>
              <a:t>.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640360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Результат пошуку зображень за запитом структура репликативної вилки">
            <a:extLst>
              <a:ext uri="{FF2B5EF4-FFF2-40B4-BE49-F238E27FC236}">
                <a16:creationId xmlns:a16="http://schemas.microsoft.com/office/drawing/2014/main" id="{5941AE40-8877-4F02-AFF4-2C04ACB6C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5" y="116632"/>
            <a:ext cx="7334250" cy="54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2CFDAF3-5755-45C4-9D0E-1147DF6E557C}"/>
              </a:ext>
            </a:extLst>
          </p:cNvPr>
          <p:cNvSpPr/>
          <p:nvPr/>
        </p:nvSpPr>
        <p:spPr>
          <a:xfrm>
            <a:off x="161764" y="5818038"/>
            <a:ext cx="8820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Під</a:t>
            </a:r>
            <a:r>
              <a:rPr lang="ru-RU" dirty="0"/>
              <a:t> час синтезу </a:t>
            </a:r>
            <a:r>
              <a:rPr lang="ru-RU" dirty="0" err="1"/>
              <a:t>ланцюга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відстає</a:t>
            </a:r>
            <a:r>
              <a:rPr lang="ru-RU" dirty="0"/>
              <a:t>, ДНК-</a:t>
            </a:r>
            <a:r>
              <a:rPr lang="ru-RU" dirty="0" err="1"/>
              <a:t>полімераза</a:t>
            </a:r>
            <a:r>
              <a:rPr lang="ru-RU" dirty="0"/>
              <a:t> </a:t>
            </a:r>
            <a:r>
              <a:rPr lang="en-US" dirty="0"/>
              <a:t>I </a:t>
            </a:r>
            <a:r>
              <a:rPr lang="ru-RU" dirty="0" err="1"/>
              <a:t>видаляє</a:t>
            </a:r>
            <a:r>
              <a:rPr lang="ru-RU" dirty="0"/>
              <a:t> </a:t>
            </a:r>
            <a:r>
              <a:rPr lang="ru-RU" dirty="0" err="1"/>
              <a:t>праймери</a:t>
            </a:r>
            <a:r>
              <a:rPr lang="ru-RU" dirty="0"/>
              <a:t> з </a:t>
            </a:r>
            <a:r>
              <a:rPr lang="ru-RU" dirty="0" err="1"/>
              <a:t>фрагментів</a:t>
            </a:r>
            <a:r>
              <a:rPr lang="ru-RU" dirty="0"/>
              <a:t> </a:t>
            </a:r>
            <a:r>
              <a:rPr lang="ru-RU" dirty="0" err="1"/>
              <a:t>Оказакі</a:t>
            </a:r>
            <a:r>
              <a:rPr lang="ru-RU" dirty="0"/>
              <a:t> та </a:t>
            </a:r>
            <a:r>
              <a:rPr lang="ru-RU" dirty="0" err="1"/>
              <a:t>добудовує</a:t>
            </a:r>
            <a:r>
              <a:rPr lang="ru-RU" dirty="0"/>
              <a:t> </a:t>
            </a:r>
            <a:r>
              <a:rPr lang="ru-RU" dirty="0" err="1"/>
              <a:t>утворені</a:t>
            </a:r>
            <a:r>
              <a:rPr lang="ru-RU" dirty="0"/>
              <a:t> </a:t>
            </a:r>
            <a:r>
              <a:rPr lang="ru-RU" dirty="0" err="1"/>
              <a:t>проміжки</a:t>
            </a:r>
            <a:r>
              <a:rPr lang="ru-RU" dirty="0"/>
              <a:t> </a:t>
            </a:r>
            <a:r>
              <a:rPr lang="ru-RU" dirty="0" err="1"/>
              <a:t>дезоксирибонуклеотидами</a:t>
            </a:r>
            <a:r>
              <a:rPr lang="ru-RU" dirty="0"/>
              <a:t>. ДНК-</a:t>
            </a:r>
            <a:r>
              <a:rPr lang="ru-RU" dirty="0" err="1"/>
              <a:t>лігаза</a:t>
            </a:r>
            <a:r>
              <a:rPr lang="ru-RU" dirty="0"/>
              <a:t> </a:t>
            </a:r>
            <a:r>
              <a:rPr lang="ru-RU" dirty="0" err="1"/>
              <a:t>каталізує</a:t>
            </a:r>
            <a:r>
              <a:rPr lang="ru-RU" dirty="0"/>
              <a:t> </a:t>
            </a:r>
            <a:r>
              <a:rPr lang="ru-RU" dirty="0" err="1"/>
              <a:t>з’єднання</a:t>
            </a:r>
            <a:r>
              <a:rPr lang="ru-RU" dirty="0"/>
              <a:t> </a:t>
            </a:r>
            <a:r>
              <a:rPr lang="ru-RU" dirty="0" err="1"/>
              <a:t>фрагментів</a:t>
            </a:r>
            <a:r>
              <a:rPr lang="ru-RU" dirty="0"/>
              <a:t> ДНК</a:t>
            </a:r>
            <a:endParaRPr lang="ru-UA" dirty="0"/>
          </a:p>
        </p:txBody>
      </p:sp>
    </p:spTree>
    <p:extLst>
      <p:ext uri="{BB962C8B-B14F-4D97-AF65-F5344CB8AC3E}">
        <p14:creationId xmlns:p14="http://schemas.microsoft.com/office/powerpoint/2010/main" val="411176496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Эркер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3796</TotalTime>
  <Words>2254</Words>
  <Application>Microsoft Office PowerPoint</Application>
  <PresentationFormat>Экран (4:3)</PresentationFormat>
  <Paragraphs>315</Paragraphs>
  <Slides>65</Slides>
  <Notes>40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65</vt:i4>
      </vt:variant>
    </vt:vector>
  </HeadingPairs>
  <TitlesOfParts>
    <vt:vector size="72" baseType="lpstr">
      <vt:lpstr>Arial</vt:lpstr>
      <vt:lpstr>Calibri</vt:lpstr>
      <vt:lpstr>Century Schoolbook</vt:lpstr>
      <vt:lpstr>Times New Roman</vt:lpstr>
      <vt:lpstr>Wingdings</vt:lpstr>
      <vt:lpstr>Wingdings 2</vt:lpstr>
      <vt:lpstr>Эркер</vt:lpstr>
      <vt:lpstr>Презентация PowerPoint</vt:lpstr>
      <vt:lpstr>План</vt:lpstr>
      <vt:lpstr>Презентация PowerPoint</vt:lpstr>
      <vt:lpstr>Схема дослідів Мезельсона- Сталя по доказу напівконсервативного шляху реплікаії ДНК</vt:lpstr>
      <vt:lpstr>Реплікація</vt:lpstr>
      <vt:lpstr>Формування реплікативної вилки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Життєвий і клітинний цикли</vt:lpstr>
      <vt:lpstr>Інтерфаза (G1 + S + G2)</vt:lpstr>
      <vt:lpstr>Презентация PowerPoint</vt:lpstr>
      <vt:lpstr>Контроль клітинного циклу</vt:lpstr>
      <vt:lpstr>Презентация PowerPoint</vt:lpstr>
      <vt:lpstr>G0-фаза</vt:lpstr>
      <vt:lpstr>Презентация PowerPoint</vt:lpstr>
      <vt:lpstr>Презентация PowerPoint</vt:lpstr>
      <vt:lpstr>Способи поділу клітини: мітоз і амітоз</vt:lpstr>
      <vt:lpstr>Амітоз</vt:lpstr>
      <vt:lpstr>Мітоз</vt:lpstr>
      <vt:lpstr>Забезпечення дочірніх клітин точним диплоїдним набором генів потребує великої точності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Значення мітозу</vt:lpstr>
      <vt:lpstr>Порушення мітозу, соматичні мутації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Мейоз, його біологічне значення</vt:lpstr>
      <vt:lpstr>Презентация PowerPoint</vt:lpstr>
      <vt:lpstr>Презентация PowerPoint</vt:lpstr>
      <vt:lpstr>Фази мейозу</vt:lpstr>
      <vt:lpstr>Мейоз I (редукційний поділ)</vt:lpstr>
      <vt:lpstr>Презентация PowerPoint</vt:lpstr>
      <vt:lpstr>Мейоз I (редукційний поділ). Профаза</vt:lpstr>
      <vt:lpstr>Синаптонемальний комплекс</vt:lpstr>
      <vt:lpstr>Мейоз I (редукційний поділ). </vt:lpstr>
      <vt:lpstr>Мейоз II (екваційний поділ) </vt:lpstr>
      <vt:lpstr>«Лампові щітки» у диплотені</vt:lpstr>
      <vt:lpstr>Презентация PowerPoint</vt:lpstr>
      <vt:lpstr>Презентация PowerPoint</vt:lpstr>
      <vt:lpstr>Презентация PowerPoint</vt:lpstr>
      <vt:lpstr>Презентация PowerPoint</vt:lpstr>
      <vt:lpstr>Мейоз II (екваційний, мітотичний поділ)</vt:lpstr>
      <vt:lpstr>Значення мейозу</vt:lpstr>
      <vt:lpstr>n – набір хромосом, с – кількість днк в хромосомі (хроматид)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KHDMU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Размножение на клеточном уровне</dc:title>
  <dc:creator>Shef</dc:creator>
  <cp:lastModifiedBy>helenVoit@gmail.com</cp:lastModifiedBy>
  <cp:revision>260</cp:revision>
  <dcterms:created xsi:type="dcterms:W3CDTF">2005-09-20T05:38:20Z</dcterms:created>
  <dcterms:modified xsi:type="dcterms:W3CDTF">2024-02-20T10:49:08Z</dcterms:modified>
</cp:coreProperties>
</file>