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56" r:id="rId3"/>
    <p:sldId id="258" r:id="rId4"/>
    <p:sldId id="264" r:id="rId5"/>
    <p:sldId id="265" r:id="rId6"/>
    <p:sldId id="266" r:id="rId7"/>
    <p:sldId id="263" r:id="rId8"/>
    <p:sldId id="261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371600"/>
          </a:xfrm>
        </p:spPr>
        <p:txBody>
          <a:bodyPr/>
          <a:lstStyle/>
          <a:p>
            <a:pPr algn="ctr" eaLnBrk="1" hangingPunct="1"/>
            <a:r>
              <a:rPr lang="uk-UA" sz="2800" b="1" dirty="0" smtClean="0">
                <a:solidFill>
                  <a:srgbClr val="993300"/>
                </a:solidFill>
                <a:latin typeface="Bookman Old Style" pitchFamily="18" charset="0"/>
              </a:rPr>
              <a:t>Напрямки </a:t>
            </a:r>
            <a:r>
              <a:rPr lang="uk-UA" sz="2800" b="1" dirty="0" smtClean="0">
                <a:solidFill>
                  <a:srgbClr val="993300"/>
                </a:solidFill>
                <a:latin typeface="Bookman Old Style" pitchFamily="18" charset="0"/>
              </a:rPr>
              <a:t>роботи </a:t>
            </a:r>
            <a:r>
              <a:rPr lang="uk-UA" sz="2800" b="1" dirty="0" smtClean="0">
                <a:solidFill>
                  <a:srgbClr val="993300"/>
                </a:solidFill>
                <a:latin typeface="Bookman Old Style" pitchFamily="18" charset="0"/>
              </a:rPr>
              <a:t>для впровадження </a:t>
            </a:r>
            <a:r>
              <a:rPr lang="en-US" sz="2800" b="1" dirty="0" smtClean="0">
                <a:solidFill>
                  <a:srgbClr val="993300"/>
                </a:solidFill>
                <a:latin typeface="Bookman Old Style" pitchFamily="18" charset="0"/>
              </a:rPr>
              <a:t>STEM</a:t>
            </a:r>
            <a:r>
              <a:rPr lang="uk-UA" sz="2800" b="1" dirty="0" err="1" smtClean="0">
                <a:solidFill>
                  <a:srgbClr val="993300"/>
                </a:solidFill>
                <a:latin typeface="Bookman Old Style" pitchFamily="18" charset="0"/>
              </a:rPr>
              <a:t>-освіти</a:t>
            </a:r>
            <a:r>
              <a:rPr lang="uk-UA" sz="2800" b="1" dirty="0" smtClean="0">
                <a:solidFill>
                  <a:srgbClr val="993300"/>
                </a:solidFill>
                <a:latin typeface="Bookman Old Style" pitchFamily="18" charset="0"/>
              </a:rPr>
              <a:t>:</a:t>
            </a:r>
            <a:r>
              <a:rPr lang="ru-RU" dirty="0" smtClean="0"/>
              <a:t> </a:t>
            </a:r>
            <a:endParaRPr lang="ru-RU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70913" cy="4824412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uk-UA" sz="2400" b="1" dirty="0" smtClean="0">
                <a:latin typeface="Bookman Old Style" pitchFamily="18" charset="0"/>
              </a:rPr>
              <a:t>ознайомлення учнів із синтаксичними засобами навчальних фізичних текстів; </a:t>
            </a:r>
          </a:p>
          <a:p>
            <a:pPr algn="just" eaLnBrk="1" hangingPunct="1">
              <a:lnSpc>
                <a:spcPct val="150000"/>
              </a:lnSpc>
            </a:pPr>
            <a:r>
              <a:rPr lang="uk-UA" sz="2400" b="1" dirty="0" smtClean="0">
                <a:latin typeface="Bookman Old Style" pitchFamily="18" charset="0"/>
              </a:rPr>
              <a:t>використання під час розв’язування фізичних задач методу ключових слів стосовно слів-термінів;	</a:t>
            </a:r>
            <a:endParaRPr lang="en-US" sz="2400" b="1" dirty="0" smtClean="0">
              <a:latin typeface="Bookman Old Style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uk-UA" sz="2400" b="1" dirty="0" smtClean="0">
                <a:latin typeface="Bookman Old Style" pitchFamily="18" charset="0"/>
              </a:rPr>
              <a:t>встановлення міжпредметних зв’язків “мовного” спрямування (на матеріалі математики, хімії, мовознавства)</a:t>
            </a:r>
            <a:r>
              <a:rPr lang="en-US" sz="2400" b="1" dirty="0" smtClean="0">
                <a:latin typeface="Bookman Old Style" pitchFamily="18" charset="0"/>
              </a:rPr>
              <a:t>.</a:t>
            </a:r>
            <a:endParaRPr lang="ru-RU" sz="2400" b="1" dirty="0" smtClean="0">
              <a:latin typeface="Bookman Old Style" pitchFamily="18" charset="0"/>
            </a:endParaRPr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1619250" y="1557338"/>
            <a:ext cx="6265863" cy="714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764700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293" name="Group 8"/>
          <p:cNvGrpSpPr>
            <a:grpSpLocks/>
          </p:cNvGrpSpPr>
          <p:nvPr/>
        </p:nvGrpSpPr>
        <p:grpSpPr bwMode="auto">
          <a:xfrm>
            <a:off x="8408988" y="196850"/>
            <a:ext cx="500062" cy="495300"/>
            <a:chOff x="2971" y="300"/>
            <a:chExt cx="315" cy="312"/>
          </a:xfrm>
        </p:grpSpPr>
        <p:sp>
          <p:nvSpPr>
            <p:cNvPr id="12294" name="Oval 9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5" name="Text Box 10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>
                  <a:latin typeface="Comic Sans MS" pitchFamily="66" charset="0"/>
                </a:rPr>
                <a:t> </a:t>
              </a:r>
              <a:r>
                <a:rPr lang="uk-UA" b="1" dirty="0" smtClean="0">
                  <a:latin typeface="Comic Sans MS" pitchFamily="66" charset="0"/>
                </a:rPr>
                <a:t>1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91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3933056"/>
            <a:ext cx="4496544" cy="2304256"/>
          </a:xfrm>
        </p:spPr>
        <p:txBody>
          <a:bodyPr>
            <a:normAutofit/>
          </a:bodyPr>
          <a:lstStyle/>
          <a:p>
            <a:pPr lvl="0" algn="l" fontAlgn="base">
              <a:lnSpc>
                <a:spcPct val="80000"/>
              </a:lnSpc>
              <a:spcAft>
                <a:spcPct val="0"/>
              </a:spcAft>
              <a:buClr>
                <a:srgbClr val="CC9900"/>
              </a:buClr>
              <a:buSzPct val="65000"/>
            </a:pPr>
            <a:r>
              <a:rPr lang="uk-UA" sz="1700" kern="0" dirty="0" smtClean="0">
                <a:solidFill>
                  <a:srgbClr val="000000"/>
                </a:solidFill>
                <a:latin typeface="Arial"/>
                <a:cs typeface="Arial"/>
              </a:rPr>
              <a:t>Н</a:t>
            </a:r>
            <a:r>
              <a:rPr lang="uk-UA" sz="1700" kern="0" dirty="0" smtClean="0">
                <a:solidFill>
                  <a:srgbClr val="000000"/>
                </a:solidFill>
                <a:latin typeface="Arial"/>
                <a:cs typeface="Arial"/>
              </a:rPr>
              <a:t>. І. </a:t>
            </a:r>
            <a:r>
              <a:rPr lang="uk-UA" sz="1700" kern="0" dirty="0" err="1" smtClean="0">
                <a:solidFill>
                  <a:srgbClr val="000000"/>
                </a:solidFill>
                <a:latin typeface="Arial"/>
                <a:cs typeface="Arial"/>
              </a:rPr>
              <a:t>Тихонська</a:t>
            </a:r>
            <a:r>
              <a:rPr lang="uk-UA" sz="1700" kern="0" dirty="0" smtClean="0">
                <a:solidFill>
                  <a:srgbClr val="000000"/>
                </a:solidFill>
                <a:latin typeface="Arial"/>
                <a:cs typeface="Arial"/>
              </a:rPr>
              <a:t> – кандидат педагогічних 	              наук, доцент</a:t>
            </a:r>
            <a:r>
              <a:rPr lang="uk-UA" sz="1700" kern="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r>
              <a:rPr lang="uk-UA" sz="17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0" algn="l" fontAlgn="base">
              <a:lnSpc>
                <a:spcPct val="80000"/>
              </a:lnSpc>
              <a:spcAft>
                <a:spcPct val="0"/>
              </a:spcAft>
              <a:buClr>
                <a:srgbClr val="CC9900"/>
              </a:buClr>
              <a:buSzPct val="65000"/>
            </a:pPr>
            <a:r>
              <a:rPr lang="uk-UA" sz="1700" kern="0" dirty="0" smtClean="0">
                <a:solidFill>
                  <a:srgbClr val="000000"/>
                </a:solidFill>
                <a:latin typeface="Arial"/>
                <a:cs typeface="Arial"/>
              </a:rPr>
              <a:t>Запорізький </a:t>
            </a:r>
            <a:r>
              <a:rPr lang="uk-UA" sz="1700" kern="0" dirty="0" smtClean="0">
                <a:solidFill>
                  <a:srgbClr val="000000"/>
                </a:solidFill>
                <a:latin typeface="Arial"/>
                <a:cs typeface="Arial"/>
              </a:rPr>
              <a:t>національний університет</a:t>
            </a:r>
            <a:endParaRPr lang="uk-UA" sz="17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/>
              <a:t>Використання домашніх лабораторних робіт для розвитку експериментаторських умінь учнів з фізики в умовах змішаної форми навчання</a:t>
            </a:r>
            <a:endParaRPr lang="ru-RU" sz="3200" dirty="0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408988" y="196850"/>
            <a:ext cx="500062" cy="495300"/>
            <a:chOff x="2971" y="300"/>
            <a:chExt cx="315" cy="312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>
                  <a:latin typeface="Comic Sans MS" pitchFamily="66" charset="0"/>
                </a:rPr>
                <a:t> </a:t>
              </a:r>
              <a:r>
                <a:rPr lang="uk-UA" b="1" dirty="0" smtClean="0">
                  <a:latin typeface="Comic Sans MS" pitchFamily="66" charset="0"/>
                </a:rPr>
                <a:t>2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169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Ефективність методу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/>
              <a:t>Для підвищення ефективності цього методу навчання необхідно враховувати такі умови:</a:t>
            </a:r>
          </a:p>
          <a:p>
            <a:pPr marL="514350" indent="-514350">
              <a:buAutoNum type="arabicPeriod"/>
            </a:pPr>
            <a:r>
              <a:rPr lang="uk-UA" sz="3200" dirty="0" smtClean="0"/>
              <a:t>Матеріально – технічний аспект</a:t>
            </a:r>
          </a:p>
          <a:p>
            <a:pPr marL="514350" indent="-514350">
              <a:buAutoNum type="arabicPeriod"/>
            </a:pPr>
            <a:r>
              <a:rPr lang="uk-UA" sz="3200" dirty="0" smtClean="0"/>
              <a:t>Мотиваційний аспект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408988" y="196850"/>
            <a:ext cx="500062" cy="495300"/>
            <a:chOff x="2971" y="300"/>
            <a:chExt cx="315" cy="312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>
                  <a:latin typeface="Comic Sans MS" pitchFamily="66" charset="0"/>
                </a:rPr>
                <a:t> </a:t>
              </a:r>
              <a:r>
                <a:rPr lang="uk-UA" b="1" dirty="0" smtClean="0">
                  <a:latin typeface="Comic Sans MS" pitchFamily="66" charset="0"/>
                </a:rPr>
                <a:t>3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483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dirty="0" smtClean="0"/>
              <a:t>Переваги домашніх лабораторних робіт, як методу навчання в розрізі формування експериментаторських умінь учнів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507288" cy="5544616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1145540" algn="l"/>
              </a:tabLst>
            </a:pPr>
            <a:r>
              <a:rPr lang="uk-UA" sz="1600" dirty="0" smtClean="0">
                <a:latin typeface="Times New Roman"/>
                <a:ea typeface="Times New Roman"/>
              </a:rPr>
              <a:t>Час на виконання домашньої лабораторної роботи не регламентовано, </a:t>
            </a:r>
            <a:r>
              <a:rPr lang="uk-UA" sz="1600" dirty="0">
                <a:latin typeface="Times New Roman"/>
                <a:ea typeface="Times New Roman"/>
              </a:rPr>
              <a:t>на відміну від виконання роботи в школі, зокрема, в цьому випадку дослід можна відтворювати багатократно.</a:t>
            </a:r>
            <a:endParaRPr lang="ru-RU" sz="16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1145540" algn="l"/>
              </a:tabLst>
            </a:pPr>
            <a:r>
              <a:rPr lang="uk-UA" sz="1600" dirty="0" smtClean="0">
                <a:latin typeface="Times New Roman"/>
                <a:ea typeface="Times New Roman"/>
              </a:rPr>
              <a:t>Експеримент можливо виконувати за </a:t>
            </a:r>
            <a:r>
              <a:rPr lang="uk-UA" sz="1600" dirty="0">
                <a:latin typeface="Times New Roman"/>
                <a:ea typeface="Times New Roman"/>
              </a:rPr>
              <a:t>допомогою саморобного обладнання, яке можна зробити з предметів, що є у побуті.</a:t>
            </a:r>
            <a:endParaRPr lang="ru-RU" sz="16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1145540" algn="l"/>
              </a:tabLst>
            </a:pPr>
            <a:r>
              <a:rPr lang="uk-UA" sz="1600" dirty="0">
                <a:latin typeface="Times New Roman"/>
                <a:ea typeface="Times New Roman"/>
              </a:rPr>
              <a:t>Ці роботи легко перетворити на дослідні проекти, на відміну від традиційних лабораторних робіт, які потрібно виконати протягом уроку.</a:t>
            </a:r>
            <a:endParaRPr lang="ru-RU" sz="16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1145540" algn="l"/>
              </a:tabLst>
            </a:pPr>
            <a:r>
              <a:rPr lang="uk-UA" sz="1600" dirty="0">
                <a:latin typeface="Times New Roman"/>
                <a:ea typeface="Times New Roman"/>
              </a:rPr>
              <a:t>Можливість розвитку командних навичок, що сприяє розвитку здатності працювати в команді та автономності.</a:t>
            </a:r>
            <a:endParaRPr lang="ru-RU" sz="16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1145540" algn="l"/>
              </a:tabLst>
            </a:pPr>
            <a:r>
              <a:rPr lang="uk-UA" sz="1600" dirty="0">
                <a:latin typeface="Times New Roman"/>
                <a:ea typeface="Times New Roman"/>
              </a:rPr>
              <a:t>Домашні лабораторні роботи ефективно прищеплюють навички самостійної роботи, конструкторські вміння, у процесі збирання експериментаторських установок.</a:t>
            </a:r>
            <a:endParaRPr lang="ru-RU" sz="1600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1145540" algn="l"/>
              </a:tabLst>
            </a:pPr>
            <a:r>
              <a:rPr lang="uk-UA" sz="1600" dirty="0">
                <a:latin typeface="Times New Roman"/>
                <a:ea typeface="Times New Roman"/>
              </a:rPr>
              <a:t>Творчий продукт, отриманий  в результаті виконання домашньої лабораторної роботи, має особисту цінність для кожного учня. Це пов’язано з тим, що вони виконують цю роботу усвідомлено, виконуючи кожний її елемент власноруч</a:t>
            </a:r>
            <a:r>
              <a:rPr lang="uk-UA" sz="1600" dirty="0" smtClean="0">
                <a:latin typeface="Times New Roman"/>
                <a:ea typeface="Times New Roman"/>
              </a:rPr>
              <a:t>.</a:t>
            </a:r>
            <a:endParaRPr lang="ru-RU" sz="1600" dirty="0">
              <a:latin typeface="Times New Roman"/>
              <a:ea typeface="Times New Roman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408988" y="196850"/>
            <a:ext cx="500062" cy="495300"/>
            <a:chOff x="2971" y="300"/>
            <a:chExt cx="315" cy="312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>
                  <a:latin typeface="Comic Sans MS" pitchFamily="66" charset="0"/>
                </a:rPr>
                <a:t> </a:t>
              </a:r>
              <a:r>
                <a:rPr lang="uk-UA" b="1" dirty="0" smtClean="0">
                  <a:latin typeface="Comic Sans MS" pitchFamily="66" charset="0"/>
                </a:rPr>
                <a:t>4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90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Взаємозамінюваність лабораторних робіт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Традиційна лабораторна робота, що пропонується у школі у 10 класі:</a:t>
            </a:r>
          </a:p>
          <a:p>
            <a:pPr marL="0" indent="0">
              <a:buNone/>
            </a:pPr>
            <a:r>
              <a:rPr lang="uk-UA" sz="1800" dirty="0" smtClean="0"/>
              <a:t> «Види деформацій твердих тіл»</a:t>
            </a:r>
          </a:p>
          <a:p>
            <a:pPr marL="0" indent="0">
              <a:buNone/>
            </a:pPr>
            <a:r>
              <a:rPr lang="uk-UA" sz="1800" dirty="0"/>
              <a:t>О</a:t>
            </a:r>
            <a:r>
              <a:rPr lang="uk-UA" sz="1800" dirty="0" smtClean="0"/>
              <a:t>бладнання</a:t>
            </a:r>
            <a:r>
              <a:rPr lang="uk-UA" sz="1800" dirty="0"/>
              <a:t>: пластилін, свинець, гумовий шнур, гумка, сталева пружина, сталеві кульки, набір моделей кристалічних </a:t>
            </a:r>
            <a:r>
              <a:rPr lang="uk-UA" sz="1800" dirty="0" smtClean="0"/>
              <a:t>решіток</a:t>
            </a:r>
            <a:r>
              <a:rPr lang="uk-UA" sz="1800" dirty="0"/>
              <a:t>.</a:t>
            </a:r>
            <a:endParaRPr lang="uk-UA" sz="1800" dirty="0" smtClean="0"/>
          </a:p>
          <a:p>
            <a:r>
              <a:rPr lang="uk-UA" sz="1800" dirty="0" smtClean="0"/>
              <a:t> Альтернативна домашня лабораторна робота:</a:t>
            </a:r>
          </a:p>
          <a:p>
            <a:pPr marL="0" indent="0">
              <a:buNone/>
            </a:pPr>
            <a:r>
              <a:rPr lang="uk-UA" sz="1800" dirty="0" smtClean="0"/>
              <a:t>« Вирощування кристалів»</a:t>
            </a:r>
          </a:p>
          <a:p>
            <a:pPr marL="0" indent="0">
              <a:buNone/>
            </a:pPr>
            <a:r>
              <a:rPr lang="uk-UA" sz="1800" dirty="0" smtClean="0"/>
              <a:t> Обладнання: склянка </a:t>
            </a:r>
            <a:r>
              <a:rPr lang="uk-UA" sz="1800" dirty="0"/>
              <a:t>з окропом; поварена (кухонна) сіль (2 столові ложки); нитка; олівець (або паличка для намотування нитки на неї).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221088"/>
            <a:ext cx="3131840" cy="23488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120" y="4221088"/>
            <a:ext cx="2376264" cy="2376264"/>
          </a:xfrm>
          <a:prstGeom prst="rect">
            <a:avLst/>
          </a:prstGeom>
        </p:spPr>
      </p:pic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8408988" y="196850"/>
            <a:ext cx="500062" cy="495300"/>
            <a:chOff x="2971" y="300"/>
            <a:chExt cx="315" cy="312"/>
          </a:xfrm>
        </p:grpSpPr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>
                  <a:latin typeface="Comic Sans MS" pitchFamily="66" charset="0"/>
                </a:rPr>
                <a:t> </a:t>
              </a:r>
              <a:r>
                <a:rPr lang="uk-UA" b="1" dirty="0" smtClean="0">
                  <a:latin typeface="Comic Sans MS" pitchFamily="66" charset="0"/>
                </a:rPr>
                <a:t>5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392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Взаємозамінюваність лабораторних робіт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149552"/>
          </a:xfrm>
        </p:spPr>
        <p:txBody>
          <a:bodyPr>
            <a:normAutofit fontScale="92500" lnSpcReduction="10000"/>
          </a:bodyPr>
          <a:lstStyle/>
          <a:p>
            <a:r>
              <a:rPr lang="uk-UA" sz="1800" dirty="0" smtClean="0"/>
              <a:t>Традиційна лабораторна робота, що пропонується у школі у 10 класі:</a:t>
            </a:r>
          </a:p>
          <a:p>
            <a:pPr marL="0" indent="0">
              <a:buNone/>
            </a:pPr>
            <a:r>
              <a:rPr lang="uk-UA" sz="1800" dirty="0" smtClean="0"/>
              <a:t> «Поверхневий натяг рідини»</a:t>
            </a:r>
          </a:p>
          <a:p>
            <a:pPr marL="0" indent="0">
              <a:buNone/>
            </a:pPr>
            <a:r>
              <a:rPr lang="uk-UA" sz="1800" dirty="0"/>
              <a:t>О</a:t>
            </a:r>
            <a:r>
              <a:rPr lang="uk-UA" sz="1800" dirty="0" smtClean="0"/>
              <a:t>бладнання</a:t>
            </a:r>
            <a:r>
              <a:rPr lang="uk-UA" sz="1800" dirty="0"/>
              <a:t>: </a:t>
            </a:r>
            <a:r>
              <a:rPr lang="ru-RU" sz="1800" dirty="0">
                <a:solidFill>
                  <a:srgbClr val="000000"/>
                </a:solidFill>
                <a:latin typeface="Times New Roman"/>
              </a:rPr>
              <a:t>ємність з дистильованою водою; штатив;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лейка </a:t>
            </a:r>
            <a:r>
              <a:rPr lang="ru-RU" sz="1800" dirty="0">
                <a:solidFill>
                  <a:srgbClr val="000000"/>
                </a:solidFill>
                <a:latin typeface="Times New Roman"/>
              </a:rPr>
              <a:t>конусоподібна з коротким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стеблем; </a:t>
            </a:r>
            <a:r>
              <a:rPr lang="ru-RU" sz="1800" dirty="0">
                <a:solidFill>
                  <a:srgbClr val="000000"/>
                </a:solidFill>
                <a:latin typeface="Times New Roman"/>
              </a:rPr>
              <a:t>гумова трубка з краном та скляним наконечником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(диаметром </a:t>
            </a:r>
            <a:r>
              <a:rPr lang="ru-RU" sz="1800" dirty="0">
                <a:solidFill>
                  <a:srgbClr val="000000"/>
                </a:solidFill>
                <a:latin typeface="Times New Roman"/>
              </a:rPr>
              <a:t>3÷5 мм); терези з різноважками; хімічний стакан (або мензурка). </a:t>
            </a:r>
            <a:endParaRPr lang="uk-UA" sz="18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 smtClean="0"/>
          </a:p>
          <a:p>
            <a:r>
              <a:rPr lang="uk-UA" sz="1800" dirty="0" smtClean="0"/>
              <a:t> Альтернативна домашня лабораторна робота:</a:t>
            </a:r>
          </a:p>
          <a:p>
            <a:pPr marL="0" indent="0">
              <a:buNone/>
            </a:pPr>
            <a:r>
              <a:rPr lang="uk-UA" sz="1800" dirty="0"/>
              <a:t>«Визначення коефіцієнту поверхневого натягу за допомогою методу відриву крапель»</a:t>
            </a: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 Обладнання: вода; піпетка; ваги; маленька склянка (для того, щоб можна було накрапати воду туди).</a:t>
            </a:r>
            <a:endParaRPr lang="ru-RU" sz="1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41" y="2917734"/>
            <a:ext cx="1491434" cy="1955605"/>
          </a:xfrm>
          <a:prstGeom prst="rect">
            <a:avLst/>
          </a:prstGeom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8408988" y="196850"/>
            <a:ext cx="500062" cy="495300"/>
            <a:chOff x="2971" y="300"/>
            <a:chExt cx="315" cy="312"/>
          </a:xfrm>
        </p:grpSpPr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>
                  <a:latin typeface="Comic Sans MS" pitchFamily="66" charset="0"/>
                </a:rPr>
                <a:t> </a:t>
              </a:r>
              <a:r>
                <a:rPr lang="uk-UA" b="1" dirty="0" smtClean="0">
                  <a:latin typeface="Comic Sans MS" pitchFamily="66" charset="0"/>
                </a:rPr>
                <a:t>6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39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Джерела для розроблення домашніх лабораторних робіт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229600" cy="468052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812165" algn="l"/>
              </a:tabLst>
            </a:pPr>
            <a:r>
              <a:rPr lang="uk-UA" sz="2400" dirty="0" smtClean="0">
                <a:latin typeface="Times New Roman"/>
                <a:ea typeface="Times New Roman"/>
                <a:cs typeface="Times New Roman"/>
              </a:rPr>
              <a:t>Існуючі збірники лабораторних робіт та експериментальних задач з фізики.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812165" algn="l"/>
              </a:tabLst>
            </a:pPr>
            <a:r>
              <a:rPr lang="uk-UA" sz="2400" dirty="0" smtClean="0">
                <a:latin typeface="Times New Roman"/>
                <a:ea typeface="Times New Roman"/>
                <a:cs typeface="Arial"/>
              </a:rPr>
              <a:t>Авторські лабораторні роботи, що створюються вчителем впродовж його педагогічної діяльності.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812165" algn="l"/>
              </a:tabLst>
            </a:pPr>
            <a:r>
              <a:rPr lang="uk-UA" sz="2400" dirty="0" smtClean="0">
                <a:latin typeface="Times New Roman"/>
                <a:ea typeface="Times New Roman"/>
                <a:cs typeface="Arial"/>
              </a:rPr>
              <a:t>Домашні лабораторні роботи, які відібрані або складені учнями.</a:t>
            </a:r>
            <a:endParaRPr lang="ru-RU" sz="2400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sz="1400" dirty="0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405813" y="713316"/>
            <a:ext cx="500062" cy="495300"/>
            <a:chOff x="2971" y="300"/>
            <a:chExt cx="315" cy="312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>
                  <a:latin typeface="Comic Sans MS" pitchFamily="66" charset="0"/>
                </a:rPr>
                <a:t> </a:t>
              </a:r>
              <a:r>
                <a:rPr lang="uk-UA" b="1" dirty="0" smtClean="0">
                  <a:latin typeface="Comic Sans MS" pitchFamily="66" charset="0"/>
                </a:rPr>
                <a:t>7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65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1. Можливим методом </a:t>
            </a:r>
            <a:r>
              <a:rPr lang="uk-UA" dirty="0">
                <a:latin typeface="Times New Roman"/>
                <a:ea typeface="Calibri"/>
                <a:cs typeface="Times New Roman"/>
              </a:rPr>
              <a:t>розвитку в учнів експериментаторських умінь за умов змішаної форми навчання фізики є використання 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домашніх лабораторних робіт. Цей </a:t>
            </a:r>
            <a:r>
              <a:rPr lang="uk-UA" dirty="0">
                <a:latin typeface="Times New Roman"/>
                <a:ea typeface="Calibri"/>
                <a:cs typeface="Times New Roman"/>
              </a:rPr>
              <a:t>метод виявляє значні компенсаторні можливості для розвитку в учнів експериментаторських умінь з фізики та не потребує виконання експерименту у фізичній лабораторії. </a:t>
            </a:r>
            <a:endParaRPr lang="ru-RU" sz="24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Calibri"/>
                <a:cs typeface="Times New Roman"/>
              </a:rPr>
              <a:t>2.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Показано 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можливість заміни традиційних лабораторних робіт домашніми експериментальними завданнями, практично з усіх тем шкільної програми з фізики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408988" y="196850"/>
            <a:ext cx="500062" cy="495300"/>
            <a:chOff x="2971" y="300"/>
            <a:chExt cx="315" cy="312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>
                  <a:latin typeface="Comic Sans MS" pitchFamily="66" charset="0"/>
                </a:rPr>
                <a:t> </a:t>
              </a:r>
              <a:r>
                <a:rPr lang="uk-UA" b="1" dirty="0" smtClean="0">
                  <a:latin typeface="Comic Sans MS" pitchFamily="66" charset="0"/>
                </a:rPr>
                <a:t>8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78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116013" y="2246313"/>
            <a:ext cx="6480175" cy="4459287"/>
            <a:chOff x="703" y="1392"/>
            <a:chExt cx="4082" cy="2809"/>
          </a:xfrm>
        </p:grpSpPr>
        <p:sp>
          <p:nvSpPr>
            <p:cNvPr id="3079" name="Rectangle 3"/>
            <p:cNvSpPr>
              <a:spLocks noChangeArrowheads="1"/>
            </p:cNvSpPr>
            <p:nvPr/>
          </p:nvSpPr>
          <p:spPr bwMode="auto">
            <a:xfrm>
              <a:off x="1111" y="1866"/>
              <a:ext cx="444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sz="1600" b="1">
                  <a:latin typeface="Times New Roman" pitchFamily="18" charset="0"/>
                </a:rPr>
                <a:t>і як</a:t>
              </a:r>
              <a:r>
                <a:rPr lang="ru-RU" sz="1200" b="1">
                  <a:latin typeface="Times New Roman" pitchFamily="18" charset="0"/>
                </a:rPr>
                <a:t> 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3080" name="Rectangle 4"/>
            <p:cNvSpPr>
              <a:spLocks noChangeArrowheads="1"/>
            </p:cNvSpPr>
            <p:nvPr/>
          </p:nvSpPr>
          <p:spPr bwMode="auto">
            <a:xfrm>
              <a:off x="1154" y="2351"/>
              <a:ext cx="4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sz="1600" b="1">
                  <a:latin typeface="Times New Roman" pitchFamily="18" charset="0"/>
                </a:rPr>
                <a:t>яку </a:t>
              </a:r>
              <a:endParaRPr lang="ru-RU" sz="1600">
                <a:latin typeface="Times New Roman" pitchFamily="18" charset="0"/>
              </a:endParaRPr>
            </a:p>
          </p:txBody>
        </p:sp>
        <p:sp>
          <p:nvSpPr>
            <p:cNvPr id="3081" name="Text Box 5"/>
            <p:cNvSpPr txBox="1">
              <a:spLocks noChangeArrowheads="1"/>
            </p:cNvSpPr>
            <p:nvPr/>
          </p:nvSpPr>
          <p:spPr bwMode="auto">
            <a:xfrm>
              <a:off x="2823" y="1861"/>
              <a:ext cx="431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1600" b="1">
                  <a:latin typeface="Times New Roman" pitchFamily="18" charset="0"/>
                </a:rPr>
                <a:t>, і як</a:t>
              </a:r>
              <a:r>
                <a:rPr lang="ru-RU" sz="1200" b="1">
                  <a:latin typeface="Times New Roman" pitchFamily="18" charset="0"/>
                </a:rPr>
                <a:t> 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3082" name="Text Box 6"/>
            <p:cNvSpPr txBox="1">
              <a:spLocks noChangeArrowheads="1"/>
            </p:cNvSpPr>
            <p:nvPr/>
          </p:nvSpPr>
          <p:spPr bwMode="auto">
            <a:xfrm>
              <a:off x="2167" y="1392"/>
              <a:ext cx="1474" cy="275"/>
            </a:xfrm>
            <a:prstGeom prst="rect">
              <a:avLst/>
            </a:prstGeom>
            <a:solidFill>
              <a:srgbClr val="EBFAF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uk-UA" sz="1600">
                  <a:latin typeface="Times New Roman" pitchFamily="18" charset="0"/>
                </a:rPr>
                <a:t>електрон поводить себе</a:t>
              </a:r>
            </a:p>
          </p:txBody>
        </p:sp>
        <p:sp>
          <p:nvSpPr>
            <p:cNvPr id="3083" name="Line 7"/>
            <p:cNvSpPr>
              <a:spLocks noChangeShapeType="1"/>
            </p:cNvSpPr>
            <p:nvPr/>
          </p:nvSpPr>
          <p:spPr bwMode="auto">
            <a:xfrm flipH="1">
              <a:off x="2238" y="1673"/>
              <a:ext cx="133" cy="1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4" name="Line 8"/>
            <p:cNvSpPr>
              <a:spLocks noChangeShapeType="1"/>
            </p:cNvSpPr>
            <p:nvPr/>
          </p:nvSpPr>
          <p:spPr bwMode="auto">
            <a:xfrm>
              <a:off x="3358" y="1663"/>
              <a:ext cx="121" cy="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5" name="Text Box 9"/>
            <p:cNvSpPr txBox="1">
              <a:spLocks noChangeArrowheads="1"/>
            </p:cNvSpPr>
            <p:nvPr/>
          </p:nvSpPr>
          <p:spPr bwMode="auto">
            <a:xfrm>
              <a:off x="1429" y="1869"/>
              <a:ext cx="1440" cy="274"/>
            </a:xfrm>
            <a:prstGeom prst="rect">
              <a:avLst/>
            </a:prstGeom>
            <a:solidFill>
              <a:srgbClr val="EBFAF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1600">
                  <a:latin typeface="Times New Roman" pitchFamily="18" charset="0"/>
                </a:rPr>
                <a:t>частинка (корпускула)</a:t>
              </a:r>
            </a:p>
          </p:txBody>
        </p:sp>
        <p:sp>
          <p:nvSpPr>
            <p:cNvPr id="3086" name="Text Box 10"/>
            <p:cNvSpPr txBox="1">
              <a:spLocks noChangeArrowheads="1"/>
            </p:cNvSpPr>
            <p:nvPr/>
          </p:nvSpPr>
          <p:spPr bwMode="auto">
            <a:xfrm>
              <a:off x="3181" y="1863"/>
              <a:ext cx="1604" cy="273"/>
            </a:xfrm>
            <a:prstGeom prst="rect">
              <a:avLst/>
            </a:prstGeom>
            <a:solidFill>
              <a:srgbClr val="EBFAF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1600">
                  <a:latin typeface="Times New Roman" pitchFamily="18" charset="0"/>
                </a:rPr>
                <a:t>хвил</a:t>
              </a:r>
              <a:r>
                <a:rPr lang="uk-UA" sz="1600" b="1" u="sng">
                  <a:latin typeface="Times New Roman" pitchFamily="18" charset="0"/>
                </a:rPr>
                <a:t>? </a:t>
              </a:r>
              <a:r>
                <a:rPr lang="uk-UA" sz="1600">
                  <a:latin typeface="Times New Roman" pitchFamily="18" charset="0"/>
                </a:rPr>
                <a:t>(хвильовий пакет)</a:t>
              </a:r>
            </a:p>
          </p:txBody>
        </p:sp>
        <p:sp>
          <p:nvSpPr>
            <p:cNvPr id="3087" name="Line 11"/>
            <p:cNvSpPr>
              <a:spLocks noChangeShapeType="1"/>
            </p:cNvSpPr>
            <p:nvPr/>
          </p:nvSpPr>
          <p:spPr bwMode="auto">
            <a:xfrm flipH="1">
              <a:off x="1824" y="2142"/>
              <a:ext cx="6" cy="2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Text Box 12"/>
            <p:cNvSpPr txBox="1">
              <a:spLocks noChangeArrowheads="1"/>
            </p:cNvSpPr>
            <p:nvPr/>
          </p:nvSpPr>
          <p:spPr bwMode="auto">
            <a:xfrm>
              <a:off x="1446" y="2353"/>
              <a:ext cx="1752" cy="275"/>
            </a:xfrm>
            <a:prstGeom prst="rect">
              <a:avLst/>
            </a:prstGeom>
            <a:solidFill>
              <a:srgbClr val="EBFAF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1600">
                  <a:latin typeface="Times New Roman" pitchFamily="18" charset="0"/>
                </a:rPr>
                <a:t>можна уявити як кульку …</a:t>
              </a:r>
            </a:p>
          </p:txBody>
        </p:sp>
        <p:sp>
          <p:nvSpPr>
            <p:cNvPr id="3089" name="Rectangle 13"/>
            <p:cNvSpPr>
              <a:spLocks noChangeArrowheads="1"/>
            </p:cNvSpPr>
            <p:nvPr/>
          </p:nvSpPr>
          <p:spPr bwMode="auto">
            <a:xfrm>
              <a:off x="721" y="1850"/>
              <a:ext cx="286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sz="2400">
                  <a:latin typeface="Times New Roman" pitchFamily="18" charset="0"/>
                </a:rPr>
                <a:t>а)</a:t>
              </a:r>
            </a:p>
          </p:txBody>
        </p:sp>
        <p:sp>
          <p:nvSpPr>
            <p:cNvPr id="3090" name="Rectangle 14"/>
            <p:cNvSpPr>
              <a:spLocks noChangeArrowheads="1"/>
            </p:cNvSpPr>
            <p:nvPr/>
          </p:nvSpPr>
          <p:spPr bwMode="auto">
            <a:xfrm>
              <a:off x="2380" y="3469"/>
              <a:ext cx="41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sz="1600" b="1">
                  <a:latin typeface="Times New Roman" pitchFamily="18" charset="0"/>
                </a:rPr>
                <a:t>яку </a:t>
              </a:r>
              <a:endParaRPr lang="ru-RU" sz="1600">
                <a:latin typeface="Times New Roman" pitchFamily="18" charset="0"/>
              </a:endParaRPr>
            </a:p>
          </p:txBody>
        </p:sp>
        <p:sp>
          <p:nvSpPr>
            <p:cNvPr id="3091" name="Rectangle 15"/>
            <p:cNvSpPr>
              <a:spLocks noChangeArrowheads="1"/>
            </p:cNvSpPr>
            <p:nvPr/>
          </p:nvSpPr>
          <p:spPr bwMode="auto">
            <a:xfrm>
              <a:off x="1781" y="3893"/>
              <a:ext cx="444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sz="1600" b="1">
                  <a:latin typeface="Times New Roman" pitchFamily="18" charset="0"/>
                </a:rPr>
                <a:t>і    як</a:t>
              </a:r>
              <a:r>
                <a:rPr lang="ru-RU" sz="1200" b="1">
                  <a:latin typeface="Times New Roman" pitchFamily="18" charset="0"/>
                </a:rPr>
                <a:t> 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3092" name="Text Box 16"/>
            <p:cNvSpPr txBox="1">
              <a:spLocks noChangeArrowheads="1"/>
            </p:cNvSpPr>
            <p:nvPr/>
          </p:nvSpPr>
          <p:spPr bwMode="auto">
            <a:xfrm>
              <a:off x="2884" y="3889"/>
              <a:ext cx="431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1600" b="1">
                  <a:latin typeface="Times New Roman" pitchFamily="18" charset="0"/>
                </a:rPr>
                <a:t>, і як </a:t>
              </a:r>
              <a:endParaRPr lang="ru-RU" sz="1600">
                <a:latin typeface="Times New Roman" pitchFamily="18" charset="0"/>
              </a:endParaRPr>
            </a:p>
          </p:txBody>
        </p:sp>
        <p:sp>
          <p:nvSpPr>
            <p:cNvPr id="3093" name="Text Box 17"/>
            <p:cNvSpPr txBox="1">
              <a:spLocks noChangeArrowheads="1"/>
            </p:cNvSpPr>
            <p:nvPr/>
          </p:nvSpPr>
          <p:spPr bwMode="auto">
            <a:xfrm>
              <a:off x="2208" y="3882"/>
              <a:ext cx="724" cy="274"/>
            </a:xfrm>
            <a:prstGeom prst="rect">
              <a:avLst/>
            </a:prstGeom>
            <a:solidFill>
              <a:srgbClr val="EBFAF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1600">
                  <a:latin typeface="Times New Roman" pitchFamily="18" charset="0"/>
                </a:rPr>
                <a:t>кульку …</a:t>
              </a:r>
            </a:p>
          </p:txBody>
        </p:sp>
        <p:sp>
          <p:nvSpPr>
            <p:cNvPr id="3094" name="Text Box 18"/>
            <p:cNvSpPr txBox="1">
              <a:spLocks noChangeArrowheads="1"/>
            </p:cNvSpPr>
            <p:nvPr/>
          </p:nvSpPr>
          <p:spPr bwMode="auto">
            <a:xfrm>
              <a:off x="3284" y="3889"/>
              <a:ext cx="759" cy="257"/>
            </a:xfrm>
            <a:prstGeom prst="rect">
              <a:avLst/>
            </a:prstGeom>
            <a:solidFill>
              <a:srgbClr val="EBFAF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1600">
                  <a:latin typeface="Times New Roman" pitchFamily="18" charset="0"/>
                </a:rPr>
                <a:t>хвил</a:t>
              </a:r>
              <a:r>
                <a:rPr lang="uk-UA" sz="1600" b="1">
                  <a:latin typeface="Times New Roman" pitchFamily="18" charset="0"/>
                </a:rPr>
                <a:t>ю</a:t>
              </a:r>
              <a:r>
                <a:rPr lang="uk-UA" sz="1600"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3095" name="Text Box 19"/>
            <p:cNvSpPr txBox="1">
              <a:spLocks noChangeArrowheads="1"/>
            </p:cNvSpPr>
            <p:nvPr/>
          </p:nvSpPr>
          <p:spPr bwMode="auto">
            <a:xfrm>
              <a:off x="2663" y="3458"/>
              <a:ext cx="1153" cy="274"/>
            </a:xfrm>
            <a:prstGeom prst="rect">
              <a:avLst/>
            </a:prstGeom>
            <a:solidFill>
              <a:srgbClr val="EBFAF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uk-UA" sz="1600">
                  <a:latin typeface="Times New Roman" pitchFamily="18" charset="0"/>
                </a:rPr>
                <a:t>можна собі уявити </a:t>
              </a:r>
            </a:p>
          </p:txBody>
        </p:sp>
        <p:sp>
          <p:nvSpPr>
            <p:cNvPr id="3096" name="Rectangle 20"/>
            <p:cNvSpPr>
              <a:spLocks noChangeArrowheads="1"/>
            </p:cNvSpPr>
            <p:nvPr/>
          </p:nvSpPr>
          <p:spPr bwMode="auto">
            <a:xfrm>
              <a:off x="703" y="3434"/>
              <a:ext cx="287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sz="2400">
                  <a:latin typeface="Times New Roman" pitchFamily="18" charset="0"/>
                </a:rPr>
                <a:t>б)</a:t>
              </a:r>
            </a:p>
          </p:txBody>
        </p:sp>
        <p:grpSp>
          <p:nvGrpSpPr>
            <p:cNvPr id="3097" name="Group 21"/>
            <p:cNvGrpSpPr>
              <a:grpSpLocks/>
            </p:cNvGrpSpPr>
            <p:nvPr/>
          </p:nvGrpSpPr>
          <p:grpSpPr bwMode="auto">
            <a:xfrm>
              <a:off x="1362" y="3000"/>
              <a:ext cx="3249" cy="273"/>
              <a:chOff x="3600" y="5574"/>
              <a:chExt cx="5874" cy="474"/>
            </a:xfrm>
          </p:grpSpPr>
          <p:sp>
            <p:nvSpPr>
              <p:cNvPr id="3103" name="Text Box 22"/>
              <p:cNvSpPr txBox="1">
                <a:spLocks noChangeArrowheads="1"/>
              </p:cNvSpPr>
              <p:nvPr/>
            </p:nvSpPr>
            <p:spPr bwMode="auto">
              <a:xfrm>
                <a:off x="3600" y="5574"/>
                <a:ext cx="5874" cy="474"/>
              </a:xfrm>
              <a:prstGeom prst="rect">
                <a:avLst/>
              </a:prstGeom>
              <a:solidFill>
                <a:srgbClr val="EBFAF5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uk-UA" sz="1600">
                    <a:latin typeface="Times New Roman" pitchFamily="18" charset="0"/>
                  </a:rPr>
                  <a:t>електрон поводить себе       як </a:t>
                </a:r>
                <a:r>
                  <a:rPr lang="uk-UA" sz="1600" u="sng">
                    <a:latin typeface="Times New Roman" pitchFamily="18" charset="0"/>
                  </a:rPr>
                  <a:t>частинка</a:t>
                </a:r>
                <a:r>
                  <a:rPr lang="uk-UA" sz="1600">
                    <a:latin typeface="Times New Roman" pitchFamily="18" charset="0"/>
                  </a:rPr>
                  <a:t> (корпускула)</a:t>
                </a:r>
              </a:p>
            </p:txBody>
          </p:sp>
          <p:sp>
            <p:nvSpPr>
              <p:cNvPr id="3104" name="Oval 23"/>
              <p:cNvSpPr>
                <a:spLocks noChangeArrowheads="1"/>
              </p:cNvSpPr>
              <p:nvPr/>
            </p:nvSpPr>
            <p:spPr bwMode="auto">
              <a:xfrm>
                <a:off x="6258" y="5664"/>
                <a:ext cx="348" cy="300"/>
              </a:xfrm>
              <a:prstGeom prst="ellipse">
                <a:avLst/>
              </a:prstGeom>
              <a:solidFill>
                <a:srgbClr val="EBFAF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98" name="Line 24"/>
            <p:cNvSpPr>
              <a:spLocks noChangeShapeType="1"/>
            </p:cNvSpPr>
            <p:nvPr/>
          </p:nvSpPr>
          <p:spPr bwMode="auto">
            <a:xfrm flipH="1">
              <a:off x="1910" y="3203"/>
              <a:ext cx="925" cy="7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9" name="Oval 25"/>
            <p:cNvSpPr>
              <a:spLocks noChangeArrowheads="1"/>
            </p:cNvSpPr>
            <p:nvPr/>
          </p:nvSpPr>
          <p:spPr bwMode="auto">
            <a:xfrm>
              <a:off x="1769" y="3914"/>
              <a:ext cx="177" cy="19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Line 26"/>
            <p:cNvSpPr>
              <a:spLocks noChangeShapeType="1"/>
            </p:cNvSpPr>
            <p:nvPr/>
          </p:nvSpPr>
          <p:spPr bwMode="auto">
            <a:xfrm flipH="1">
              <a:off x="3417" y="3177"/>
              <a:ext cx="9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1" name="Line 27"/>
            <p:cNvSpPr>
              <a:spLocks noChangeShapeType="1"/>
            </p:cNvSpPr>
            <p:nvPr/>
          </p:nvSpPr>
          <p:spPr bwMode="auto">
            <a:xfrm flipH="1">
              <a:off x="2672" y="3736"/>
              <a:ext cx="222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2" name="Line 28"/>
            <p:cNvSpPr>
              <a:spLocks noChangeShapeType="1"/>
            </p:cNvSpPr>
            <p:nvPr/>
          </p:nvSpPr>
          <p:spPr bwMode="auto">
            <a:xfrm>
              <a:off x="3508" y="3732"/>
              <a:ext cx="169" cy="1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" name="Rectangle 29"/>
          <p:cNvSpPr>
            <a:spLocks noChangeArrowheads="1"/>
          </p:cNvSpPr>
          <p:nvPr/>
        </p:nvSpPr>
        <p:spPr bwMode="auto">
          <a:xfrm>
            <a:off x="266700" y="-36513"/>
            <a:ext cx="8351838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uk-UA" sz="2800">
                <a:latin typeface="Bookman Old Style" pitchFamily="18" charset="0"/>
              </a:rPr>
              <a:t>“У цьому плані є й принципові труднощі: електрон поводить себе і як частинка (корпускула), яку можна уявити як кульку мікроскопічних розмірів, і як хвилю (хвильовий пакет)</a:t>
            </a:r>
            <a:r>
              <a:rPr lang="en-US" sz="2800">
                <a:latin typeface="Bookman Old Style" pitchFamily="18" charset="0"/>
              </a:rPr>
              <a:t>”</a:t>
            </a:r>
            <a:r>
              <a:rPr lang="uk-UA" sz="2800">
                <a:latin typeface="Bookman Old Style" pitchFamily="18" charset="0"/>
              </a:rPr>
              <a:t>.</a:t>
            </a:r>
            <a:endParaRPr lang="ru-RU" sz="2800">
              <a:latin typeface="Bookman Old Style" pitchFamily="18" charset="0"/>
            </a:endParaRPr>
          </a:p>
        </p:txBody>
      </p:sp>
      <p:grpSp>
        <p:nvGrpSpPr>
          <p:cNvPr id="3076" name="Group 30"/>
          <p:cNvGrpSpPr>
            <a:grpSpLocks/>
          </p:cNvGrpSpPr>
          <p:nvPr/>
        </p:nvGrpSpPr>
        <p:grpSpPr bwMode="auto">
          <a:xfrm>
            <a:off x="8532813" y="0"/>
            <a:ext cx="501650" cy="495300"/>
            <a:chOff x="2971" y="300"/>
            <a:chExt cx="315" cy="312"/>
          </a:xfrm>
        </p:grpSpPr>
        <p:sp>
          <p:nvSpPr>
            <p:cNvPr id="3077" name="Oval 31"/>
            <p:cNvSpPr>
              <a:spLocks noChangeArrowheads="1"/>
            </p:cNvSpPr>
            <p:nvPr/>
          </p:nvSpPr>
          <p:spPr bwMode="auto">
            <a:xfrm>
              <a:off x="2971" y="300"/>
              <a:ext cx="313" cy="3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8" name="Text Box 32"/>
            <p:cNvSpPr txBox="1">
              <a:spLocks noChangeArrowheads="1"/>
            </p:cNvSpPr>
            <p:nvPr/>
          </p:nvSpPr>
          <p:spPr bwMode="auto">
            <a:xfrm>
              <a:off x="2971" y="346"/>
              <a:ext cx="3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k-UA" b="1" dirty="0" smtClean="0">
                  <a:latin typeface="Comic Sans MS" pitchFamily="66" charset="0"/>
                </a:rPr>
                <a:t>9</a:t>
              </a:r>
              <a:endParaRPr lang="ru-RU" b="1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68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218</TotalTime>
  <Words>606</Words>
  <Application>Microsoft Office PowerPoint</Application>
  <PresentationFormat>Экран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Напрямки роботи для впровадження STEM-освіти: </vt:lpstr>
      <vt:lpstr>Використання домашніх лабораторних робіт для розвитку експериментаторських умінь учнів з фізики в умовах змішаної форми навчання</vt:lpstr>
      <vt:lpstr>Ефективність методу навчання</vt:lpstr>
      <vt:lpstr>Переваги домашніх лабораторних робіт, як методу навчання в розрізі формування експериментаторських умінь учнів </vt:lpstr>
      <vt:lpstr>Взаємозамінюваність лабораторних робіт</vt:lpstr>
      <vt:lpstr>Взаємозамінюваність лабораторних робіт</vt:lpstr>
      <vt:lpstr>Джерела для розроблення домашніх лабораторних робіт</vt:lpstr>
      <vt:lpstr>Висновки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домашніх лабораторних робіт для розвитку експериментаторських умінь учнів з фізики в умовах змішаної форми навчання</dc:title>
  <dc:creator>Полина</dc:creator>
  <cp:lastModifiedBy>Hewlett-Packard</cp:lastModifiedBy>
  <cp:revision>44</cp:revision>
  <dcterms:created xsi:type="dcterms:W3CDTF">2021-10-04T13:52:50Z</dcterms:created>
  <dcterms:modified xsi:type="dcterms:W3CDTF">2021-10-08T15:43:26Z</dcterms:modified>
</cp:coreProperties>
</file>