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E180-1C73-4AF8-AFAC-19CFAB0336F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D9BA-421D-4A93-A616-AFD67822C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048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E180-1C73-4AF8-AFAC-19CFAB0336F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D9BA-421D-4A93-A616-AFD67822C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674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E180-1C73-4AF8-AFAC-19CFAB0336F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D9BA-421D-4A93-A616-AFD67822C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579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E180-1C73-4AF8-AFAC-19CFAB0336F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D9BA-421D-4A93-A616-AFD67822C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38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E180-1C73-4AF8-AFAC-19CFAB0336F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D9BA-421D-4A93-A616-AFD67822C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26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E180-1C73-4AF8-AFAC-19CFAB0336F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D9BA-421D-4A93-A616-AFD67822C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004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E180-1C73-4AF8-AFAC-19CFAB0336F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D9BA-421D-4A93-A616-AFD67822C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395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E180-1C73-4AF8-AFAC-19CFAB0336F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D9BA-421D-4A93-A616-AFD67822C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394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E180-1C73-4AF8-AFAC-19CFAB0336F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D9BA-421D-4A93-A616-AFD67822C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56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E180-1C73-4AF8-AFAC-19CFAB0336F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D9BA-421D-4A93-A616-AFD67822C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770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E180-1C73-4AF8-AFAC-19CFAB0336F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D9BA-421D-4A93-A616-AFD67822C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322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8E180-1C73-4AF8-AFAC-19CFAB0336F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AD9BA-421D-4A93-A616-AFD67822C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804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3 </a:t>
            </a:r>
            <a:r>
              <a:rPr lang="ru-RU" b="1" dirty="0" err="1"/>
              <a:t>Зв'язок</a:t>
            </a:r>
            <a:r>
              <a:rPr lang="ru-RU" b="1" dirty="0"/>
              <a:t> </a:t>
            </a:r>
            <a:r>
              <a:rPr lang="ru-RU" b="1" dirty="0" err="1"/>
              <a:t>екології</a:t>
            </a:r>
            <a:r>
              <a:rPr lang="ru-RU" b="1" dirty="0"/>
              <a:t> та </a:t>
            </a:r>
            <a:r>
              <a:rPr lang="ru-RU" b="1" dirty="0" err="1"/>
              <a:t>ресурсозбереження</a:t>
            </a:r>
            <a:r>
              <a:rPr lang="ru-RU" b="1" dirty="0"/>
              <a:t> в </a:t>
            </a:r>
            <a:r>
              <a:rPr lang="ru-RU" b="1" dirty="0" err="1"/>
              <a:t>чорній</a:t>
            </a:r>
            <a:r>
              <a:rPr lang="ru-RU" b="1" dirty="0"/>
              <a:t> </a:t>
            </a:r>
            <a:r>
              <a:rPr lang="ru-RU" b="1" dirty="0" err="1"/>
              <a:t>металургії</a:t>
            </a:r>
            <a:r>
              <a:rPr lang="ru-RU" b="1" dirty="0"/>
              <a:t> 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768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422694"/>
            <a:ext cx="11074879" cy="621101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i="1" dirty="0" err="1"/>
              <a:t>Екологічні</a:t>
            </a:r>
            <a:r>
              <a:rPr lang="ru-RU" i="1" dirty="0"/>
              <a:t> й </a:t>
            </a:r>
            <a:r>
              <a:rPr lang="ru-RU" i="1" dirty="0" err="1"/>
              <a:t>енергетичні</a:t>
            </a:r>
            <a:r>
              <a:rPr lang="ru-RU" i="1" dirty="0"/>
              <a:t> </a:t>
            </a:r>
            <a:r>
              <a:rPr lang="ru-RU" i="1" dirty="0" err="1"/>
              <a:t>проблеми</a:t>
            </a:r>
            <a:r>
              <a:rPr lang="ru-RU" i="1" dirty="0"/>
              <a:t> </a:t>
            </a:r>
            <a:r>
              <a:rPr lang="ru-RU" i="1" dirty="0" err="1"/>
              <a:t>розвитку</a:t>
            </a:r>
            <a:r>
              <a:rPr lang="ru-RU" i="1" dirty="0"/>
              <a:t> </a:t>
            </a:r>
            <a:r>
              <a:rPr lang="ru-RU" i="1" dirty="0" err="1"/>
              <a:t>дугових</a:t>
            </a:r>
            <a:r>
              <a:rPr lang="ru-RU" i="1" dirty="0"/>
              <a:t> </a:t>
            </a:r>
            <a:r>
              <a:rPr lang="ru-RU" i="1" dirty="0" err="1"/>
              <a:t>стальпечей</a:t>
            </a:r>
            <a:r>
              <a:rPr lang="ru-RU" i="1" dirty="0"/>
              <a:t> </a:t>
            </a:r>
            <a:endParaRPr lang="ru-RU" i="1" dirty="0" smtClean="0"/>
          </a:p>
          <a:p>
            <a:pPr algn="just"/>
            <a:r>
              <a:rPr lang="ru-RU" dirty="0" err="1" smtClean="0"/>
              <a:t>Одиниця</a:t>
            </a:r>
            <a:r>
              <a:rPr lang="ru-RU" dirty="0" smtClean="0"/>
              <a:t> </a:t>
            </a:r>
            <a:r>
              <a:rPr lang="ru-RU" dirty="0" err="1"/>
              <a:t>електроенергії</a:t>
            </a:r>
            <a:r>
              <a:rPr lang="ru-RU" dirty="0"/>
              <a:t> у 5-10 </a:t>
            </a:r>
            <a:r>
              <a:rPr lang="ru-RU" dirty="0" err="1"/>
              <a:t>разів</a:t>
            </a:r>
            <a:r>
              <a:rPr lang="ru-RU" dirty="0"/>
              <a:t> </a:t>
            </a:r>
            <a:r>
              <a:rPr lang="ru-RU" dirty="0" err="1"/>
              <a:t>дорожча</a:t>
            </a:r>
            <a:r>
              <a:rPr lang="ru-RU" dirty="0"/>
              <a:t> </a:t>
            </a:r>
            <a:r>
              <a:rPr lang="ru-RU" dirty="0" err="1"/>
              <a:t>аналогічної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 природного газу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вугілля</a:t>
            </a:r>
            <a:r>
              <a:rPr lang="ru-RU" dirty="0"/>
              <a:t>. </a:t>
            </a:r>
            <a:r>
              <a:rPr lang="ru-RU" dirty="0" err="1"/>
              <a:t>Надпотужні</a:t>
            </a:r>
            <a:r>
              <a:rPr lang="ru-RU" dirty="0"/>
              <a:t> ДСП (</a:t>
            </a:r>
            <a:r>
              <a:rPr lang="ru-RU" dirty="0" err="1"/>
              <a:t>ємністю</a:t>
            </a:r>
            <a:r>
              <a:rPr lang="ru-RU" dirty="0"/>
              <a:t> 100-150 т),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працюють</a:t>
            </a:r>
            <a:r>
              <a:rPr lang="ru-RU" dirty="0"/>
              <a:t> на </a:t>
            </a:r>
            <a:r>
              <a:rPr lang="ru-RU" dirty="0" err="1"/>
              <a:t>змінному</a:t>
            </a:r>
            <a:r>
              <a:rPr lang="ru-RU" dirty="0"/>
              <a:t> (</a:t>
            </a:r>
            <a:r>
              <a:rPr lang="ru-RU" dirty="0" err="1"/>
              <a:t>рідше</a:t>
            </a:r>
            <a:r>
              <a:rPr lang="ru-RU" dirty="0"/>
              <a:t> - </a:t>
            </a:r>
            <a:r>
              <a:rPr lang="ru-RU" dirty="0" err="1"/>
              <a:t>постійному</a:t>
            </a:r>
            <a:r>
              <a:rPr lang="ru-RU" dirty="0"/>
              <a:t>) </a:t>
            </a:r>
            <a:r>
              <a:rPr lang="ru-RU" dirty="0" err="1"/>
              <a:t>струмі</a:t>
            </a:r>
            <a:r>
              <a:rPr lang="ru-RU" dirty="0"/>
              <a:t>,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продуктивність</a:t>
            </a:r>
            <a:r>
              <a:rPr lang="ru-RU" dirty="0"/>
              <a:t> не </a:t>
            </a:r>
            <a:r>
              <a:rPr lang="ru-RU" dirty="0" err="1"/>
              <a:t>нижче</a:t>
            </a:r>
            <a:r>
              <a:rPr lang="ru-RU" dirty="0"/>
              <a:t> 100 т/год. ДСП </a:t>
            </a:r>
            <a:r>
              <a:rPr lang="ru-RU" dirty="0" err="1"/>
              <a:t>відрізняються</a:t>
            </a:r>
            <a:r>
              <a:rPr lang="ru-RU" dirty="0"/>
              <a:t> </a:t>
            </a:r>
            <a:r>
              <a:rPr lang="ru-RU" dirty="0" err="1"/>
              <a:t>високою</a:t>
            </a:r>
            <a:r>
              <a:rPr lang="ru-RU" dirty="0"/>
              <a:t> </a:t>
            </a:r>
            <a:r>
              <a:rPr lang="ru-RU" dirty="0" err="1"/>
              <a:t>часткою</a:t>
            </a:r>
            <a:r>
              <a:rPr lang="ru-RU" dirty="0"/>
              <a:t> </a:t>
            </a:r>
            <a:r>
              <a:rPr lang="ru-RU" dirty="0" err="1"/>
              <a:t>хімічної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r>
              <a:rPr lang="ru-RU" dirty="0"/>
              <a:t> (до 65-70 %), </a:t>
            </a:r>
            <a:r>
              <a:rPr lang="ru-RU" dirty="0" err="1"/>
              <a:t>втратним</a:t>
            </a:r>
            <a:r>
              <a:rPr lang="ru-RU" dirty="0"/>
              <a:t> </a:t>
            </a:r>
            <a:r>
              <a:rPr lang="ru-RU" dirty="0" err="1"/>
              <a:t>витягом</a:t>
            </a:r>
            <a:r>
              <a:rPr lang="ru-RU" dirty="0"/>
              <a:t> </a:t>
            </a:r>
            <a:r>
              <a:rPr lang="ru-RU" dirty="0" err="1"/>
              <a:t>шихти</a:t>
            </a:r>
            <a:r>
              <a:rPr lang="ru-RU" dirty="0"/>
              <a:t> (до 8,5-12 %) та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значенням</a:t>
            </a:r>
            <a:r>
              <a:rPr lang="ru-RU" dirty="0"/>
              <a:t> </a:t>
            </a:r>
            <a:r>
              <a:rPr lang="ru-RU" dirty="0" err="1"/>
              <a:t>теплоти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виділяється</a:t>
            </a:r>
            <a:r>
              <a:rPr lang="ru-RU" dirty="0"/>
              <a:t> у </a:t>
            </a:r>
            <a:r>
              <a:rPr lang="ru-RU" dirty="0" err="1"/>
              <a:t>робочому</a:t>
            </a:r>
            <a:r>
              <a:rPr lang="ru-RU" dirty="0"/>
              <a:t> простору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екзотермічних</a:t>
            </a:r>
            <a:r>
              <a:rPr lang="ru-RU" dirty="0"/>
              <a:t> </a:t>
            </a:r>
            <a:r>
              <a:rPr lang="ru-RU" dirty="0" err="1"/>
              <a:t>реакцій</a:t>
            </a:r>
            <a:r>
              <a:rPr lang="ru-RU" dirty="0"/>
              <a:t> (550-650 </a:t>
            </a:r>
            <a:r>
              <a:rPr lang="ru-RU" dirty="0" err="1"/>
              <a:t>кВт·год</a:t>
            </a:r>
            <a:r>
              <a:rPr lang="ru-RU" dirty="0"/>
              <a:t>/т). </a:t>
            </a:r>
            <a:endParaRPr lang="ru-RU" dirty="0" smtClean="0"/>
          </a:p>
          <a:p>
            <a:pPr algn="just"/>
            <a:r>
              <a:rPr lang="ru-RU" dirty="0" err="1" smtClean="0"/>
              <a:t>Мінімальна</a:t>
            </a:r>
            <a:r>
              <a:rPr lang="ru-RU" dirty="0" smtClean="0"/>
              <a:t> </a:t>
            </a:r>
            <a:r>
              <a:rPr lang="ru-RU" dirty="0" err="1"/>
              <a:t>витрата</a:t>
            </a:r>
            <a:r>
              <a:rPr lang="ru-RU" dirty="0"/>
              <a:t> </a:t>
            </a:r>
            <a:r>
              <a:rPr lang="ru-RU" dirty="0" err="1"/>
              <a:t>електроенергії</a:t>
            </a:r>
            <a:r>
              <a:rPr lang="ru-RU" dirty="0"/>
              <a:t> на </a:t>
            </a:r>
            <a:r>
              <a:rPr lang="ru-RU" dirty="0" err="1"/>
              <a:t>цих</a:t>
            </a:r>
            <a:r>
              <a:rPr lang="ru-RU" dirty="0"/>
              <a:t> печах становить 250-300 </a:t>
            </a:r>
            <a:r>
              <a:rPr lang="ru-RU" dirty="0" err="1"/>
              <a:t>кВт·год</a:t>
            </a:r>
            <a:r>
              <a:rPr lang="ru-RU" dirty="0"/>
              <a:t>/т. В </a:t>
            </a:r>
            <a:r>
              <a:rPr lang="ru-RU" dirty="0" err="1"/>
              <a:t>металургії</a:t>
            </a:r>
            <a:r>
              <a:rPr lang="ru-RU" dirty="0"/>
              <a:t> </a:t>
            </a:r>
            <a:r>
              <a:rPr lang="ru-RU" dirty="0" err="1"/>
              <a:t>заміна</a:t>
            </a:r>
            <a:r>
              <a:rPr lang="ru-RU" dirty="0"/>
              <a:t> природного газу на </a:t>
            </a:r>
            <a:r>
              <a:rPr lang="ru-RU" dirty="0" err="1"/>
              <a:t>вугілля</a:t>
            </a:r>
            <a:r>
              <a:rPr lang="ru-RU" dirty="0"/>
              <a:t> </a:t>
            </a:r>
            <a:r>
              <a:rPr lang="ru-RU" dirty="0" err="1"/>
              <a:t>приведе</a:t>
            </a:r>
            <a:r>
              <a:rPr lang="ru-RU" dirty="0"/>
              <a:t> до </a:t>
            </a:r>
            <a:r>
              <a:rPr lang="ru-RU" dirty="0" err="1"/>
              <a:t>значного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</a:t>
            </a:r>
            <a:r>
              <a:rPr lang="ru-RU" dirty="0" err="1"/>
              <a:t>оксидів</a:t>
            </a:r>
            <a:r>
              <a:rPr lang="ru-RU" dirty="0"/>
              <a:t> </a:t>
            </a:r>
            <a:r>
              <a:rPr lang="ru-RU" dirty="0" err="1"/>
              <a:t>сірки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сполук</a:t>
            </a:r>
            <a:r>
              <a:rPr lang="ru-RU" dirty="0"/>
              <a:t>. </a:t>
            </a:r>
            <a:r>
              <a:rPr lang="ru-RU" dirty="0" err="1"/>
              <a:t>Одночасно</a:t>
            </a:r>
            <a:r>
              <a:rPr lang="ru-RU" dirty="0"/>
              <a:t> </a:t>
            </a:r>
            <a:r>
              <a:rPr lang="ru-RU" dirty="0" err="1"/>
              <a:t>зростатимуть</a:t>
            </a:r>
            <a:r>
              <a:rPr lang="ru-RU" dirty="0"/>
              <a:t> й </a:t>
            </a:r>
            <a:r>
              <a:rPr lang="ru-RU" dirty="0" err="1"/>
              <a:t>еквівалентні</a:t>
            </a:r>
            <a:r>
              <a:rPr lang="ru-RU" dirty="0"/>
              <a:t> </a:t>
            </a:r>
            <a:r>
              <a:rPr lang="ru-RU" dirty="0" err="1"/>
              <a:t>викиди</a:t>
            </a:r>
            <a:r>
              <a:rPr lang="ru-RU" dirty="0"/>
              <a:t> у системах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електроенергії</a:t>
            </a:r>
            <a:r>
              <a:rPr lang="ru-RU" dirty="0"/>
              <a:t>. </a:t>
            </a:r>
            <a:r>
              <a:rPr lang="ru-RU" dirty="0" err="1"/>
              <a:t>Основні</a:t>
            </a:r>
            <a:r>
              <a:rPr lang="ru-RU" dirty="0"/>
              <a:t> напрямки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шкідливих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та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енерговитрат</a:t>
            </a:r>
            <a:r>
              <a:rPr lang="ru-RU" dirty="0"/>
              <a:t> на </a:t>
            </a:r>
            <a:r>
              <a:rPr lang="ru-RU" dirty="0" err="1"/>
              <a:t>очищення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 у </a:t>
            </a:r>
            <a:r>
              <a:rPr lang="ru-RU" dirty="0" err="1"/>
              <a:t>сталеплавильних</a:t>
            </a:r>
            <a:r>
              <a:rPr lang="ru-RU" dirty="0"/>
              <a:t> </a:t>
            </a:r>
            <a:r>
              <a:rPr lang="ru-RU" dirty="0" err="1"/>
              <a:t>виробництвах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упровадження</a:t>
            </a:r>
            <a:r>
              <a:rPr lang="ru-RU" dirty="0"/>
              <a:t> сухих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очищення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пилу, </a:t>
            </a:r>
            <a:r>
              <a:rPr lang="ru-RU" dirty="0" err="1"/>
              <a:t>розробка</a:t>
            </a:r>
            <a:r>
              <a:rPr lang="ru-RU" dirty="0"/>
              <a:t> та </a:t>
            </a:r>
            <a:r>
              <a:rPr lang="ru-RU" dirty="0" err="1"/>
              <a:t>упровадження</a:t>
            </a:r>
            <a:r>
              <a:rPr lang="ru-RU" dirty="0"/>
              <a:t> </a:t>
            </a:r>
            <a:r>
              <a:rPr lang="ru-RU" dirty="0" err="1"/>
              <a:t>технологічних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, </a:t>
            </a:r>
            <a:r>
              <a:rPr lang="ru-RU" dirty="0" err="1"/>
              <a:t>стримуючих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шкідливих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,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аспіраційних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 як </a:t>
            </a:r>
            <a:r>
              <a:rPr lang="ru-RU" dirty="0" err="1"/>
              <a:t>окислювач</a:t>
            </a:r>
            <a:r>
              <a:rPr lang="ru-RU" dirty="0"/>
              <a:t> у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паливних</a:t>
            </a:r>
            <a:r>
              <a:rPr lang="ru-RU" dirty="0"/>
              <a:t> </a:t>
            </a:r>
            <a:r>
              <a:rPr lang="ru-RU" dirty="0" err="1"/>
              <a:t>процесах</a:t>
            </a:r>
            <a:r>
              <a:rPr lang="ru-RU" dirty="0"/>
              <a:t>,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об’єму</a:t>
            </a:r>
            <a:r>
              <a:rPr lang="ru-RU" dirty="0"/>
              <a:t> </a:t>
            </a:r>
            <a:r>
              <a:rPr lang="ru-RU" dirty="0" err="1"/>
              <a:t>технологічних</a:t>
            </a:r>
            <a:r>
              <a:rPr lang="ru-RU" dirty="0"/>
              <a:t> </a:t>
            </a:r>
            <a:r>
              <a:rPr lang="ru-RU" dirty="0" err="1"/>
              <a:t>потоків</a:t>
            </a:r>
            <a:r>
              <a:rPr lang="ru-RU" dirty="0"/>
              <a:t> газу і такого газу,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аспірується</a:t>
            </a:r>
            <a:r>
              <a:rPr lang="ru-RU" dirty="0"/>
              <a:t>. </a:t>
            </a:r>
            <a:r>
              <a:rPr lang="ru-RU" dirty="0" err="1"/>
              <a:t>Проблеми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,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вирішені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 переходу на </a:t>
            </a:r>
            <a:r>
              <a:rPr lang="ru-RU" dirty="0" err="1"/>
              <a:t>безперервні</a:t>
            </a:r>
            <a:r>
              <a:rPr lang="ru-RU" dirty="0"/>
              <a:t> </a:t>
            </a:r>
            <a:r>
              <a:rPr lang="ru-RU" dirty="0" err="1"/>
              <a:t>технологічні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652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439946"/>
            <a:ext cx="11066253" cy="6245525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очікувати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електричних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очищення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оксидів</a:t>
            </a:r>
            <a:r>
              <a:rPr lang="ru-RU" dirty="0"/>
              <a:t> азоту, </a:t>
            </a:r>
            <a:r>
              <a:rPr lang="ru-RU" dirty="0" err="1"/>
              <a:t>сірки</a:t>
            </a:r>
            <a:r>
              <a:rPr lang="ru-RU" dirty="0"/>
              <a:t>, </a:t>
            </a:r>
            <a:r>
              <a:rPr lang="ru-RU" dirty="0" err="1"/>
              <a:t>вуглецю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застосуванням</a:t>
            </a:r>
            <a:r>
              <a:rPr lang="ru-RU" dirty="0"/>
              <a:t> наносекундного </a:t>
            </a:r>
            <a:r>
              <a:rPr lang="ru-RU" dirty="0" err="1"/>
              <a:t>стримерного</a:t>
            </a:r>
            <a:r>
              <a:rPr lang="ru-RU" dirty="0"/>
              <a:t> </a:t>
            </a:r>
            <a:r>
              <a:rPr lang="ru-RU" dirty="0" err="1"/>
              <a:t>розряду</a:t>
            </a:r>
            <a:r>
              <a:rPr lang="ru-RU" dirty="0"/>
              <a:t> та </a:t>
            </a:r>
            <a:r>
              <a:rPr lang="ru-RU" dirty="0" err="1"/>
              <a:t>низькотемпературного</a:t>
            </a:r>
            <a:r>
              <a:rPr lang="ru-RU" dirty="0"/>
              <a:t> </a:t>
            </a:r>
            <a:r>
              <a:rPr lang="ru-RU" dirty="0" err="1"/>
              <a:t>доокислення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метод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малими</a:t>
            </a:r>
            <a:r>
              <a:rPr lang="ru-RU" dirty="0"/>
              <a:t> </a:t>
            </a:r>
            <a:r>
              <a:rPr lang="ru-RU" dirty="0" err="1"/>
              <a:t>витратами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. При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згорянні</a:t>
            </a:r>
            <a:r>
              <a:rPr lang="ru-RU" dirty="0"/>
              <a:t> в </a:t>
            </a:r>
            <a:r>
              <a:rPr lang="ru-RU" dirty="0" err="1"/>
              <a:t>об’ємі</a:t>
            </a:r>
            <a:r>
              <a:rPr lang="ru-RU" dirty="0"/>
              <a:t> </a:t>
            </a:r>
            <a:r>
              <a:rPr lang="ru-RU" dirty="0" err="1"/>
              <a:t>робочого</a:t>
            </a:r>
            <a:r>
              <a:rPr lang="ru-RU" dirty="0"/>
              <a:t> простору </a:t>
            </a:r>
            <a:r>
              <a:rPr lang="ru-RU" dirty="0" err="1"/>
              <a:t>печі</a:t>
            </a:r>
            <a:r>
              <a:rPr lang="ru-RU" dirty="0"/>
              <a:t> 1 кг С(гр.) з киснем </a:t>
            </a:r>
            <a:r>
              <a:rPr lang="ru-RU" dirty="0" err="1"/>
              <a:t>виділяється</a:t>
            </a:r>
            <a:r>
              <a:rPr lang="ru-RU" dirty="0"/>
              <a:t> 0,876 кг </a:t>
            </a:r>
            <a:r>
              <a:rPr lang="ru-RU" dirty="0" err="1"/>
              <a:t>у.п</a:t>
            </a:r>
            <a:r>
              <a:rPr lang="ru-RU" dirty="0"/>
              <a:t>./кг С(гр.), </a:t>
            </a:r>
            <a:r>
              <a:rPr lang="ru-RU" dirty="0" err="1"/>
              <a:t>або</a:t>
            </a:r>
            <a:r>
              <a:rPr lang="ru-RU" dirty="0"/>
              <a:t> 0,328 кг </a:t>
            </a:r>
            <a:r>
              <a:rPr lang="ru-RU" dirty="0" err="1"/>
              <a:t>у.п</a:t>
            </a:r>
            <a:r>
              <a:rPr lang="ru-RU" dirty="0"/>
              <a:t>., 2,67 </a:t>
            </a:r>
            <a:r>
              <a:rPr lang="ru-RU" dirty="0" err="1"/>
              <a:t>кВт·год</a:t>
            </a:r>
            <a:r>
              <a:rPr lang="ru-RU" dirty="0"/>
              <a:t>/кг </a:t>
            </a:r>
            <a:r>
              <a:rPr lang="ru-RU" dirty="0" err="1"/>
              <a:t>кисню</a:t>
            </a:r>
            <a:r>
              <a:rPr lang="ru-RU" dirty="0"/>
              <a:t>;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err="1"/>
              <a:t>згоряння</a:t>
            </a:r>
            <a:r>
              <a:rPr lang="ru-RU" dirty="0"/>
              <a:t> </a:t>
            </a:r>
            <a:r>
              <a:rPr lang="ru-RU" dirty="0" err="1"/>
              <a:t>вуглецю</a:t>
            </a:r>
            <a:r>
              <a:rPr lang="ru-RU" dirty="0"/>
              <a:t> до СО – 0,163 кг </a:t>
            </a:r>
            <a:r>
              <a:rPr lang="ru-RU" dirty="0" err="1"/>
              <a:t>у.п</a:t>
            </a:r>
            <a:r>
              <a:rPr lang="ru-RU" dirty="0"/>
              <a:t>./кг С(гр.), </a:t>
            </a:r>
            <a:r>
              <a:rPr lang="ru-RU" dirty="0" err="1"/>
              <a:t>або</a:t>
            </a:r>
            <a:r>
              <a:rPr lang="ru-RU" dirty="0"/>
              <a:t> 0,122 кг </a:t>
            </a:r>
            <a:r>
              <a:rPr lang="ru-RU" dirty="0" err="1"/>
              <a:t>у.п</a:t>
            </a:r>
            <a:r>
              <a:rPr lang="ru-RU" dirty="0"/>
              <a:t>., 0,997 </a:t>
            </a:r>
            <a:r>
              <a:rPr lang="ru-RU" dirty="0" err="1"/>
              <a:t>кВт·год</a:t>
            </a:r>
            <a:r>
              <a:rPr lang="ru-RU" dirty="0"/>
              <a:t>/т </a:t>
            </a:r>
            <a:r>
              <a:rPr lang="ru-RU" dirty="0" err="1"/>
              <a:t>кисню</a:t>
            </a:r>
            <a:r>
              <a:rPr lang="ru-RU" dirty="0"/>
              <a:t>. З газами,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відводяться</a:t>
            </a:r>
            <a:r>
              <a:rPr lang="ru-RU" dirty="0"/>
              <a:t> з </a:t>
            </a:r>
            <a:r>
              <a:rPr lang="ru-RU" dirty="0" err="1"/>
              <a:t>робочого</a:t>
            </a:r>
            <a:r>
              <a:rPr lang="ru-RU" dirty="0"/>
              <a:t> простору </a:t>
            </a:r>
            <a:r>
              <a:rPr lang="ru-RU" dirty="0" err="1"/>
              <a:t>електропечей</a:t>
            </a:r>
            <a:r>
              <a:rPr lang="ru-RU" dirty="0"/>
              <a:t>, </a:t>
            </a:r>
            <a:r>
              <a:rPr lang="ru-RU" dirty="0" err="1"/>
              <a:t>виноситься</a:t>
            </a:r>
            <a:r>
              <a:rPr lang="ru-RU" dirty="0"/>
              <a:t> 10-30 % тепла,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10-30 кг </a:t>
            </a:r>
            <a:r>
              <a:rPr lang="ru-RU" dirty="0" err="1"/>
              <a:t>у.п</a:t>
            </a:r>
            <a:r>
              <a:rPr lang="ru-RU" dirty="0"/>
              <a:t>./т. </a:t>
            </a:r>
            <a:r>
              <a:rPr lang="ru-RU" dirty="0" err="1"/>
              <a:t>Проте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ДСП з </a:t>
            </a:r>
            <a:r>
              <a:rPr lang="ru-RU" dirty="0" err="1"/>
              <a:t>підігріванням</a:t>
            </a:r>
            <a:r>
              <a:rPr lang="ru-RU" dirty="0"/>
              <a:t> </a:t>
            </a:r>
            <a:r>
              <a:rPr lang="ru-RU" dirty="0" err="1"/>
              <a:t>брухту</a:t>
            </a:r>
            <a:r>
              <a:rPr lang="ru-RU" dirty="0"/>
              <a:t> </a:t>
            </a:r>
            <a:r>
              <a:rPr lang="ru-RU" dirty="0" err="1"/>
              <a:t>екологічні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не </a:t>
            </a:r>
            <a:r>
              <a:rPr lang="ru-RU" dirty="0" err="1"/>
              <a:t>вирішуються</a:t>
            </a:r>
            <a:r>
              <a:rPr lang="ru-RU" dirty="0"/>
              <a:t>, а часто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загострюються</a:t>
            </a:r>
            <a:r>
              <a:rPr lang="ru-RU" dirty="0"/>
              <a:t>. Для </a:t>
            </a:r>
            <a:r>
              <a:rPr lang="ru-RU" dirty="0" err="1"/>
              <a:t>очищення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діоксидів</a:t>
            </a:r>
            <a:r>
              <a:rPr lang="ru-RU" dirty="0"/>
              <a:t> та </a:t>
            </a:r>
            <a:r>
              <a:rPr lang="ru-RU" dirty="0" err="1"/>
              <a:t>фуранів</a:t>
            </a:r>
            <a:r>
              <a:rPr lang="ru-RU" dirty="0"/>
              <a:t> </a:t>
            </a:r>
            <a:r>
              <a:rPr lang="ru-RU" dirty="0" err="1"/>
              <a:t>пропонуються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надто</a:t>
            </a:r>
            <a:r>
              <a:rPr lang="ru-RU" dirty="0"/>
              <a:t> дорого </a:t>
            </a:r>
            <a:r>
              <a:rPr lang="ru-RU" dirty="0" err="1"/>
              <a:t>коштують</a:t>
            </a:r>
            <a:r>
              <a:rPr lang="ru-RU" dirty="0"/>
              <a:t>, в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вдуванням</a:t>
            </a:r>
            <a:r>
              <a:rPr lang="ru-RU" dirty="0"/>
              <a:t> </a:t>
            </a:r>
            <a:r>
              <a:rPr lang="ru-RU" dirty="0" err="1"/>
              <a:t>адсорбентів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активованого</a:t>
            </a:r>
            <a:r>
              <a:rPr lang="ru-RU" dirty="0"/>
              <a:t> </a:t>
            </a:r>
            <a:r>
              <a:rPr lang="ru-RU" dirty="0" err="1"/>
              <a:t>вугілля</a:t>
            </a:r>
            <a:r>
              <a:rPr lang="ru-RU" dirty="0"/>
              <a:t>) у гази,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видаляються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809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Потенціал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СО2 при </a:t>
            </a:r>
            <a:r>
              <a:rPr lang="ru-RU" dirty="0" err="1"/>
              <a:t>виробництві</a:t>
            </a:r>
            <a:r>
              <a:rPr lang="ru-RU" dirty="0"/>
              <a:t> стали (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і при </a:t>
            </a:r>
            <a:r>
              <a:rPr lang="ru-RU" dirty="0" err="1"/>
              <a:t>об'ємах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2005 р.) </a:t>
            </a:r>
            <a:endParaRPr lang="en-US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4242" y="1808372"/>
            <a:ext cx="7554879" cy="497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601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810883"/>
            <a:ext cx="10867845" cy="5684808"/>
          </a:xfrm>
        </p:spPr>
        <p:txBody>
          <a:bodyPr/>
          <a:lstStyle/>
          <a:p>
            <a:pPr algn="just"/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ru-RU" dirty="0" err="1"/>
              <a:t>безпаливних</a:t>
            </a:r>
            <a:r>
              <a:rPr lang="ru-RU" dirty="0"/>
              <a:t> ДСП на </a:t>
            </a:r>
            <a:r>
              <a:rPr lang="ru-RU" dirty="0" err="1"/>
              <a:t>постійному</a:t>
            </a:r>
            <a:r>
              <a:rPr lang="ru-RU" dirty="0"/>
              <a:t> </a:t>
            </a:r>
            <a:r>
              <a:rPr lang="ru-RU" dirty="0" err="1"/>
              <a:t>струмі</a:t>
            </a:r>
            <a:r>
              <a:rPr lang="ru-RU" dirty="0"/>
              <a:t>: </a:t>
            </a:r>
            <a:endParaRPr lang="ru-RU" dirty="0" smtClean="0"/>
          </a:p>
          <a:p>
            <a:pPr algn="just"/>
            <a:r>
              <a:rPr lang="ru-RU" dirty="0" err="1" smtClean="0"/>
              <a:t>зменшення</a:t>
            </a:r>
            <a:r>
              <a:rPr lang="ru-RU" dirty="0" smtClean="0"/>
              <a:t> </a:t>
            </a:r>
            <a:r>
              <a:rPr lang="ru-RU" dirty="0" err="1"/>
              <a:t>пилоутворення</a:t>
            </a:r>
            <a:r>
              <a:rPr lang="ru-RU" dirty="0"/>
              <a:t> й </a:t>
            </a:r>
            <a:r>
              <a:rPr lang="ru-RU" dirty="0" err="1"/>
              <a:t>викидів</a:t>
            </a:r>
            <a:r>
              <a:rPr lang="ru-RU" dirty="0"/>
              <a:t> у 3-8 </a:t>
            </a:r>
            <a:r>
              <a:rPr lang="ru-RU" dirty="0" err="1"/>
              <a:t>разів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err="1" smtClean="0"/>
              <a:t>зниження</a:t>
            </a:r>
            <a:r>
              <a:rPr lang="ru-RU" dirty="0" smtClean="0"/>
              <a:t> </a:t>
            </a:r>
            <a:r>
              <a:rPr lang="ru-RU" dirty="0" err="1"/>
              <a:t>втратного</a:t>
            </a:r>
            <a:r>
              <a:rPr lang="ru-RU" dirty="0"/>
              <a:t> </a:t>
            </a:r>
            <a:r>
              <a:rPr lang="ru-RU" dirty="0" err="1"/>
              <a:t>витягу</a:t>
            </a:r>
            <a:r>
              <a:rPr lang="ru-RU" dirty="0"/>
              <a:t> </a:t>
            </a:r>
            <a:r>
              <a:rPr lang="ru-RU" dirty="0" err="1"/>
              <a:t>металошихти</a:t>
            </a:r>
            <a:r>
              <a:rPr lang="ru-RU" dirty="0"/>
              <a:t> й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виходу</a:t>
            </a:r>
            <a:r>
              <a:rPr lang="ru-RU" dirty="0"/>
              <a:t> годного на 3-4 %; </a:t>
            </a:r>
            <a:endParaRPr lang="ru-RU" dirty="0" smtClean="0"/>
          </a:p>
          <a:p>
            <a:pPr algn="just"/>
            <a:r>
              <a:rPr lang="ru-RU" dirty="0" err="1" smtClean="0"/>
              <a:t>зниження</a:t>
            </a:r>
            <a:r>
              <a:rPr lang="ru-RU" dirty="0" smtClean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феросплавів</a:t>
            </a:r>
            <a:r>
              <a:rPr lang="ru-RU" dirty="0"/>
              <a:t> на 15-20 %;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шуму на 10-15 дБ; </a:t>
            </a:r>
            <a:endParaRPr lang="ru-RU" dirty="0" smtClean="0"/>
          </a:p>
          <a:p>
            <a:pPr algn="just"/>
            <a:r>
              <a:rPr lang="ru-RU" dirty="0" err="1" smtClean="0"/>
              <a:t>стабілізація</a:t>
            </a:r>
            <a:r>
              <a:rPr lang="ru-RU" dirty="0" smtClean="0"/>
              <a:t> </a:t>
            </a:r>
            <a:r>
              <a:rPr lang="ru-RU" dirty="0" err="1"/>
              <a:t>електричного</a:t>
            </a:r>
            <a:r>
              <a:rPr lang="ru-RU" dirty="0"/>
              <a:t> режиму й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флікеру</a:t>
            </a:r>
            <a:r>
              <a:rPr lang="ru-RU" dirty="0"/>
              <a:t> у 2-3 рази; </a:t>
            </a:r>
            <a:endParaRPr lang="ru-RU" dirty="0" smtClean="0"/>
          </a:p>
          <a:p>
            <a:pPr algn="just"/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/>
              <a:t>стійкості</a:t>
            </a:r>
            <a:r>
              <a:rPr lang="ru-RU" dirty="0"/>
              <a:t> </a:t>
            </a:r>
            <a:r>
              <a:rPr lang="ru-RU" dirty="0" err="1"/>
              <a:t>футерівки</a:t>
            </a:r>
            <a:r>
              <a:rPr lang="ru-RU" dirty="0"/>
              <a:t> та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електродів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електромагнітного</a:t>
            </a:r>
            <a:r>
              <a:rPr lang="ru-RU" dirty="0"/>
              <a:t> </a:t>
            </a:r>
            <a:r>
              <a:rPr lang="ru-RU" dirty="0" err="1"/>
              <a:t>перемішування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герметичних</a:t>
            </a:r>
            <a:r>
              <a:rPr lang="ru-RU" dirty="0"/>
              <a:t> </a:t>
            </a:r>
            <a:r>
              <a:rPr lang="ru-RU" dirty="0" err="1"/>
              <a:t>конструкцій</a:t>
            </a:r>
            <a:r>
              <a:rPr lang="ru-RU" dirty="0"/>
              <a:t> печей.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2015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Фактичне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і практично </a:t>
            </a:r>
            <a:r>
              <a:rPr lang="ru-RU" dirty="0" err="1"/>
              <a:t>досяжний</a:t>
            </a:r>
            <a:r>
              <a:rPr lang="ru-RU" dirty="0"/>
              <a:t> </a:t>
            </a:r>
            <a:r>
              <a:rPr lang="ru-RU" dirty="0" err="1"/>
              <a:t>мінімум</a:t>
            </a:r>
            <a:r>
              <a:rPr lang="ru-RU" dirty="0"/>
              <a:t> в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процесах</a:t>
            </a:r>
            <a:r>
              <a:rPr lang="ru-RU" dirty="0"/>
              <a:t> </a:t>
            </a:r>
            <a:r>
              <a:rPr lang="ru-RU" dirty="0" err="1"/>
              <a:t>виплавки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і </a:t>
            </a:r>
            <a:r>
              <a:rPr lang="ru-RU" dirty="0" err="1"/>
              <a:t>сталі</a:t>
            </a:r>
            <a:r>
              <a:rPr lang="ru-RU" dirty="0"/>
              <a:t> </a:t>
            </a:r>
            <a:endParaRPr lang="en-US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1546" y="1825625"/>
            <a:ext cx="9948907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6371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08958"/>
            <a:ext cx="10515600" cy="5668005"/>
          </a:xfrm>
        </p:spPr>
        <p:txBody>
          <a:bodyPr/>
          <a:lstStyle/>
          <a:p>
            <a:pPr algn="just"/>
            <a:r>
              <a:rPr lang="ru-RU" dirty="0" err="1"/>
              <a:t>Можливості</a:t>
            </a:r>
            <a:r>
              <a:rPr lang="ru-RU" dirty="0"/>
              <a:t> по </a:t>
            </a:r>
            <a:r>
              <a:rPr lang="ru-RU" dirty="0" err="1"/>
              <a:t>зниженню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</a:t>
            </a:r>
            <a:r>
              <a:rPr lang="en-US" dirty="0"/>
              <a:t>CO2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включають</a:t>
            </a:r>
            <a:r>
              <a:rPr lang="ru-RU" dirty="0"/>
              <a:t> </a:t>
            </a:r>
            <a:r>
              <a:rPr lang="ru-RU" dirty="0" err="1"/>
              <a:t>впровадження</a:t>
            </a:r>
            <a:r>
              <a:rPr lang="ru-RU" dirty="0"/>
              <a:t> систем </a:t>
            </a:r>
            <a:r>
              <a:rPr lang="ru-RU" dirty="0" err="1"/>
              <a:t>регенерації</a:t>
            </a:r>
            <a:r>
              <a:rPr lang="ru-RU" dirty="0"/>
              <a:t> </a:t>
            </a:r>
            <a:r>
              <a:rPr lang="ru-RU" dirty="0" err="1"/>
              <a:t>залишкового</a:t>
            </a:r>
            <a:r>
              <a:rPr lang="ru-RU" dirty="0"/>
              <a:t> газу і тепла, </a:t>
            </a:r>
            <a:r>
              <a:rPr lang="ru-RU" dirty="0" err="1"/>
              <a:t>сухе</a:t>
            </a:r>
            <a:r>
              <a:rPr lang="ru-RU" dirty="0"/>
              <a:t> </a:t>
            </a:r>
            <a:r>
              <a:rPr lang="ru-RU" dirty="0" err="1"/>
              <a:t>гасіння</a:t>
            </a:r>
            <a:r>
              <a:rPr lang="ru-RU" dirty="0"/>
              <a:t> коксу,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турбін</a:t>
            </a:r>
            <a:r>
              <a:rPr lang="ru-RU" dirty="0"/>
              <a:t> </a:t>
            </a:r>
            <a:r>
              <a:rPr lang="ru-RU" dirty="0" err="1"/>
              <a:t>високого</a:t>
            </a:r>
            <a:r>
              <a:rPr lang="ru-RU" dirty="0"/>
              <a:t> </a:t>
            </a:r>
            <a:r>
              <a:rPr lang="ru-RU" dirty="0" err="1"/>
              <a:t>тиску</a:t>
            </a:r>
            <a:r>
              <a:rPr lang="ru-RU" dirty="0"/>
              <a:t> для </a:t>
            </a:r>
            <a:r>
              <a:rPr lang="ru-RU" dirty="0" err="1"/>
              <a:t>подачі</a:t>
            </a:r>
            <a:r>
              <a:rPr lang="ru-RU" dirty="0"/>
              <a:t> </a:t>
            </a:r>
            <a:r>
              <a:rPr lang="ru-RU" dirty="0" err="1"/>
              <a:t>повітря</a:t>
            </a:r>
            <a:r>
              <a:rPr lang="ru-RU" dirty="0"/>
              <a:t> в </a:t>
            </a:r>
            <a:r>
              <a:rPr lang="ru-RU" dirty="0" err="1"/>
              <a:t>доменні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, </a:t>
            </a:r>
            <a:r>
              <a:rPr lang="ru-RU" dirty="0" err="1"/>
              <a:t>регенерацію</a:t>
            </a:r>
            <a:r>
              <a:rPr lang="ru-RU" dirty="0"/>
              <a:t> газу </a:t>
            </a:r>
            <a:r>
              <a:rPr lang="ru-RU" dirty="0" err="1"/>
              <a:t>від</a:t>
            </a:r>
            <a:r>
              <a:rPr lang="ru-RU" dirty="0"/>
              <a:t> печей </a:t>
            </a:r>
            <a:r>
              <a:rPr lang="en-US" dirty="0"/>
              <a:t>BOF, </a:t>
            </a:r>
            <a:r>
              <a:rPr lang="ru-RU" dirty="0" err="1"/>
              <a:t>регенерацію</a:t>
            </a:r>
            <a:r>
              <a:rPr lang="ru-RU" dirty="0"/>
              <a:t> </a:t>
            </a:r>
            <a:r>
              <a:rPr lang="ru-RU" dirty="0" err="1"/>
              <a:t>залишкового</a:t>
            </a:r>
            <a:r>
              <a:rPr lang="ru-RU" dirty="0"/>
              <a:t> тепла для </a:t>
            </a:r>
            <a:r>
              <a:rPr lang="ru-RU" dirty="0" err="1"/>
              <a:t>випалювальних</a:t>
            </a:r>
            <a:r>
              <a:rPr lang="ru-RU" dirty="0"/>
              <a:t> </a:t>
            </a:r>
            <a:r>
              <a:rPr lang="ru-RU" dirty="0" err="1"/>
              <a:t>заводів</a:t>
            </a:r>
            <a:r>
              <a:rPr lang="ru-RU" dirty="0"/>
              <a:t>, печей </a:t>
            </a:r>
            <a:r>
              <a:rPr lang="en-US" dirty="0"/>
              <a:t>BOF </a:t>
            </a:r>
            <a:r>
              <a:rPr lang="ru-RU" dirty="0"/>
              <a:t>і </a:t>
            </a:r>
            <a:r>
              <a:rPr lang="ru-RU" dirty="0" err="1"/>
              <a:t>сушильних</a:t>
            </a:r>
            <a:r>
              <a:rPr lang="ru-RU" dirty="0"/>
              <a:t> камер. У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широко </a:t>
            </a:r>
            <a:r>
              <a:rPr lang="ru-RU" dirty="0" err="1"/>
              <a:t>застосовуються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- практично </a:t>
            </a:r>
            <a:r>
              <a:rPr lang="ru-RU" dirty="0" err="1"/>
              <a:t>відсутні</a:t>
            </a:r>
            <a:r>
              <a:rPr lang="ru-RU" dirty="0"/>
              <a:t>. </a:t>
            </a:r>
            <a:r>
              <a:rPr lang="ru-RU" dirty="0" err="1"/>
              <a:t>Загальний</a:t>
            </a:r>
            <a:r>
              <a:rPr lang="ru-RU" dirty="0"/>
              <a:t> </a:t>
            </a:r>
            <a:r>
              <a:rPr lang="ru-RU" dirty="0" err="1"/>
              <a:t>потенціал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</a:t>
            </a:r>
            <a:r>
              <a:rPr lang="en-US" dirty="0"/>
              <a:t>CO2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оцінюється</a:t>
            </a:r>
            <a:r>
              <a:rPr lang="ru-RU" dirty="0"/>
              <a:t> в 100 млн. т/год для </a:t>
            </a:r>
            <a:r>
              <a:rPr lang="ru-RU" dirty="0" err="1"/>
              <a:t>всього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в </a:t>
            </a:r>
            <a:r>
              <a:rPr lang="ru-RU" dirty="0" err="1"/>
              <a:t>цілому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584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22694"/>
            <a:ext cx="10997242" cy="6262778"/>
          </a:xfrm>
        </p:spPr>
        <p:txBody>
          <a:bodyPr/>
          <a:lstStyle/>
          <a:p>
            <a:pPr algn="just"/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виснаження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 </a:t>
            </a:r>
            <a:r>
              <a:rPr lang="ru-RU" dirty="0" err="1"/>
              <a:t>мінеральної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ресурсо</a:t>
            </a:r>
            <a:r>
              <a:rPr lang="ru-RU" dirty="0"/>
              <a:t>- та </a:t>
            </a:r>
            <a:r>
              <a:rPr lang="ru-RU" dirty="0" err="1"/>
              <a:t>енергозбереження</a:t>
            </a:r>
            <a:r>
              <a:rPr lang="ru-RU" dirty="0"/>
              <a:t> у </a:t>
            </a:r>
            <a:r>
              <a:rPr lang="ru-RU" dirty="0" err="1"/>
              <a:t>світі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екологічних</a:t>
            </a:r>
            <a:r>
              <a:rPr lang="ru-RU" dirty="0"/>
              <a:t> проблем.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і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взаємозв'язані</a:t>
            </a:r>
            <a:r>
              <a:rPr lang="ru-RU" dirty="0"/>
              <a:t>. Для </a:t>
            </a:r>
            <a:r>
              <a:rPr lang="ru-RU" dirty="0" err="1"/>
              <a:t>екології</a:t>
            </a:r>
            <a:r>
              <a:rPr lang="ru-RU" dirty="0"/>
              <a:t> </a:t>
            </a:r>
            <a:r>
              <a:rPr lang="ru-RU" dirty="0" err="1"/>
              <a:t>ідеальна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припускає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побічних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і </a:t>
            </a:r>
            <a:r>
              <a:rPr lang="ru-RU" dirty="0" err="1"/>
              <a:t>відходів</a:t>
            </a:r>
            <a:r>
              <a:rPr lang="ru-RU" dirty="0"/>
              <a:t> одного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вінших</a:t>
            </a:r>
            <a:r>
              <a:rPr lang="ru-RU" dirty="0"/>
              <a:t>. </a:t>
            </a:r>
            <a:r>
              <a:rPr lang="ru-RU" dirty="0" err="1"/>
              <a:t>Одночасно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ідеальна</a:t>
            </a:r>
            <a:r>
              <a:rPr lang="ru-RU" dirty="0"/>
              <a:t> схема </a:t>
            </a:r>
            <a:r>
              <a:rPr lang="ru-RU" dirty="0" err="1"/>
              <a:t>ресурсозберігаючої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екології</a:t>
            </a:r>
            <a:r>
              <a:rPr lang="ru-RU" dirty="0"/>
              <a:t> і </a:t>
            </a:r>
            <a:r>
              <a:rPr lang="ru-RU" dirty="0" err="1"/>
              <a:t>ресурсозбереження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в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співпадають</a:t>
            </a:r>
            <a:r>
              <a:rPr lang="ru-RU" dirty="0"/>
              <a:t> і </a:t>
            </a:r>
            <a:r>
              <a:rPr lang="ru-RU" dirty="0" err="1"/>
              <a:t>об'єднуються</a:t>
            </a:r>
            <a:r>
              <a:rPr lang="ru-RU" dirty="0"/>
              <a:t> в </a:t>
            </a:r>
            <a:r>
              <a:rPr lang="ru-RU" dirty="0" err="1"/>
              <a:t>єдине</a:t>
            </a:r>
            <a:r>
              <a:rPr lang="ru-RU" dirty="0"/>
              <a:t> </a:t>
            </a:r>
            <a:r>
              <a:rPr lang="ru-RU" dirty="0" err="1"/>
              <a:t>глобальне</a:t>
            </a:r>
            <a:r>
              <a:rPr lang="ru-RU" dirty="0"/>
              <a:t> </a:t>
            </a:r>
            <a:r>
              <a:rPr lang="ru-RU" dirty="0" err="1"/>
              <a:t>ресурсо-екологічне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. Таким чином, </a:t>
            </a:r>
            <a:r>
              <a:rPr lang="ru-RU" dirty="0" err="1"/>
              <a:t>утилізація</a:t>
            </a:r>
            <a:r>
              <a:rPr lang="ru-RU" dirty="0"/>
              <a:t> </a:t>
            </a:r>
            <a:r>
              <a:rPr lang="ru-RU" dirty="0" err="1"/>
              <a:t>техногенних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є комплексною </a:t>
            </a:r>
            <a:r>
              <a:rPr lang="ru-RU" dirty="0" err="1"/>
              <a:t>ресурсо-екологічною</a:t>
            </a:r>
            <a:r>
              <a:rPr lang="ru-RU" dirty="0"/>
              <a:t> проблемою.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770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63903"/>
            <a:ext cx="10971362" cy="1043795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Екологічні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металургійного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(на 1 т </a:t>
            </a:r>
            <a:r>
              <a:rPr lang="ru-RU" dirty="0" err="1"/>
              <a:t>продукції</a:t>
            </a:r>
            <a:r>
              <a:rPr lang="ru-RU" dirty="0"/>
              <a:t>) в </a:t>
            </a:r>
            <a:r>
              <a:rPr lang="ru-RU" dirty="0" err="1"/>
              <a:t>країнах</a:t>
            </a:r>
            <a:r>
              <a:rPr lang="ru-RU" dirty="0"/>
              <a:t> ЄС і СНД </a:t>
            </a:r>
            <a:endParaRPr lang="en-US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7260" y="1523700"/>
            <a:ext cx="8729866" cy="5023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654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388189"/>
            <a:ext cx="11023121" cy="633178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i="1" dirty="0"/>
              <a:t>Характеристика </a:t>
            </a:r>
            <a:r>
              <a:rPr lang="ru-RU" i="1" dirty="0" err="1"/>
              <a:t>екологічної</a:t>
            </a:r>
            <a:r>
              <a:rPr lang="ru-RU" i="1" dirty="0"/>
              <a:t> </a:t>
            </a:r>
            <a:r>
              <a:rPr lang="ru-RU" i="1" dirty="0" err="1"/>
              <a:t>небезпеки</a:t>
            </a:r>
            <a:r>
              <a:rPr lang="ru-RU" i="1" dirty="0"/>
              <a:t> </a:t>
            </a:r>
            <a:r>
              <a:rPr lang="ru-RU" i="1" dirty="0" err="1"/>
              <a:t>відходів</a:t>
            </a:r>
            <a:r>
              <a:rPr lang="ru-RU" i="1" dirty="0"/>
              <a:t> </a:t>
            </a:r>
            <a:r>
              <a:rPr lang="ru-RU" dirty="0" err="1"/>
              <a:t>Екологічна</a:t>
            </a:r>
            <a:r>
              <a:rPr lang="ru-RU" dirty="0"/>
              <a:t> </a:t>
            </a:r>
            <a:r>
              <a:rPr lang="ru-RU" dirty="0" err="1"/>
              <a:t>небезпека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</a:t>
            </a:r>
            <a:r>
              <a:rPr lang="ru-RU" dirty="0" err="1"/>
              <a:t>визначаться</a:t>
            </a:r>
            <a:r>
              <a:rPr lang="ru-RU" dirty="0"/>
              <a:t> </a:t>
            </a:r>
            <a:r>
              <a:rPr lang="ru-RU" dirty="0" err="1"/>
              <a:t>поєднанням</a:t>
            </a:r>
            <a:r>
              <a:rPr lang="ru-RU" dirty="0"/>
              <a:t>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. Перш за все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фізичний</a:t>
            </a:r>
            <a:r>
              <a:rPr lang="ru-RU" dirty="0"/>
              <a:t> стан, </a:t>
            </a:r>
            <a:r>
              <a:rPr lang="ru-RU" dirty="0" err="1"/>
              <a:t>хімічний</a:t>
            </a:r>
            <a:r>
              <a:rPr lang="ru-RU" dirty="0"/>
              <a:t> склад і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екотоксикантів</a:t>
            </a:r>
            <a:r>
              <a:rPr lang="ru-RU" dirty="0"/>
              <a:t>. </a:t>
            </a:r>
            <a:r>
              <a:rPr lang="ru-RU" dirty="0" err="1"/>
              <a:t>Техногенні</a:t>
            </a:r>
            <a:r>
              <a:rPr lang="ru-RU" dirty="0"/>
              <a:t> </a:t>
            </a:r>
            <a:r>
              <a:rPr lang="ru-RU" dirty="0" err="1"/>
              <a:t>відходи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 часто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, </a:t>
            </a:r>
            <a:r>
              <a:rPr lang="ru-RU" dirty="0" err="1"/>
              <a:t>небезпечні</a:t>
            </a:r>
            <a:r>
              <a:rPr lang="ru-RU" dirty="0"/>
              <a:t> для </a:t>
            </a:r>
            <a:r>
              <a:rPr lang="ru-RU" dirty="0" err="1"/>
              <a:t>людини</a:t>
            </a:r>
            <a:r>
              <a:rPr lang="ru-RU" dirty="0"/>
              <a:t> і </a:t>
            </a:r>
            <a:r>
              <a:rPr lang="ru-RU" dirty="0" err="1"/>
              <a:t>екосистеми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миш'як</a:t>
            </a:r>
            <a:r>
              <a:rPr lang="ru-RU" dirty="0"/>
              <a:t>, </a:t>
            </a:r>
            <a:r>
              <a:rPr lang="ru-RU" dirty="0" err="1"/>
              <a:t>сірка</a:t>
            </a:r>
            <a:r>
              <a:rPr lang="ru-RU" dirty="0"/>
              <a:t>, фосфор, </a:t>
            </a:r>
            <a:r>
              <a:rPr lang="ru-RU" dirty="0" err="1"/>
              <a:t>важкі</a:t>
            </a:r>
            <a:r>
              <a:rPr lang="ru-RU" dirty="0"/>
              <a:t> </a:t>
            </a:r>
            <a:r>
              <a:rPr lang="ru-RU" dirty="0" err="1"/>
              <a:t>кольорові</a:t>
            </a:r>
            <a:r>
              <a:rPr lang="ru-RU" dirty="0"/>
              <a:t> метали - цинк, </a:t>
            </a:r>
            <a:r>
              <a:rPr lang="ru-RU" dirty="0" err="1"/>
              <a:t>свинець</a:t>
            </a:r>
            <a:r>
              <a:rPr lang="ru-RU" dirty="0"/>
              <a:t>, </a:t>
            </a:r>
            <a:r>
              <a:rPr lang="ru-RU" dirty="0" err="1"/>
              <a:t>кадмій</a:t>
            </a:r>
            <a:r>
              <a:rPr lang="ru-RU" dirty="0"/>
              <a:t>. </a:t>
            </a:r>
            <a:r>
              <a:rPr lang="ru-RU" dirty="0" err="1"/>
              <a:t>Екологічна</a:t>
            </a:r>
            <a:r>
              <a:rPr lang="ru-RU" dirty="0"/>
              <a:t> </a:t>
            </a:r>
            <a:r>
              <a:rPr lang="ru-RU" dirty="0" err="1"/>
              <a:t>небезпека</a:t>
            </a:r>
            <a:r>
              <a:rPr lang="ru-RU" dirty="0"/>
              <a:t> таких </a:t>
            </a:r>
            <a:r>
              <a:rPr lang="ru-RU" dirty="0" err="1"/>
              <a:t>відходів</a:t>
            </a:r>
            <a:r>
              <a:rPr lang="ru-RU" dirty="0"/>
              <a:t> </a:t>
            </a:r>
            <a:r>
              <a:rPr lang="ru-RU" dirty="0" err="1"/>
              <a:t>різко</a:t>
            </a:r>
            <a:r>
              <a:rPr lang="ru-RU" dirty="0"/>
              <a:t> </a:t>
            </a:r>
            <a:r>
              <a:rPr lang="ru-RU" dirty="0" err="1"/>
              <a:t>зростає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-за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дисперсності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 smtClean="0"/>
              <a:t>Найбільшу</a:t>
            </a:r>
            <a:r>
              <a:rPr lang="ru-RU" dirty="0" smtClean="0"/>
              <a:t> </a:t>
            </a:r>
            <a:r>
              <a:rPr lang="ru-RU" dirty="0" err="1"/>
              <a:t>загрозу</a:t>
            </a:r>
            <a:r>
              <a:rPr lang="ru-RU" dirty="0"/>
              <a:t> </a:t>
            </a:r>
            <a:r>
              <a:rPr lang="ru-RU" dirty="0" err="1"/>
              <a:t>представляють</a:t>
            </a:r>
            <a:r>
              <a:rPr lang="ru-RU" dirty="0"/>
              <a:t> пил і </a:t>
            </a:r>
            <a:r>
              <a:rPr lang="ru-RU" dirty="0" err="1"/>
              <a:t>шлами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розсіваються</a:t>
            </a:r>
            <a:r>
              <a:rPr lang="ru-RU" dirty="0"/>
              <a:t> </a:t>
            </a:r>
            <a:r>
              <a:rPr lang="ru-RU" dirty="0" err="1"/>
              <a:t>вітром</a:t>
            </a:r>
            <a:r>
              <a:rPr lang="ru-RU" dirty="0"/>
              <a:t> при </a:t>
            </a:r>
            <a:r>
              <a:rPr lang="ru-RU" dirty="0" err="1"/>
              <a:t>зберіганні</a:t>
            </a:r>
            <a:r>
              <a:rPr lang="ru-RU" dirty="0"/>
              <a:t>. </a:t>
            </a:r>
            <a:r>
              <a:rPr lang="ru-RU" dirty="0" err="1"/>
              <a:t>Малі</a:t>
            </a:r>
            <a:r>
              <a:rPr lang="ru-RU" dirty="0"/>
              <a:t> </a:t>
            </a:r>
            <a:r>
              <a:rPr lang="ru-RU" dirty="0" err="1"/>
              <a:t>розміри</a:t>
            </a:r>
            <a:r>
              <a:rPr lang="ru-RU" dirty="0"/>
              <a:t> </a:t>
            </a:r>
            <a:r>
              <a:rPr lang="ru-RU" dirty="0" err="1"/>
              <a:t>частинок</a:t>
            </a:r>
            <a:r>
              <a:rPr lang="ru-RU" dirty="0"/>
              <a:t> </a:t>
            </a:r>
            <a:r>
              <a:rPr lang="ru-RU" dirty="0" err="1"/>
              <a:t>сприяють</a:t>
            </a:r>
            <a:r>
              <a:rPr lang="ru-RU" dirty="0"/>
              <a:t> переходу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уводорозчинні</a:t>
            </a:r>
            <a:r>
              <a:rPr lang="ru-RU" dirty="0"/>
              <a:t> </a:t>
            </a:r>
            <a:r>
              <a:rPr lang="ru-RU" dirty="0" err="1"/>
              <a:t>з'єднання</a:t>
            </a:r>
            <a:r>
              <a:rPr lang="ru-RU" dirty="0"/>
              <a:t>, так званому </a:t>
            </a:r>
            <a:r>
              <a:rPr lang="ru-RU" dirty="0" err="1"/>
              <a:t>вилуговуванню</a:t>
            </a:r>
            <a:r>
              <a:rPr lang="ru-RU" dirty="0"/>
              <a:t>. </a:t>
            </a:r>
            <a:r>
              <a:rPr lang="ru-RU" dirty="0" err="1"/>
              <a:t>Із</a:t>
            </a:r>
            <a:r>
              <a:rPr lang="ru-RU" dirty="0"/>
              <a:t>-за </a:t>
            </a:r>
            <a:r>
              <a:rPr lang="ru-RU" dirty="0" err="1"/>
              <a:t>амфотерності</a:t>
            </a:r>
            <a:r>
              <a:rPr lang="ru-RU" dirty="0"/>
              <a:t>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</a:t>
            </a:r>
            <a:r>
              <a:rPr lang="ru-RU" dirty="0" err="1"/>
              <a:t>вилуговування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при будь-</a:t>
            </a:r>
            <a:r>
              <a:rPr lang="ru-RU" dirty="0" err="1"/>
              <a:t>якому</a:t>
            </a:r>
            <a:r>
              <a:rPr lang="ru-RU" dirty="0"/>
              <a:t> РН. </a:t>
            </a:r>
            <a:r>
              <a:rPr lang="ru-RU" dirty="0" err="1"/>
              <a:t>Шкідливі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 і </a:t>
            </a:r>
            <a:r>
              <a:rPr lang="ru-RU" dirty="0" err="1"/>
              <a:t>іони</a:t>
            </a:r>
            <a:r>
              <a:rPr lang="ru-RU" dirty="0"/>
              <a:t> </a:t>
            </a:r>
            <a:r>
              <a:rPr lang="ru-RU" dirty="0" err="1"/>
              <a:t>важких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</a:t>
            </a:r>
            <a:r>
              <a:rPr lang="ru-RU" dirty="0" err="1"/>
              <a:t>потрапляють</a:t>
            </a:r>
            <a:r>
              <a:rPr lang="ru-RU" dirty="0"/>
              <a:t> уводу і грунт.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токсичний</a:t>
            </a:r>
            <a:r>
              <a:rPr lang="ru-RU" dirty="0"/>
              <a:t> пил </a:t>
            </a:r>
            <a:r>
              <a:rPr lang="ru-RU" dirty="0" err="1"/>
              <a:t>електросталеплавильних</a:t>
            </a:r>
            <a:r>
              <a:rPr lang="ru-RU" dirty="0"/>
              <a:t> печей, </a:t>
            </a:r>
            <a:r>
              <a:rPr lang="ru-RU" dirty="0" err="1"/>
              <a:t>вяких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містяться</a:t>
            </a:r>
            <a:r>
              <a:rPr lang="ru-RU" dirty="0"/>
              <a:t> хлор і фтор (у США плата за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складає</a:t>
            </a:r>
            <a:r>
              <a:rPr lang="ru-RU" dirty="0"/>
              <a:t> десятки </a:t>
            </a:r>
            <a:r>
              <a:rPr lang="ru-RU" dirty="0" err="1"/>
              <a:t>доларів</a:t>
            </a:r>
            <a:r>
              <a:rPr lang="ru-RU" dirty="0"/>
              <a:t> за 1 т). </a:t>
            </a:r>
            <a:r>
              <a:rPr lang="ru-RU" dirty="0" err="1"/>
              <a:t>Концентрація</a:t>
            </a:r>
            <a:r>
              <a:rPr lang="ru-RU" dirty="0"/>
              <a:t> </a:t>
            </a:r>
            <a:r>
              <a:rPr lang="ru-RU" dirty="0" err="1"/>
              <a:t>шкідливих</a:t>
            </a:r>
            <a:r>
              <a:rPr lang="ru-RU" dirty="0"/>
              <a:t> </a:t>
            </a:r>
            <a:r>
              <a:rPr lang="ru-RU" dirty="0" err="1"/>
              <a:t>компонентів</a:t>
            </a:r>
            <a:r>
              <a:rPr lang="ru-RU" dirty="0"/>
              <a:t> </a:t>
            </a:r>
            <a:r>
              <a:rPr lang="ru-RU" dirty="0" err="1"/>
              <a:t>упилу</a:t>
            </a:r>
            <a:r>
              <a:rPr lang="ru-RU" dirty="0"/>
              <a:t> і шламах </a:t>
            </a:r>
            <a:r>
              <a:rPr lang="ru-RU" dirty="0" err="1"/>
              <a:t>вдесятки</a:t>
            </a:r>
            <a:r>
              <a:rPr lang="ru-RU" dirty="0"/>
              <a:t> і </a:t>
            </a:r>
            <a:r>
              <a:rPr lang="ru-RU" dirty="0" err="1"/>
              <a:t>сотні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ушлаках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пов'язане</a:t>
            </a:r>
            <a:r>
              <a:rPr lang="ru-RU" dirty="0"/>
              <a:t> з </a:t>
            </a:r>
            <a:r>
              <a:rPr lang="ru-RU" dirty="0" err="1"/>
              <a:t>летючістю</a:t>
            </a:r>
            <a:r>
              <a:rPr lang="ru-RU" dirty="0"/>
              <a:t>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. Тому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просте</a:t>
            </a:r>
            <a:r>
              <a:rPr lang="ru-RU" dirty="0"/>
              <a:t> </a:t>
            </a:r>
            <a:r>
              <a:rPr lang="ru-RU" dirty="0" err="1"/>
              <a:t>переведення</a:t>
            </a:r>
            <a:r>
              <a:rPr lang="ru-RU" dirty="0"/>
              <a:t> пилу </a:t>
            </a:r>
            <a:r>
              <a:rPr lang="ru-RU" dirty="0" err="1"/>
              <a:t>укомпактний</a:t>
            </a:r>
            <a:r>
              <a:rPr lang="ru-RU" dirty="0"/>
              <a:t> стан (</a:t>
            </a:r>
            <a:r>
              <a:rPr lang="ru-RU" dirty="0" err="1"/>
              <a:t>спікання</a:t>
            </a:r>
            <a:r>
              <a:rPr lang="ru-RU" dirty="0"/>
              <a:t>, </a:t>
            </a:r>
            <a:r>
              <a:rPr lang="ru-RU" dirty="0" err="1"/>
              <a:t>сплавлення</a:t>
            </a:r>
            <a:r>
              <a:rPr lang="ru-RU" dirty="0"/>
              <a:t>)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значний</a:t>
            </a:r>
            <a:r>
              <a:rPr lang="ru-RU" dirty="0"/>
              <a:t> </a:t>
            </a:r>
            <a:r>
              <a:rPr lang="ru-RU" dirty="0" err="1"/>
              <a:t>екологічний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153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345056"/>
            <a:ext cx="10988615" cy="634904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/>
              <a:t>Шкідливі</a:t>
            </a:r>
            <a:r>
              <a:rPr lang="ru-RU" dirty="0"/>
              <a:t> </a:t>
            </a:r>
            <a:r>
              <a:rPr lang="ru-RU" dirty="0" err="1"/>
              <a:t>домішки</a:t>
            </a:r>
            <a:r>
              <a:rPr lang="ru-RU" dirty="0"/>
              <a:t> </a:t>
            </a:r>
            <a:r>
              <a:rPr lang="ru-RU" dirty="0" err="1"/>
              <a:t>містяться</a:t>
            </a:r>
            <a:r>
              <a:rPr lang="ru-RU" dirty="0"/>
              <a:t> і </a:t>
            </a:r>
            <a:r>
              <a:rPr lang="ru-RU" dirty="0" err="1"/>
              <a:t>ушлаках</a:t>
            </a:r>
            <a:r>
              <a:rPr lang="ru-RU" dirty="0"/>
              <a:t> </a:t>
            </a:r>
            <a:r>
              <a:rPr lang="ru-RU" dirty="0" err="1"/>
              <a:t>кольорової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тут вони </a:t>
            </a:r>
            <a:r>
              <a:rPr lang="ru-RU" dirty="0" err="1"/>
              <a:t>знаходяться</a:t>
            </a:r>
            <a:r>
              <a:rPr lang="ru-RU" dirty="0"/>
              <a:t> в компактному </a:t>
            </a:r>
            <a:r>
              <a:rPr lang="ru-RU" dirty="0" err="1"/>
              <a:t>стані</a:t>
            </a:r>
            <a:r>
              <a:rPr lang="ru-RU" dirty="0"/>
              <a:t> шлакового </a:t>
            </a:r>
            <a:r>
              <a:rPr lang="ru-RU" dirty="0" err="1"/>
              <a:t>моноліту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істотно</a:t>
            </a:r>
            <a:r>
              <a:rPr lang="ru-RU" dirty="0"/>
              <a:t> </a:t>
            </a:r>
            <a:r>
              <a:rPr lang="ru-RU" dirty="0" err="1"/>
              <a:t>знижує</a:t>
            </a:r>
            <a:r>
              <a:rPr lang="ru-RU" dirty="0"/>
              <a:t> </a:t>
            </a:r>
            <a:r>
              <a:rPr lang="ru-RU" dirty="0" err="1"/>
              <a:t>екологічну</a:t>
            </a:r>
            <a:r>
              <a:rPr lang="ru-RU" dirty="0"/>
              <a:t> </a:t>
            </a:r>
            <a:r>
              <a:rPr lang="ru-RU" dirty="0" err="1"/>
              <a:t>небезпеку</a:t>
            </a:r>
            <a:r>
              <a:rPr lang="ru-RU" dirty="0"/>
              <a:t>.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інертніші</a:t>
            </a:r>
            <a:r>
              <a:rPr lang="ru-RU" dirty="0"/>
              <a:t> шлаки </a:t>
            </a:r>
            <a:r>
              <a:rPr lang="ru-RU" dirty="0" err="1"/>
              <a:t>чорної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. Таким чином, </a:t>
            </a:r>
            <a:r>
              <a:rPr lang="ru-RU" dirty="0" err="1"/>
              <a:t>відходи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 </a:t>
            </a:r>
            <a:r>
              <a:rPr lang="ru-RU" dirty="0" err="1"/>
              <a:t>включають</a:t>
            </a:r>
            <a:r>
              <a:rPr lang="ru-RU" dirty="0"/>
              <a:t> і </a:t>
            </a:r>
            <a:r>
              <a:rPr lang="ru-RU" dirty="0" err="1"/>
              <a:t>високотоксичні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(пил), і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інертні</a:t>
            </a:r>
            <a:r>
              <a:rPr lang="ru-RU" dirty="0"/>
              <a:t> (</a:t>
            </a:r>
            <a:r>
              <a:rPr lang="ru-RU" dirty="0" err="1"/>
              <a:t>доменні</a:t>
            </a:r>
            <a:r>
              <a:rPr lang="ru-RU" dirty="0"/>
              <a:t> шлаки). Але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складування</a:t>
            </a:r>
            <a:r>
              <a:rPr lang="ru-RU" dirty="0"/>
              <a:t> </a:t>
            </a:r>
            <a:r>
              <a:rPr lang="ru-RU" dirty="0" err="1"/>
              <a:t>сотень</a:t>
            </a:r>
            <a:r>
              <a:rPr lang="ru-RU" dirty="0"/>
              <a:t> </a:t>
            </a:r>
            <a:r>
              <a:rPr lang="ru-RU" dirty="0" err="1"/>
              <a:t>мільйонів</a:t>
            </a:r>
            <a:r>
              <a:rPr lang="ru-RU" dirty="0"/>
              <a:t> тонн </a:t>
            </a:r>
            <a:r>
              <a:rPr lang="ru-RU" dirty="0" err="1"/>
              <a:t>відходів</a:t>
            </a:r>
            <a:r>
              <a:rPr lang="ru-RU" dirty="0"/>
              <a:t>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відторгнення</a:t>
            </a:r>
            <a:r>
              <a:rPr lang="ru-RU" dirty="0"/>
              <a:t> великих </a:t>
            </a:r>
            <a:r>
              <a:rPr lang="ru-RU" dirty="0" err="1"/>
              <a:t>площ</a:t>
            </a:r>
            <a:r>
              <a:rPr lang="ru-RU" dirty="0"/>
              <a:t>. </a:t>
            </a:r>
            <a:r>
              <a:rPr lang="ru-RU" dirty="0" err="1"/>
              <a:t>Головними</a:t>
            </a:r>
            <a:r>
              <a:rPr lang="ru-RU" dirty="0"/>
              <a:t> </a:t>
            </a:r>
            <a:r>
              <a:rPr lang="ru-RU" dirty="0" err="1"/>
              <a:t>чинниками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екологічно</a:t>
            </a:r>
            <a:r>
              <a:rPr lang="ru-RU" dirty="0"/>
              <a:t> </a:t>
            </a:r>
            <a:r>
              <a:rPr lang="ru-RU" dirty="0" err="1"/>
              <a:t>безпечної</a:t>
            </a:r>
            <a:r>
              <a:rPr lang="ru-RU" dirty="0"/>
              <a:t> </a:t>
            </a:r>
            <a:r>
              <a:rPr lang="ru-RU" dirty="0" err="1"/>
              <a:t>утилізації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, </a:t>
            </a:r>
            <a:r>
              <a:rPr lang="ru-RU" dirty="0" err="1"/>
              <a:t>знов</a:t>
            </a:r>
            <a:r>
              <a:rPr lang="ru-RU" dirty="0"/>
              <a:t> </a:t>
            </a:r>
            <a:r>
              <a:rPr lang="ru-RU" dirty="0" err="1"/>
              <a:t>стають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фізичний</a:t>
            </a:r>
            <a:r>
              <a:rPr lang="ru-RU" dirty="0"/>
              <a:t> стан і </a:t>
            </a:r>
            <a:r>
              <a:rPr lang="ru-RU" dirty="0" err="1"/>
              <a:t>хімічний</a:t>
            </a:r>
            <a:r>
              <a:rPr lang="ru-RU" dirty="0"/>
              <a:t> склад. На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накладаються</a:t>
            </a:r>
            <a:r>
              <a:rPr lang="ru-RU" dirty="0"/>
              <a:t> </a:t>
            </a:r>
            <a:r>
              <a:rPr lang="ru-RU" dirty="0" err="1"/>
              <a:t>технічні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існуючих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і </a:t>
            </a:r>
            <a:r>
              <a:rPr lang="ru-RU" dirty="0" err="1"/>
              <a:t>економічна</a:t>
            </a:r>
            <a:r>
              <a:rPr lang="ru-RU" dirty="0"/>
              <a:t> </a:t>
            </a:r>
            <a:r>
              <a:rPr lang="ru-RU" dirty="0" err="1"/>
              <a:t>доцільність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екологічної</a:t>
            </a:r>
            <a:r>
              <a:rPr lang="ru-RU" dirty="0"/>
              <a:t> </a:t>
            </a:r>
            <a:r>
              <a:rPr lang="ru-RU" dirty="0" err="1"/>
              <a:t>перспективи</a:t>
            </a:r>
            <a:r>
              <a:rPr lang="ru-RU" dirty="0"/>
              <a:t>.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три </a:t>
            </a:r>
            <a:r>
              <a:rPr lang="ru-RU" dirty="0" err="1"/>
              <a:t>підходи</a:t>
            </a:r>
            <a:r>
              <a:rPr lang="ru-RU" dirty="0"/>
              <a:t> до </a:t>
            </a:r>
            <a:r>
              <a:rPr lang="ru-RU" dirty="0" err="1"/>
              <a:t>утилізації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: </a:t>
            </a:r>
            <a:r>
              <a:rPr lang="ru-RU" dirty="0" err="1"/>
              <a:t>пряме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, </a:t>
            </a:r>
            <a:r>
              <a:rPr lang="ru-RU" dirty="0" err="1"/>
              <a:t>переробка</a:t>
            </a:r>
            <a:r>
              <a:rPr lang="ru-RU" dirty="0"/>
              <a:t> з </a:t>
            </a:r>
            <a:r>
              <a:rPr lang="ru-RU" dirty="0" err="1"/>
              <a:t>витяганням</a:t>
            </a:r>
            <a:r>
              <a:rPr lang="ru-RU" dirty="0"/>
              <a:t> </a:t>
            </a:r>
            <a:r>
              <a:rPr lang="ru-RU" dirty="0" err="1"/>
              <a:t>корисних</a:t>
            </a:r>
            <a:r>
              <a:rPr lang="ru-RU" dirty="0"/>
              <a:t> </a:t>
            </a:r>
            <a:r>
              <a:rPr lang="ru-RU" dirty="0" err="1"/>
              <a:t>компонентів</a:t>
            </a:r>
            <a:r>
              <a:rPr lang="ru-RU" dirty="0"/>
              <a:t>, </a:t>
            </a:r>
            <a:r>
              <a:rPr lang="ru-RU" dirty="0" err="1"/>
              <a:t>знищення</a:t>
            </a:r>
            <a:r>
              <a:rPr lang="ru-RU" dirty="0"/>
              <a:t>.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раціональні</a:t>
            </a:r>
            <a:r>
              <a:rPr lang="ru-RU" dirty="0"/>
              <a:t> </a:t>
            </a:r>
            <a:r>
              <a:rPr lang="ru-RU" dirty="0" err="1"/>
              <a:t>перші</a:t>
            </a:r>
            <a:r>
              <a:rPr lang="ru-RU" dirty="0"/>
              <a:t> два, але не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відходи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переробити</a:t>
            </a:r>
            <a:r>
              <a:rPr lang="ru-RU" dirty="0"/>
              <a:t>. Не </a:t>
            </a:r>
            <a:r>
              <a:rPr lang="ru-RU" dirty="0" err="1"/>
              <a:t>дивлячись</a:t>
            </a:r>
            <a:r>
              <a:rPr lang="ru-RU" dirty="0"/>
              <a:t> на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корисних</a:t>
            </a:r>
            <a:r>
              <a:rPr lang="ru-RU" dirty="0"/>
              <a:t> </a:t>
            </a:r>
            <a:r>
              <a:rPr lang="ru-RU" dirty="0" err="1"/>
              <a:t>компонентів</a:t>
            </a:r>
            <a:r>
              <a:rPr lang="ru-RU" dirty="0"/>
              <a:t>, на </a:t>
            </a:r>
            <a:r>
              <a:rPr lang="ru-RU" dirty="0" err="1"/>
              <a:t>справжньому</a:t>
            </a:r>
            <a:r>
              <a:rPr lang="ru-RU" dirty="0"/>
              <a:t>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не </a:t>
            </a:r>
            <a:r>
              <a:rPr lang="ru-RU" dirty="0" err="1"/>
              <a:t>існувати</a:t>
            </a:r>
            <a:r>
              <a:rPr lang="ru-RU" dirty="0"/>
              <a:t> </a:t>
            </a:r>
            <a:r>
              <a:rPr lang="ru-RU" dirty="0" err="1"/>
              <a:t>ефективних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витягання</a:t>
            </a:r>
            <a:r>
              <a:rPr lang="ru-RU" dirty="0"/>
              <a:t>.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відходи</a:t>
            </a:r>
            <a:r>
              <a:rPr lang="ru-RU" dirty="0"/>
              <a:t> </a:t>
            </a:r>
            <a:r>
              <a:rPr lang="ru-RU" dirty="0" err="1"/>
              <a:t>дешевше</a:t>
            </a:r>
            <a:r>
              <a:rPr lang="ru-RU" dirty="0"/>
              <a:t> і </a:t>
            </a:r>
            <a:r>
              <a:rPr lang="ru-RU" dirty="0" err="1"/>
              <a:t>безпечніше</a:t>
            </a:r>
            <a:r>
              <a:rPr lang="ru-RU" dirty="0"/>
              <a:t> </a:t>
            </a:r>
            <a:r>
              <a:rPr lang="ru-RU" dirty="0" err="1"/>
              <a:t>знищити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194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57200"/>
            <a:ext cx="11014494" cy="6193766"/>
          </a:xfrm>
        </p:spPr>
        <p:txBody>
          <a:bodyPr>
            <a:normAutofit fontScale="62500" lnSpcReduction="20000"/>
          </a:bodyPr>
          <a:lstStyle/>
          <a:p>
            <a:r>
              <a:rPr lang="ru-RU" i="1" dirty="0" err="1"/>
              <a:t>Можна</a:t>
            </a:r>
            <a:r>
              <a:rPr lang="ru-RU" i="1" dirty="0"/>
              <a:t> </a:t>
            </a:r>
            <a:r>
              <a:rPr lang="ru-RU" i="1" dirty="0" err="1"/>
              <a:t>скласти</a:t>
            </a:r>
            <a:r>
              <a:rPr lang="ru-RU" i="1" dirty="0"/>
              <a:t> </a:t>
            </a:r>
            <a:r>
              <a:rPr lang="ru-RU" i="1" dirty="0" err="1"/>
              <a:t>довгий</a:t>
            </a:r>
            <a:r>
              <a:rPr lang="ru-RU" i="1" dirty="0"/>
              <a:t> список </a:t>
            </a:r>
            <a:r>
              <a:rPr lang="ru-RU" i="1" dirty="0" err="1"/>
              <a:t>технологічних</a:t>
            </a:r>
            <a:r>
              <a:rPr lang="ru-RU" i="1" dirty="0"/>
              <a:t> </a:t>
            </a:r>
            <a:r>
              <a:rPr lang="ru-RU" i="1" dirty="0" err="1"/>
              <a:t>можливостей</a:t>
            </a:r>
            <a:r>
              <a:rPr lang="ru-RU" i="1" dirty="0"/>
              <a:t> по </a:t>
            </a:r>
            <a:r>
              <a:rPr lang="ru-RU" i="1" dirty="0" err="1"/>
              <a:t>підвищенню</a:t>
            </a:r>
            <a:r>
              <a:rPr lang="ru-RU" i="1" dirty="0"/>
              <a:t> </a:t>
            </a:r>
            <a:r>
              <a:rPr lang="ru-RU" i="1" dirty="0" err="1"/>
              <a:t>енергоефективності</a:t>
            </a:r>
            <a:r>
              <a:rPr lang="ru-RU" i="1" dirty="0"/>
              <a:t> </a:t>
            </a:r>
            <a:r>
              <a:rPr lang="ru-RU" i="1" dirty="0" err="1"/>
              <a:t>чорної</a:t>
            </a:r>
            <a:r>
              <a:rPr lang="ru-RU" i="1" dirty="0"/>
              <a:t> </a:t>
            </a:r>
            <a:r>
              <a:rPr lang="ru-RU" i="1" dirty="0" err="1"/>
              <a:t>металургії</a:t>
            </a:r>
            <a:r>
              <a:rPr lang="ru-RU" i="1" dirty="0"/>
              <a:t> і </a:t>
            </a:r>
            <a:r>
              <a:rPr lang="ru-RU" i="1" dirty="0" err="1"/>
              <a:t>зниженню</a:t>
            </a:r>
            <a:r>
              <a:rPr lang="ru-RU" i="1" dirty="0"/>
              <a:t> </a:t>
            </a:r>
            <a:r>
              <a:rPr lang="ru-RU" i="1" dirty="0" err="1"/>
              <a:t>викидів</a:t>
            </a:r>
            <a:r>
              <a:rPr lang="ru-RU" i="1" dirty="0"/>
              <a:t> СО2. </a:t>
            </a:r>
            <a:endParaRPr lang="ru-RU" dirty="0"/>
          </a:p>
          <a:p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здобичі</a:t>
            </a:r>
            <a:r>
              <a:rPr lang="ru-RU" dirty="0"/>
              <a:t> і </a:t>
            </a:r>
            <a:r>
              <a:rPr lang="ru-RU" dirty="0" err="1"/>
              <a:t>збагачення</a:t>
            </a:r>
            <a:r>
              <a:rPr lang="ru-RU" dirty="0"/>
              <a:t> </a:t>
            </a:r>
            <a:r>
              <a:rPr lang="ru-RU" dirty="0" err="1"/>
              <a:t>залізняку</a:t>
            </a:r>
            <a:r>
              <a:rPr lang="ru-RU" dirty="0"/>
              <a:t> </a:t>
            </a:r>
          </a:p>
          <a:p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агломерації</a:t>
            </a:r>
            <a:r>
              <a:rPr lang="ru-RU" dirty="0"/>
              <a:t> і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окатишей</a:t>
            </a:r>
            <a:r>
              <a:rPr lang="ru-RU" dirty="0"/>
              <a:t> </a:t>
            </a:r>
          </a:p>
          <a:p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систем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роботою</a:t>
            </a:r>
            <a:r>
              <a:rPr lang="ru-RU" dirty="0"/>
              <a:t> </a:t>
            </a:r>
            <a:r>
              <a:rPr lang="ru-RU" dirty="0" err="1"/>
              <a:t>доменних</a:t>
            </a:r>
            <a:r>
              <a:rPr lang="ru-RU" dirty="0"/>
              <a:t> печей </a:t>
            </a:r>
          </a:p>
          <a:p>
            <a:r>
              <a:rPr lang="ru-RU" dirty="0" err="1"/>
              <a:t>Утилізація</a:t>
            </a:r>
            <a:r>
              <a:rPr lang="ru-RU" dirty="0"/>
              <a:t> доменного газу і контроль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вологості</a:t>
            </a:r>
            <a:r>
              <a:rPr lang="ru-RU" dirty="0"/>
              <a:t> </a:t>
            </a:r>
            <a:r>
              <a:rPr lang="ru-RU" dirty="0" err="1"/>
              <a:t>вугілля</a:t>
            </a:r>
            <a:r>
              <a:rPr lang="ru-RU" dirty="0"/>
              <a:t> </a:t>
            </a:r>
          </a:p>
          <a:p>
            <a:r>
              <a:rPr lang="ru-RU" dirty="0" err="1"/>
              <a:t>Сухе</a:t>
            </a:r>
            <a:r>
              <a:rPr lang="ru-RU" dirty="0"/>
              <a:t> </a:t>
            </a:r>
            <a:r>
              <a:rPr lang="ru-RU" dirty="0" err="1"/>
              <a:t>гасіння</a:t>
            </a:r>
            <a:r>
              <a:rPr lang="ru-RU" dirty="0"/>
              <a:t> коксу </a:t>
            </a:r>
          </a:p>
          <a:p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пиловугільного</a:t>
            </a:r>
            <a:r>
              <a:rPr lang="ru-RU" dirty="0"/>
              <a:t> </a:t>
            </a:r>
            <a:r>
              <a:rPr lang="ru-RU" dirty="0" err="1"/>
              <a:t>вдування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r>
              <a:rPr lang="ru-RU" dirty="0"/>
              <a:t> в </a:t>
            </a:r>
            <a:r>
              <a:rPr lang="ru-RU" dirty="0" err="1"/>
              <a:t>доменних</a:t>
            </a:r>
            <a:r>
              <a:rPr lang="ru-RU" dirty="0"/>
              <a:t> печах,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замінити</a:t>
            </a:r>
            <a:r>
              <a:rPr lang="ru-RU" dirty="0"/>
              <a:t> кокс </a:t>
            </a:r>
            <a:r>
              <a:rPr lang="ru-RU" dirty="0" err="1"/>
              <a:t>вугіллям</a:t>
            </a:r>
            <a:r>
              <a:rPr lang="ru-RU" dirty="0"/>
              <a:t> і таким чином </a:t>
            </a:r>
            <a:r>
              <a:rPr lang="ru-RU" dirty="0" err="1"/>
              <a:t>уникнути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коксу. </a:t>
            </a:r>
          </a:p>
          <a:p>
            <a:r>
              <a:rPr lang="ru-RU" dirty="0"/>
              <a:t>Контроль </a:t>
            </a:r>
            <a:r>
              <a:rPr lang="ru-RU" dirty="0" err="1"/>
              <a:t>рівнів</a:t>
            </a:r>
            <a:r>
              <a:rPr lang="ru-RU" dirty="0"/>
              <a:t> </a:t>
            </a:r>
            <a:r>
              <a:rPr lang="ru-RU" dirty="0" err="1"/>
              <a:t>кисню</a:t>
            </a:r>
            <a:r>
              <a:rPr lang="ru-RU" dirty="0"/>
              <a:t> і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регульованих</a:t>
            </a:r>
            <a:r>
              <a:rPr lang="ru-RU" dirty="0"/>
              <a:t> </a:t>
            </a:r>
            <a:r>
              <a:rPr lang="ru-RU" dirty="0" err="1"/>
              <a:t>електроприводів</a:t>
            </a:r>
            <a:r>
              <a:rPr lang="ru-RU" dirty="0"/>
              <a:t> </a:t>
            </a:r>
          </a:p>
          <a:p>
            <a:r>
              <a:rPr lang="ru-RU" dirty="0" err="1"/>
              <a:t>Енергоефективний</a:t>
            </a:r>
            <a:r>
              <a:rPr lang="ru-RU" dirty="0"/>
              <a:t> </a:t>
            </a:r>
            <a:r>
              <a:rPr lang="ru-RU" dirty="0" err="1"/>
              <a:t>попередній</a:t>
            </a:r>
            <a:r>
              <a:rPr lang="ru-RU" dirty="0"/>
              <a:t> </a:t>
            </a:r>
            <a:r>
              <a:rPr lang="ru-RU" dirty="0" err="1"/>
              <a:t>нагрів</a:t>
            </a:r>
            <a:r>
              <a:rPr lang="ru-RU" dirty="0"/>
              <a:t> </a:t>
            </a:r>
            <a:r>
              <a:rPr lang="ru-RU" dirty="0" err="1"/>
              <a:t>сталеразлівочних</a:t>
            </a:r>
            <a:r>
              <a:rPr lang="ru-RU" dirty="0"/>
              <a:t> </a:t>
            </a:r>
            <a:r>
              <a:rPr lang="ru-RU" dirty="0" err="1"/>
              <a:t>ковшів</a:t>
            </a:r>
            <a:r>
              <a:rPr lang="ru-RU" dirty="0"/>
              <a:t> </a:t>
            </a:r>
          </a:p>
          <a:p>
            <a:r>
              <a:rPr lang="ru-RU" dirty="0" err="1"/>
              <a:t>Модернізація</a:t>
            </a:r>
            <a:r>
              <a:rPr lang="ru-RU" dirty="0"/>
              <a:t> печей </a:t>
            </a:r>
            <a:r>
              <a:rPr lang="ru-RU" dirty="0" err="1"/>
              <a:t>електродуг</a:t>
            </a:r>
            <a:r>
              <a:rPr lang="ru-RU" dirty="0"/>
              <a:t> </a:t>
            </a:r>
          </a:p>
          <a:p>
            <a:r>
              <a:rPr lang="ru-RU" dirty="0" err="1" smtClean="0"/>
              <a:t>Безперервне</a:t>
            </a:r>
            <a:r>
              <a:rPr lang="ru-RU" dirty="0" smtClean="0"/>
              <a:t> </a:t>
            </a:r>
            <a:r>
              <a:rPr lang="ru-RU" dirty="0" err="1"/>
              <a:t>литво</a:t>
            </a:r>
            <a:r>
              <a:rPr lang="ru-RU" dirty="0"/>
              <a:t> </a:t>
            </a:r>
          </a:p>
          <a:p>
            <a:r>
              <a:rPr lang="ru-RU" dirty="0" err="1"/>
              <a:t>Литво</a:t>
            </a:r>
            <a:r>
              <a:rPr lang="ru-RU" dirty="0"/>
              <a:t> тонких </a:t>
            </a:r>
            <a:r>
              <a:rPr lang="ru-RU" dirty="0" err="1"/>
              <a:t>смуг</a:t>
            </a:r>
            <a:r>
              <a:rPr lang="ru-RU" dirty="0"/>
              <a:t> і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профілю</a:t>
            </a:r>
            <a:r>
              <a:rPr lang="ru-RU" dirty="0"/>
              <a:t>, </a:t>
            </a:r>
            <a:r>
              <a:rPr lang="ru-RU" dirty="0" err="1"/>
              <a:t>близького</a:t>
            </a:r>
            <a:r>
              <a:rPr lang="ru-RU" dirty="0"/>
              <a:t> до </a:t>
            </a:r>
            <a:r>
              <a:rPr lang="ru-RU" dirty="0" err="1"/>
              <a:t>заданого</a:t>
            </a:r>
            <a:r>
              <a:rPr lang="ru-RU" dirty="0"/>
              <a:t> </a:t>
            </a:r>
          </a:p>
          <a:p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пристроїв</a:t>
            </a:r>
            <a:r>
              <a:rPr lang="ru-RU" dirty="0"/>
              <a:t> контролю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станів</a:t>
            </a:r>
            <a:r>
              <a:rPr lang="ru-RU" dirty="0"/>
              <a:t> для </a:t>
            </a:r>
            <a:r>
              <a:rPr lang="ru-RU" dirty="0" err="1"/>
              <a:t>гарячого</a:t>
            </a:r>
            <a:r>
              <a:rPr lang="ru-RU" dirty="0"/>
              <a:t> </a:t>
            </a:r>
            <a:r>
              <a:rPr lang="ru-RU" dirty="0" err="1"/>
              <a:t>плющення</a:t>
            </a:r>
            <a:r>
              <a:rPr lang="ru-RU" dirty="0"/>
              <a:t>; </a:t>
            </a:r>
            <a:r>
              <a:rPr lang="ru-RU" dirty="0" err="1"/>
              <a:t>рекуперативні</a:t>
            </a:r>
            <a:r>
              <a:rPr lang="ru-RU" dirty="0"/>
              <a:t> пальники; </a:t>
            </a:r>
            <a:r>
              <a:rPr lang="ru-RU" dirty="0" err="1"/>
              <a:t>програмування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нагріву</a:t>
            </a:r>
            <a:r>
              <a:rPr lang="ru-RU" dirty="0"/>
              <a:t>; </a:t>
            </a:r>
          </a:p>
          <a:p>
            <a:r>
              <a:rPr lang="ru-RU" dirty="0" err="1"/>
              <a:t>Теплоізоляція</a:t>
            </a:r>
            <a:r>
              <a:rPr lang="ru-RU" dirty="0"/>
              <a:t> печей для </a:t>
            </a:r>
            <a:r>
              <a:rPr lang="ru-RU" dirty="0" err="1"/>
              <a:t>гарячого</a:t>
            </a:r>
            <a:r>
              <a:rPr lang="ru-RU" dirty="0"/>
              <a:t> </a:t>
            </a:r>
            <a:r>
              <a:rPr lang="ru-RU" dirty="0" err="1"/>
              <a:t>плющення</a:t>
            </a:r>
            <a:r>
              <a:rPr lang="ru-RU" dirty="0"/>
              <a:t> </a:t>
            </a:r>
          </a:p>
          <a:p>
            <a:r>
              <a:rPr lang="ru-RU" dirty="0" err="1"/>
              <a:t>Енергоефективні</a:t>
            </a:r>
            <a:r>
              <a:rPr lang="ru-RU" dirty="0"/>
              <a:t> </a:t>
            </a:r>
            <a:r>
              <a:rPr lang="ru-RU" dirty="0" err="1"/>
              <a:t>двигуни</a:t>
            </a:r>
            <a:r>
              <a:rPr lang="ru-RU" dirty="0"/>
              <a:t> для </a:t>
            </a:r>
            <a:r>
              <a:rPr lang="ru-RU" dirty="0" err="1"/>
              <a:t>гарячого</a:t>
            </a:r>
            <a:r>
              <a:rPr lang="ru-RU" dirty="0"/>
              <a:t> </a:t>
            </a:r>
            <a:r>
              <a:rPr lang="ru-RU" dirty="0" err="1"/>
              <a:t>плющення</a:t>
            </a:r>
            <a:r>
              <a:rPr lang="ru-RU" dirty="0"/>
              <a:t> </a:t>
            </a:r>
          </a:p>
          <a:p>
            <a:r>
              <a:rPr lang="ru-RU" dirty="0" err="1"/>
              <a:t>Утилізація</a:t>
            </a:r>
            <a:r>
              <a:rPr lang="ru-RU" dirty="0"/>
              <a:t> </a:t>
            </a:r>
            <a:r>
              <a:rPr lang="ru-RU" dirty="0" err="1"/>
              <a:t>вторинної</a:t>
            </a:r>
            <a:r>
              <a:rPr lang="ru-RU" dirty="0"/>
              <a:t> </a:t>
            </a:r>
            <a:r>
              <a:rPr lang="ru-RU" dirty="0" err="1"/>
              <a:t>теплоти</a:t>
            </a:r>
            <a:r>
              <a:rPr lang="ru-RU" dirty="0"/>
              <a:t> (</a:t>
            </a:r>
            <a:r>
              <a:rPr lang="ru-RU" dirty="0" err="1"/>
              <a:t>охолоджування</a:t>
            </a:r>
            <a:r>
              <a:rPr lang="ru-RU" dirty="0"/>
              <a:t> води) </a:t>
            </a:r>
          </a:p>
          <a:p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пари при холодному </a:t>
            </a:r>
            <a:r>
              <a:rPr lang="ru-RU" dirty="0" err="1"/>
              <a:t>плющенні</a:t>
            </a:r>
            <a:r>
              <a:rPr lang="ru-RU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285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err="1"/>
              <a:t>Викиди</a:t>
            </a:r>
            <a:r>
              <a:rPr lang="ru-RU" i="1" dirty="0"/>
              <a:t> СО2 при </a:t>
            </a:r>
            <a:r>
              <a:rPr lang="ru-RU" i="1" dirty="0" err="1"/>
              <a:t>виробництві</a:t>
            </a:r>
            <a:r>
              <a:rPr lang="ru-RU" i="1" dirty="0"/>
              <a:t> </a:t>
            </a:r>
            <a:r>
              <a:rPr lang="ru-RU" i="1" dirty="0" err="1"/>
              <a:t>сталі</a:t>
            </a:r>
            <a:r>
              <a:rPr lang="ru-RU" i="1" dirty="0"/>
              <a:t> за </a:t>
            </a:r>
            <a:r>
              <a:rPr lang="ru-RU" i="1" dirty="0" err="1"/>
              <a:t>різними</a:t>
            </a:r>
            <a:r>
              <a:rPr lang="ru-RU" i="1" dirty="0"/>
              <a:t> </a:t>
            </a:r>
            <a:r>
              <a:rPr lang="ru-RU" i="1" dirty="0" err="1"/>
              <a:t>технологіями</a:t>
            </a:r>
            <a:r>
              <a:rPr lang="ru-RU" i="1" dirty="0"/>
              <a:t> </a:t>
            </a:r>
            <a:endParaRPr lang="en-US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339810"/>
            <a:ext cx="10515600" cy="3322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833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319176"/>
            <a:ext cx="11074879" cy="640942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Таким чином, участь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колишнього</a:t>
            </a:r>
            <a:r>
              <a:rPr lang="ru-RU" dirty="0"/>
              <a:t> СНД в </a:t>
            </a:r>
            <a:r>
              <a:rPr lang="ru-RU" dirty="0" err="1"/>
              <a:t>секторних</a:t>
            </a:r>
            <a:r>
              <a:rPr lang="ru-RU" dirty="0"/>
              <a:t> </a:t>
            </a:r>
            <a:r>
              <a:rPr lang="ru-RU" dirty="0" err="1"/>
              <a:t>зобов'язаннях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абсолютних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 </a:t>
            </a:r>
            <a:r>
              <a:rPr lang="ru-RU" dirty="0" err="1"/>
              <a:t>питомих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СО2 на </a:t>
            </a:r>
            <a:r>
              <a:rPr lang="ru-RU" dirty="0" err="1"/>
              <a:t>одиницю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проблематично. Дана </a:t>
            </a:r>
            <a:r>
              <a:rPr lang="ru-RU" dirty="0" err="1"/>
              <a:t>галузь</a:t>
            </a:r>
            <a:r>
              <a:rPr lang="ru-RU" dirty="0"/>
              <a:t> є </a:t>
            </a:r>
            <a:r>
              <a:rPr lang="ru-RU" dirty="0" err="1"/>
              <a:t>відсталою</a:t>
            </a:r>
            <a:r>
              <a:rPr lang="ru-RU" dirty="0"/>
              <a:t> в </a:t>
            </a:r>
            <a:r>
              <a:rPr lang="ru-RU" dirty="0" err="1"/>
              <a:t>порівнянні</a:t>
            </a:r>
            <a:r>
              <a:rPr lang="ru-RU" dirty="0"/>
              <a:t> з </a:t>
            </a:r>
            <a:r>
              <a:rPr lang="ru-RU" dirty="0" err="1"/>
              <a:t>ситуацією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, </a:t>
            </a:r>
            <a:r>
              <a:rPr lang="ru-RU" dirty="0" err="1"/>
              <a:t>навіть</a:t>
            </a:r>
            <a:r>
              <a:rPr lang="ru-RU" dirty="0"/>
              <a:t> таких як </a:t>
            </a:r>
            <a:r>
              <a:rPr lang="ru-RU" dirty="0" err="1"/>
              <a:t>Індія</a:t>
            </a:r>
            <a:r>
              <a:rPr lang="ru-RU" dirty="0"/>
              <a:t> і </a:t>
            </a:r>
            <a:r>
              <a:rPr lang="ru-RU" dirty="0" err="1"/>
              <a:t>Бразилія</a:t>
            </a:r>
            <a:r>
              <a:rPr lang="ru-RU" dirty="0"/>
              <a:t>. Тому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розглядати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варіант</a:t>
            </a:r>
            <a:r>
              <a:rPr lang="ru-RU" dirty="0"/>
              <a:t> </a:t>
            </a:r>
            <a:r>
              <a:rPr lang="ru-RU" dirty="0" err="1"/>
              <a:t>секторних</a:t>
            </a:r>
            <a:r>
              <a:rPr lang="ru-RU" dirty="0"/>
              <a:t> </a:t>
            </a:r>
            <a:r>
              <a:rPr lang="ru-RU" dirty="0" err="1"/>
              <a:t>зобов'язань</a:t>
            </a:r>
            <a:r>
              <a:rPr lang="ru-RU" dirty="0"/>
              <a:t> у </a:t>
            </a:r>
            <a:r>
              <a:rPr lang="ru-RU" dirty="0" err="1"/>
              <a:t>відсотках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питомих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СО2 на тону </a:t>
            </a:r>
            <a:r>
              <a:rPr lang="ru-RU" dirty="0" err="1"/>
              <a:t>сталі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для </a:t>
            </a:r>
            <a:r>
              <a:rPr lang="ru-RU" dirty="0" err="1"/>
              <a:t>чорної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 ми </a:t>
            </a:r>
            <a:r>
              <a:rPr lang="ru-RU" dirty="0" err="1"/>
              <a:t>приходимо</a:t>
            </a:r>
            <a:r>
              <a:rPr lang="ru-RU" dirty="0"/>
              <a:t> до тих же </a:t>
            </a:r>
            <a:r>
              <a:rPr lang="ru-RU" dirty="0" err="1"/>
              <a:t>рекомендацій</a:t>
            </a:r>
            <a:r>
              <a:rPr lang="ru-RU" dirty="0"/>
              <a:t>, як і для </a:t>
            </a:r>
            <a:r>
              <a:rPr lang="ru-RU" dirty="0" err="1"/>
              <a:t>виробництва</a:t>
            </a:r>
            <a:r>
              <a:rPr lang="ru-RU" dirty="0"/>
              <a:t> цементу. </a:t>
            </a:r>
            <a:endParaRPr lang="ru-RU" dirty="0" smtClean="0"/>
          </a:p>
          <a:p>
            <a:pPr algn="just"/>
            <a:r>
              <a:rPr lang="ru-RU" dirty="0" smtClean="0"/>
              <a:t>Тут </a:t>
            </a:r>
            <a:r>
              <a:rPr lang="ru-RU" dirty="0"/>
              <a:t>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. </a:t>
            </a:r>
            <a:r>
              <a:rPr lang="ru-RU" dirty="0" err="1"/>
              <a:t>Потенціал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в </a:t>
            </a:r>
            <a:r>
              <a:rPr lang="ru-RU" dirty="0" err="1"/>
              <a:t>світі</a:t>
            </a:r>
            <a:r>
              <a:rPr lang="ru-RU" dirty="0"/>
              <a:t> в </a:t>
            </a:r>
            <a:r>
              <a:rPr lang="ru-RU" dirty="0" err="1"/>
              <a:t>цілому</a:t>
            </a:r>
            <a:r>
              <a:rPr lang="ru-RU" dirty="0"/>
              <a:t> </a:t>
            </a:r>
            <a:r>
              <a:rPr lang="ru-RU" dirty="0" err="1"/>
              <a:t>оцінюється</a:t>
            </a:r>
            <a:r>
              <a:rPr lang="ru-RU" dirty="0"/>
              <a:t> як 0,30 т СО2/т </a:t>
            </a:r>
            <a:r>
              <a:rPr lang="ru-RU" dirty="0" err="1"/>
              <a:t>сталі</a:t>
            </a:r>
            <a:r>
              <a:rPr lang="ru-RU" dirty="0"/>
              <a:t>. Перше </a:t>
            </a:r>
            <a:r>
              <a:rPr lang="ru-RU" dirty="0" err="1"/>
              <a:t>місце</a:t>
            </a:r>
            <a:r>
              <a:rPr lang="ru-RU" dirty="0"/>
              <a:t> по </a:t>
            </a:r>
            <a:r>
              <a:rPr lang="ru-RU" dirty="0" err="1"/>
              <a:t>потенціалу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</a:t>
            </a:r>
            <a:r>
              <a:rPr lang="ru-RU" dirty="0" err="1"/>
              <a:t>займає</a:t>
            </a:r>
            <a:r>
              <a:rPr lang="ru-RU" dirty="0"/>
              <a:t> </a:t>
            </a:r>
            <a:r>
              <a:rPr lang="ru-RU" dirty="0" err="1"/>
              <a:t>Україна</a:t>
            </a:r>
            <a:r>
              <a:rPr lang="ru-RU" dirty="0"/>
              <a:t> - 0,70 т СО2/т.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йдуть</a:t>
            </a:r>
            <a:r>
              <a:rPr lang="ru-RU" dirty="0"/>
              <a:t> </a:t>
            </a:r>
            <a:r>
              <a:rPr lang="ru-RU" dirty="0" err="1"/>
              <a:t>Індія</a:t>
            </a:r>
            <a:r>
              <a:rPr lang="ru-RU" dirty="0"/>
              <a:t> - 0,61 т СО2/т; </a:t>
            </a:r>
            <a:r>
              <a:rPr lang="ru-RU" dirty="0" err="1"/>
              <a:t>Бразилія</a:t>
            </a:r>
            <a:r>
              <a:rPr lang="ru-RU" dirty="0"/>
              <a:t> і Китай по 0,48 т СО2/т. </a:t>
            </a:r>
            <a:r>
              <a:rPr lang="ru-RU" dirty="0" err="1"/>
              <a:t>Потенціал</a:t>
            </a:r>
            <a:r>
              <a:rPr lang="ru-RU" dirty="0"/>
              <a:t> </a:t>
            </a:r>
            <a:r>
              <a:rPr lang="ru-RU" dirty="0" err="1"/>
              <a:t>Росії</a:t>
            </a:r>
            <a:r>
              <a:rPr lang="ru-RU" dirty="0"/>
              <a:t> 0,35 т СО2/т </a:t>
            </a:r>
            <a:r>
              <a:rPr lang="ru-RU" dirty="0" err="1"/>
              <a:t>або</a:t>
            </a:r>
            <a:r>
              <a:rPr lang="ru-RU" dirty="0"/>
              <a:t> в 2 рази </a:t>
            </a:r>
            <a:r>
              <a:rPr lang="ru-RU" dirty="0" err="1"/>
              <a:t>нижче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у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r>
              <a:rPr lang="ru-RU" dirty="0" err="1"/>
              <a:t>Потенціал</a:t>
            </a:r>
            <a:r>
              <a:rPr lang="ru-RU" dirty="0"/>
              <a:t> в ЮАР і </a:t>
            </a:r>
            <a:r>
              <a:rPr lang="ru-RU" dirty="0" err="1"/>
              <a:t>Канаді</a:t>
            </a:r>
            <a:r>
              <a:rPr lang="ru-RU" dirty="0"/>
              <a:t> </a:t>
            </a:r>
            <a:r>
              <a:rPr lang="ru-RU" dirty="0" err="1"/>
              <a:t>рівний</a:t>
            </a:r>
            <a:r>
              <a:rPr lang="ru-RU" dirty="0"/>
              <a:t> 0,29 і 0,22 т СО2/т, в </a:t>
            </a:r>
            <a:r>
              <a:rPr lang="ru-RU" dirty="0" err="1"/>
              <a:t>розвинених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Європи</a:t>
            </a:r>
            <a:r>
              <a:rPr lang="ru-RU" dirty="0"/>
              <a:t> і в США </a:t>
            </a:r>
            <a:r>
              <a:rPr lang="ru-RU" dirty="0" err="1"/>
              <a:t>приблизно</a:t>
            </a:r>
            <a:r>
              <a:rPr lang="ru-RU" dirty="0"/>
              <a:t> 0, 15 т СО2/т, а в </a:t>
            </a:r>
            <a:r>
              <a:rPr lang="ru-RU" dirty="0" err="1"/>
              <a:t>Південній</a:t>
            </a:r>
            <a:r>
              <a:rPr lang="ru-RU" dirty="0"/>
              <a:t> </a:t>
            </a:r>
            <a:r>
              <a:rPr lang="ru-RU" dirty="0" err="1"/>
              <a:t>Кореї</a:t>
            </a:r>
            <a:r>
              <a:rPr lang="ru-RU" dirty="0"/>
              <a:t> і </a:t>
            </a:r>
            <a:r>
              <a:rPr lang="ru-RU" dirty="0" err="1"/>
              <a:t>Японії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в 2 рази </a:t>
            </a:r>
            <a:r>
              <a:rPr lang="ru-RU" dirty="0" err="1"/>
              <a:t>менше</a:t>
            </a:r>
            <a:r>
              <a:rPr lang="ru-RU" dirty="0"/>
              <a:t> - 0,08 і 0,07 т СО2/т </a:t>
            </a:r>
            <a:r>
              <a:rPr lang="ru-RU" dirty="0" err="1"/>
              <a:t>відповідно</a:t>
            </a:r>
            <a:r>
              <a:rPr lang="ru-RU" dirty="0"/>
              <a:t>. </a:t>
            </a:r>
            <a:r>
              <a:rPr lang="ru-RU" dirty="0" err="1"/>
              <a:t>Модернізація</a:t>
            </a:r>
            <a:r>
              <a:rPr lang="ru-RU" dirty="0"/>
              <a:t> доменного </a:t>
            </a:r>
            <a:r>
              <a:rPr lang="ru-RU" dirty="0" err="1"/>
              <a:t>виробництва</a:t>
            </a:r>
            <a:r>
              <a:rPr lang="ru-RU" dirty="0"/>
              <a:t> і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доменним</a:t>
            </a:r>
            <a:r>
              <a:rPr lang="ru-RU" dirty="0"/>
              <a:t> </a:t>
            </a:r>
            <a:r>
              <a:rPr lang="ru-RU" dirty="0" err="1"/>
              <a:t>процесом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6 млн. т СО2/</a:t>
            </a:r>
            <a:r>
              <a:rPr lang="ru-RU" dirty="0" err="1"/>
              <a:t>рік</a:t>
            </a:r>
            <a:r>
              <a:rPr lang="ru-RU" dirty="0"/>
              <a:t>. </a:t>
            </a:r>
            <a:r>
              <a:rPr lang="ru-RU" dirty="0" err="1"/>
              <a:t>Такий</a:t>
            </a:r>
            <a:r>
              <a:rPr lang="ru-RU" dirty="0"/>
              <a:t> же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дасть</a:t>
            </a:r>
            <a:r>
              <a:rPr lang="ru-RU" dirty="0"/>
              <a:t> </a:t>
            </a:r>
            <a:r>
              <a:rPr lang="ru-RU" dirty="0" err="1"/>
              <a:t>перехід</a:t>
            </a:r>
            <a:r>
              <a:rPr lang="ru-RU" dirty="0"/>
              <a:t> з </a:t>
            </a:r>
            <a:r>
              <a:rPr lang="ru-RU" dirty="0" err="1"/>
              <a:t>мартенівського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на </a:t>
            </a:r>
            <a:r>
              <a:rPr lang="ru-RU" dirty="0" err="1"/>
              <a:t>киснево-конверторні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.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головна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потенціалу</a:t>
            </a:r>
            <a:r>
              <a:rPr lang="ru-RU" dirty="0"/>
              <a:t> </a:t>
            </a:r>
            <a:r>
              <a:rPr lang="ru-RU" dirty="0" err="1"/>
              <a:t>пов'язана</a:t>
            </a:r>
            <a:r>
              <a:rPr lang="ru-RU" dirty="0"/>
              <a:t> з </a:t>
            </a:r>
            <a:r>
              <a:rPr lang="ru-RU" dirty="0" err="1"/>
              <a:t>модернізацією</a:t>
            </a:r>
            <a:r>
              <a:rPr lang="ru-RU" dirty="0"/>
              <a:t> доменного </a:t>
            </a:r>
            <a:r>
              <a:rPr lang="ru-RU" dirty="0" err="1"/>
              <a:t>виробництва</a:t>
            </a:r>
            <a:r>
              <a:rPr lang="ru-RU" dirty="0"/>
              <a:t> (16 млн. т СО2/р),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йде</a:t>
            </a:r>
            <a:r>
              <a:rPr lang="ru-RU" dirty="0"/>
              <a:t> </a:t>
            </a:r>
            <a:r>
              <a:rPr lang="ru-RU" dirty="0" err="1"/>
              <a:t>перехід</a:t>
            </a:r>
            <a:r>
              <a:rPr lang="ru-RU" dirty="0"/>
              <a:t> на </a:t>
            </a:r>
            <a:r>
              <a:rPr lang="ru-RU" dirty="0" err="1"/>
              <a:t>киснево-конверторні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, а в </a:t>
            </a:r>
            <a:r>
              <a:rPr lang="ru-RU" dirty="0" err="1"/>
              <a:t>цілому</a:t>
            </a:r>
            <a:r>
              <a:rPr lang="ru-RU" dirty="0"/>
              <a:t> </a:t>
            </a:r>
            <a:r>
              <a:rPr lang="ru-RU" dirty="0" err="1"/>
              <a:t>потенціал</a:t>
            </a:r>
            <a:r>
              <a:rPr lang="ru-RU" dirty="0"/>
              <a:t> </a:t>
            </a:r>
            <a:r>
              <a:rPr lang="ru-RU" dirty="0" err="1"/>
              <a:t>складає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35 млн. т СО2/</a:t>
            </a:r>
            <a:r>
              <a:rPr lang="ru-RU" dirty="0" err="1"/>
              <a:t>рік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691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465826"/>
            <a:ext cx="10954109" cy="608162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У 2007 р.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в </a:t>
            </a:r>
            <a:r>
              <a:rPr lang="ru-RU" dirty="0" err="1"/>
              <a:t>світі</a:t>
            </a:r>
            <a:r>
              <a:rPr lang="ru-RU" dirty="0"/>
              <a:t> </a:t>
            </a:r>
            <a:r>
              <a:rPr lang="ru-RU" dirty="0" err="1"/>
              <a:t>перевищило</a:t>
            </a:r>
            <a:r>
              <a:rPr lang="ru-RU" dirty="0"/>
              <a:t> 1250 млн. т. </a:t>
            </a:r>
            <a:r>
              <a:rPr lang="ru-RU" dirty="0" err="1"/>
              <a:t>Викиди</a:t>
            </a:r>
            <a:r>
              <a:rPr lang="ru-RU" dirty="0"/>
              <a:t> СО2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оцінені</a:t>
            </a:r>
            <a:r>
              <a:rPr lang="ru-RU" dirty="0"/>
              <a:t> як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енергоспоживання</a:t>
            </a:r>
            <a:r>
              <a:rPr lang="ru-RU" dirty="0"/>
              <a:t>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рівного</a:t>
            </a:r>
            <a:r>
              <a:rPr lang="ru-RU" dirty="0"/>
              <a:t> 23ЭДж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приблизно</a:t>
            </a:r>
            <a:r>
              <a:rPr lang="ru-RU" dirty="0"/>
              <a:t> 800 млн. т </a:t>
            </a:r>
            <a:r>
              <a:rPr lang="ru-RU" dirty="0" err="1"/>
              <a:t>у.п</a:t>
            </a:r>
            <a:r>
              <a:rPr lang="ru-RU" dirty="0"/>
              <a:t>.).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викид</a:t>
            </a:r>
            <a:r>
              <a:rPr lang="ru-RU" dirty="0"/>
              <a:t> СО2 </a:t>
            </a:r>
            <a:r>
              <a:rPr lang="ru-RU" dirty="0" err="1"/>
              <a:t>близько</a:t>
            </a:r>
            <a:r>
              <a:rPr lang="ru-RU" dirty="0"/>
              <a:t> 1,5 - 2 млрд. т </a:t>
            </a:r>
            <a:r>
              <a:rPr lang="ru-RU" dirty="0" err="1"/>
              <a:t>або</a:t>
            </a:r>
            <a:r>
              <a:rPr lang="ru-RU" dirty="0"/>
              <a:t> 3-4%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глобальних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парникових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антропогенних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зведення</a:t>
            </a:r>
            <a:r>
              <a:rPr lang="ru-RU" dirty="0"/>
              <a:t> </a:t>
            </a:r>
            <a:r>
              <a:rPr lang="ru-RU" dirty="0" err="1"/>
              <a:t>лісів</a:t>
            </a:r>
            <a:r>
              <a:rPr lang="ru-RU" dirty="0"/>
              <a:t> і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ґрунтового</a:t>
            </a:r>
            <a:r>
              <a:rPr lang="ru-RU" dirty="0"/>
              <a:t> </a:t>
            </a:r>
            <a:r>
              <a:rPr lang="ru-RU" dirty="0" err="1"/>
              <a:t>вуглецю</a:t>
            </a:r>
            <a:r>
              <a:rPr lang="ru-RU" dirty="0"/>
              <a:t>. Тим самим, 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питомий</a:t>
            </a:r>
            <a:r>
              <a:rPr lang="ru-RU" dirty="0"/>
              <a:t> </a:t>
            </a:r>
            <a:r>
              <a:rPr lang="ru-RU" dirty="0" err="1"/>
              <a:t>викид</a:t>
            </a:r>
            <a:r>
              <a:rPr lang="ru-RU" dirty="0"/>
              <a:t> </a:t>
            </a:r>
            <a:r>
              <a:rPr lang="ru-RU" dirty="0" err="1"/>
              <a:t>рівний</a:t>
            </a:r>
            <a:r>
              <a:rPr lang="ru-RU" dirty="0"/>
              <a:t> </a:t>
            </a:r>
            <a:r>
              <a:rPr lang="ru-RU" dirty="0" err="1"/>
              <a:t>приблизно</a:t>
            </a:r>
            <a:r>
              <a:rPr lang="ru-RU" dirty="0"/>
              <a:t> 1,2-1,7 т СО2/т </a:t>
            </a:r>
            <a:r>
              <a:rPr lang="ru-RU" dirty="0" err="1"/>
              <a:t>сталі</a:t>
            </a:r>
            <a:r>
              <a:rPr lang="ru-RU" dirty="0"/>
              <a:t>. </a:t>
            </a:r>
            <a:r>
              <a:rPr lang="ru-RU" dirty="0" err="1"/>
              <a:t>Точніший</a:t>
            </a:r>
            <a:r>
              <a:rPr lang="ru-RU" dirty="0"/>
              <a:t>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складно, </a:t>
            </a:r>
            <a:r>
              <a:rPr lang="ru-RU" dirty="0" err="1"/>
              <a:t>оскільки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у </a:t>
            </a:r>
            <a:r>
              <a:rPr lang="ru-RU" dirty="0" err="1"/>
              <a:t>викиди</a:t>
            </a:r>
            <a:r>
              <a:rPr lang="ru-RU" dirty="0"/>
              <a:t> </a:t>
            </a:r>
            <a:r>
              <a:rPr lang="ru-RU" dirty="0" err="1"/>
              <a:t>включаються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не </a:t>
            </a:r>
            <a:r>
              <a:rPr lang="ru-RU" dirty="0" err="1"/>
              <a:t>включаються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етапи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як </a:t>
            </a:r>
            <a:r>
              <a:rPr lang="ru-RU" dirty="0" err="1"/>
              <a:t>здобич</a:t>
            </a:r>
            <a:r>
              <a:rPr lang="ru-RU" dirty="0"/>
              <a:t> і </a:t>
            </a:r>
            <a:r>
              <a:rPr lang="ru-RU" dirty="0" err="1"/>
              <a:t>збагачення</a:t>
            </a:r>
            <a:r>
              <a:rPr lang="ru-RU" dirty="0"/>
              <a:t> </a:t>
            </a:r>
            <a:r>
              <a:rPr lang="ru-RU" dirty="0" err="1"/>
              <a:t>руді</a:t>
            </a:r>
            <a:r>
              <a:rPr lang="ru-RU" dirty="0"/>
              <a:t>, </a:t>
            </a:r>
            <a:r>
              <a:rPr lang="ru-RU" dirty="0" err="1"/>
              <a:t>агломерація</a:t>
            </a:r>
            <a:r>
              <a:rPr lang="ru-RU" dirty="0"/>
              <a:t> і </a:t>
            </a:r>
            <a:r>
              <a:rPr lang="ru-RU" dirty="0" err="1"/>
              <a:t>виробництво</a:t>
            </a:r>
            <a:r>
              <a:rPr lang="ru-RU" dirty="0"/>
              <a:t> коксу. </a:t>
            </a:r>
            <a:endParaRPr lang="ru-RU" dirty="0" smtClean="0"/>
          </a:p>
          <a:p>
            <a:pPr algn="just"/>
            <a:r>
              <a:rPr lang="ru-RU" dirty="0" err="1" smtClean="0"/>
              <a:t>Оцінки</a:t>
            </a:r>
            <a:r>
              <a:rPr lang="ru-RU" dirty="0" smtClean="0"/>
              <a:t> </a:t>
            </a:r>
            <a:r>
              <a:rPr lang="ru-RU" dirty="0" err="1"/>
              <a:t>можливого</a:t>
            </a:r>
            <a:r>
              <a:rPr lang="ru-RU" dirty="0"/>
              <a:t>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кращих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в </a:t>
            </a:r>
            <a:r>
              <a:rPr lang="ru-RU" dirty="0" err="1"/>
              <a:t>світі</a:t>
            </a:r>
            <a:r>
              <a:rPr lang="ru-RU" dirty="0"/>
              <a:t> в </a:t>
            </a:r>
            <a:r>
              <a:rPr lang="ru-RU" dirty="0" err="1"/>
              <a:t>цілому</a:t>
            </a:r>
            <a:r>
              <a:rPr lang="ru-RU" dirty="0"/>
              <a:t> </a:t>
            </a:r>
            <a:r>
              <a:rPr lang="ru-RU" dirty="0" err="1"/>
              <a:t>показують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понизити</a:t>
            </a:r>
            <a:r>
              <a:rPr lang="ru-RU" dirty="0"/>
              <a:t> </a:t>
            </a:r>
            <a:r>
              <a:rPr lang="ru-RU" dirty="0" err="1"/>
              <a:t>енергоспоживання</a:t>
            </a:r>
            <a:r>
              <a:rPr lang="ru-RU" dirty="0"/>
              <a:t> </a:t>
            </a:r>
            <a:r>
              <a:rPr lang="ru-RU" dirty="0" err="1"/>
              <a:t>приблизно</a:t>
            </a:r>
            <a:r>
              <a:rPr lang="ru-RU" dirty="0"/>
              <a:t> на 20% і </a:t>
            </a:r>
            <a:r>
              <a:rPr lang="ru-RU" dirty="0" err="1"/>
              <a:t>викиди</a:t>
            </a:r>
            <a:r>
              <a:rPr lang="ru-RU" dirty="0"/>
              <a:t> на 340 млн. т СО2. Китай </a:t>
            </a:r>
            <a:r>
              <a:rPr lang="ru-RU" dirty="0" err="1"/>
              <a:t>володіє</a:t>
            </a:r>
            <a:r>
              <a:rPr lang="ru-RU" dirty="0"/>
              <a:t> </a:t>
            </a:r>
            <a:r>
              <a:rPr lang="ru-RU" dirty="0" err="1"/>
              <a:t>найбільшим</a:t>
            </a:r>
            <a:r>
              <a:rPr lang="ru-RU" dirty="0"/>
              <a:t> </a:t>
            </a:r>
            <a:r>
              <a:rPr lang="ru-RU" dirty="0" err="1"/>
              <a:t>потенціалом</a:t>
            </a:r>
            <a:r>
              <a:rPr lang="ru-RU" dirty="0"/>
              <a:t> в </a:t>
            </a:r>
            <a:r>
              <a:rPr lang="ru-RU" dirty="0" err="1"/>
              <a:t>абсолютних</a:t>
            </a:r>
            <a:r>
              <a:rPr lang="ru-RU" dirty="0"/>
              <a:t> </a:t>
            </a:r>
            <a:r>
              <a:rPr lang="ru-RU" dirty="0" err="1"/>
              <a:t>одиницях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в </a:t>
            </a:r>
            <a:r>
              <a:rPr lang="ru-RU" dirty="0" err="1"/>
              <a:t>чому</a:t>
            </a:r>
            <a:r>
              <a:rPr lang="ru-RU" dirty="0"/>
              <a:t> результат великих </a:t>
            </a:r>
            <a:r>
              <a:rPr lang="ru-RU" dirty="0" err="1"/>
              <a:t>об'ємів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в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країні</a:t>
            </a:r>
            <a:r>
              <a:rPr lang="ru-RU" dirty="0"/>
              <a:t>. </a:t>
            </a:r>
            <a:r>
              <a:rPr lang="ru-RU" dirty="0" err="1"/>
              <a:t>Питоме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всього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- 0,70 тСО2/т.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йдуть</a:t>
            </a:r>
            <a:r>
              <a:rPr lang="ru-RU" dirty="0"/>
              <a:t> </a:t>
            </a:r>
            <a:r>
              <a:rPr lang="ru-RU" dirty="0" err="1"/>
              <a:t>Індія</a:t>
            </a:r>
            <a:r>
              <a:rPr lang="ru-RU" dirty="0"/>
              <a:t>, </a:t>
            </a:r>
            <a:r>
              <a:rPr lang="ru-RU" dirty="0" err="1"/>
              <a:t>Бразилія</a:t>
            </a:r>
            <a:r>
              <a:rPr lang="ru-RU" dirty="0"/>
              <a:t> і Китай. </a:t>
            </a:r>
            <a:r>
              <a:rPr lang="ru-RU" dirty="0" err="1"/>
              <a:t>Потенціал</a:t>
            </a:r>
            <a:r>
              <a:rPr lang="ru-RU" dirty="0"/>
              <a:t> </a:t>
            </a:r>
            <a:r>
              <a:rPr lang="ru-RU" dirty="0" err="1"/>
              <a:t>Росії</a:t>
            </a:r>
            <a:r>
              <a:rPr lang="ru-RU" dirty="0"/>
              <a:t> 0,35 т СО2/т </a:t>
            </a:r>
            <a:r>
              <a:rPr lang="ru-RU" dirty="0" err="1"/>
              <a:t>або</a:t>
            </a:r>
            <a:r>
              <a:rPr lang="ru-RU" dirty="0"/>
              <a:t> в 2 рази </a:t>
            </a:r>
            <a:r>
              <a:rPr lang="ru-RU" dirty="0" err="1"/>
              <a:t>нижче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у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r>
              <a:rPr lang="ru-RU" dirty="0" err="1"/>
              <a:t>Потенціал</a:t>
            </a:r>
            <a:r>
              <a:rPr lang="ru-RU" dirty="0"/>
              <a:t> в </a:t>
            </a:r>
            <a:r>
              <a:rPr lang="ru-RU" dirty="0" err="1"/>
              <a:t>розвинених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Європи</a:t>
            </a:r>
            <a:r>
              <a:rPr lang="ru-RU" dirty="0"/>
              <a:t> і в США </a:t>
            </a:r>
            <a:r>
              <a:rPr lang="ru-RU" dirty="0" err="1"/>
              <a:t>приблизно</a:t>
            </a:r>
            <a:r>
              <a:rPr lang="ru-RU" dirty="0"/>
              <a:t> </a:t>
            </a:r>
            <a:r>
              <a:rPr lang="ru-RU" dirty="0" err="1"/>
              <a:t>однаковий</a:t>
            </a:r>
            <a:r>
              <a:rPr lang="ru-RU" dirty="0"/>
              <a:t> і 2 рази </a:t>
            </a:r>
            <a:r>
              <a:rPr lang="ru-RU" dirty="0" err="1"/>
              <a:t>нижче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у </a:t>
            </a:r>
            <a:r>
              <a:rPr lang="ru-RU" dirty="0" err="1"/>
              <a:t>Росії</a:t>
            </a:r>
            <a:r>
              <a:rPr lang="ru-RU" dirty="0"/>
              <a:t>, а в </a:t>
            </a:r>
            <a:r>
              <a:rPr lang="ru-RU" dirty="0" err="1"/>
              <a:t>Південній</a:t>
            </a:r>
            <a:r>
              <a:rPr lang="ru-RU" dirty="0"/>
              <a:t> </a:t>
            </a:r>
            <a:r>
              <a:rPr lang="ru-RU" dirty="0" err="1"/>
              <a:t>Кореї</a:t>
            </a:r>
            <a:r>
              <a:rPr lang="ru-RU" dirty="0"/>
              <a:t> і </a:t>
            </a:r>
            <a:r>
              <a:rPr lang="ru-RU" dirty="0" err="1"/>
              <a:t>Японії</a:t>
            </a:r>
            <a:r>
              <a:rPr lang="ru-RU" dirty="0"/>
              <a:t> в 4-5 </a:t>
            </a:r>
            <a:r>
              <a:rPr lang="ru-RU" dirty="0" err="1"/>
              <a:t>разів</a:t>
            </a:r>
            <a:r>
              <a:rPr lang="ru-RU" dirty="0"/>
              <a:t> </a:t>
            </a:r>
            <a:r>
              <a:rPr lang="ru-RU" dirty="0" err="1"/>
              <a:t>нижче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у </a:t>
            </a:r>
            <a:r>
              <a:rPr lang="ru-RU" dirty="0" err="1"/>
              <a:t>Росії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4721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1596</Words>
  <Application>Microsoft Office PowerPoint</Application>
  <PresentationFormat>Широкоэкранный</PresentationFormat>
  <Paragraphs>43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Тема Office</vt:lpstr>
      <vt:lpstr>3 Зв'язок екології та ресурсозбереження в чорній металургії </vt:lpstr>
      <vt:lpstr>Презентация PowerPoint</vt:lpstr>
      <vt:lpstr>Екологічні показники металургійного виробництва (на 1 т продукції) в країнах ЄС і СНД </vt:lpstr>
      <vt:lpstr>Презентация PowerPoint</vt:lpstr>
      <vt:lpstr>Презентация PowerPoint</vt:lpstr>
      <vt:lpstr>Презентация PowerPoint</vt:lpstr>
      <vt:lpstr>Викиди СО2 при виробництві сталі за різними технологіями </vt:lpstr>
      <vt:lpstr>Презентация PowerPoint</vt:lpstr>
      <vt:lpstr>Презентация PowerPoint</vt:lpstr>
      <vt:lpstr>Презентация PowerPoint</vt:lpstr>
      <vt:lpstr>Презентация PowerPoint</vt:lpstr>
      <vt:lpstr>Потенціал зниження викидів СО2 при виробництві стали (від рівня і при об'ємах виробництва 2005 р.) </vt:lpstr>
      <vt:lpstr>Презентация PowerPoint</vt:lpstr>
      <vt:lpstr>Фактичне споживання енергії і практично досяжний мінімум в основних процесах виплавки чавуну і сталі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Зв'язок екології та ресурсозбереження в чорній металургії </dc:title>
  <dc:creator>Metalurg</dc:creator>
  <cp:lastModifiedBy>Metalurg</cp:lastModifiedBy>
  <cp:revision>1</cp:revision>
  <dcterms:created xsi:type="dcterms:W3CDTF">2023-09-05T08:24:10Z</dcterms:created>
  <dcterms:modified xsi:type="dcterms:W3CDTF">2023-09-05T08:26:30Z</dcterms:modified>
</cp:coreProperties>
</file>