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6" r:id="rId1"/>
  </p:sldMasterIdLst>
  <p:notesMasterIdLst>
    <p:notesMasterId r:id="rId17"/>
  </p:notesMasterIdLst>
  <p:sldIdLst>
    <p:sldId id="256" r:id="rId2"/>
    <p:sldId id="257" r:id="rId3"/>
    <p:sldId id="258" r:id="rId4"/>
    <p:sldId id="271" r:id="rId5"/>
    <p:sldId id="260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298" autoAdjust="0"/>
  </p:normalViewPr>
  <p:slideViewPr>
    <p:cSldViewPr>
      <p:cViewPr varScale="1">
        <p:scale>
          <a:sx n="81" d="100"/>
          <a:sy n="81" d="100"/>
        </p:scale>
        <p:origin x="1498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6F19DC-87A7-44CD-985D-574B97A7C082}" type="datetimeFigureOut">
              <a:rPr lang="uk-UA" smtClean="0"/>
              <a:t>18.11.2025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FAF68C-490A-4AAE-8E8A-2E25BFFB8B2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165233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8C4CCF-8A53-4477-954B-3842AD6E0C9E}" type="slidenum">
              <a:rPr lang="ru-RU" smtClean="0">
                <a:solidFill>
                  <a:prstClr val="black"/>
                </a:solidFill>
              </a:rPr>
              <a:pPr/>
              <a:t>6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31817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8C4CCF-8A53-4477-954B-3842AD6E0C9E}" type="slidenum">
              <a:rPr lang="ru-RU" smtClean="0">
                <a:solidFill>
                  <a:prstClr val="black"/>
                </a:solidFill>
              </a:rPr>
              <a:pPr/>
              <a:t>15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9292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8C4CCF-8A53-4477-954B-3842AD6E0C9E}" type="slidenum">
              <a:rPr lang="ru-RU" smtClean="0">
                <a:solidFill>
                  <a:prstClr val="black"/>
                </a:solidFill>
              </a:rPr>
              <a:pPr/>
              <a:t>7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8655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8C4CCF-8A53-4477-954B-3842AD6E0C9E}" type="slidenum">
              <a:rPr lang="ru-RU" smtClean="0">
                <a:solidFill>
                  <a:prstClr val="black"/>
                </a:solidFill>
              </a:rPr>
              <a:pPr/>
              <a:t>8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59594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8C4CCF-8A53-4477-954B-3842AD6E0C9E}" type="slidenum">
              <a:rPr lang="ru-RU" smtClean="0">
                <a:solidFill>
                  <a:prstClr val="black"/>
                </a:solidFill>
              </a:rPr>
              <a:pPr/>
              <a:t>9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49528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8C4CCF-8A53-4477-954B-3842AD6E0C9E}" type="slidenum">
              <a:rPr lang="ru-RU" smtClean="0">
                <a:solidFill>
                  <a:prstClr val="black"/>
                </a:solidFill>
              </a:rPr>
              <a:pPr/>
              <a:t>10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51966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8C4CCF-8A53-4477-954B-3842AD6E0C9E}" type="slidenum">
              <a:rPr lang="ru-RU" smtClean="0">
                <a:solidFill>
                  <a:prstClr val="black"/>
                </a:solidFill>
              </a:rPr>
              <a:pPr/>
              <a:t>11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06962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8C4CCF-8A53-4477-954B-3842AD6E0C9E}" type="slidenum">
              <a:rPr lang="ru-RU" smtClean="0">
                <a:solidFill>
                  <a:prstClr val="black"/>
                </a:solidFill>
              </a:rPr>
              <a:pPr/>
              <a:t>12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2553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8C4CCF-8A53-4477-954B-3842AD6E0C9E}" type="slidenum">
              <a:rPr lang="ru-RU" smtClean="0">
                <a:solidFill>
                  <a:prstClr val="black"/>
                </a:solidFill>
              </a:rPr>
              <a:pPr/>
              <a:t>13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52018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8C4CCF-8A53-4477-954B-3842AD6E0C9E}" type="slidenum">
              <a:rPr lang="ru-RU" smtClean="0">
                <a:solidFill>
                  <a:prstClr val="black"/>
                </a:solidFill>
              </a:rPr>
              <a:pPr/>
              <a:t>14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45312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E3A0F5-0E6B-47E6-A943-E56D0F5DBDC7}" type="datetimeFigureOut">
              <a:rPr lang="ru-RU" smtClean="0"/>
              <a:pPr>
                <a:defRPr/>
              </a:pPr>
              <a:t>18.11.2025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0BFB51-CAC7-46E8-9DBB-34D736FAF3E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8927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A228D4-9B60-455E-A352-CB864964CB20}" type="datetimeFigureOut">
              <a:rPr lang="ru-RU" smtClean="0"/>
              <a:pPr>
                <a:defRPr/>
              </a:pPr>
              <a:t>18.11.2025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B21862-1500-4EA9-8895-789656E90D7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0317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A228D4-9B60-455E-A352-CB864964CB20}" type="datetimeFigureOut">
              <a:rPr lang="ru-RU" smtClean="0"/>
              <a:pPr>
                <a:defRPr/>
              </a:pPr>
              <a:t>18.11.2025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B21862-1500-4EA9-8895-789656E90D7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10024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A228D4-9B60-455E-A352-CB864964CB20}" type="datetimeFigureOut">
              <a:rPr lang="ru-RU" smtClean="0"/>
              <a:pPr>
                <a:defRPr/>
              </a:pPr>
              <a:t>18.11.2025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B21862-1500-4EA9-8895-789656E90D7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13997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A228D4-9B60-455E-A352-CB864964CB20}" type="datetimeFigureOut">
              <a:rPr lang="ru-RU" smtClean="0"/>
              <a:pPr>
                <a:defRPr/>
              </a:pPr>
              <a:t>18.11.2025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B21862-1500-4EA9-8895-789656E90D7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801595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A228D4-9B60-455E-A352-CB864964CB20}" type="datetimeFigureOut">
              <a:rPr lang="ru-RU" smtClean="0"/>
              <a:pPr>
                <a:defRPr/>
              </a:pPr>
              <a:t>18.11.2025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B21862-1500-4EA9-8895-789656E90D7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36383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028F6CA-1216-4CF6-AD28-6E54A3170DDB}" type="datetimeFigureOut">
              <a:rPr lang="ru-RU" smtClean="0"/>
              <a:pPr>
                <a:defRPr/>
              </a:pPr>
              <a:t>18.11.2025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DD2C05-C790-42B2-8E96-36C350B8DD3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16644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B8145D0-9D49-4692-B9DD-8794361F7B0C}" type="datetimeFigureOut">
              <a:rPr lang="ru-RU" smtClean="0"/>
              <a:pPr>
                <a:defRPr/>
              </a:pPr>
              <a:t>18.11.2025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9B2390-8F6B-4FB7-BB35-228611F7C64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1632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610B263-E210-4535-94D6-87AE2DCEC040}" type="datetimeFigureOut">
              <a:rPr lang="ru-RU" smtClean="0"/>
              <a:pPr>
                <a:defRPr/>
              </a:pPr>
              <a:t>18.11.2025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79A038-0F11-427C-A1D5-9498AB2C274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944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31FC1D5-A80F-4FF2-BFBD-7E6D869820D2}" type="datetimeFigureOut">
              <a:rPr lang="ru-RU" smtClean="0"/>
              <a:pPr>
                <a:defRPr/>
              </a:pPr>
              <a:t>18.11.2025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0E3629-531A-407B-8510-6B0832BBBEA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1324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C74BC3F-09AD-4FEF-A08C-87D4AB904F0C}" type="datetimeFigureOut">
              <a:rPr lang="ru-RU" smtClean="0"/>
              <a:pPr>
                <a:defRPr/>
              </a:pPr>
              <a:t>18.11.2025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37B803-F859-45E7-9959-8057DBCEBC8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9744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CEF533E-94BA-4061-9BF3-03D7AB1ABB84}" type="datetimeFigureOut">
              <a:rPr lang="ru-RU" smtClean="0"/>
              <a:pPr>
                <a:defRPr/>
              </a:pPr>
              <a:t>18.11.2025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A5800B-FC7A-4921-A7D3-880ED7C6BE6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073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58B220-6E3D-42D8-824E-C5E5DF4F60E8}" type="datetimeFigureOut">
              <a:rPr lang="ru-RU" smtClean="0"/>
              <a:pPr>
                <a:defRPr/>
              </a:pPr>
              <a:t>18.11.2025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B4D4E8-C7FC-478F-8968-3FE06418628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7980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528B65B-ED31-4BFA-ABE1-45038B5DF8F1}" type="datetimeFigureOut">
              <a:rPr lang="ru-RU" smtClean="0"/>
              <a:pPr>
                <a:defRPr/>
              </a:pPr>
              <a:t>18.11.2025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B759DE-7486-47E0-B1DE-D6E0B6B4773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3253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1BE7AE6-65B2-4881-9359-51B4E8BC8C05}" type="datetimeFigureOut">
              <a:rPr lang="ru-RU" smtClean="0"/>
              <a:pPr>
                <a:defRPr/>
              </a:pPr>
              <a:t>18.11.2025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0AC1BF-C05B-449A-912B-C2E99A64651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040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E97B93A-6D3C-4770-AE40-3661E0A79A04}" type="datetimeFigureOut">
              <a:rPr lang="ru-RU" smtClean="0"/>
              <a:pPr>
                <a:defRPr/>
              </a:pPr>
              <a:t>18.11.2025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DA6FF8-7A97-47D8-AD2F-15DD2A98BC6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8687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FA228D4-9B60-455E-A352-CB864964CB20}" type="datetimeFigureOut">
              <a:rPr lang="ru-RU" smtClean="0"/>
              <a:pPr>
                <a:defRPr/>
              </a:pPr>
              <a:t>18.11.2025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A2B21862-1500-4EA9-8895-789656E90D7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2206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7" r:id="rId1"/>
    <p:sldLayoutId id="2147484008" r:id="rId2"/>
    <p:sldLayoutId id="2147484009" r:id="rId3"/>
    <p:sldLayoutId id="2147484010" r:id="rId4"/>
    <p:sldLayoutId id="2147484011" r:id="rId5"/>
    <p:sldLayoutId id="2147484012" r:id="rId6"/>
    <p:sldLayoutId id="2147484013" r:id="rId7"/>
    <p:sldLayoutId id="2147484014" r:id="rId8"/>
    <p:sldLayoutId id="2147484015" r:id="rId9"/>
    <p:sldLayoutId id="2147484016" r:id="rId10"/>
    <p:sldLayoutId id="2147484017" r:id="rId11"/>
    <p:sldLayoutId id="2147484018" r:id="rId12"/>
    <p:sldLayoutId id="2147484019" r:id="rId13"/>
    <p:sldLayoutId id="2147484020" r:id="rId14"/>
    <p:sldLayoutId id="2147484021" r:id="rId15"/>
    <p:sldLayoutId id="21474840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43808" y="2348880"/>
            <a:ext cx="6120680" cy="2304256"/>
          </a:xfrm>
          <a:ln>
            <a:solidFill>
              <a:schemeClr val="bg1"/>
            </a:solidFill>
          </a:ln>
        </p:spPr>
        <p:txBody>
          <a:bodyPr rtlCol="0">
            <a:noAutofit/>
          </a:bodyPr>
          <a:lstStyle/>
          <a:p>
            <a:pPr algn="r"/>
            <a:r>
              <a:rPr lang="uk-UA" sz="4000" b="1" dirty="0" smtClean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		</a:t>
            </a:r>
            <a:br>
              <a:rPr lang="uk-UA" sz="4000" b="1" dirty="0" smtClean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</a:br>
            <a:r>
              <a:rPr lang="uk-UA" sz="4000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/>
            </a:r>
            <a:br>
              <a:rPr lang="uk-UA" sz="4000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</a:br>
            <a:r>
              <a:rPr lang="uk-UA" sz="4000" b="1" dirty="0" smtClean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/>
            </a:r>
            <a:br>
              <a:rPr lang="uk-UA" sz="4000" b="1" dirty="0" smtClean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</a:br>
            <a:r>
              <a:rPr lang="uk-UA" sz="4000" b="1" dirty="0" smtClean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/>
            </a:r>
            <a:br>
              <a:rPr lang="uk-UA" sz="4000" b="1" dirty="0" smtClean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</a:br>
            <a:r>
              <a:rPr lang="uk-UA" sz="4000" b="1" dirty="0" smtClean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/>
            </a:r>
            <a:br>
              <a:rPr lang="uk-UA" sz="4000" b="1" dirty="0" smtClean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</a:br>
            <a:r>
              <a:rPr lang="uk-UA" sz="4000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/>
            </a:r>
            <a:br>
              <a:rPr lang="uk-UA" sz="4000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</a:br>
            <a:r>
              <a:rPr lang="uk-UA" sz="4000" b="1" dirty="0" smtClean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/>
            </a:r>
            <a:br>
              <a:rPr lang="uk-UA" sz="4000" b="1" dirty="0" smtClean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</a:br>
            <a:r>
              <a:rPr lang="uk-UA" sz="4000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/>
            </a:r>
            <a:br>
              <a:rPr lang="uk-UA" sz="4000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</a:br>
            <a:r>
              <a:rPr lang="uk-UA" sz="4000" b="1" dirty="0" smtClean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/>
            </a:r>
            <a:br>
              <a:rPr lang="uk-UA" sz="4000" b="1" dirty="0" smtClean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</a:br>
            <a:r>
              <a:rPr lang="uk-UA" sz="4000" b="1" dirty="0" smtClean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Література </a:t>
            </a:r>
            <a:r>
              <a:rPr lang="uk-UA" sz="4000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та </a:t>
            </a:r>
            <a:r>
              <a:rPr lang="uk-UA" sz="4000" b="1" dirty="0" smtClean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історія</a:t>
            </a:r>
            <a:br>
              <a:rPr lang="uk-UA" sz="4000" b="1" dirty="0" smtClean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</a:br>
            <a:r>
              <a:rPr lang="uk-UA" sz="4000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/>
            </a:r>
            <a:br>
              <a:rPr lang="uk-UA" sz="4000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</a:br>
            <a:r>
              <a:rPr lang="uk-UA" sz="2500" b="1" dirty="0">
                <a:ln>
                  <a:solidFill>
                    <a:srgbClr val="7030A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Навчальна дисципліна вільного </a:t>
            </a:r>
            <a:r>
              <a:rPr lang="uk-UA" sz="2500" b="1" dirty="0" smtClean="0">
                <a:ln>
                  <a:solidFill>
                    <a:srgbClr val="7030A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вибору</a:t>
            </a:r>
            <a:br>
              <a:rPr lang="uk-UA" sz="2500" b="1" dirty="0" smtClean="0">
                <a:ln>
                  <a:solidFill>
                    <a:srgbClr val="7030A0"/>
                  </a:solidFill>
                </a:ln>
                <a:latin typeface="Monotype Corsiva" pitchFamily="66" charset="0"/>
                <a:ea typeface="Calibri"/>
                <a:cs typeface="Times New Roman"/>
              </a:rPr>
            </a:br>
            <a:r>
              <a:rPr lang="uk-UA" sz="2500" b="1" dirty="0" smtClean="0">
                <a:ln>
                  <a:solidFill>
                    <a:srgbClr val="7030A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студента в межах університету</a:t>
            </a:r>
            <a:r>
              <a:rPr lang="uk-UA" sz="2500" b="1" dirty="0">
                <a:ln>
                  <a:solidFill>
                    <a:srgbClr val="7030A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/>
            </a:r>
            <a:br>
              <a:rPr lang="uk-UA" sz="2500" b="1" dirty="0">
                <a:ln>
                  <a:solidFill>
                    <a:srgbClr val="7030A0"/>
                  </a:solidFill>
                </a:ln>
                <a:latin typeface="Monotype Corsiva" pitchFamily="66" charset="0"/>
                <a:ea typeface="Calibri"/>
                <a:cs typeface="Times New Roman"/>
              </a:rPr>
            </a:br>
            <a:endParaRPr lang="ru-RU" sz="2500" b="1" dirty="0">
              <a:ln>
                <a:solidFill>
                  <a:srgbClr val="7030A0"/>
                </a:solidFill>
              </a:ln>
              <a:latin typeface="Monotype Corsiva" pitchFamily="66" charset="0"/>
              <a:ea typeface="Calibri"/>
              <a:cs typeface="Times New Roman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716016" y="476672"/>
            <a:ext cx="4032448" cy="136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3600" b="1" dirty="0" err="1" smtClean="0">
                <a:ln>
                  <a:solidFill>
                    <a:srgbClr val="C0000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Юрій</a:t>
            </a:r>
            <a:r>
              <a:rPr lang="ru-RU" sz="3600" b="1" dirty="0" smtClean="0">
                <a:ln>
                  <a:solidFill>
                    <a:srgbClr val="C0000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 Мушкетик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3600" b="1" dirty="0" smtClean="0">
                <a:ln>
                  <a:solidFill>
                    <a:srgbClr val="C0000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(1929 – 2019)</a:t>
            </a:r>
            <a:endParaRPr lang="ru-RU" sz="3600" b="1" dirty="0">
              <a:ln>
                <a:solidFill>
                  <a:srgbClr val="C00000"/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Monotype Corsiva" pitchFamily="66" charset="0"/>
              <a:ea typeface="Calibri"/>
              <a:cs typeface="Times New Roman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11960" y="1268760"/>
            <a:ext cx="4932040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lnSpc>
                <a:spcPct val="115000"/>
              </a:lnSpc>
              <a:spcAft>
                <a:spcPts val="0"/>
              </a:spcAft>
              <a:defRPr sz="3200" b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defRPr>
            </a:lvl1pPr>
          </a:lstStyle>
          <a:p>
            <a:endParaRPr lang="ru-RU" dirty="0" smtClean="0"/>
          </a:p>
          <a:p>
            <a:r>
              <a:rPr lang="ru-RU" dirty="0" smtClean="0"/>
              <a:t>«</a:t>
            </a:r>
            <a:r>
              <a:rPr lang="ru-RU" b="0" dirty="0"/>
              <a:t>Я на свою </a:t>
            </a:r>
            <a:r>
              <a:rPr lang="ru-RU" b="0" dirty="0" err="1"/>
              <a:t>творчість</a:t>
            </a:r>
            <a:r>
              <a:rPr lang="ru-RU" b="0" dirty="0"/>
              <a:t> </a:t>
            </a:r>
            <a:r>
              <a:rPr lang="ru-RU" b="0" dirty="0" err="1"/>
              <a:t>дивлюся</a:t>
            </a:r>
            <a:r>
              <a:rPr lang="ru-RU" b="0" dirty="0"/>
              <a:t> </a:t>
            </a:r>
            <a:r>
              <a:rPr lang="ru-RU" b="0" dirty="0" err="1"/>
              <a:t>досить</a:t>
            </a:r>
            <a:r>
              <a:rPr lang="ru-RU" b="0" dirty="0"/>
              <a:t> критично. Написав я </a:t>
            </a:r>
            <a:r>
              <a:rPr lang="ru-RU" b="0" dirty="0" err="1"/>
              <a:t>багато</a:t>
            </a:r>
            <a:r>
              <a:rPr lang="ru-RU" b="0" dirty="0"/>
              <a:t>. Знаю, </a:t>
            </a:r>
            <a:r>
              <a:rPr lang="ru-RU" b="0" dirty="0" err="1"/>
              <a:t>дещо</a:t>
            </a:r>
            <a:r>
              <a:rPr lang="ru-RU" b="0" dirty="0"/>
              <a:t> </a:t>
            </a:r>
            <a:r>
              <a:rPr lang="ru-RU" b="0" dirty="0" err="1"/>
              <a:t>вже</a:t>
            </a:r>
            <a:r>
              <a:rPr lang="ru-RU" b="0" dirty="0"/>
              <a:t> померло, </a:t>
            </a:r>
            <a:r>
              <a:rPr lang="ru-RU" b="0" dirty="0" err="1"/>
              <a:t>дещо</a:t>
            </a:r>
            <a:r>
              <a:rPr lang="ru-RU" b="0" dirty="0"/>
              <a:t> </a:t>
            </a:r>
            <a:r>
              <a:rPr lang="ru-RU" b="0" dirty="0" err="1"/>
              <a:t>помирає</a:t>
            </a:r>
            <a:r>
              <a:rPr lang="ru-RU" b="0" dirty="0"/>
              <a:t>, а </a:t>
            </a:r>
            <a:r>
              <a:rPr lang="ru-RU" b="0" dirty="0" err="1"/>
              <a:t>щось</a:t>
            </a:r>
            <a:r>
              <a:rPr lang="ru-RU" b="0" dirty="0"/>
              <a:t>, </a:t>
            </a:r>
            <a:r>
              <a:rPr lang="ru-RU" b="0" dirty="0" err="1"/>
              <a:t>хочеться</a:t>
            </a:r>
            <a:r>
              <a:rPr lang="ru-RU" b="0" dirty="0"/>
              <a:t> </a:t>
            </a:r>
            <a:r>
              <a:rPr lang="ru-RU" b="0" dirty="0" err="1"/>
              <a:t>сподіватися</a:t>
            </a:r>
            <a:r>
              <a:rPr lang="ru-RU" b="0" dirty="0"/>
              <a:t>, </a:t>
            </a:r>
            <a:r>
              <a:rPr lang="ru-RU" b="0" dirty="0" err="1"/>
              <a:t>протримається</a:t>
            </a:r>
            <a:r>
              <a:rPr lang="ru-RU" b="0" dirty="0"/>
              <a:t> </a:t>
            </a:r>
            <a:r>
              <a:rPr lang="ru-RU" b="0" dirty="0" err="1"/>
              <a:t>довше</a:t>
            </a:r>
            <a:r>
              <a:rPr lang="ru-RU" b="0" dirty="0"/>
              <a:t>. А </a:t>
            </a:r>
            <a:r>
              <a:rPr lang="ru-RU" b="0" dirty="0" err="1"/>
              <a:t>багато</a:t>
            </a:r>
            <a:r>
              <a:rPr lang="ru-RU" b="0" dirty="0"/>
              <a:t> є такого, </a:t>
            </a:r>
            <a:r>
              <a:rPr lang="ru-RU" b="0" dirty="0" err="1"/>
              <a:t>що</a:t>
            </a:r>
            <a:r>
              <a:rPr lang="ru-RU" b="0" dirty="0"/>
              <a:t> зараз </a:t>
            </a:r>
            <a:r>
              <a:rPr lang="ru-RU" b="0" dirty="0" err="1"/>
              <a:t>би</a:t>
            </a:r>
            <a:r>
              <a:rPr lang="ru-RU" b="0" dirty="0"/>
              <a:t> не </a:t>
            </a:r>
            <a:r>
              <a:rPr lang="ru-RU" b="0" dirty="0" smtClean="0"/>
              <a:t>писав…</a:t>
            </a:r>
            <a:r>
              <a:rPr lang="ru-RU" dirty="0" smtClean="0"/>
              <a:t>»</a:t>
            </a:r>
            <a:endParaRPr lang="ru-RU" dirty="0"/>
          </a:p>
          <a:p>
            <a:endParaRPr lang="ru-RU" dirty="0"/>
          </a:p>
        </p:txBody>
      </p:sp>
      <p:pic>
        <p:nvPicPr>
          <p:cNvPr id="5122" name="Picture 2" descr="Мушкетик Юрій Михайлович. Біографія Юрія Мушкетика — УкрЛіб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700808"/>
            <a:ext cx="3096344" cy="4027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7925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Мушкетик Юрій - На брата брат | Книжкова Хата - магазин цікавих книг! м.  Коломия, вул. Чорновола, 5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268760"/>
            <a:ext cx="3347864" cy="4830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716016" y="404664"/>
            <a:ext cx="4392488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	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«</a:t>
            </a:r>
            <a:r>
              <a:rPr lang="ru-RU" sz="3200" b="1" dirty="0" err="1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Всі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хочуть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в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отамани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,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ніхто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не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хоче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коритися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,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визнавати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над собою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влади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. 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Трави 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в нас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м'які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та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лагідні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,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ріки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чисті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і сади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рясні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та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щедрі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,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можна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б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жити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...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Можна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б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перетворити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все те в рай. 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Якби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… не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тягли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врізнобіч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.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Якби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плекали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цю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землю.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Якби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жадібні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сусіди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не стерегли наше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багатство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жадібними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очима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…»</a:t>
            </a:r>
          </a:p>
          <a:p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	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		</a:t>
            </a:r>
            <a:endParaRPr lang="uk-UA" sz="3200" b="1" dirty="0">
              <a:ln>
                <a:solidFill>
                  <a:srgbClr val="7030A0"/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Monotype Corsiva" pitchFamily="66" charset="0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50899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716016" y="476672"/>
            <a:ext cx="4032448" cy="136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3600" b="1" dirty="0" err="1" smtClean="0">
                <a:ln>
                  <a:solidFill>
                    <a:srgbClr val="C0000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Андрій</a:t>
            </a:r>
            <a:r>
              <a:rPr lang="ru-RU" sz="3600" b="1" dirty="0" smtClean="0">
                <a:ln>
                  <a:solidFill>
                    <a:srgbClr val="C0000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600" b="1" dirty="0" err="1" smtClean="0">
                <a:ln>
                  <a:solidFill>
                    <a:srgbClr val="C0000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Кокотюха</a:t>
            </a:r>
            <a:endParaRPr lang="ru-RU" sz="3600" b="1" dirty="0" smtClean="0">
              <a:ln>
                <a:solidFill>
                  <a:srgbClr val="C00000"/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Monotype Corsiva" pitchFamily="66" charset="0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3600" b="1" dirty="0" smtClean="0">
                <a:ln>
                  <a:solidFill>
                    <a:srgbClr val="C0000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(нар. 1970 )</a:t>
            </a:r>
            <a:endParaRPr lang="ru-RU" sz="3600" b="1" dirty="0">
              <a:ln>
                <a:solidFill>
                  <a:srgbClr val="C00000"/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Monotype Corsiva" pitchFamily="66" charset="0"/>
              <a:ea typeface="Calibri"/>
              <a:cs typeface="Times New Roman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92488" y="1843200"/>
            <a:ext cx="4355976" cy="23575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lnSpc>
                <a:spcPct val="115000"/>
              </a:lnSpc>
              <a:spcAft>
                <a:spcPts val="0"/>
              </a:spcAft>
              <a:defRPr sz="3200" b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defRPr>
            </a:lvl1pPr>
          </a:lstStyle>
          <a:p>
            <a:endParaRPr lang="ru-RU" dirty="0" smtClean="0"/>
          </a:p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«Я  не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граюся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в слова, </a:t>
            </a:r>
          </a:p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я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розповідаю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історії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…»</a:t>
            </a:r>
          </a:p>
          <a:p>
            <a:endParaRPr lang="ru-RU" dirty="0"/>
          </a:p>
        </p:txBody>
      </p:sp>
      <p:pic>
        <p:nvPicPr>
          <p:cNvPr id="7170" name="Picture 2" descr="Андрій Кокотюха експериментує з бойовиком – ЛітАкцент – світ сучасної  літератур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3561" y="1843200"/>
            <a:ext cx="3059832" cy="33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534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3968" y="116632"/>
            <a:ext cx="4824536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	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«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Ч</a:t>
            </a:r>
            <a:r>
              <a:rPr lang="ru-RU" sz="3200" b="1" dirty="0" err="1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аси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ж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тепер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далеко не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шляхетні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.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Що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ж до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робінгудів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, то нова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влада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,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більшовики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,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мають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себе за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народних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месників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.</a:t>
            </a:r>
          </a:p>
          <a:p>
            <a:pPr algn="just"/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	</a:t>
            </a:r>
            <a:r>
              <a:rPr lang="ru-RU" sz="3200" b="1" dirty="0" err="1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Забирають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у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багатих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,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віддають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бідним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.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Насправді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ж просто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грабують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заможних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людей. А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чи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роздають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награбоване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бідним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? 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- 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Не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роздають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.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Пролетарі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самі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беруть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усе,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що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легко </a:t>
            </a:r>
            <a:r>
              <a:rPr lang="ru-RU" sz="3200" b="1" dirty="0" err="1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лежить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...»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		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		        	</a:t>
            </a:r>
            <a:endParaRPr lang="uk-UA" sz="3200" b="1" dirty="0">
              <a:ln>
                <a:solidFill>
                  <a:srgbClr val="7030A0"/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Monotype Corsiva" pitchFamily="66" charset="0"/>
              <a:ea typeface="Calibri"/>
              <a:cs typeface="Times New Roman"/>
            </a:endParaRPr>
          </a:p>
        </p:txBody>
      </p:sp>
      <p:pic>
        <p:nvPicPr>
          <p:cNvPr id="8194" name="Picture 2" descr="Справа отамана Зеленого — Вікіпедія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556792"/>
            <a:ext cx="2785989" cy="4392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8643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716016" y="476672"/>
            <a:ext cx="4032448" cy="136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3600" b="1" dirty="0" err="1" smtClean="0">
                <a:ln>
                  <a:solidFill>
                    <a:srgbClr val="C0000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Іван</a:t>
            </a:r>
            <a:r>
              <a:rPr lang="ru-RU" sz="3600" b="1" dirty="0" smtClean="0">
                <a:ln>
                  <a:solidFill>
                    <a:srgbClr val="C0000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600" b="1" dirty="0" err="1" smtClean="0">
                <a:ln>
                  <a:solidFill>
                    <a:srgbClr val="C0000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Багряний</a:t>
            </a:r>
            <a:endParaRPr lang="ru-RU" sz="3600" b="1" dirty="0" smtClean="0">
              <a:ln>
                <a:solidFill>
                  <a:srgbClr val="C00000"/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Monotype Corsiva" pitchFamily="66" charset="0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3600" b="1" dirty="0" smtClean="0">
                <a:ln>
                  <a:solidFill>
                    <a:srgbClr val="C0000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(1906 - 1963 )</a:t>
            </a:r>
            <a:endParaRPr lang="ru-RU" sz="3600" b="1" dirty="0">
              <a:ln>
                <a:solidFill>
                  <a:srgbClr val="C00000"/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Monotype Corsiva" pitchFamily="66" charset="0"/>
              <a:ea typeface="Calibri"/>
              <a:cs typeface="Times New Roman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91880" y="1700808"/>
            <a:ext cx="565212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lnSpc>
                <a:spcPct val="115000"/>
              </a:lnSpc>
              <a:spcAft>
                <a:spcPts val="0"/>
              </a:spcAft>
              <a:defRPr sz="3200" b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defRPr>
            </a:lvl1pPr>
          </a:lstStyle>
          <a:p>
            <a:endParaRPr lang="ru-RU" dirty="0" smtClean="0"/>
          </a:p>
          <a:p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ru-RU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 </a:t>
            </a:r>
            <a:r>
              <a:rPr lang="ru-RU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є. </a:t>
            </a:r>
            <a:endParaRPr lang="ru-RU" b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Були</a:t>
            </a:r>
            <a:r>
              <a:rPr lang="ru-RU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ru-RU" b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 </a:t>
            </a:r>
            <a:r>
              <a:rPr lang="ru-RU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будем ми! </a:t>
            </a:r>
            <a:endParaRPr lang="ru-RU" b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Й </a:t>
            </a:r>
            <a:r>
              <a:rPr lang="ru-RU" b="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Вітчизна</a:t>
            </a:r>
            <a:r>
              <a:rPr lang="ru-RU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наша з нами</a:t>
            </a:r>
            <a:r>
              <a:rPr lang="ru-RU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  <a:endParaRPr lang="ru-RU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42" name="Picture 2" descr="1906 – народився Іван Багряний, письменник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2698" y="1484784"/>
            <a:ext cx="2381250" cy="3486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5103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11960" y="0"/>
            <a:ext cx="4896544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	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«</a:t>
            </a:r>
            <a:r>
              <a:rPr lang="ru-RU" sz="3200" b="1" dirty="0" err="1" smtClean="0">
                <a:ln>
                  <a:solidFill>
                    <a:srgbClr val="7030A0"/>
                  </a:solidFill>
                </a:ln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Обернути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людину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в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ганчірку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,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тварину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, в безвольного пса,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обернути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її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в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ганебну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руїну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,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розчавити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душу,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доказати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,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що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вона є пшик,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дірка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від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бублика, </a:t>
            </a:r>
            <a:r>
              <a:rPr lang="ru-RU" sz="3200" b="1" dirty="0" err="1" smtClean="0">
                <a:ln>
                  <a:solidFill>
                    <a:srgbClr val="7030A0"/>
                  </a:solidFill>
                </a:ln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краще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поломити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ребра ста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невинним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,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аніж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пропустити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одного винного, 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«</a:t>
            </a:r>
            <a:r>
              <a:rPr lang="ru-RU" sz="3200" b="1" dirty="0" err="1" smtClean="0">
                <a:ln>
                  <a:solidFill>
                    <a:srgbClr val="7030A0"/>
                  </a:solidFill>
                </a:ln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бітіє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опредєляєт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 smtClean="0">
                <a:ln>
                  <a:solidFill>
                    <a:srgbClr val="7030A0"/>
                  </a:solidFill>
                </a:ln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сознаніє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», </a:t>
            </a:r>
            <a:r>
              <a:rPr lang="ru-RU" sz="3200" b="1" dirty="0" err="1" smtClean="0">
                <a:ln>
                  <a:solidFill>
                    <a:srgbClr val="7030A0"/>
                  </a:solidFill>
                </a:ln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ліпше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закопати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в землю сто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невинних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,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аніж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не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закопати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одного 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винного…»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	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		</a:t>
            </a:r>
            <a:endParaRPr lang="ru-RU" sz="3200" b="1" dirty="0" smtClean="0">
              <a:ln>
                <a:solidFill>
                  <a:srgbClr val="7030A0"/>
                </a:solidFill>
              </a:ln>
              <a:solidFill>
                <a:srgbClr val="C00000"/>
              </a:solidFill>
              <a:latin typeface="Monotype Corsiva" pitchFamily="66" charset="0"/>
              <a:ea typeface="Calibri"/>
              <a:cs typeface="Times New Roman"/>
            </a:endParaRPr>
          </a:p>
          <a:p>
            <a:endParaRPr lang="uk-UA" sz="3200" b="1" dirty="0">
              <a:ln>
                <a:solidFill>
                  <a:srgbClr val="7030A0"/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Monotype Corsiva" pitchFamily="66" charset="0"/>
              <a:ea typeface="Calibri"/>
              <a:cs typeface="Times New Roman"/>
            </a:endParaRPr>
          </a:p>
        </p:txBody>
      </p:sp>
      <p:pic>
        <p:nvPicPr>
          <p:cNvPr id="9218" name="Picture 2" descr="ᐉ Книга Іван Багряний «Сад Гетсиманський» 978-966-03-4048-0 • Краща ціна в  Києві, Україні • Купити в Епіцентрі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0135" y="1268760"/>
            <a:ext cx="3171825" cy="475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5192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5697" y="44624"/>
            <a:ext cx="6698704" cy="1860376"/>
          </a:xfrm>
        </p:spPr>
        <p:txBody>
          <a:bodyPr rtlCol="0">
            <a:noAutofit/>
          </a:bodyPr>
          <a:lstStyle/>
          <a:p>
            <a:pPr algn="ctr" fontAlgn="base">
              <a:lnSpc>
                <a:spcPct val="115000"/>
              </a:lnSpc>
              <a:defRPr/>
            </a:pPr>
            <a:r>
              <a:rPr lang="uk-UA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Науковий напрямок</a:t>
            </a:r>
            <a:br>
              <a:rPr lang="uk-UA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</a:br>
            <a:r>
              <a:rPr lang="uk-UA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 «Література </a:t>
            </a:r>
            <a:r>
              <a:rPr lang="uk-UA" b="1" dirty="0" smtClean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та </a:t>
            </a:r>
            <a:r>
              <a:rPr lang="uk-UA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історія»</a:t>
            </a:r>
            <a:endParaRPr lang="ru-RU" b="1" dirty="0">
              <a:ln>
                <a:solidFill>
                  <a:srgbClr val="C00000"/>
                </a:solidFill>
              </a:ln>
              <a:latin typeface="Monotype Corsiva" pitchFamily="66" charset="0"/>
              <a:ea typeface="Calibri"/>
              <a:cs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1905000"/>
            <a:ext cx="7884367" cy="4953000"/>
          </a:xfrm>
        </p:spPr>
        <p:txBody>
          <a:bodyPr rtlCol="0">
            <a:normAutofit fontScale="70000" lnSpcReduction="20000"/>
          </a:bodyPr>
          <a:lstStyle/>
          <a:p>
            <a:pPr algn="just" fontAlgn="base">
              <a:lnSpc>
                <a:spcPct val="115000"/>
              </a:lnSpc>
              <a:spcBef>
                <a:spcPct val="0"/>
              </a:spcBef>
            </a:pPr>
            <a:r>
              <a:rPr lang="uk-UA" sz="3600" b="1" dirty="0" smtClean="0">
                <a:ln>
                  <a:solidFill>
                    <a:srgbClr val="7030A0"/>
                  </a:solidFill>
                </a:ln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включений </a:t>
            </a:r>
            <a:r>
              <a:rPr lang="uk-UA" sz="3600" b="1" dirty="0">
                <a:ln>
                  <a:solidFill>
                    <a:srgbClr val="7030A0"/>
                  </a:solidFill>
                </a:ln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до комплексного плану науково-дослідних робіт Запорізького національного університету, є апробованою системою взаємозв’язків пошукової діяльності й викладання у контексті зближення двох гуманітарних дисциплін. </a:t>
            </a:r>
          </a:p>
          <a:p>
            <a:pPr marL="0" indent="0" algn="just" fontAlgn="base">
              <a:lnSpc>
                <a:spcPct val="115000"/>
              </a:lnSpc>
              <a:spcBef>
                <a:spcPct val="0"/>
              </a:spcBef>
              <a:buNone/>
            </a:pPr>
            <a:endParaRPr lang="uk-UA" sz="3600" b="1" dirty="0">
              <a:ln>
                <a:solidFill>
                  <a:srgbClr val="7030A0"/>
                </a:solidFill>
              </a:ln>
              <a:solidFill>
                <a:schemeClr val="bg2">
                  <a:lumMod val="50000"/>
                </a:schemeClr>
              </a:solidFill>
              <a:latin typeface="Monotype Corsiva" pitchFamily="66" charset="0"/>
              <a:ea typeface="Calibri"/>
              <a:cs typeface="Times New Roman"/>
            </a:endParaRPr>
          </a:p>
          <a:p>
            <a:pPr algn="just" fontAlgn="base">
              <a:lnSpc>
                <a:spcPct val="115000"/>
              </a:lnSpc>
              <a:spcBef>
                <a:spcPct val="0"/>
              </a:spcBef>
            </a:pPr>
            <a:r>
              <a:rPr lang="uk-UA" sz="3600" b="1" dirty="0" smtClean="0">
                <a:ln>
                  <a:solidFill>
                    <a:srgbClr val="7030A0"/>
                  </a:solidFill>
                </a:ln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зіставлення </a:t>
            </a:r>
            <a:r>
              <a:rPr lang="uk-UA" sz="3600" b="1" dirty="0">
                <a:ln>
                  <a:solidFill>
                    <a:srgbClr val="7030A0"/>
                  </a:solidFill>
                </a:ln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історичних художніх творів з історіографічними працями розширює й збагачує світоглядний комплекс, зокрема знання про минувшину, погляд на історію, її дослідження та вивчення, на шляхи і засоби використання історичного матеріалу в художній творчості й навпаки – художніх текстів у джерелознавчому й людинознавчому аспектах історичного процесу</a:t>
            </a:r>
            <a:r>
              <a:rPr lang="uk-UA" sz="36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. </a:t>
            </a:r>
            <a:endParaRPr lang="en-US" sz="3600" b="1" dirty="0">
              <a:ln>
                <a:solidFill>
                  <a:srgbClr val="7030A0"/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Monotype Corsiva" pitchFamily="66" charset="0"/>
              <a:ea typeface="Calibri"/>
              <a:cs typeface="Times New Roman"/>
            </a:endParaRPr>
          </a:p>
          <a:p>
            <a:pPr algn="just"/>
            <a:endParaRPr lang="uk-UA" b="1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683568" y="44624"/>
            <a:ext cx="7986713" cy="1296145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У </a:t>
            </a:r>
            <a:r>
              <a:rPr lang="ru-RU" sz="3200" b="1" dirty="0" err="1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результаті</a:t>
            </a:r>
            <a:r>
              <a:rPr lang="ru-RU" sz="3200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вивчення</a:t>
            </a:r>
            <a:r>
              <a:rPr lang="ru-RU" sz="3200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дисципліни</a:t>
            </a:r>
            <a:r>
              <a:rPr lang="ru-RU" sz="3200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,</a:t>
            </a:r>
            <a:br>
              <a:rPr lang="ru-RU" sz="3200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</a:br>
            <a:r>
              <a:rPr lang="ru-RU" sz="3200" b="1" dirty="0" err="1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здобувачі</a:t>
            </a:r>
            <a:r>
              <a:rPr lang="ru-RU" sz="3200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вищої</a:t>
            </a:r>
            <a:r>
              <a:rPr lang="ru-RU" sz="3200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освіти</a:t>
            </a:r>
            <a:r>
              <a:rPr lang="ru-RU" sz="3200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повинні</a:t>
            </a:r>
            <a:r>
              <a:rPr lang="ru-RU" sz="3200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 набути таких компетентностей:</a:t>
            </a:r>
            <a:br>
              <a:rPr lang="ru-RU" sz="3200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</a:br>
            <a:endParaRPr lang="ru-RU" sz="3200" b="1" dirty="0">
              <a:ln>
                <a:solidFill>
                  <a:srgbClr val="C00000"/>
                </a:solidFill>
              </a:ln>
              <a:latin typeface="Monotype Corsiva" pitchFamily="66" charset="0"/>
              <a:ea typeface="Calibri"/>
              <a:cs typeface="Times New Roman"/>
            </a:endParaRPr>
          </a:p>
        </p:txBody>
      </p:sp>
      <p:sp>
        <p:nvSpPr>
          <p:cNvPr id="15361" name="Объект 2"/>
          <p:cNvSpPr>
            <a:spLocks noGrp="1"/>
          </p:cNvSpPr>
          <p:nvPr>
            <p:ph idx="1"/>
          </p:nvPr>
        </p:nvSpPr>
        <p:spPr>
          <a:xfrm>
            <a:off x="827584" y="1484784"/>
            <a:ext cx="8316416" cy="5256584"/>
          </a:xfrm>
        </p:spPr>
        <p:txBody>
          <a:bodyPr>
            <a:noAutofit/>
          </a:bodyPr>
          <a:lstStyle/>
          <a:p>
            <a:pPr lvl="0" algn="just" fontAlgn="base">
              <a:lnSpc>
                <a:spcPct val="105000"/>
              </a:lnSpc>
              <a:spcBef>
                <a:spcPct val="0"/>
              </a:spcBef>
            </a:pPr>
            <a:r>
              <a:rPr lang="uk-UA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з</a:t>
            </a:r>
            <a:r>
              <a:rPr lang="ru-RU" sz="30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датність</a:t>
            </a:r>
            <a:r>
              <a:rPr lang="ru-RU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0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розв’язувати</a:t>
            </a:r>
            <a:r>
              <a:rPr lang="ru-RU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0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складні</a:t>
            </a:r>
            <a:r>
              <a:rPr lang="ru-RU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0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задачі</a:t>
            </a:r>
            <a:r>
              <a:rPr lang="ru-RU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і </a:t>
            </a:r>
            <a:r>
              <a:rPr lang="ru-RU" sz="30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проблеми</a:t>
            </a:r>
            <a:r>
              <a:rPr lang="ru-RU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в </a:t>
            </a:r>
            <a:r>
              <a:rPr lang="ru-RU" sz="30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галузі</a:t>
            </a:r>
            <a:r>
              <a:rPr lang="ru-RU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 </a:t>
            </a:r>
            <a:r>
              <a:rPr lang="ru-RU" sz="30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літературознавства</a:t>
            </a:r>
            <a:r>
              <a:rPr lang="ru-RU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в </a:t>
            </a:r>
            <a:r>
              <a:rPr lang="ru-RU" sz="30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процесі</a:t>
            </a:r>
            <a:r>
              <a:rPr lang="ru-RU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0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професійної</a:t>
            </a:r>
            <a:r>
              <a:rPr lang="ru-RU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0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діяльності</a:t>
            </a:r>
            <a:r>
              <a:rPr lang="uk-UA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;</a:t>
            </a:r>
          </a:p>
          <a:p>
            <a:pPr lvl="0" algn="just" fontAlgn="base">
              <a:lnSpc>
                <a:spcPct val="105000"/>
              </a:lnSpc>
              <a:spcBef>
                <a:spcPct val="0"/>
              </a:spcBef>
            </a:pPr>
            <a:r>
              <a:rPr lang="uk-UA" sz="30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з</a:t>
            </a:r>
            <a:r>
              <a:rPr lang="ru-RU" sz="30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датність</a:t>
            </a:r>
            <a:r>
              <a:rPr lang="ru-RU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до </a:t>
            </a:r>
            <a:r>
              <a:rPr lang="ru-RU" sz="30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пошуку</a:t>
            </a:r>
            <a:r>
              <a:rPr lang="ru-RU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, </a:t>
            </a:r>
            <a:r>
              <a:rPr lang="ru-RU" sz="30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опрацювання</a:t>
            </a:r>
            <a:r>
              <a:rPr lang="ru-RU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та </a:t>
            </a:r>
            <a:r>
              <a:rPr lang="ru-RU" sz="30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аналізу</a:t>
            </a:r>
            <a:r>
              <a:rPr lang="ru-RU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0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інформації</a:t>
            </a:r>
            <a:r>
              <a:rPr lang="ru-RU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з </a:t>
            </a:r>
            <a:r>
              <a:rPr lang="ru-RU" sz="30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різних</a:t>
            </a:r>
            <a:r>
              <a:rPr lang="ru-RU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0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джерел</a:t>
            </a:r>
            <a:r>
              <a:rPr lang="uk-UA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;</a:t>
            </a:r>
          </a:p>
          <a:p>
            <a:pPr lvl="0" algn="just" fontAlgn="base">
              <a:lnSpc>
                <a:spcPct val="105000"/>
              </a:lnSpc>
              <a:spcBef>
                <a:spcPct val="0"/>
              </a:spcBef>
            </a:pPr>
            <a:r>
              <a:rPr lang="uk-UA" sz="30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з</a:t>
            </a:r>
            <a:r>
              <a:rPr lang="ru-RU" sz="30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датність</a:t>
            </a:r>
            <a:r>
              <a:rPr lang="ru-RU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до абстрактного </a:t>
            </a:r>
            <a:r>
              <a:rPr lang="ru-RU" sz="30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мислення</a:t>
            </a:r>
            <a:r>
              <a:rPr lang="ru-RU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, </a:t>
            </a:r>
            <a:r>
              <a:rPr lang="ru-RU" sz="30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аналізу</a:t>
            </a:r>
            <a:r>
              <a:rPr lang="ru-RU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та синтезу</a:t>
            </a:r>
            <a:r>
              <a:rPr lang="uk-UA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;</a:t>
            </a:r>
          </a:p>
          <a:p>
            <a:pPr lvl="0" algn="just" fontAlgn="base">
              <a:lnSpc>
                <a:spcPct val="105000"/>
              </a:lnSpc>
              <a:spcBef>
                <a:spcPct val="0"/>
              </a:spcBef>
            </a:pPr>
            <a:r>
              <a:rPr lang="uk-UA" sz="30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здатність </a:t>
            </a:r>
            <a:r>
              <a:rPr lang="uk-UA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осмислювати літературу як </a:t>
            </a:r>
            <a:r>
              <a:rPr lang="uk-UA" sz="30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полісистему</a:t>
            </a:r>
            <a:r>
              <a:rPr lang="uk-UA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, розуміти еволюційний шлях розвитку вітчизняного і світового літературознавства; </a:t>
            </a:r>
            <a:endParaRPr lang="en-US" sz="3000" b="1" dirty="0">
              <a:ln>
                <a:solidFill>
                  <a:srgbClr val="7030A0"/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Monotype Corsiva" pitchFamily="66" charset="0"/>
              <a:ea typeface="Calibri"/>
              <a:cs typeface="Times New Roman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683568" y="404665"/>
            <a:ext cx="7986713" cy="936104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У </a:t>
            </a:r>
            <a:r>
              <a:rPr lang="ru-RU" sz="3200" b="1" dirty="0" err="1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результаті</a:t>
            </a:r>
            <a:r>
              <a:rPr lang="ru-RU" sz="3200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вивчення</a:t>
            </a:r>
            <a:r>
              <a:rPr lang="ru-RU" sz="3200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дисципліни</a:t>
            </a:r>
            <a:r>
              <a:rPr lang="ru-RU" sz="3200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,</a:t>
            </a:r>
            <a:br>
              <a:rPr lang="ru-RU" sz="3200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</a:br>
            <a:r>
              <a:rPr lang="ru-RU" sz="3200" b="1" dirty="0" err="1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здобувачі</a:t>
            </a:r>
            <a:r>
              <a:rPr lang="ru-RU" sz="3200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вищої</a:t>
            </a:r>
            <a:r>
              <a:rPr lang="ru-RU" sz="3200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освіти</a:t>
            </a:r>
            <a:r>
              <a:rPr lang="ru-RU" sz="3200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повинні</a:t>
            </a:r>
            <a:r>
              <a:rPr lang="ru-RU" sz="3200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 набути таких компетентностей:</a:t>
            </a:r>
            <a:br>
              <a:rPr lang="ru-RU" sz="3200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</a:br>
            <a:endParaRPr lang="ru-RU" sz="3200" b="1" dirty="0">
              <a:ln>
                <a:solidFill>
                  <a:srgbClr val="C00000"/>
                </a:solidFill>
              </a:ln>
              <a:latin typeface="Monotype Corsiva" pitchFamily="66" charset="0"/>
              <a:ea typeface="Calibri"/>
              <a:cs typeface="Times New Roman"/>
            </a:endParaRPr>
          </a:p>
        </p:txBody>
      </p:sp>
      <p:sp>
        <p:nvSpPr>
          <p:cNvPr id="15361" name="Объект 2"/>
          <p:cNvSpPr>
            <a:spLocks noGrp="1"/>
          </p:cNvSpPr>
          <p:nvPr>
            <p:ph idx="1"/>
          </p:nvPr>
        </p:nvSpPr>
        <p:spPr>
          <a:xfrm>
            <a:off x="611560" y="1340768"/>
            <a:ext cx="7745413" cy="5256584"/>
          </a:xfrm>
        </p:spPr>
        <p:txBody>
          <a:bodyPr>
            <a:normAutofit lnSpcReduction="10000"/>
          </a:bodyPr>
          <a:lstStyle/>
          <a:p>
            <a:pPr marL="0" lvl="0" indent="0" algn="just">
              <a:buNone/>
            </a:pPr>
            <a:endParaRPr lang="uk-UA" dirty="0" smtClean="0"/>
          </a:p>
          <a:p>
            <a:pPr marL="0" lvl="0" indent="0" algn="just">
              <a:buNone/>
            </a:pPr>
            <a:endParaRPr lang="uk-UA" dirty="0" smtClean="0"/>
          </a:p>
          <a:p>
            <a:pPr lvl="0" algn="just" fontAlgn="base">
              <a:lnSpc>
                <a:spcPct val="105000"/>
              </a:lnSpc>
              <a:spcBef>
                <a:spcPct val="0"/>
              </a:spcBef>
            </a:pPr>
            <a:r>
              <a:rPr lang="uk-UA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здатність критично осмислювати історичні надбання та новітні досягнення філологічної науки;</a:t>
            </a:r>
          </a:p>
          <a:p>
            <a:pPr marL="0" lvl="0" indent="0" algn="just" fontAlgn="base">
              <a:lnSpc>
                <a:spcPct val="105000"/>
              </a:lnSpc>
              <a:spcBef>
                <a:spcPct val="0"/>
              </a:spcBef>
              <a:buFont typeface="Wingdings 3" charset="2"/>
              <a:buNone/>
            </a:pPr>
            <a:endParaRPr lang="en-US" sz="3000" b="1" dirty="0">
              <a:ln>
                <a:solidFill>
                  <a:srgbClr val="7030A0"/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Monotype Corsiva" pitchFamily="66" charset="0"/>
              <a:ea typeface="Calibri"/>
              <a:cs typeface="Times New Roman"/>
            </a:endParaRPr>
          </a:p>
          <a:p>
            <a:pPr lvl="0" algn="just" fontAlgn="base">
              <a:lnSpc>
                <a:spcPct val="105000"/>
              </a:lnSpc>
              <a:spcBef>
                <a:spcPct val="0"/>
              </a:spcBef>
            </a:pPr>
            <a:r>
              <a:rPr lang="uk-UA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здатність вільно користуватися спеціальною термінологією в галузі української філології; </a:t>
            </a:r>
          </a:p>
          <a:p>
            <a:pPr marL="0" lvl="0" indent="0" algn="just" fontAlgn="base">
              <a:lnSpc>
                <a:spcPct val="105000"/>
              </a:lnSpc>
              <a:spcBef>
                <a:spcPct val="0"/>
              </a:spcBef>
              <a:buFont typeface="Wingdings 3" charset="2"/>
              <a:buNone/>
            </a:pPr>
            <a:endParaRPr lang="en-US" sz="3000" b="1" dirty="0">
              <a:ln>
                <a:solidFill>
                  <a:srgbClr val="7030A0"/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Monotype Corsiva" pitchFamily="66" charset="0"/>
              <a:ea typeface="Calibri"/>
              <a:cs typeface="Times New Roman"/>
            </a:endParaRPr>
          </a:p>
          <a:p>
            <a:pPr algn="just" fontAlgn="base">
              <a:lnSpc>
                <a:spcPct val="105000"/>
              </a:lnSpc>
              <a:spcBef>
                <a:spcPct val="0"/>
              </a:spcBef>
            </a:pPr>
            <a:r>
              <a:rPr lang="uk-UA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з</a:t>
            </a:r>
            <a:r>
              <a:rPr lang="ru-RU" sz="30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датність</a:t>
            </a:r>
            <a:r>
              <a:rPr lang="ru-RU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0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ефективно</a:t>
            </a:r>
            <a:r>
              <a:rPr lang="ru-RU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й компетентно </a:t>
            </a:r>
            <a:r>
              <a:rPr lang="ru-RU" sz="30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брати</a:t>
            </a:r>
            <a:r>
              <a:rPr lang="ru-RU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участь у </a:t>
            </a:r>
            <a:r>
              <a:rPr lang="ru-RU" sz="30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різних</a:t>
            </a:r>
            <a:r>
              <a:rPr lang="ru-RU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формах </a:t>
            </a:r>
            <a:r>
              <a:rPr lang="ru-RU" sz="30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наукової</a:t>
            </a:r>
            <a:r>
              <a:rPr lang="ru-RU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0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комунікації</a:t>
            </a:r>
            <a:r>
              <a:rPr lang="ru-RU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в </a:t>
            </a:r>
            <a:r>
              <a:rPr lang="ru-RU" sz="30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галузі</a:t>
            </a:r>
            <a:r>
              <a:rPr lang="ru-RU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0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філології</a:t>
            </a:r>
            <a:r>
              <a:rPr lang="ru-RU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.</a:t>
            </a:r>
            <a:endParaRPr lang="uk-UA" sz="3000" b="1" dirty="0">
              <a:ln>
                <a:solidFill>
                  <a:srgbClr val="7030A0"/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Monotype Corsiva" pitchFamily="66" charset="0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5804339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>
          <a:xfrm>
            <a:off x="1691680" y="476672"/>
            <a:ext cx="7022107" cy="504056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Жанрова специфіка історичних </a:t>
            </a:r>
            <a:r>
              <a:rPr lang="uk-UA" b="1" dirty="0" smtClean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творів, основні поняття</a:t>
            </a:r>
            <a:endParaRPr lang="ru-RU" b="1" dirty="0">
              <a:ln>
                <a:solidFill>
                  <a:srgbClr val="C00000"/>
                </a:solidFill>
              </a:ln>
              <a:latin typeface="Monotype Corsiva" pitchFamily="66" charset="0"/>
              <a:ea typeface="Calibri"/>
              <a:cs typeface="Times New Roman"/>
            </a:endParaRPr>
          </a:p>
        </p:txBody>
      </p:sp>
      <p:sp>
        <p:nvSpPr>
          <p:cNvPr id="17409" name="Объект 2"/>
          <p:cNvSpPr>
            <a:spLocks noGrp="1"/>
          </p:cNvSpPr>
          <p:nvPr>
            <p:ph idx="1"/>
          </p:nvPr>
        </p:nvSpPr>
        <p:spPr>
          <a:xfrm>
            <a:off x="1723398" y="1124744"/>
            <a:ext cx="7385106" cy="5184576"/>
          </a:xfrm>
        </p:spPr>
        <p:txBody>
          <a:bodyPr>
            <a:normAutofit fontScale="92500" lnSpcReduction="10000"/>
          </a:bodyPr>
          <a:lstStyle/>
          <a:p>
            <a:pPr algn="ctr"/>
            <a:endParaRPr lang="uk-UA" b="1" dirty="0" smtClean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uk-UA" b="1" dirty="0" smtClean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 fontAlgn="base">
              <a:lnSpc>
                <a:spcPct val="115000"/>
              </a:lnSpc>
              <a:spcBef>
                <a:spcPct val="0"/>
              </a:spcBef>
            </a:pPr>
            <a:r>
              <a:rPr lang="uk-UA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Достовірність, документальність (фактаж)</a:t>
            </a:r>
          </a:p>
          <a:p>
            <a:pPr marL="0" indent="0" algn="just" fontAlgn="base">
              <a:lnSpc>
                <a:spcPct val="115000"/>
              </a:lnSpc>
              <a:spcBef>
                <a:spcPct val="0"/>
              </a:spcBef>
              <a:buNone/>
            </a:pPr>
            <a:endParaRPr lang="uk-UA" sz="3200" b="1" dirty="0">
              <a:ln>
                <a:solidFill>
                  <a:srgbClr val="7030A0"/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Monotype Corsiva" pitchFamily="66" charset="0"/>
              <a:ea typeface="Calibri"/>
              <a:cs typeface="Times New Roman"/>
            </a:endParaRPr>
          </a:p>
          <a:p>
            <a:pPr algn="just" fontAlgn="base">
              <a:lnSpc>
                <a:spcPct val="115000"/>
              </a:lnSpc>
              <a:spcBef>
                <a:spcPct val="0"/>
              </a:spcBef>
            </a:pPr>
            <a:r>
              <a:rPr lang="uk-UA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Художній домисел, художній вимисел</a:t>
            </a:r>
            <a:endParaRPr lang="uk-UA" sz="3200" b="1" dirty="0">
              <a:ln>
                <a:solidFill>
                  <a:srgbClr val="7030A0"/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Monotype Corsiva" pitchFamily="66" charset="0"/>
              <a:ea typeface="Calibri"/>
              <a:cs typeface="Times New Roman"/>
            </a:endParaRPr>
          </a:p>
          <a:p>
            <a:pPr marL="0" indent="0" algn="just" fontAlgn="base">
              <a:lnSpc>
                <a:spcPct val="115000"/>
              </a:lnSpc>
              <a:spcBef>
                <a:spcPct val="0"/>
              </a:spcBef>
              <a:buNone/>
            </a:pPr>
            <a:endParaRPr lang="uk-UA" sz="3200" b="1" dirty="0">
              <a:ln>
                <a:solidFill>
                  <a:srgbClr val="7030A0"/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Monotype Corsiva" pitchFamily="66" charset="0"/>
              <a:ea typeface="Calibri"/>
              <a:cs typeface="Times New Roman"/>
            </a:endParaRPr>
          </a:p>
          <a:p>
            <a:pPr algn="just" fontAlgn="base">
              <a:lnSpc>
                <a:spcPct val="115000"/>
              </a:lnSpc>
              <a:spcBef>
                <a:spcPct val="0"/>
              </a:spcBef>
            </a:pPr>
            <a:r>
              <a:rPr lang="uk-UA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Історична  правда, художня правда</a:t>
            </a:r>
            <a:endParaRPr lang="uk-UA" sz="3200" b="1" dirty="0">
              <a:ln>
                <a:solidFill>
                  <a:srgbClr val="7030A0"/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Monotype Corsiva" pitchFamily="66" charset="0"/>
              <a:ea typeface="Calibri"/>
              <a:cs typeface="Times New Roman"/>
            </a:endParaRPr>
          </a:p>
          <a:p>
            <a:pPr marL="0" indent="0" algn="just" fontAlgn="base">
              <a:lnSpc>
                <a:spcPct val="115000"/>
              </a:lnSpc>
              <a:spcBef>
                <a:spcPct val="0"/>
              </a:spcBef>
              <a:buNone/>
            </a:pPr>
            <a:endParaRPr lang="uk-UA" sz="3200" b="1" dirty="0">
              <a:ln>
                <a:solidFill>
                  <a:srgbClr val="7030A0"/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Monotype Corsiva" pitchFamily="66" charset="0"/>
              <a:ea typeface="Calibri"/>
              <a:cs typeface="Times New Roman"/>
            </a:endParaRPr>
          </a:p>
          <a:p>
            <a:pPr algn="just" fontAlgn="base">
              <a:lnSpc>
                <a:spcPct val="115000"/>
              </a:lnSpc>
              <a:spcBef>
                <a:spcPct val="0"/>
              </a:spcBef>
            </a:pPr>
            <a:r>
              <a:rPr lang="uk-UA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Справжність головного персонажа </a:t>
            </a:r>
          </a:p>
          <a:p>
            <a:pPr marL="0" indent="0" algn="just" fontAlgn="base">
              <a:lnSpc>
                <a:spcPct val="115000"/>
              </a:lnSpc>
              <a:spcBef>
                <a:spcPct val="0"/>
              </a:spcBef>
              <a:buNone/>
            </a:pPr>
            <a:endParaRPr lang="uk-UA" sz="3200" b="1" dirty="0">
              <a:ln>
                <a:solidFill>
                  <a:srgbClr val="7030A0"/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Monotype Corsiva" pitchFamily="66" charset="0"/>
              <a:ea typeface="Calibri"/>
              <a:cs typeface="Times New Roman"/>
            </a:endParaRPr>
          </a:p>
          <a:p>
            <a:pPr algn="just" fontAlgn="base">
              <a:lnSpc>
                <a:spcPct val="115000"/>
              </a:lnSpc>
              <a:spcBef>
                <a:spcPct val="0"/>
              </a:spcBef>
            </a:pPr>
            <a:r>
              <a:rPr lang="uk-UA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Історичний конфлікт</a:t>
            </a:r>
            <a:endParaRPr lang="uk-UA" sz="3200" b="1" dirty="0">
              <a:ln>
                <a:solidFill>
                  <a:srgbClr val="7030A0"/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Monotype Corsiva" pitchFamily="66" charset="0"/>
              <a:ea typeface="Calibri"/>
              <a:cs typeface="Times New Roman"/>
            </a:endParaRPr>
          </a:p>
          <a:p>
            <a:pPr algn="ctr"/>
            <a:endParaRPr lang="uk-UA" b="1" dirty="0" smtClean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uk-UA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uk-UA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508104" y="617538"/>
            <a:ext cx="3532584" cy="136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3600" b="1" dirty="0" err="1" smtClean="0">
                <a:ln>
                  <a:solidFill>
                    <a:srgbClr val="C0000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Раїса</a:t>
            </a:r>
            <a:r>
              <a:rPr lang="uk-UA" sz="3600" b="1" dirty="0" smtClean="0">
                <a:ln>
                  <a:solidFill>
                    <a:srgbClr val="C0000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600" b="1" dirty="0" err="1" smtClean="0">
                <a:ln>
                  <a:solidFill>
                    <a:srgbClr val="C0000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Іванченко</a:t>
            </a:r>
            <a:endParaRPr lang="ru-RU" sz="3600" b="1" dirty="0" smtClean="0">
              <a:ln>
                <a:solidFill>
                  <a:srgbClr val="C00000"/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Monotype Corsiva" pitchFamily="66" charset="0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3600" b="1" dirty="0" smtClean="0">
                <a:ln>
                  <a:solidFill>
                    <a:srgbClr val="C0000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(нар. 1934)</a:t>
            </a:r>
            <a:endParaRPr lang="ru-RU" sz="3600" b="1" dirty="0">
              <a:ln>
                <a:solidFill>
                  <a:srgbClr val="C00000"/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Monotype Corsiva" pitchFamily="66" charset="0"/>
              <a:ea typeface="Calibri"/>
              <a:cs typeface="Times New Roman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12160" y="2348880"/>
            <a:ext cx="2952328" cy="25699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36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«Я </a:t>
            </a:r>
            <a:r>
              <a:rPr lang="ru-RU" sz="36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повертаю</a:t>
            </a:r>
            <a:r>
              <a:rPr lang="ru-RU" sz="36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6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Україні</a:t>
            </a:r>
            <a:r>
              <a:rPr lang="ru-RU" sz="36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те, </a:t>
            </a:r>
            <a:r>
              <a:rPr lang="ru-RU" sz="36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що</a:t>
            </a:r>
            <a:r>
              <a:rPr lang="ru-RU" sz="36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в </a:t>
            </a:r>
            <a:r>
              <a:rPr lang="ru-RU" sz="36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неї</a:t>
            </a:r>
            <a:r>
              <a:rPr lang="ru-RU" sz="36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6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вкрадено</a:t>
            </a:r>
            <a:r>
              <a:rPr lang="ru-RU" sz="36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»</a:t>
            </a:r>
            <a:endParaRPr lang="ru-RU" sz="3600" b="1" dirty="0">
              <a:ln>
                <a:solidFill>
                  <a:srgbClr val="7030A0"/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Monotype Corsiva" pitchFamily="66" charset="0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ru-RU" sz="3200" b="1" dirty="0">
              <a:ln>
                <a:solidFill>
                  <a:srgbClr val="7030A0"/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Monotype Corsiva" pitchFamily="66" charset="0"/>
              <a:ea typeface="Calibri"/>
              <a:cs typeface="Times New Roman"/>
            </a:endParaRPr>
          </a:p>
        </p:txBody>
      </p:sp>
      <p:sp>
        <p:nvSpPr>
          <p:cNvPr id="2" name="AutoShape 4" descr="Відомі Новгород-Сіверські письменники та поети. Раїса Іванченко.  Талановитими людьми славиться Сіверська земля. Серед когорти вчених,  лікарів, військових, громадських і політичних діячів чільне місце займають  майстри художнього слова. Багато з них знані в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3" name="AutoShape 6" descr="Відомі Новгород-Сіверські письменники та поети. Раїса Іванченко.  Талановитими людьми славиться Сіверська земля. Серед когорти вчених,  лікарів, військових, громадських і політичних діячів чільне місце займають  майстри художнього слова. Багато з них знані в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4" name="AutoShape 8" descr="Відомі Новгород-Сіверські письменники та поети. Раїса Іванченко.  Талановитими людьми славиться Сіверська земля. Серед когорти вчених,  лікарів, військових, громадських і політичних діячів чільне місце займають  майстри художнього слова. Багато з них знані в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5" name="AutoShape 12" descr="Відомі Новгород-Сіверські письменники та поети. Раїса Іванченко.  Талановитими людьми славиться Сіверська земля. Серед когорти вчених,  лікарів, військових, громадських і політичних діячів чільне місце займають  майстри художнього слова. Багато з них знані в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2062" name="Picture 14" descr="Іванченко Раїса Петрівна — Енциклопедія Сучасної Україн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196752"/>
            <a:ext cx="4495800" cy="540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1939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773216" y="836712"/>
            <a:ext cx="4335286" cy="57554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457200" indent="-457200" algn="ctr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uk-UA" sz="2800" b="1" dirty="0">
                <a:ln>
                  <a:solidFill>
                    <a:srgbClr val="7030A0"/>
                  </a:solidFill>
                </a:ln>
                <a:solidFill>
                  <a:schemeClr val="tx2"/>
                </a:solidFill>
                <a:latin typeface="Monotype Corsiva" pitchFamily="66" charset="0"/>
                <a:ea typeface="Calibri"/>
                <a:cs typeface="Times New Roman"/>
              </a:rPr>
              <a:t>«</a:t>
            </a:r>
            <a:r>
              <a:rPr lang="uk-UA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Де міцна віра - там буде міцною держава»; </a:t>
            </a:r>
          </a:p>
          <a:p>
            <a:pPr marL="457200" indent="-457200" algn="ctr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uk-UA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«Коли буде бага­то просвіщенних  - ницим і невігласам прийде кінець»; </a:t>
            </a:r>
          </a:p>
          <a:p>
            <a:pPr marL="457200" indent="-457200" algn="ctr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uk-UA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«Держави піднімаються не мечем, а духом просвітництва»</a:t>
            </a:r>
          </a:p>
        </p:txBody>
      </p:sp>
      <p:pic>
        <p:nvPicPr>
          <p:cNvPr id="4098" name="Picture 2" descr="Яд для княгини, Раиса Иванченко - отзывы CityKey.ne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268760"/>
            <a:ext cx="3657600" cy="487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5737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16483" b="18144"/>
          <a:stretch/>
        </p:blipFill>
        <p:spPr bwMode="auto">
          <a:xfrm>
            <a:off x="1187624" y="1455255"/>
            <a:ext cx="3804576" cy="446449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softEdge rad="317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716016" y="476672"/>
            <a:ext cx="4032448" cy="1345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3600" b="1" dirty="0" smtClean="0">
                <a:ln>
                  <a:solidFill>
                    <a:srgbClr val="C0000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Роман </a:t>
            </a:r>
            <a:r>
              <a:rPr lang="ru-RU" sz="3600" b="1" dirty="0" err="1" smtClean="0">
                <a:ln>
                  <a:solidFill>
                    <a:srgbClr val="C0000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Іваничук</a:t>
            </a:r>
            <a:endParaRPr lang="ru-RU" sz="3600" b="1" dirty="0" smtClean="0">
              <a:ln>
                <a:solidFill>
                  <a:srgbClr val="C00000"/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Monotype Corsiva" pitchFamily="66" charset="0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3600" b="1" dirty="0" smtClean="0">
                <a:ln>
                  <a:solidFill>
                    <a:srgbClr val="C0000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(1929 – 2016)</a:t>
            </a:r>
            <a:endParaRPr lang="ru-RU" sz="3600" b="1" dirty="0">
              <a:ln>
                <a:solidFill>
                  <a:srgbClr val="C00000"/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Monotype Corsiva" pitchFamily="66" charset="0"/>
              <a:ea typeface="Calibri"/>
              <a:cs typeface="Times New Roman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84068" y="2234798"/>
            <a:ext cx="3096344" cy="2905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lnSpc>
                <a:spcPct val="115000"/>
              </a:lnSpc>
              <a:spcAft>
                <a:spcPts val="0"/>
              </a:spcAft>
              <a:defRPr sz="3200" b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defRPr>
            </a:lvl1pPr>
          </a:lstStyle>
          <a:p>
            <a:r>
              <a:rPr lang="ru-RU" dirty="0"/>
              <a:t>«Я пишу </a:t>
            </a:r>
            <a:r>
              <a:rPr lang="ru-RU" dirty="0" err="1"/>
              <a:t>історію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зробити</a:t>
            </a:r>
            <a:r>
              <a:rPr lang="ru-RU" dirty="0"/>
              <a:t> </a:t>
            </a:r>
            <a:r>
              <a:rPr lang="ru-RU" dirty="0" err="1"/>
              <a:t>проекцію</a:t>
            </a:r>
            <a:r>
              <a:rPr lang="ru-RU" dirty="0"/>
              <a:t> на день </a:t>
            </a:r>
            <a:r>
              <a:rPr lang="ru-RU" dirty="0" err="1"/>
              <a:t>нинішній</a:t>
            </a:r>
            <a:r>
              <a:rPr lang="ru-RU" dirty="0"/>
              <a:t>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4817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139952" y="1484784"/>
            <a:ext cx="4716015" cy="46228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«</a:t>
            </a:r>
            <a:r>
              <a:rPr lang="ru-RU" sz="3200" b="1" dirty="0" err="1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Мальви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– </a:t>
            </a:r>
            <a:r>
              <a:rPr lang="ru-RU" sz="3200" b="1" dirty="0" err="1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трагічний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символ </a:t>
            </a:r>
            <a:r>
              <a:rPr lang="ru-RU" sz="3200" b="1" dirty="0" err="1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українського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народу  - </a:t>
            </a:r>
            <a:r>
              <a:rPr lang="ru-RU" sz="3200" b="1" dirty="0" err="1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гожого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вродою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, статного, </a:t>
            </a:r>
            <a:r>
              <a:rPr lang="ru-RU" sz="3200" b="1" dirty="0" err="1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пишного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на </a:t>
            </a:r>
            <a:r>
              <a:rPr lang="ru-RU" sz="3200" b="1" dirty="0" err="1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своїй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землі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 і </a:t>
            </a:r>
            <a:r>
              <a:rPr lang="ru-RU" sz="3200" b="1" dirty="0" err="1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знищеного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фізично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й духовно на </a:t>
            </a:r>
            <a:r>
              <a:rPr lang="ru-RU" sz="3200" b="1" dirty="0" err="1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чужині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, в </a:t>
            </a:r>
            <a:r>
              <a:rPr lang="ru-RU" sz="3200" b="1" dirty="0" err="1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бусурменській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неволі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…» </a:t>
            </a:r>
            <a:r>
              <a:rPr lang="ru-RU" sz="3200" b="1" dirty="0" smtClean="0">
                <a:ln>
                  <a:solidFill>
                    <a:srgbClr val="C0000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	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3200" b="1" dirty="0">
                <a:ln>
                  <a:solidFill>
                    <a:srgbClr val="C0000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	</a:t>
            </a:r>
            <a:r>
              <a:rPr lang="ru-RU" sz="3200" b="1" dirty="0" smtClean="0">
                <a:ln>
                  <a:solidFill>
                    <a:srgbClr val="C0000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			</a:t>
            </a:r>
            <a:endParaRPr lang="ru-RU" sz="3200" b="1" dirty="0">
              <a:ln>
                <a:solidFill>
                  <a:srgbClr val="7030A0"/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Monotype Corsiva" pitchFamily="66" charset="0"/>
              <a:ea typeface="Calibri"/>
              <a:cs typeface="Times New Roman"/>
            </a:endParaRPr>
          </a:p>
        </p:txBody>
      </p:sp>
      <p:pic>
        <p:nvPicPr>
          <p:cNvPr id="3074" name="Picture 2" descr="Роман Іваничук Мальви скачать книгу fb2 txt бесплатно, читать текст онлайн,  отзывы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304703"/>
            <a:ext cx="2627784" cy="4212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4659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1989</TotalTime>
  <Words>403</Words>
  <Application>Microsoft Office PowerPoint</Application>
  <PresentationFormat>Экран (4:3)</PresentationFormat>
  <Paragraphs>73</Paragraphs>
  <Slides>15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2" baseType="lpstr">
      <vt:lpstr>Arial</vt:lpstr>
      <vt:lpstr>Calibri</vt:lpstr>
      <vt:lpstr>Monotype Corsiva</vt:lpstr>
      <vt:lpstr>Times New Roman</vt:lpstr>
      <vt:lpstr>Trebuchet MS</vt:lpstr>
      <vt:lpstr>Wingdings 3</vt:lpstr>
      <vt:lpstr>Аспект</vt:lpstr>
      <vt:lpstr>           Література та історія  Навчальна дисципліна вільного вибору студента в межах університету </vt:lpstr>
      <vt:lpstr>Науковий напрямок  «Література та історія»</vt:lpstr>
      <vt:lpstr>У результаті вивчення дисципліни, здобувачі вищої освіти повинні набути таких компетентностей: </vt:lpstr>
      <vt:lpstr>У результаті вивчення дисципліни, здобувачі вищої освіти повинні набути таких компетентностей: </vt:lpstr>
      <vt:lpstr>Жанрова специфіка історичних творів, основні поняття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Мемурна і щоденникова проза</dc:title>
  <dc:creator>Администратор</dc:creator>
  <cp:lastModifiedBy>RePack by Diakov</cp:lastModifiedBy>
  <cp:revision>42</cp:revision>
  <dcterms:created xsi:type="dcterms:W3CDTF">2016-02-01T13:07:29Z</dcterms:created>
  <dcterms:modified xsi:type="dcterms:W3CDTF">2025-11-18T13:12:44Z</dcterms:modified>
</cp:coreProperties>
</file>