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0" r:id="rId1"/>
  </p:sldMasterIdLst>
  <p:sldIdLst>
    <p:sldId id="257" r:id="rId2"/>
    <p:sldId id="290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44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5906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768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67661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8449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92146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5154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5501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316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986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462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816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370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313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477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84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658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75B3C-7E73-429A-BE7D-20BE62DD26B8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7432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1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67" r:id="rId7"/>
    <p:sldLayoutId id="2147484168" r:id="rId8"/>
    <p:sldLayoutId id="2147484169" r:id="rId9"/>
    <p:sldLayoutId id="2147484170" r:id="rId10"/>
    <p:sldLayoutId id="2147484171" r:id="rId11"/>
    <p:sldLayoutId id="2147484172" r:id="rId12"/>
    <p:sldLayoutId id="2147484173" r:id="rId13"/>
    <p:sldLayoutId id="2147484174" r:id="rId14"/>
    <p:sldLayoutId id="2147484175" r:id="rId15"/>
    <p:sldLayoutId id="21474841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Тема 1. </a:t>
            </a:r>
            <a:r>
              <a:rPr lang="uk-UA" sz="2800" b="1" dirty="0" smtClean="0"/>
              <a:t>Етноніміка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План</a:t>
            </a:r>
          </a:p>
          <a:p>
            <a:pPr lvl="0"/>
            <a:r>
              <a:rPr lang="uk-UA" sz="2400" b="1" dirty="0" smtClean="0"/>
              <a:t>1.Поняття про етноніми.</a:t>
            </a:r>
            <a:endParaRPr lang="ru-RU" sz="2400" dirty="0" smtClean="0"/>
          </a:p>
          <a:p>
            <a:pPr lvl="0"/>
            <a:r>
              <a:rPr lang="uk-UA" sz="2400" b="1" dirty="0" smtClean="0"/>
              <a:t>2.Найменування України та українців.</a:t>
            </a:r>
            <a:endParaRPr lang="ru-RU" sz="2400" dirty="0" smtClean="0"/>
          </a:p>
          <a:p>
            <a:pPr lvl="0"/>
            <a:r>
              <a:rPr lang="uk-UA" sz="2400" b="1" dirty="0" smtClean="0"/>
              <a:t>3.Неполіткоректна етноніміка (</a:t>
            </a:r>
            <a:r>
              <a:rPr lang="uk-UA" sz="2400" b="1" dirty="0" err="1" smtClean="0"/>
              <a:t>етнофолізми</a:t>
            </a:r>
            <a:r>
              <a:rPr lang="uk-UA" sz="2400" b="1" dirty="0" smtClean="0"/>
              <a:t>).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263025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50874"/>
            <a:ext cx="8911687" cy="691117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Література до лекції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978195"/>
            <a:ext cx="8915400" cy="5465135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uk-UA" sz="2700" i="1" dirty="0" smtClean="0"/>
              <a:t>Етнографія України : </a:t>
            </a:r>
            <a:r>
              <a:rPr lang="uk-UA" sz="2700" i="1" dirty="0" err="1" smtClean="0"/>
              <a:t>навч</a:t>
            </a:r>
            <a:r>
              <a:rPr lang="uk-UA" sz="2700" i="1" dirty="0" smtClean="0"/>
              <a:t>. </a:t>
            </a:r>
            <a:r>
              <a:rPr lang="uk-UA" sz="2700" i="1" dirty="0" err="1" smtClean="0"/>
              <a:t>посіб</a:t>
            </a:r>
            <a:r>
              <a:rPr lang="uk-UA" sz="2700" i="1" dirty="0" smtClean="0"/>
              <a:t>. / за ред. С. </a:t>
            </a:r>
            <a:r>
              <a:rPr lang="uk-UA" sz="2700" i="1" dirty="0" err="1" smtClean="0"/>
              <a:t>Макарчука</a:t>
            </a:r>
            <a:r>
              <a:rPr lang="uk-UA" sz="2700" i="1" dirty="0" smtClean="0"/>
              <a:t>.  Львів : Світ, 2004.  520 с.</a:t>
            </a:r>
            <a:endParaRPr lang="ru-RU" sz="2700" dirty="0" smtClean="0"/>
          </a:p>
          <a:p>
            <a:pPr lvl="0"/>
            <a:r>
              <a:rPr lang="uk-UA" sz="2700" i="1" dirty="0" smtClean="0"/>
              <a:t>Ковальчук О. Українське народознавство / О. В. Ковальчук. Київ : Освіта, 1994. 174 с.  </a:t>
            </a:r>
            <a:endParaRPr lang="ru-RU" sz="2700" dirty="0" smtClean="0"/>
          </a:p>
          <a:p>
            <a:pPr lvl="0"/>
            <a:r>
              <a:rPr lang="uk-UA" sz="2700" i="1" dirty="0" smtClean="0"/>
              <a:t>Кононенко П. Українознавство /Петро Кононенко. Київ: Міленіум, 2006. 680с.</a:t>
            </a:r>
            <a:endParaRPr lang="ru-RU" sz="2700" dirty="0" smtClean="0"/>
          </a:p>
          <a:p>
            <a:pPr lvl="0"/>
            <a:r>
              <a:rPr lang="uk-UA" sz="2700" i="1" dirty="0" smtClean="0"/>
              <a:t>Культура і побут населення України : навчальний посібник /В.</a:t>
            </a:r>
            <a:r>
              <a:rPr lang="uk-UA" sz="2700" i="1" dirty="0" err="1" smtClean="0"/>
              <a:t>Наулко</a:t>
            </a:r>
            <a:r>
              <a:rPr lang="uk-UA" sz="2700" i="1" dirty="0" smtClean="0"/>
              <a:t>, В.</a:t>
            </a:r>
            <a:r>
              <a:rPr lang="uk-UA" sz="2700" i="1" dirty="0" err="1" smtClean="0"/>
              <a:t>Горленко</a:t>
            </a:r>
            <a:r>
              <a:rPr lang="uk-UA" sz="2700" i="1" dirty="0" smtClean="0"/>
              <a:t> та ін.  Київ : Либідь, 1993. 288с.</a:t>
            </a:r>
            <a:endParaRPr lang="ru-RU" sz="2700" dirty="0" smtClean="0"/>
          </a:p>
          <a:p>
            <a:pPr lvl="0"/>
            <a:r>
              <a:rPr lang="uk-UA" sz="2700" i="1" dirty="0" err="1" smtClean="0"/>
              <a:t>Лозко</a:t>
            </a:r>
            <a:r>
              <a:rPr lang="uk-UA" sz="2700" i="1" dirty="0" smtClean="0"/>
              <a:t> Г. Українське народознавство / Галина </a:t>
            </a:r>
            <a:r>
              <a:rPr lang="uk-UA" sz="2700" i="1" dirty="0" err="1" smtClean="0"/>
              <a:t>Лозко</a:t>
            </a:r>
            <a:r>
              <a:rPr lang="uk-UA" sz="2700" i="1" dirty="0" smtClean="0"/>
              <a:t>. Київ : </a:t>
            </a:r>
            <a:r>
              <a:rPr lang="uk-UA" sz="2700" i="1" dirty="0" err="1" smtClean="0"/>
              <a:t>Зодіак-ЕКО</a:t>
            </a:r>
            <a:r>
              <a:rPr lang="uk-UA" sz="2700" i="1" dirty="0" smtClean="0"/>
              <a:t>, 1995. 368 с.</a:t>
            </a:r>
            <a:endParaRPr lang="ru-RU" sz="2700" dirty="0" smtClean="0"/>
          </a:p>
          <a:p>
            <a:pPr lvl="0"/>
            <a:r>
              <a:rPr lang="uk-UA" sz="2700" i="1" dirty="0" smtClean="0"/>
              <a:t>Народознавство: короткий словник-довідник / уклад. М.В. Стасик. Запоріжжя : ЗНУ, 2015. 222 с. </a:t>
            </a:r>
          </a:p>
          <a:p>
            <a:pPr lvl="0"/>
            <a:r>
              <a:rPr lang="ru-RU" sz="2700" i="1" dirty="0" err="1" smtClean="0"/>
              <a:t>Наконечний</a:t>
            </a:r>
            <a:r>
              <a:rPr lang="ru-RU" sz="2700" i="1" dirty="0" smtClean="0"/>
              <a:t> Є. П. </a:t>
            </a:r>
            <a:r>
              <a:rPr lang="ru-RU" sz="2700" i="1" dirty="0" err="1" smtClean="0"/>
              <a:t>Украдене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ім'я</a:t>
            </a:r>
            <a:r>
              <a:rPr lang="ru-RU" sz="2700" i="1" dirty="0" smtClean="0"/>
              <a:t>: </a:t>
            </a:r>
            <a:r>
              <a:rPr lang="ru-RU" sz="2700" i="1" dirty="0" err="1" smtClean="0"/>
              <a:t>Чому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русини</a:t>
            </a:r>
            <a:r>
              <a:rPr lang="ru-RU" sz="2700" i="1" dirty="0" smtClean="0"/>
              <a:t> стали </a:t>
            </a:r>
            <a:r>
              <a:rPr lang="ru-RU" sz="2700" i="1" dirty="0" err="1" smtClean="0"/>
              <a:t>українцями</a:t>
            </a:r>
            <a:r>
              <a:rPr lang="ru-RU" sz="2700" i="1" dirty="0" smtClean="0"/>
              <a:t> / </a:t>
            </a:r>
            <a:r>
              <a:rPr lang="ru-RU" sz="2700" i="1" dirty="0" err="1" smtClean="0"/>
              <a:t>Передмова</a:t>
            </a:r>
            <a:r>
              <a:rPr lang="ru-RU" sz="2700" i="1" dirty="0" smtClean="0"/>
              <a:t> Я. Дашкевича.  3-є, доп. </a:t>
            </a:r>
            <a:r>
              <a:rPr lang="ru-RU" sz="2700" i="1" dirty="0" err="1" smtClean="0"/>
              <a:t>і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випр</a:t>
            </a:r>
            <a:r>
              <a:rPr lang="ru-RU" sz="2700" i="1" dirty="0" smtClean="0"/>
              <a:t>. вид.  </a:t>
            </a:r>
            <a:r>
              <a:rPr lang="ru-RU" sz="2700" i="1" dirty="0" err="1" smtClean="0"/>
              <a:t>Львів</a:t>
            </a:r>
            <a:r>
              <a:rPr lang="ru-RU" sz="2700" i="1" dirty="0" smtClean="0"/>
              <a:t>, 2001. 400 с.</a:t>
            </a:r>
          </a:p>
          <a:p>
            <a:pPr lvl="0"/>
            <a:r>
              <a:rPr lang="uk-UA" sz="2700" i="1" dirty="0" smtClean="0"/>
              <a:t>Пономарьов А. Українська етнографія: Курс лекцій  / Анатолій Пономарьов. К. : Либідь, 1994. 317 с. </a:t>
            </a:r>
            <a:endParaRPr lang="ru-RU" sz="2700" dirty="0" smtClean="0"/>
          </a:p>
          <a:p>
            <a:pPr lvl="0"/>
            <a:r>
              <a:rPr lang="uk-UA" sz="2700" i="1" dirty="0" smtClean="0"/>
              <a:t>Савчук Б. Українська етнологія : </a:t>
            </a:r>
            <a:r>
              <a:rPr lang="uk-UA" sz="2700" i="1" dirty="0" err="1" smtClean="0"/>
              <a:t>навч</a:t>
            </a:r>
            <a:r>
              <a:rPr lang="uk-UA" sz="2700" i="1" dirty="0" smtClean="0"/>
              <a:t>. посібник / Борис Савчук. Івано-Франківськ : </a:t>
            </a:r>
            <a:r>
              <a:rPr lang="uk-UA" sz="2700" i="1" dirty="0" err="1" smtClean="0"/>
              <a:t>Лілея</a:t>
            </a:r>
            <a:r>
              <a:rPr lang="uk-UA" sz="2700" b="1" i="1" dirty="0" err="1" smtClean="0"/>
              <a:t>-</a:t>
            </a:r>
            <a:r>
              <a:rPr lang="uk-UA" sz="2700" i="1" dirty="0" err="1" smtClean="0"/>
              <a:t>НВ</a:t>
            </a:r>
            <a:r>
              <a:rPr lang="uk-UA" sz="2700" i="1" dirty="0" smtClean="0"/>
              <a:t>, 2004. 559 с.</a:t>
            </a:r>
          </a:p>
          <a:p>
            <a:pPr lvl="0"/>
            <a:r>
              <a:rPr lang="ru-RU" sz="2700" i="1" dirty="0" err="1" smtClean="0"/>
              <a:t>Тиводар</a:t>
            </a:r>
            <a:r>
              <a:rPr lang="ru-RU" sz="2700" i="1" dirty="0" smtClean="0"/>
              <a:t> М. </a:t>
            </a:r>
            <a:r>
              <a:rPr lang="ru-RU" sz="2700" i="1" dirty="0" err="1" smtClean="0"/>
              <a:t>Етнологія</a:t>
            </a:r>
            <a:r>
              <a:rPr lang="ru-RU" sz="2700" i="1" dirty="0" smtClean="0"/>
              <a:t> : </a:t>
            </a:r>
            <a:r>
              <a:rPr lang="ru-RU" sz="2700" i="1" dirty="0" err="1" smtClean="0"/>
              <a:t>Навч</a:t>
            </a:r>
            <a:r>
              <a:rPr lang="ru-RU" sz="2700" i="1" dirty="0" smtClean="0"/>
              <a:t>. </a:t>
            </a:r>
            <a:r>
              <a:rPr lang="ru-RU" sz="2700" i="1" dirty="0" err="1" smtClean="0"/>
              <a:t>посібн</a:t>
            </a:r>
            <a:r>
              <a:rPr lang="ru-RU" sz="2700" i="1" dirty="0" smtClean="0"/>
              <a:t>. </a:t>
            </a:r>
            <a:r>
              <a:rPr lang="ru-RU" sz="2700" i="1" dirty="0" err="1" smtClean="0"/>
              <a:t>Львів</a:t>
            </a:r>
            <a:r>
              <a:rPr lang="ru-RU" sz="2700" i="1" dirty="0" smtClean="0"/>
              <a:t>: </a:t>
            </a:r>
            <a:r>
              <a:rPr lang="ru-RU" sz="2700" i="1" dirty="0" err="1" smtClean="0"/>
              <a:t>Світ</a:t>
            </a:r>
            <a:r>
              <a:rPr lang="ru-RU" sz="2700" i="1" dirty="0" smtClean="0"/>
              <a:t>, 2004. 624 с.</a:t>
            </a:r>
          </a:p>
          <a:p>
            <a:pPr lvl="0"/>
            <a:r>
              <a:rPr lang="uk-UA" sz="2700" i="1" dirty="0" smtClean="0"/>
              <a:t>Українська етнологія : </a:t>
            </a:r>
            <a:r>
              <a:rPr lang="uk-UA" sz="2700" i="1" dirty="0" err="1" smtClean="0"/>
              <a:t>навч</a:t>
            </a:r>
            <a:r>
              <a:rPr lang="uk-UA" sz="2700" i="1" dirty="0" smtClean="0"/>
              <a:t>. посібник / за ред. В.Борисенко. Київ : Либідь, 2007. 400 с.</a:t>
            </a:r>
            <a:r>
              <a:rPr lang="uk-UA" sz="2700" b="1" i="1" dirty="0" smtClean="0"/>
              <a:t>          </a:t>
            </a:r>
            <a:endParaRPr lang="ru-RU" sz="2700" dirty="0" smtClean="0"/>
          </a:p>
          <a:p>
            <a:pPr lvl="0"/>
            <a:r>
              <a:rPr lang="uk-UA" sz="2700" i="1" dirty="0" smtClean="0"/>
              <a:t>Українське народознавство / Ред. Степан Павлюк. Київ : Знання, 2006. 568с.</a:t>
            </a:r>
            <a:endParaRPr lang="ru-RU" sz="2700" dirty="0" smtClean="0"/>
          </a:p>
          <a:p>
            <a:pPr lvl="0"/>
            <a:r>
              <a:rPr lang="uk-UA" sz="2700" i="1" dirty="0" smtClean="0"/>
              <a:t>Українці: Історико-етнографічна монографія у двох книгах / За ред. Анатолія Пономарьова. Опішне : Українське народознавство, 1999. 528 с. </a:t>
            </a:r>
            <a:endParaRPr lang="ru-RU" sz="27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92924" y="244550"/>
            <a:ext cx="8911687" cy="946297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uk-UA" b="1" dirty="0" smtClean="0"/>
              <a:t>Поняття про етноніми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12382" y="1552353"/>
            <a:ext cx="3370522" cy="435886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sz="1900" b="1" dirty="0" smtClean="0">
                <a:solidFill>
                  <a:schemeClr val="tx1"/>
                </a:solidFill>
              </a:rPr>
              <a:t>Етнонім </a:t>
            </a:r>
            <a:r>
              <a:rPr lang="uk-UA" sz="1900" dirty="0" smtClean="0">
                <a:solidFill>
                  <a:schemeClr val="tx1"/>
                </a:solidFill>
              </a:rPr>
              <a:t>(від </a:t>
            </a:r>
            <a:r>
              <a:rPr lang="uk-UA" sz="1900" dirty="0" err="1" smtClean="0">
                <a:solidFill>
                  <a:schemeClr val="tx1"/>
                </a:solidFill>
              </a:rPr>
              <a:t>грец</a:t>
            </a:r>
            <a:r>
              <a:rPr lang="uk-UA" sz="1900" dirty="0" smtClean="0">
                <a:solidFill>
                  <a:schemeClr val="tx1"/>
                </a:solidFill>
              </a:rPr>
              <a:t>. </a:t>
            </a:r>
            <a:r>
              <a:rPr lang="uk-UA" sz="1900" dirty="0" err="1" smtClean="0">
                <a:solidFill>
                  <a:schemeClr val="tx1"/>
                </a:solidFill>
              </a:rPr>
              <a:t>ethnos</a:t>
            </a:r>
            <a:r>
              <a:rPr lang="uk-UA" sz="1900" dirty="0" smtClean="0">
                <a:solidFill>
                  <a:schemeClr val="tx1"/>
                </a:solidFill>
              </a:rPr>
              <a:t> –  плем'я, народ й </a:t>
            </a:r>
            <a:r>
              <a:rPr lang="uk-UA" sz="1900" dirty="0" err="1" smtClean="0">
                <a:solidFill>
                  <a:schemeClr val="tx1"/>
                </a:solidFill>
              </a:rPr>
              <a:t>грец</a:t>
            </a:r>
            <a:r>
              <a:rPr lang="uk-UA" sz="1900" dirty="0" smtClean="0">
                <a:solidFill>
                  <a:schemeClr val="tx1"/>
                </a:solidFill>
              </a:rPr>
              <a:t>. </a:t>
            </a:r>
            <a:r>
              <a:rPr lang="uk-UA" sz="1900" dirty="0" err="1" smtClean="0">
                <a:solidFill>
                  <a:schemeClr val="tx1"/>
                </a:solidFill>
              </a:rPr>
              <a:t>оnyma</a:t>
            </a:r>
            <a:r>
              <a:rPr lang="uk-UA" sz="1900" dirty="0" smtClean="0">
                <a:solidFill>
                  <a:schemeClr val="tx1"/>
                </a:solidFill>
              </a:rPr>
              <a:t> – ім'я, назва) – термін для позначення будь </a:t>
            </a:r>
            <a:r>
              <a:rPr lang="uk-UA" sz="1900" dirty="0" err="1" smtClean="0">
                <a:solidFill>
                  <a:schemeClr val="tx1"/>
                </a:solidFill>
              </a:rPr>
              <a:t>-якого</a:t>
            </a:r>
            <a:r>
              <a:rPr lang="uk-UA" sz="1900" dirty="0" smtClean="0">
                <a:solidFill>
                  <a:schemeClr val="tx1"/>
                </a:solidFill>
              </a:rPr>
              <a:t>  етносу або  етнічної спільності:  роду,  племені, народу,  народності,  нації. Серед етнонімів чітко розрізняють самоназви (</a:t>
            </a:r>
            <a:r>
              <a:rPr lang="uk-UA" sz="1900" i="1" dirty="0" err="1" smtClean="0">
                <a:solidFill>
                  <a:schemeClr val="tx1"/>
                </a:solidFill>
              </a:rPr>
              <a:t>автоетноніми</a:t>
            </a:r>
            <a:r>
              <a:rPr lang="uk-UA" sz="1900" dirty="0" smtClean="0">
                <a:solidFill>
                  <a:schemeClr val="tx1"/>
                </a:solidFill>
              </a:rPr>
              <a:t>) та назви, дані іншими народами (</a:t>
            </a:r>
            <a:r>
              <a:rPr lang="uk-UA" sz="1900" i="1" dirty="0" err="1" smtClean="0">
                <a:solidFill>
                  <a:schemeClr val="tx1"/>
                </a:solidFill>
              </a:rPr>
              <a:t>екзоетноніми</a:t>
            </a:r>
            <a:r>
              <a:rPr lang="uk-UA" sz="1900" dirty="0" smtClean="0">
                <a:solidFill>
                  <a:schemeClr val="tx1"/>
                </a:solidFill>
              </a:rPr>
              <a:t>). </a:t>
            </a:r>
          </a:p>
          <a:p>
            <a:pPr marL="0" indent="0" algn="just">
              <a:buNone/>
            </a:pPr>
            <a:r>
              <a:rPr lang="uk-UA" sz="1500" dirty="0" smtClean="0">
                <a:solidFill>
                  <a:schemeClr val="tx1"/>
                </a:solidFill>
              </a:rPr>
              <a:t> </a:t>
            </a:r>
            <a:endParaRPr lang="uk-UA" dirty="0" smtClean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221126" y="1318437"/>
            <a:ext cx="7283486" cy="529501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sz="1600" dirty="0" smtClean="0"/>
              <a:t>1. Таке ім’я потрібне етносу тоді, коли він уже пройшов певний шлях історичного розвитку, а його члени усвідомили себе окремою етнічною спільнотою. Воно виконує функцію символу, стає своєрідним гаслом етносу. </a:t>
            </a:r>
            <a:r>
              <a:rPr lang="uk-UA" sz="1600" dirty="0" smtClean="0">
                <a:solidFill>
                  <a:schemeClr val="tx1"/>
                </a:solidFill>
              </a:rPr>
              <a:t>Етноніми з’являються разом з появою етносів.  </a:t>
            </a:r>
          </a:p>
          <a:p>
            <a:pPr algn="just"/>
            <a:r>
              <a:rPr lang="uk-UA" sz="1600" dirty="0" smtClean="0"/>
              <a:t>2.Первісно людство доволі чітко поділялось на дві частини: </a:t>
            </a:r>
            <a:r>
              <a:rPr lang="uk-UA" sz="1600" dirty="0" err="1" smtClean="0"/>
              <a:t>„ми”</a:t>
            </a:r>
            <a:r>
              <a:rPr lang="uk-UA" sz="1600" dirty="0" smtClean="0"/>
              <a:t> (свої) і </a:t>
            </a:r>
            <a:r>
              <a:rPr lang="uk-UA" sz="1600" dirty="0" err="1" smtClean="0"/>
              <a:t>„вони”</a:t>
            </a:r>
            <a:r>
              <a:rPr lang="uk-UA" sz="1600" dirty="0" smtClean="0"/>
              <a:t> (чужі).</a:t>
            </a:r>
          </a:p>
          <a:p>
            <a:pPr algn="just"/>
            <a:r>
              <a:rPr lang="uk-UA" sz="1600" dirty="0" smtClean="0"/>
              <a:t>3.Один і той самий етнос відомий під кількома назвами: із самоназвою </a:t>
            </a:r>
            <a:r>
              <a:rPr lang="uk-UA" sz="1600" b="1" i="1" dirty="0" err="1" smtClean="0"/>
              <a:t>дойче</a:t>
            </a:r>
            <a:r>
              <a:rPr lang="uk-UA" sz="1600" dirty="0" smtClean="0"/>
              <a:t> українці називають німцями, французи – </a:t>
            </a:r>
            <a:r>
              <a:rPr lang="uk-UA" sz="1600" b="1" i="1" dirty="0" err="1" smtClean="0"/>
              <a:t>алеманами</a:t>
            </a:r>
            <a:r>
              <a:rPr lang="uk-UA" sz="1600" dirty="0" smtClean="0"/>
              <a:t>, англійці – </a:t>
            </a:r>
            <a:r>
              <a:rPr lang="uk-UA" sz="1600" b="1" i="1" dirty="0" err="1" smtClean="0"/>
              <a:t>джемен</a:t>
            </a:r>
            <a:r>
              <a:rPr lang="uk-UA" sz="1600" dirty="0" smtClean="0"/>
              <a:t>, італійці – </a:t>
            </a:r>
            <a:r>
              <a:rPr lang="uk-UA" sz="1600" b="1" i="1" dirty="0" err="1" smtClean="0"/>
              <a:t>тодеско</a:t>
            </a:r>
            <a:r>
              <a:rPr lang="uk-UA" sz="1600" dirty="0" smtClean="0"/>
              <a:t>, серби – </a:t>
            </a:r>
            <a:r>
              <a:rPr lang="uk-UA" sz="1600" b="1" dirty="0" smtClean="0"/>
              <a:t>німцями </a:t>
            </a:r>
            <a:r>
              <a:rPr lang="uk-UA" sz="1600" dirty="0" smtClean="0"/>
              <a:t>або </a:t>
            </a:r>
            <a:r>
              <a:rPr lang="uk-UA" sz="1600" b="1" i="1" dirty="0" err="1" smtClean="0"/>
              <a:t>швабами</a:t>
            </a:r>
            <a:r>
              <a:rPr lang="uk-UA" sz="1600" dirty="0" smtClean="0"/>
              <a:t>, фіни – </a:t>
            </a:r>
            <a:r>
              <a:rPr lang="uk-UA" sz="1600" b="1" i="1" dirty="0" err="1" smtClean="0"/>
              <a:t>саксалайсет</a:t>
            </a:r>
            <a:r>
              <a:rPr lang="uk-UA" sz="1600" dirty="0" smtClean="0"/>
              <a:t> (сакси) і т. д.</a:t>
            </a:r>
          </a:p>
          <a:p>
            <a:pPr algn="just"/>
            <a:r>
              <a:rPr lang="uk-UA" sz="1600" dirty="0" smtClean="0"/>
              <a:t>4.Етноніми мають найрізноманітніше походження: </a:t>
            </a:r>
          </a:p>
          <a:p>
            <a:pPr algn="just"/>
            <a:r>
              <a:rPr lang="uk-UA" sz="1600" dirty="0" smtClean="0"/>
              <a:t>Одні засвідчують </a:t>
            </a:r>
            <a:r>
              <a:rPr lang="uk-UA" sz="1600" b="1" i="1" dirty="0" smtClean="0"/>
              <a:t>соціальний статус етнонімів</a:t>
            </a:r>
            <a:r>
              <a:rPr lang="uk-UA" sz="1600" dirty="0" smtClean="0"/>
              <a:t>: </a:t>
            </a:r>
            <a:r>
              <a:rPr lang="uk-UA" sz="1600" i="1" dirty="0" err="1" smtClean="0"/>
              <a:t>асанти</a:t>
            </a:r>
            <a:r>
              <a:rPr lang="uk-UA" sz="1600" dirty="0" smtClean="0"/>
              <a:t> (</a:t>
            </a:r>
            <a:r>
              <a:rPr lang="uk-UA" sz="1600" dirty="0" err="1" smtClean="0"/>
              <a:t>ашанті</a:t>
            </a:r>
            <a:r>
              <a:rPr lang="uk-UA" sz="1600" dirty="0" smtClean="0"/>
              <a:t>) – об’єднані для війни, </a:t>
            </a:r>
            <a:r>
              <a:rPr lang="uk-UA" sz="1600" i="1" dirty="0" smtClean="0"/>
              <a:t>тохари</a:t>
            </a:r>
            <a:r>
              <a:rPr lang="uk-UA" sz="1600" dirty="0" smtClean="0"/>
              <a:t> – охоронці.</a:t>
            </a:r>
            <a:endParaRPr lang="ru-RU" sz="1600" dirty="0" smtClean="0"/>
          </a:p>
          <a:p>
            <a:pPr algn="just"/>
            <a:r>
              <a:rPr lang="uk-UA" sz="1600" dirty="0" smtClean="0"/>
              <a:t>Інші передають </a:t>
            </a:r>
            <a:r>
              <a:rPr lang="uk-UA" sz="1600" b="1" i="1" dirty="0" smtClean="0"/>
              <a:t>зовнішні властивості чи їх здібності</a:t>
            </a:r>
            <a:r>
              <a:rPr lang="uk-UA" sz="1600" dirty="0" smtClean="0"/>
              <a:t>: </a:t>
            </a:r>
            <a:r>
              <a:rPr lang="uk-UA" sz="1600" i="1" dirty="0" smtClean="0"/>
              <a:t>папуаси</a:t>
            </a:r>
            <a:r>
              <a:rPr lang="uk-UA" sz="1600" dirty="0" smtClean="0"/>
              <a:t> – кучеряві, </a:t>
            </a:r>
            <a:r>
              <a:rPr lang="uk-UA" sz="1600" i="1" dirty="0" smtClean="0"/>
              <a:t>ефіопи</a:t>
            </a:r>
            <a:r>
              <a:rPr lang="uk-UA" sz="1600" dirty="0" smtClean="0"/>
              <a:t> – обпалені сонцем та ін. </a:t>
            </a:r>
          </a:p>
          <a:p>
            <a:pPr algn="just"/>
            <a:r>
              <a:rPr lang="uk-UA" sz="1600" dirty="0" smtClean="0"/>
              <a:t>Чимало етнонімів передають </a:t>
            </a:r>
            <a:r>
              <a:rPr lang="uk-UA" sz="1600" b="1" i="1" dirty="0" smtClean="0"/>
              <a:t>давні заняття етносів</a:t>
            </a:r>
            <a:r>
              <a:rPr lang="uk-UA" sz="1600" dirty="0" smtClean="0"/>
              <a:t>: </a:t>
            </a:r>
            <a:r>
              <a:rPr lang="uk-UA" sz="1600" i="1" dirty="0" smtClean="0"/>
              <a:t> коряки</a:t>
            </a:r>
            <a:r>
              <a:rPr lang="uk-UA" sz="1600" dirty="0" smtClean="0"/>
              <a:t> – люди з оленями; </a:t>
            </a:r>
            <a:r>
              <a:rPr lang="uk-UA" sz="1600" b="1" i="1" dirty="0" smtClean="0"/>
              <a:t>елементи одягу</a:t>
            </a:r>
            <a:r>
              <a:rPr lang="uk-UA" sz="1600" dirty="0" smtClean="0"/>
              <a:t>: </a:t>
            </a:r>
            <a:r>
              <a:rPr lang="uk-UA" sz="1600" i="1" dirty="0" err="1" smtClean="0"/>
              <a:t>сіксіки</a:t>
            </a:r>
            <a:r>
              <a:rPr lang="uk-UA" sz="1600" dirty="0" smtClean="0"/>
              <a:t> – чорноногі (колір мокасинів), </a:t>
            </a:r>
            <a:r>
              <a:rPr lang="uk-UA" sz="1600" i="1" dirty="0" smtClean="0"/>
              <a:t>каракалпаки</a:t>
            </a:r>
            <a:r>
              <a:rPr lang="uk-UA" sz="1600" dirty="0" smtClean="0"/>
              <a:t> – чорні ковпаки; </a:t>
            </a:r>
            <a:r>
              <a:rPr lang="uk-UA" sz="1600" b="1" i="1" dirty="0" smtClean="0"/>
              <a:t>географічне положення</a:t>
            </a:r>
            <a:r>
              <a:rPr lang="uk-UA" sz="1600" dirty="0" smtClean="0"/>
              <a:t>: </a:t>
            </a:r>
            <a:r>
              <a:rPr lang="uk-UA" sz="1600" i="1" dirty="0" err="1" smtClean="0"/>
              <a:t>таули</a:t>
            </a:r>
            <a:r>
              <a:rPr lang="uk-UA" sz="1600" dirty="0" smtClean="0"/>
              <a:t> (балкарці в Росії), </a:t>
            </a:r>
            <a:r>
              <a:rPr lang="uk-UA" sz="1600" i="1" dirty="0" err="1" smtClean="0"/>
              <a:t>качіни</a:t>
            </a:r>
            <a:r>
              <a:rPr lang="uk-UA" sz="1600" dirty="0" smtClean="0"/>
              <a:t> (Бірма) – дикі горці, </a:t>
            </a:r>
            <a:r>
              <a:rPr lang="uk-UA" sz="1600" i="1" dirty="0" smtClean="0"/>
              <a:t>деревляни</a:t>
            </a:r>
            <a:r>
              <a:rPr lang="uk-UA" sz="1600" dirty="0" smtClean="0"/>
              <a:t> (Русь-України) – люди дерев, лісу; </a:t>
            </a:r>
            <a:r>
              <a:rPr lang="uk-UA" sz="1600" b="1" dirty="0" smtClean="0"/>
              <a:t>сторони світу</a:t>
            </a:r>
            <a:r>
              <a:rPr lang="uk-UA" sz="1600" dirty="0" smtClean="0"/>
              <a:t>: </a:t>
            </a:r>
            <a:r>
              <a:rPr lang="uk-UA" sz="1600" i="1" dirty="0" smtClean="0"/>
              <a:t>сіверяни</a:t>
            </a:r>
            <a:r>
              <a:rPr lang="uk-UA" sz="1600" dirty="0" smtClean="0"/>
              <a:t> (Русь-Україна) – </a:t>
            </a:r>
            <a:r>
              <a:rPr lang="uk-UA" sz="1600" dirty="0" smtClean="0"/>
              <a:t>північні</a:t>
            </a:r>
            <a:r>
              <a:rPr lang="uk-UA" sz="1600" dirty="0" smtClean="0"/>
              <a:t>; </a:t>
            </a:r>
            <a:r>
              <a:rPr lang="uk-UA" sz="1600" b="1" dirty="0" smtClean="0"/>
              <a:t>від власних імен</a:t>
            </a:r>
            <a:r>
              <a:rPr lang="uk-UA" sz="1600" dirty="0" smtClean="0"/>
              <a:t>: чехи – від імені легендарного Чеха, корейці – від назви династії </a:t>
            </a:r>
            <a:r>
              <a:rPr lang="uk-UA" sz="1600" dirty="0" err="1" smtClean="0"/>
              <a:t>Карьо</a:t>
            </a:r>
            <a:r>
              <a:rPr lang="uk-UA" sz="1600" dirty="0" smtClean="0"/>
              <a:t>, узбеки – від </a:t>
            </a:r>
            <a:r>
              <a:rPr lang="uk-UA" sz="1600" dirty="0" err="1" smtClean="0"/>
              <a:t>хана</a:t>
            </a:r>
            <a:r>
              <a:rPr lang="uk-UA" sz="1600" dirty="0" smtClean="0"/>
              <a:t> Узбека; </a:t>
            </a:r>
            <a:r>
              <a:rPr lang="uk-UA" sz="1600" b="1" dirty="0" smtClean="0"/>
              <a:t>етноніми </a:t>
            </a:r>
            <a:r>
              <a:rPr lang="uk-UA" sz="1600" b="1" dirty="0" err="1" smtClean="0"/>
              <a:t>тотемічного</a:t>
            </a:r>
            <a:r>
              <a:rPr lang="uk-UA" sz="1600" b="1" dirty="0" smtClean="0"/>
              <a:t> </a:t>
            </a:r>
            <a:r>
              <a:rPr lang="uk-UA" sz="1600" dirty="0" smtClean="0"/>
              <a:t>походження: </a:t>
            </a:r>
            <a:r>
              <a:rPr lang="uk-UA" sz="1600" dirty="0" err="1" smtClean="0"/>
              <a:t>іроки</a:t>
            </a:r>
            <a:r>
              <a:rPr lang="uk-UA" sz="1600" dirty="0" smtClean="0"/>
              <a:t> (ірокези) – справжні гадюки, </a:t>
            </a:r>
            <a:r>
              <a:rPr lang="uk-UA" sz="1600" dirty="0" err="1" smtClean="0"/>
              <a:t>сінхали</a:t>
            </a:r>
            <a:r>
              <a:rPr lang="uk-UA" sz="1600" dirty="0" smtClean="0"/>
              <a:t> – лев’ячий рід.  </a:t>
            </a:r>
            <a:r>
              <a:rPr lang="uk-UA" sz="1600" dirty="0" smtClean="0"/>
              <a:t> </a:t>
            </a:r>
            <a:r>
              <a:rPr lang="uk-UA" sz="1600" dirty="0" smtClean="0"/>
              <a:t>тощо</a:t>
            </a:r>
            <a:r>
              <a:rPr lang="uk-UA" sz="1600" dirty="0" smtClean="0"/>
              <a:t>.</a:t>
            </a:r>
            <a:endParaRPr lang="uk-UA" sz="16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58063" y="2296633"/>
            <a:ext cx="3938193" cy="81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5103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589213" y="584793"/>
            <a:ext cx="8915399" cy="404036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Найменування України та українців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626781" y="1233377"/>
            <a:ext cx="9877831" cy="4997302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А.</a:t>
            </a:r>
            <a:r>
              <a:rPr lang="uk-UA" i="1" dirty="0" smtClean="0">
                <a:solidFill>
                  <a:schemeClr val="tx1"/>
                </a:solidFill>
              </a:rPr>
              <a:t> </a:t>
            </a:r>
            <a:r>
              <a:rPr lang="uk-UA" b="1" i="1" dirty="0" smtClean="0">
                <a:solidFill>
                  <a:schemeClr val="tx1"/>
                </a:solidFill>
              </a:rPr>
              <a:t>Теорії походження українців</a:t>
            </a:r>
            <a:r>
              <a:rPr lang="uk-UA" i="1" dirty="0" smtClean="0">
                <a:solidFill>
                  <a:schemeClr val="tx1"/>
                </a:solidFill>
              </a:rPr>
              <a:t>: 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1. Теорія безперервності. 2. Теорія  автохтонності (ранньослов’янська концепція). 3. Теорія єдиної колиски (пізньосередньовічна). 4. Теорія </a:t>
            </a:r>
            <a:r>
              <a:rPr lang="uk-UA" i="1" dirty="0" smtClean="0">
                <a:solidFill>
                  <a:schemeClr val="tx1"/>
                </a:solidFill>
              </a:rPr>
              <a:t>незалежного розвитку окремих східнослов’янських народів.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Б. Походження слова Русь: </a:t>
            </a:r>
            <a:r>
              <a:rPr lang="uk-UA" dirty="0" smtClean="0">
                <a:solidFill>
                  <a:schemeClr val="tx1"/>
                </a:solidFill>
              </a:rPr>
              <a:t>- кельтського; - норманського; - сарматського; - латинського походження; від старих топонімів давніх слов’ян.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В.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Мала Русь</a:t>
            </a:r>
            <a:r>
              <a:rPr lang="uk-UA" dirty="0" smtClean="0">
                <a:solidFill>
                  <a:schemeClr val="tx1"/>
                </a:solidFill>
              </a:rPr>
              <a:t>: використовується з 14 ст., означає: початкова, центральна чи серединна земля.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Г</a:t>
            </a:r>
            <a:r>
              <a:rPr lang="uk-UA" dirty="0" smtClean="0">
                <a:solidFill>
                  <a:schemeClr val="tx1"/>
                </a:solidFill>
              </a:rPr>
              <a:t>. </a:t>
            </a:r>
            <a:r>
              <a:rPr lang="uk-UA" b="1" dirty="0" smtClean="0">
                <a:solidFill>
                  <a:schemeClr val="tx1"/>
                </a:solidFill>
              </a:rPr>
              <a:t>Походження назви Україна</a:t>
            </a:r>
            <a:r>
              <a:rPr lang="uk-UA" dirty="0" smtClean="0">
                <a:solidFill>
                  <a:schemeClr val="tx1"/>
                </a:solidFill>
              </a:rPr>
              <a:t>: вперше згадується в Іпатіївському літописі, інформація про подію1187 р. Варіанти значення слова: «</a:t>
            </a:r>
            <a:r>
              <a:rPr lang="uk-UA" i="1" dirty="0" smtClean="0">
                <a:solidFill>
                  <a:schemeClr val="tx1"/>
                </a:solidFill>
              </a:rPr>
              <a:t>окраїна, прикордонна земля</a:t>
            </a:r>
            <a:r>
              <a:rPr lang="uk-UA" dirty="0" smtClean="0">
                <a:solidFill>
                  <a:schemeClr val="tx1"/>
                </a:solidFill>
              </a:rPr>
              <a:t>» (В.Даль, Ф.</a:t>
            </a:r>
            <a:r>
              <a:rPr lang="uk-UA" dirty="0" err="1" smtClean="0">
                <a:solidFill>
                  <a:schemeClr val="tx1"/>
                </a:solidFill>
              </a:rPr>
              <a:t>Брокгауз</a:t>
            </a:r>
            <a:r>
              <a:rPr lang="uk-UA" dirty="0" smtClean="0">
                <a:solidFill>
                  <a:schemeClr val="tx1"/>
                </a:solidFill>
              </a:rPr>
              <a:t>);  земля предків (О.</a:t>
            </a:r>
            <a:r>
              <a:rPr lang="uk-UA" dirty="0" err="1" smtClean="0">
                <a:solidFill>
                  <a:schemeClr val="tx1"/>
                </a:solidFill>
              </a:rPr>
              <a:t>Шокало</a:t>
            </a:r>
            <a:r>
              <a:rPr lang="uk-UA" dirty="0" smtClean="0">
                <a:solidFill>
                  <a:schemeClr val="tx1"/>
                </a:solidFill>
              </a:rPr>
              <a:t>), пограничні землі (Макс </a:t>
            </a:r>
            <a:r>
              <a:rPr lang="uk-UA" dirty="0" err="1" smtClean="0">
                <a:solidFill>
                  <a:schemeClr val="tx1"/>
                </a:solidFill>
              </a:rPr>
              <a:t>Фасмер</a:t>
            </a:r>
            <a:r>
              <a:rPr lang="uk-UA" dirty="0" smtClean="0">
                <a:solidFill>
                  <a:schemeClr val="tx1"/>
                </a:solidFill>
              </a:rPr>
              <a:t>); територія, відрізана (</a:t>
            </a:r>
            <a:r>
              <a:rPr lang="uk-UA" dirty="0" err="1" smtClean="0">
                <a:solidFill>
                  <a:schemeClr val="tx1"/>
                </a:solidFill>
              </a:rPr>
              <a:t>украяна</a:t>
            </a:r>
            <a:r>
              <a:rPr lang="uk-UA" dirty="0" smtClean="0">
                <a:solidFill>
                  <a:schemeClr val="tx1"/>
                </a:solidFill>
              </a:rPr>
              <a:t>) плугом або мечем; </a:t>
            </a:r>
            <a:r>
              <a:rPr lang="uk-UA" dirty="0" err="1" smtClean="0">
                <a:solidFill>
                  <a:schemeClr val="tx1"/>
                </a:solidFill>
              </a:rPr>
              <a:t>„земля”</a:t>
            </a:r>
            <a:r>
              <a:rPr lang="uk-UA" dirty="0" smtClean="0">
                <a:solidFill>
                  <a:schemeClr val="tx1"/>
                </a:solidFill>
              </a:rPr>
              <a:t>, </a:t>
            </a:r>
            <a:r>
              <a:rPr lang="uk-UA" dirty="0" err="1" smtClean="0">
                <a:solidFill>
                  <a:schemeClr val="tx1"/>
                </a:solidFill>
              </a:rPr>
              <a:t>„край”</a:t>
            </a:r>
            <a:r>
              <a:rPr lang="uk-UA" dirty="0" smtClean="0">
                <a:solidFill>
                  <a:schemeClr val="tx1"/>
                </a:solidFill>
              </a:rPr>
              <a:t>, </a:t>
            </a:r>
            <a:r>
              <a:rPr lang="uk-UA" dirty="0" err="1" smtClean="0">
                <a:solidFill>
                  <a:schemeClr val="tx1"/>
                </a:solidFill>
              </a:rPr>
              <a:t>„батьківщина”</a:t>
            </a:r>
            <a:r>
              <a:rPr lang="uk-UA" dirty="0" smtClean="0">
                <a:solidFill>
                  <a:schemeClr val="tx1"/>
                </a:solidFill>
              </a:rPr>
              <a:t> тощо.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Йосиф </a:t>
            </a:r>
            <a:r>
              <a:rPr lang="uk-UA" b="1" dirty="0" err="1" smtClean="0">
                <a:solidFill>
                  <a:schemeClr val="tx1"/>
                </a:solidFill>
              </a:rPr>
              <a:t>Верещинський</a:t>
            </a:r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(1530 або 1539 – 1598) у 1590 році вперше у вітчизняній історіографії увів до політичного словника назву «український народ» .</a:t>
            </a:r>
          </a:p>
          <a:p>
            <a:pPr algn="just"/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5024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89212" y="287079"/>
            <a:ext cx="8915399" cy="69111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err="1" smtClean="0"/>
              <a:t>Неполіткоректна</a:t>
            </a:r>
            <a:r>
              <a:rPr lang="uk-UA" sz="2800" b="1" dirty="0" smtClean="0"/>
              <a:t> етноніміка. </a:t>
            </a:r>
            <a:r>
              <a:rPr lang="uk-UA" sz="2800" b="1" dirty="0" err="1" smtClean="0"/>
              <a:t>Етнофолізми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2610477" y="1860699"/>
            <a:ext cx="8915400" cy="63794"/>
          </a:xfrm>
        </p:spPr>
        <p:txBody>
          <a:bodyPr/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</a:t>
            </a:r>
            <a:endParaRPr lang="ru-RU" i="1" dirty="0" smtClean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2514785" y="903767"/>
            <a:ext cx="8915400" cy="5613991"/>
          </a:xfrm>
        </p:spPr>
        <p:txBody>
          <a:bodyPr>
            <a:normAutofit/>
          </a:bodyPr>
          <a:lstStyle/>
          <a:p>
            <a:pPr marL="171450" indent="-514350" algn="just">
              <a:buAutoNum type="arabicPeriod"/>
            </a:pPr>
            <a:r>
              <a:rPr lang="uk-UA" sz="2900" b="1" dirty="0" smtClean="0">
                <a:solidFill>
                  <a:schemeClr val="tx1"/>
                </a:solidFill>
              </a:rPr>
              <a:t>Етнофолізм</a:t>
            </a:r>
            <a:r>
              <a:rPr lang="uk-UA" sz="2900" dirty="0" smtClean="0">
                <a:solidFill>
                  <a:schemeClr val="tx1"/>
                </a:solidFill>
              </a:rPr>
              <a:t> (з  дав.-гр.  «поганий», «нікчемний») – експресивний етнонім, екзоетнонім з негативною конотацією, що позначає неофіційну назву певної етнічної групи та її представників. Може мати смішний, вульгарний і глузливий характер: бульбаші, </a:t>
            </a:r>
            <a:r>
              <a:rPr lang="uk-UA" sz="2900" dirty="0" err="1" smtClean="0">
                <a:solidFill>
                  <a:schemeClr val="tx1"/>
                </a:solidFill>
              </a:rPr>
              <a:t>боші</a:t>
            </a:r>
            <a:r>
              <a:rPr lang="uk-UA" sz="2900" dirty="0" smtClean="0">
                <a:solidFill>
                  <a:schemeClr val="tx1"/>
                </a:solidFill>
              </a:rPr>
              <a:t>, жабоїди, </a:t>
            </a:r>
            <a:r>
              <a:rPr lang="uk-UA" sz="2900" dirty="0" err="1" smtClean="0">
                <a:solidFill>
                  <a:schemeClr val="tx1"/>
                </a:solidFill>
              </a:rPr>
              <a:t>латинос</a:t>
            </a:r>
            <a:r>
              <a:rPr lang="uk-UA" sz="2900" dirty="0" smtClean="0">
                <a:solidFill>
                  <a:schemeClr val="tx1"/>
                </a:solidFill>
              </a:rPr>
              <a:t>, москалі, </a:t>
            </a:r>
            <a:r>
              <a:rPr lang="uk-UA" sz="2900" dirty="0" err="1" smtClean="0">
                <a:solidFill>
                  <a:schemeClr val="tx1"/>
                </a:solidFill>
              </a:rPr>
              <a:t>фріци</a:t>
            </a:r>
            <a:r>
              <a:rPr lang="uk-UA" sz="2900" dirty="0" smtClean="0">
                <a:solidFill>
                  <a:schemeClr val="tx1"/>
                </a:solidFill>
              </a:rPr>
              <a:t> тощо. Термін введений у 1944 році філософом </a:t>
            </a:r>
            <a:r>
              <a:rPr lang="uk-UA" sz="2900" dirty="0" err="1" smtClean="0">
                <a:solidFill>
                  <a:schemeClr val="tx1"/>
                </a:solidFill>
              </a:rPr>
              <a:t>Абрахамом</a:t>
            </a:r>
            <a:r>
              <a:rPr lang="uk-UA" sz="2900" dirty="0" smtClean="0">
                <a:solidFill>
                  <a:schemeClr val="tx1"/>
                </a:solidFill>
              </a:rPr>
              <a:t> </a:t>
            </a:r>
            <a:r>
              <a:rPr lang="uk-UA" sz="2900" dirty="0" err="1" smtClean="0">
                <a:solidFill>
                  <a:schemeClr val="tx1"/>
                </a:solidFill>
              </a:rPr>
              <a:t>Ароном</a:t>
            </a:r>
            <a:r>
              <a:rPr lang="uk-UA" sz="2900" dirty="0" smtClean="0">
                <a:solidFill>
                  <a:schemeClr val="tx1"/>
                </a:solidFill>
              </a:rPr>
              <a:t> Робаком. </a:t>
            </a:r>
          </a:p>
          <a:p>
            <a:pPr marL="0" algn="just">
              <a:buAutoNum type="arabicPeriod"/>
            </a:pPr>
            <a:endParaRPr lang="uk-UA" sz="1600" dirty="0" smtClean="0"/>
          </a:p>
          <a:p>
            <a:pPr marL="0" algn="just"/>
            <a:endParaRPr lang="ru-RU" sz="1600" dirty="0" smtClean="0"/>
          </a:p>
          <a:p>
            <a:pPr marL="0" indent="0" algn="just"/>
            <a:r>
              <a:rPr lang="uk-UA" sz="2400" b="1" dirty="0" smtClean="0"/>
              <a:t> </a:t>
            </a:r>
            <a:endParaRPr lang="ru-RU" sz="2400" dirty="0" smtClean="0"/>
          </a:p>
          <a:p>
            <a:pPr marL="0" indent="0" algn="just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934716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8998</TotalTime>
  <Words>562</Words>
  <Application>Microsoft Office PowerPoint</Application>
  <PresentationFormat>Произвольный</PresentationFormat>
  <Paragraphs>42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Легкий дым</vt:lpstr>
      <vt:lpstr>Тема 1. Етноніміка</vt:lpstr>
      <vt:lpstr>Література до лекції</vt:lpstr>
      <vt:lpstr>1. Поняття про етноніми</vt:lpstr>
      <vt:lpstr>Найменування України та українців</vt:lpstr>
      <vt:lpstr>Неполіткоректна етноніміка. Етнофолізми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Дитина у звичаях і віруваннях українського народу.</dc:title>
  <dc:creator>Вика</dc:creator>
  <cp:lastModifiedBy>Admin</cp:lastModifiedBy>
  <cp:revision>85</cp:revision>
  <dcterms:created xsi:type="dcterms:W3CDTF">2019-11-11T14:41:32Z</dcterms:created>
  <dcterms:modified xsi:type="dcterms:W3CDTF">2023-09-13T17:28:25Z</dcterms:modified>
</cp:coreProperties>
</file>