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84" r:id="rId11"/>
    <p:sldId id="285" r:id="rId12"/>
    <p:sldId id="28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9/11/2023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41D2AC3-6A0B-4169-B1EA-E3AE8B351BDD}"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D4B9363-8B87-41B7-9F8E-64519CBB8F34}"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EF5746-5284-4951-9F37-7AE924EDBCB7}"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2398B29-7265-4A65-A2A4-6703C057B7C1}"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8FBA082-94DF-4C4B-A041-6624924AB0A8}"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27686C4-3AB5-4E0C-86CA-FB108C350AA9}"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9/11/2023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BCB42E-80B7-40C6-8601-C33BDA109AF2}"/>
              </a:ext>
            </a:extLst>
          </p:cNvPr>
          <p:cNvSpPr>
            <a:spLocks noGrp="1"/>
          </p:cNvSpPr>
          <p:nvPr>
            <p:ph type="ctrTitle"/>
          </p:nvPr>
        </p:nvSpPr>
        <p:spPr/>
        <p:txBody>
          <a:bodyPr/>
          <a:lstStyle/>
          <a:p>
            <a:r>
              <a:rPr lang="ru-RU" dirty="0" err="1"/>
              <a:t>Праця</a:t>
            </a:r>
            <a:r>
              <a:rPr lang="ru-RU" dirty="0"/>
              <a:t> як </a:t>
            </a:r>
            <a:r>
              <a:rPr lang="ru-RU" dirty="0" err="1"/>
              <a:t>базовий</a:t>
            </a:r>
            <a:r>
              <a:rPr lang="ru-RU" dirty="0"/>
              <a:t> </a:t>
            </a:r>
            <a:r>
              <a:rPr lang="ru-RU" dirty="0" err="1"/>
              <a:t>соціальний</a:t>
            </a:r>
            <a:r>
              <a:rPr lang="ru-RU" dirty="0"/>
              <a:t> </a:t>
            </a:r>
            <a:r>
              <a:rPr lang="ru-RU" dirty="0" err="1"/>
              <a:t>процес</a:t>
            </a:r>
            <a:endParaRPr lang="uk-UA" dirty="0"/>
          </a:p>
        </p:txBody>
      </p:sp>
      <p:sp>
        <p:nvSpPr>
          <p:cNvPr id="3" name="Подзаголовок 2">
            <a:extLst>
              <a:ext uri="{FF2B5EF4-FFF2-40B4-BE49-F238E27FC236}">
                <a16:creationId xmlns:a16="http://schemas.microsoft.com/office/drawing/2014/main" id="{B92585B5-505A-4414-B63A-89269EAEBE31}"/>
              </a:ext>
            </a:extLst>
          </p:cNvPr>
          <p:cNvSpPr>
            <a:spLocks noGrp="1"/>
          </p:cNvSpPr>
          <p:nvPr>
            <p:ph type="subTitle" idx="1"/>
          </p:nvPr>
        </p:nvSpPr>
        <p:spPr/>
        <p:txBody>
          <a:bodyPr/>
          <a:lstStyle/>
          <a:p>
            <a:r>
              <a:rPr lang="uk-UA" dirty="0"/>
              <a:t>3.1. Становлення процесу праці</a:t>
            </a:r>
          </a:p>
        </p:txBody>
      </p:sp>
    </p:spTree>
    <p:extLst>
      <p:ext uri="{BB962C8B-B14F-4D97-AF65-F5344CB8AC3E}">
        <p14:creationId xmlns:p14="http://schemas.microsoft.com/office/powerpoint/2010/main" val="381255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C7390-EB00-48AB-80AE-A39A29DDD3A6}"/>
              </a:ext>
            </a:extLst>
          </p:cNvPr>
          <p:cNvSpPr>
            <a:spLocks noGrp="1"/>
          </p:cNvSpPr>
          <p:nvPr>
            <p:ph type="title"/>
          </p:nvPr>
        </p:nvSpPr>
        <p:spPr>
          <a:xfrm>
            <a:off x="897559" y="2363679"/>
            <a:ext cx="10396882" cy="1151965"/>
          </a:xfrm>
        </p:spPr>
        <p:txBody>
          <a:bodyPr/>
          <a:lstStyle/>
          <a:p>
            <a:pPr algn="ctr"/>
            <a:r>
              <a:rPr lang="uk-UA" dirty="0"/>
              <a:t>Дякую за увагу!</a:t>
            </a:r>
          </a:p>
        </p:txBody>
      </p:sp>
    </p:spTree>
    <p:extLst>
      <p:ext uri="{BB962C8B-B14F-4D97-AF65-F5344CB8AC3E}">
        <p14:creationId xmlns:p14="http://schemas.microsoft.com/office/powerpoint/2010/main" val="364910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B6B09-725A-49C3-BC43-5DFFA56056DF}"/>
              </a:ext>
            </a:extLst>
          </p:cNvPr>
          <p:cNvSpPr>
            <a:spLocks noGrp="1"/>
          </p:cNvSpPr>
          <p:nvPr>
            <p:ph type="title"/>
          </p:nvPr>
        </p:nvSpPr>
        <p:spPr>
          <a:xfrm>
            <a:off x="681450" y="2097923"/>
            <a:ext cx="10396882" cy="1151965"/>
          </a:xfrm>
        </p:spPr>
        <p:txBody>
          <a:bodyPr>
            <a:normAutofit fontScale="90000"/>
          </a:bodyPr>
          <a:lstStyle/>
          <a:p>
            <a:pPr algn="ctr"/>
            <a:r>
              <a:rPr lang="uk-UA" dirty="0"/>
              <a:t>4. Мотивація трудової діяльності</a:t>
            </a:r>
          </a:p>
        </p:txBody>
      </p:sp>
      <p:sp>
        <p:nvSpPr>
          <p:cNvPr id="3" name="Объект 2">
            <a:extLst>
              <a:ext uri="{FF2B5EF4-FFF2-40B4-BE49-F238E27FC236}">
                <a16:creationId xmlns:a16="http://schemas.microsoft.com/office/drawing/2014/main" id="{263D9C90-45F7-4947-986D-BF485BEBFA7D}"/>
              </a:ext>
            </a:extLst>
          </p:cNvPr>
          <p:cNvSpPr>
            <a:spLocks noGrp="1"/>
          </p:cNvSpPr>
          <p:nvPr>
            <p:ph sz="quarter" idx="13"/>
          </p:nvPr>
        </p:nvSpPr>
        <p:spPr>
          <a:xfrm>
            <a:off x="683625" y="3608112"/>
            <a:ext cx="10394707" cy="573272"/>
          </a:xfrm>
        </p:spPr>
        <p:txBody>
          <a:bodyPr/>
          <a:lstStyle/>
          <a:p>
            <a:pPr algn="ctr"/>
            <a:r>
              <a:rPr lang="ru-RU" dirty="0"/>
              <a:t>4.1. </a:t>
            </a:r>
            <a:r>
              <a:rPr lang="ru-RU" dirty="0" err="1"/>
              <a:t>Поняття</a:t>
            </a:r>
            <a:r>
              <a:rPr lang="ru-RU" dirty="0"/>
              <a:t> </a:t>
            </a:r>
            <a:r>
              <a:rPr lang="ru-RU" dirty="0" err="1"/>
              <a:t>мотивації</a:t>
            </a:r>
            <a:endParaRPr lang="ru-RU" dirty="0"/>
          </a:p>
        </p:txBody>
      </p:sp>
    </p:spTree>
    <p:extLst>
      <p:ext uri="{BB962C8B-B14F-4D97-AF65-F5344CB8AC3E}">
        <p14:creationId xmlns:p14="http://schemas.microsoft.com/office/powerpoint/2010/main" val="96764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45BB828-3101-49C8-9803-2679F44C6C81}"/>
              </a:ext>
            </a:extLst>
          </p:cNvPr>
          <p:cNvSpPr>
            <a:spLocks noGrp="1"/>
          </p:cNvSpPr>
          <p:nvPr>
            <p:ph sz="quarter" idx="13"/>
          </p:nvPr>
        </p:nvSpPr>
        <p:spPr>
          <a:xfrm>
            <a:off x="195309" y="754602"/>
            <a:ext cx="11363417" cy="4619984"/>
          </a:xfrm>
        </p:spPr>
        <p:txBody>
          <a:bodyPr>
            <a:normAutofit/>
          </a:bodyPr>
          <a:lstStyle/>
          <a:p>
            <a:pPr algn="just"/>
            <a:r>
              <a:rPr lang="uk-UA" dirty="0"/>
              <a:t>Відношення до праці – це вираження трудової діяльності у всій системі</a:t>
            </a:r>
            <a:r>
              <a:rPr lang="en-US" dirty="0"/>
              <a:t> </a:t>
            </a:r>
            <a:r>
              <a:rPr lang="uk-UA" dirty="0"/>
              <a:t>цінностей суспільства та особи, а також відношення людини (групи) до конкретних</a:t>
            </a:r>
            <a:r>
              <a:rPr lang="en-US" dirty="0"/>
              <a:t> </a:t>
            </a:r>
            <a:r>
              <a:rPr lang="uk-UA" dirty="0"/>
              <a:t>видів трудової діяльності. Рівень мотивації залежить від суспільного статусу і</a:t>
            </a:r>
            <a:r>
              <a:rPr lang="en-US" dirty="0"/>
              <a:t> </a:t>
            </a:r>
            <a:r>
              <a:rPr lang="uk-UA" dirty="0"/>
              <a:t>престижу даної професії, змісту та умов праці, можливостей задоволення потреб,</a:t>
            </a:r>
            <a:r>
              <a:rPr lang="en-US" dirty="0"/>
              <a:t> </a:t>
            </a:r>
            <a:r>
              <a:rPr lang="uk-UA" dirty="0"/>
              <a:t>пов’язаних з даною роботою, на даному робочому місці, в даній виробничій</a:t>
            </a:r>
            <a:r>
              <a:rPr lang="en-US" dirty="0"/>
              <a:t> </a:t>
            </a:r>
            <a:r>
              <a:rPr lang="uk-UA" dirty="0"/>
              <a:t>організації.</a:t>
            </a:r>
          </a:p>
          <a:p>
            <a:pPr algn="just"/>
            <a:r>
              <a:rPr lang="uk-UA" dirty="0"/>
              <a:t>Мета – це образ потрібного майбутнього, в ньому поєднані наші бажання і</a:t>
            </a:r>
            <a:r>
              <a:rPr lang="en-US" dirty="0"/>
              <a:t> </a:t>
            </a:r>
            <a:r>
              <a:rPr lang="uk-UA" dirty="0"/>
              <a:t>рівень задоволення потреби, з одного боку, та уявлення про можливе, з іншого.</a:t>
            </a:r>
            <a:r>
              <a:rPr lang="en-US" dirty="0"/>
              <a:t> </a:t>
            </a:r>
            <a:r>
              <a:rPr lang="uk-UA" dirty="0"/>
              <a:t>Неврахування можливостей робить цю мету абстрактною, часто не здійсненною.</a:t>
            </a:r>
            <a:r>
              <a:rPr lang="en-US" dirty="0"/>
              <a:t> </a:t>
            </a:r>
            <a:r>
              <a:rPr lang="uk-UA" dirty="0"/>
              <a:t>Конкретність і реалістичність цілей наповнюють абстрактні ідеї дійовими</a:t>
            </a:r>
            <a:r>
              <a:rPr lang="en-US" dirty="0"/>
              <a:t> </a:t>
            </a:r>
            <a:r>
              <a:rPr lang="uk-UA" dirty="0"/>
              <a:t>уявленнями про можливості її реалізації.</a:t>
            </a:r>
          </a:p>
          <a:p>
            <a:pPr algn="just"/>
            <a:r>
              <a:rPr lang="uk-UA" dirty="0"/>
              <a:t>В суспільстві завжди діє складна система мотивації трудової діяльності, яка</a:t>
            </a:r>
            <a:r>
              <a:rPr lang="en-US" dirty="0"/>
              <a:t> </a:t>
            </a:r>
            <a:r>
              <a:rPr lang="uk-UA" dirty="0"/>
              <a:t>визначає активність людини; при цьому неоднозначно, по-різному діє на різних</a:t>
            </a:r>
            <a:r>
              <a:rPr lang="en-US" dirty="0"/>
              <a:t> </a:t>
            </a:r>
            <a:r>
              <a:rPr lang="uk-UA" dirty="0"/>
              <a:t>людей.</a:t>
            </a:r>
          </a:p>
          <a:p>
            <a:endParaRPr lang="uk-UA" dirty="0"/>
          </a:p>
        </p:txBody>
      </p:sp>
    </p:spTree>
    <p:extLst>
      <p:ext uri="{BB962C8B-B14F-4D97-AF65-F5344CB8AC3E}">
        <p14:creationId xmlns:p14="http://schemas.microsoft.com/office/powerpoint/2010/main" val="248052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81354" y="612950"/>
            <a:ext cx="11314444" cy="4973934"/>
          </a:xfrm>
        </p:spPr>
        <p:txBody>
          <a:bodyPr>
            <a:normAutofit/>
          </a:bodyPr>
          <a:lstStyle/>
          <a:p>
            <a:pPr algn="just"/>
            <a:r>
              <a:rPr lang="ru-RU" dirty="0" err="1"/>
              <a:t>Мотивація</a:t>
            </a:r>
            <a:r>
              <a:rPr lang="ru-RU" dirty="0"/>
              <a:t> – </a:t>
            </a:r>
            <a:r>
              <a:rPr lang="ru-RU" dirty="0" err="1"/>
              <a:t>це</a:t>
            </a:r>
            <a:r>
              <a:rPr lang="ru-RU" dirty="0"/>
              <a:t> </a:t>
            </a:r>
            <a:r>
              <a:rPr lang="ru-RU" dirty="0" err="1"/>
              <a:t>процес</a:t>
            </a:r>
            <a:r>
              <a:rPr lang="ru-RU" dirty="0"/>
              <a:t> </a:t>
            </a:r>
            <a:r>
              <a:rPr lang="ru-RU" dirty="0" err="1"/>
              <a:t>впливу</a:t>
            </a:r>
            <a:r>
              <a:rPr lang="ru-RU" dirty="0"/>
              <a:t> </a:t>
            </a:r>
            <a:r>
              <a:rPr lang="ru-RU" dirty="0" err="1"/>
              <a:t>системи</a:t>
            </a:r>
            <a:r>
              <a:rPr lang="ru-RU" dirty="0"/>
              <a:t> </a:t>
            </a:r>
            <a:r>
              <a:rPr lang="ru-RU" dirty="0" err="1"/>
              <a:t>чинників</a:t>
            </a:r>
            <a:r>
              <a:rPr lang="ru-RU" dirty="0"/>
              <a:t> з метою </a:t>
            </a:r>
            <a:r>
              <a:rPr lang="ru-RU" dirty="0" err="1"/>
              <a:t>спонукання</a:t>
            </a:r>
            <a:r>
              <a:rPr lang="en-US" dirty="0"/>
              <a:t> </a:t>
            </a:r>
            <a:r>
              <a:rPr lang="ru-RU" dirty="0"/>
              <a:t>особи та </a:t>
            </a:r>
            <a:r>
              <a:rPr lang="ru-RU" dirty="0" err="1"/>
              <a:t>колективу</a:t>
            </a:r>
            <a:r>
              <a:rPr lang="ru-RU" dirty="0"/>
              <a:t> до </a:t>
            </a:r>
            <a:r>
              <a:rPr lang="ru-RU" dirty="0" err="1"/>
              <a:t>діяльності</a:t>
            </a:r>
            <a:r>
              <a:rPr lang="ru-RU" dirty="0"/>
              <a:t> для </a:t>
            </a:r>
            <a:r>
              <a:rPr lang="ru-RU" dirty="0" err="1"/>
              <a:t>досягнення</a:t>
            </a:r>
            <a:r>
              <a:rPr lang="ru-RU" dirty="0"/>
              <a:t> </a:t>
            </a:r>
            <a:r>
              <a:rPr lang="ru-RU" dirty="0" err="1"/>
              <a:t>особистих</a:t>
            </a:r>
            <a:r>
              <a:rPr lang="ru-RU" dirty="0"/>
              <a:t> </a:t>
            </a:r>
            <a:r>
              <a:rPr lang="ru-RU" dirty="0" err="1"/>
              <a:t>цілей</a:t>
            </a:r>
            <a:r>
              <a:rPr lang="ru-RU" dirty="0"/>
              <a:t> </a:t>
            </a:r>
            <a:r>
              <a:rPr lang="ru-RU" dirty="0" err="1"/>
              <a:t>або</a:t>
            </a:r>
            <a:r>
              <a:rPr lang="ru-RU" dirty="0"/>
              <a:t> </a:t>
            </a:r>
            <a:r>
              <a:rPr lang="ru-RU" dirty="0" err="1"/>
              <a:t>цілей</a:t>
            </a:r>
            <a:r>
              <a:rPr lang="en-US" dirty="0"/>
              <a:t> </a:t>
            </a:r>
            <a:r>
              <a:rPr lang="ru-RU" dirty="0" err="1"/>
              <a:t>організації</a:t>
            </a:r>
            <a:r>
              <a:rPr lang="ru-RU" dirty="0"/>
              <a:t>. </a:t>
            </a:r>
            <a:r>
              <a:rPr lang="ru-RU" dirty="0" err="1"/>
              <a:t>Систематичне</a:t>
            </a:r>
            <a:r>
              <a:rPr lang="ru-RU" dirty="0"/>
              <a:t> </a:t>
            </a:r>
            <a:r>
              <a:rPr lang="ru-RU" dirty="0" err="1"/>
              <a:t>вивчення</a:t>
            </a:r>
            <a:r>
              <a:rPr lang="ru-RU" dirty="0"/>
              <a:t> </a:t>
            </a:r>
            <a:r>
              <a:rPr lang="ru-RU" dirty="0" err="1"/>
              <a:t>мотивації</a:t>
            </a:r>
            <a:r>
              <a:rPr lang="ru-RU" dirty="0"/>
              <a:t>, з </a:t>
            </a:r>
            <a:r>
              <a:rPr lang="ru-RU" dirty="0" err="1"/>
              <a:t>погляду</a:t>
            </a:r>
            <a:r>
              <a:rPr lang="ru-RU" dirty="0"/>
              <a:t> </a:t>
            </a:r>
            <a:r>
              <a:rPr lang="ru-RU" dirty="0" err="1"/>
              <a:t>психології</a:t>
            </a:r>
            <a:r>
              <a:rPr lang="ru-RU" dirty="0"/>
              <a:t>, не </a:t>
            </a:r>
            <a:r>
              <a:rPr lang="ru-RU" dirty="0" err="1"/>
              <a:t>дозволяє</a:t>
            </a:r>
            <a:r>
              <a:rPr lang="en-US" dirty="0"/>
              <a:t> </a:t>
            </a:r>
            <a:r>
              <a:rPr lang="ru-RU" dirty="0"/>
              <a:t>точно </a:t>
            </a:r>
            <a:r>
              <a:rPr lang="ru-RU" dirty="0" err="1"/>
              <a:t>визначити</a:t>
            </a:r>
            <a:r>
              <a:rPr lang="ru-RU" dirty="0"/>
              <a:t>, </a:t>
            </a:r>
            <a:r>
              <a:rPr lang="ru-RU" dirty="0" err="1"/>
              <a:t>що</a:t>
            </a:r>
            <a:r>
              <a:rPr lang="ru-RU" dirty="0"/>
              <a:t> ж </a:t>
            </a:r>
            <a:r>
              <a:rPr lang="ru-RU" dirty="0" err="1"/>
              <a:t>збуджує</a:t>
            </a:r>
            <a:r>
              <a:rPr lang="ru-RU" dirty="0"/>
              <a:t> </a:t>
            </a:r>
            <a:r>
              <a:rPr lang="ru-RU" dirty="0" err="1"/>
              <a:t>людину</a:t>
            </a:r>
            <a:r>
              <a:rPr lang="ru-RU" dirty="0"/>
              <a:t> до </a:t>
            </a:r>
            <a:r>
              <a:rPr lang="ru-RU" dirty="0" err="1"/>
              <a:t>праці</a:t>
            </a:r>
            <a:r>
              <a:rPr lang="ru-RU" dirty="0"/>
              <a:t>. </a:t>
            </a:r>
            <a:r>
              <a:rPr lang="ru-RU" dirty="0" err="1"/>
              <a:t>Однак</a:t>
            </a:r>
            <a:r>
              <a:rPr lang="ru-RU" dirty="0"/>
              <a:t> у </a:t>
            </a:r>
            <a:r>
              <a:rPr lang="ru-RU" dirty="0" err="1"/>
              <a:t>процесі</a:t>
            </a:r>
            <a:r>
              <a:rPr lang="ru-RU" dirty="0"/>
              <a:t> </a:t>
            </a:r>
            <a:r>
              <a:rPr lang="ru-RU" dirty="0" err="1"/>
              <a:t>мотивації</a:t>
            </a:r>
            <a:r>
              <a:rPr lang="ru-RU" dirty="0"/>
              <a:t> </a:t>
            </a:r>
            <a:r>
              <a:rPr lang="ru-RU" dirty="0" err="1"/>
              <a:t>трудова</a:t>
            </a:r>
            <a:r>
              <a:rPr lang="en-US" dirty="0"/>
              <a:t> </a:t>
            </a:r>
            <a:r>
              <a:rPr lang="ru-RU" dirty="0" err="1"/>
              <a:t>поведінка</a:t>
            </a:r>
            <a:r>
              <a:rPr lang="ru-RU" dirty="0"/>
              <a:t> </a:t>
            </a:r>
            <a:r>
              <a:rPr lang="ru-RU" dirty="0" err="1"/>
              <a:t>обумовлюється</a:t>
            </a:r>
            <a:r>
              <a:rPr lang="ru-RU" dirty="0"/>
              <a:t> </a:t>
            </a:r>
            <a:r>
              <a:rPr lang="ru-RU" dirty="0" err="1"/>
              <a:t>усвідомленням</a:t>
            </a:r>
            <a:r>
              <a:rPr lang="ru-RU" dirty="0"/>
              <a:t> </a:t>
            </a:r>
            <a:r>
              <a:rPr lang="ru-RU" dirty="0" err="1"/>
              <a:t>співвідношення</a:t>
            </a:r>
            <a:r>
              <a:rPr lang="ru-RU" dirty="0"/>
              <a:t> </a:t>
            </a:r>
            <a:r>
              <a:rPr lang="ru-RU" dirty="0" err="1"/>
              <a:t>реальної</a:t>
            </a:r>
            <a:r>
              <a:rPr lang="ru-RU" dirty="0"/>
              <a:t> </a:t>
            </a:r>
            <a:r>
              <a:rPr lang="ru-RU" dirty="0" err="1"/>
              <a:t>ситуації</a:t>
            </a:r>
            <a:r>
              <a:rPr lang="ru-RU" dirty="0"/>
              <a:t> з</a:t>
            </a:r>
            <a:r>
              <a:rPr lang="en-US" dirty="0"/>
              <a:t> </a:t>
            </a:r>
            <a:r>
              <a:rPr lang="ru-RU" dirty="0" err="1"/>
              <a:t>іншими</a:t>
            </a:r>
            <a:r>
              <a:rPr lang="ru-RU" dirty="0"/>
              <a:t> </a:t>
            </a:r>
            <a:r>
              <a:rPr lang="ru-RU" dirty="0" err="1"/>
              <a:t>цінностями</a:t>
            </a:r>
            <a:r>
              <a:rPr lang="ru-RU" dirty="0"/>
              <a:t> </a:t>
            </a:r>
            <a:r>
              <a:rPr lang="ru-RU" dirty="0" err="1"/>
              <a:t>або</a:t>
            </a:r>
            <a:r>
              <a:rPr lang="ru-RU" dirty="0"/>
              <a:t> нормами. </a:t>
            </a:r>
            <a:r>
              <a:rPr lang="ru-RU" dirty="0" err="1"/>
              <a:t>Центральне</a:t>
            </a:r>
            <a:r>
              <a:rPr lang="ru-RU" dirty="0"/>
              <a:t> </a:t>
            </a:r>
            <a:r>
              <a:rPr lang="ru-RU" dirty="0" err="1"/>
              <a:t>місце</a:t>
            </a:r>
            <a:r>
              <a:rPr lang="ru-RU" dirty="0"/>
              <a:t> в </a:t>
            </a:r>
            <a:r>
              <a:rPr lang="ru-RU" dirty="0" err="1"/>
              <a:t>мотивації</a:t>
            </a:r>
            <a:r>
              <a:rPr lang="ru-RU" dirty="0"/>
              <a:t> </a:t>
            </a:r>
            <a:r>
              <a:rPr lang="ru-RU" dirty="0" err="1"/>
              <a:t>належить</a:t>
            </a:r>
            <a:r>
              <a:rPr lang="en-US" dirty="0"/>
              <a:t> </a:t>
            </a:r>
            <a:r>
              <a:rPr lang="ru-RU" dirty="0" err="1"/>
              <a:t>удосконаленню</a:t>
            </a:r>
            <a:r>
              <a:rPr lang="ru-RU" dirty="0"/>
              <a:t> систем </a:t>
            </a:r>
            <a:r>
              <a:rPr lang="ru-RU" dirty="0" err="1"/>
              <a:t>стимулювання</a:t>
            </a:r>
            <a:r>
              <a:rPr lang="ru-RU" dirty="0"/>
              <a:t> </a:t>
            </a:r>
            <a:r>
              <a:rPr lang="ru-RU" dirty="0" err="1"/>
              <a:t>праці</a:t>
            </a:r>
            <a:r>
              <a:rPr lang="ru-RU" dirty="0"/>
              <a:t>.</a:t>
            </a:r>
          </a:p>
          <a:p>
            <a:pPr algn="just"/>
            <a:r>
              <a:rPr lang="ru-RU" dirty="0" err="1"/>
              <a:t>Пріоритет</a:t>
            </a:r>
            <a:r>
              <a:rPr lang="ru-RU" dirty="0"/>
              <a:t> </a:t>
            </a:r>
            <a:r>
              <a:rPr lang="ru-RU" dirty="0" err="1"/>
              <a:t>особистої</a:t>
            </a:r>
            <a:r>
              <a:rPr lang="ru-RU" dirty="0"/>
              <a:t> </a:t>
            </a:r>
            <a:r>
              <a:rPr lang="ru-RU" dirty="0" err="1"/>
              <a:t>заінтересованості</a:t>
            </a:r>
            <a:r>
              <a:rPr lang="ru-RU" dirty="0"/>
              <a:t> – </a:t>
            </a:r>
            <a:r>
              <a:rPr lang="ru-RU" dirty="0" err="1"/>
              <a:t>найважливіша</a:t>
            </a:r>
            <a:r>
              <a:rPr lang="ru-RU" dirty="0"/>
              <a:t> </a:t>
            </a:r>
            <a:r>
              <a:rPr lang="ru-RU" dirty="0" err="1"/>
              <a:t>передумова</a:t>
            </a:r>
            <a:r>
              <a:rPr lang="ru-RU" dirty="0"/>
              <a:t> </a:t>
            </a:r>
            <a:r>
              <a:rPr lang="ru-RU" dirty="0" err="1"/>
              <a:t>дієвості</a:t>
            </a:r>
            <a:r>
              <a:rPr lang="en-US" dirty="0"/>
              <a:t> </a:t>
            </a:r>
            <a:r>
              <a:rPr lang="ru-RU" dirty="0" err="1"/>
              <a:t>системи</a:t>
            </a:r>
            <a:r>
              <a:rPr lang="ru-RU" dirty="0"/>
              <a:t> </a:t>
            </a:r>
            <a:r>
              <a:rPr lang="ru-RU" dirty="0" err="1"/>
              <a:t>мотивації</a:t>
            </a:r>
            <a:r>
              <a:rPr lang="ru-RU" dirty="0"/>
              <a:t> </a:t>
            </a:r>
            <a:r>
              <a:rPr lang="ru-RU" dirty="0" err="1"/>
              <a:t>праці</a:t>
            </a:r>
            <a:r>
              <a:rPr lang="ru-RU" dirty="0"/>
              <a:t> і є </a:t>
            </a:r>
            <a:r>
              <a:rPr lang="ru-RU" dirty="0" err="1"/>
              <a:t>вирішенням</a:t>
            </a:r>
            <a:r>
              <a:rPr lang="ru-RU" dirty="0"/>
              <a:t> для продуктивного </a:t>
            </a:r>
            <a:r>
              <a:rPr lang="ru-RU" dirty="0" err="1"/>
              <a:t>здійснення</a:t>
            </a:r>
            <a:r>
              <a:rPr lang="ru-RU" dirty="0"/>
              <a:t> </a:t>
            </a:r>
            <a:r>
              <a:rPr lang="ru-RU" dirty="0" err="1"/>
              <a:t>прийнятих</a:t>
            </a:r>
            <a:r>
              <a:rPr lang="en-US" dirty="0"/>
              <a:t> </a:t>
            </a:r>
            <a:r>
              <a:rPr lang="ru-RU" dirty="0" err="1"/>
              <a:t>рішень</a:t>
            </a:r>
            <a:r>
              <a:rPr lang="ru-RU" dirty="0"/>
              <a:t> і </a:t>
            </a:r>
            <a:r>
              <a:rPr lang="ru-RU" dirty="0" err="1"/>
              <a:t>спланованих</a:t>
            </a:r>
            <a:r>
              <a:rPr lang="ru-RU" dirty="0"/>
              <a:t> </a:t>
            </a:r>
            <a:r>
              <a:rPr lang="ru-RU" dirty="0" err="1"/>
              <a:t>робіт</a:t>
            </a:r>
            <a:r>
              <a:rPr lang="ru-RU" dirty="0"/>
              <a:t>.</a:t>
            </a:r>
          </a:p>
          <a:p>
            <a:pPr algn="just"/>
            <a:r>
              <a:rPr lang="ru-RU" dirty="0"/>
              <a:t>При </a:t>
            </a:r>
            <a:r>
              <a:rPr lang="ru-RU" dirty="0" err="1"/>
              <a:t>аналізі</a:t>
            </a:r>
            <a:r>
              <a:rPr lang="ru-RU" dirty="0"/>
              <a:t> проблем </a:t>
            </a:r>
            <a:r>
              <a:rPr lang="ru-RU" dirty="0" err="1"/>
              <a:t>мотивації</a:t>
            </a:r>
            <a:r>
              <a:rPr lang="ru-RU" dirty="0"/>
              <a:t> </a:t>
            </a:r>
            <a:r>
              <a:rPr lang="ru-RU" dirty="0" err="1"/>
              <a:t>трудової</a:t>
            </a:r>
            <a:r>
              <a:rPr lang="ru-RU" dirty="0"/>
              <a:t> </a:t>
            </a:r>
            <a:r>
              <a:rPr lang="ru-RU" dirty="0" err="1"/>
              <a:t>діяльності</a:t>
            </a:r>
            <a:r>
              <a:rPr lang="ru-RU" dirty="0"/>
              <a:t> </a:t>
            </a:r>
            <a:r>
              <a:rPr lang="ru-RU" dirty="0" err="1"/>
              <a:t>виходять</a:t>
            </a:r>
            <a:r>
              <a:rPr lang="ru-RU" dirty="0"/>
              <a:t> з </a:t>
            </a:r>
            <a:r>
              <a:rPr lang="ru-RU" dirty="0" err="1"/>
              <a:t>чітко</a:t>
            </a:r>
            <a:r>
              <a:rPr lang="en-US" dirty="0"/>
              <a:t> </a:t>
            </a:r>
            <a:r>
              <a:rPr lang="ru-RU" dirty="0" err="1"/>
              <a:t>визначеного</a:t>
            </a:r>
            <a:r>
              <a:rPr lang="ru-RU" dirty="0"/>
              <a:t> </a:t>
            </a:r>
            <a:r>
              <a:rPr lang="ru-RU" dirty="0" err="1"/>
              <a:t>положення</a:t>
            </a:r>
            <a:r>
              <a:rPr lang="ru-RU" dirty="0"/>
              <a:t>: </a:t>
            </a:r>
            <a:r>
              <a:rPr lang="ru-RU" dirty="0" err="1"/>
              <a:t>буття</a:t>
            </a:r>
            <a:r>
              <a:rPr lang="ru-RU" dirty="0"/>
              <a:t> </a:t>
            </a:r>
            <a:r>
              <a:rPr lang="ru-RU" dirty="0" err="1"/>
              <a:t>людини</a:t>
            </a:r>
            <a:r>
              <a:rPr lang="ru-RU" dirty="0"/>
              <a:t>, </a:t>
            </a:r>
            <a:r>
              <a:rPr lang="ru-RU" dirty="0" err="1"/>
              <a:t>матеріальні</a:t>
            </a:r>
            <a:r>
              <a:rPr lang="ru-RU" dirty="0"/>
              <a:t> </a:t>
            </a:r>
            <a:r>
              <a:rPr lang="ru-RU" dirty="0" err="1"/>
              <a:t>умови</a:t>
            </a:r>
            <a:r>
              <a:rPr lang="ru-RU" dirty="0"/>
              <a:t> </a:t>
            </a:r>
            <a:r>
              <a:rPr lang="ru-RU" dirty="0" err="1"/>
              <a:t>її</a:t>
            </a:r>
            <a:r>
              <a:rPr lang="ru-RU" dirty="0"/>
              <a:t> </a:t>
            </a:r>
            <a:r>
              <a:rPr lang="ru-RU" dirty="0" err="1"/>
              <a:t>життя</a:t>
            </a:r>
            <a:r>
              <a:rPr lang="ru-RU" dirty="0"/>
              <a:t>, </a:t>
            </a:r>
            <a:r>
              <a:rPr lang="ru-RU" dirty="0" err="1"/>
              <a:t>що</a:t>
            </a:r>
            <a:r>
              <a:rPr lang="ru-RU" dirty="0"/>
              <a:t> </a:t>
            </a:r>
            <a:r>
              <a:rPr lang="ru-RU" dirty="0" err="1"/>
              <a:t>визначають</a:t>
            </a:r>
            <a:r>
              <a:rPr lang="en-US" dirty="0"/>
              <a:t> </a:t>
            </a:r>
            <a:r>
              <a:rPr lang="ru-RU" dirty="0" err="1"/>
              <a:t>її</a:t>
            </a:r>
            <a:r>
              <a:rPr lang="ru-RU" dirty="0"/>
              <a:t> </a:t>
            </a:r>
            <a:r>
              <a:rPr lang="ru-RU" dirty="0" err="1"/>
              <a:t>досвід</a:t>
            </a:r>
            <a:r>
              <a:rPr lang="ru-RU" dirty="0"/>
              <a:t>, </a:t>
            </a:r>
            <a:r>
              <a:rPr lang="ru-RU" dirty="0" err="1"/>
              <a:t>інтереси</a:t>
            </a:r>
            <a:r>
              <a:rPr lang="ru-RU" dirty="0"/>
              <a:t>, </a:t>
            </a:r>
            <a:r>
              <a:rPr lang="ru-RU" dirty="0" err="1"/>
              <a:t>мотиви</a:t>
            </a:r>
            <a:r>
              <a:rPr lang="ru-RU" dirty="0"/>
              <a:t> </a:t>
            </a:r>
            <a:r>
              <a:rPr lang="ru-RU" dirty="0" err="1"/>
              <a:t>діяльності</a:t>
            </a:r>
            <a:r>
              <a:rPr lang="ru-RU" dirty="0"/>
              <a:t>.</a:t>
            </a:r>
          </a:p>
        </p:txBody>
      </p:sp>
    </p:spTree>
    <p:extLst>
      <p:ext uri="{BB962C8B-B14F-4D97-AF65-F5344CB8AC3E}">
        <p14:creationId xmlns:p14="http://schemas.microsoft.com/office/powerpoint/2010/main" val="185601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90919" y="663191"/>
            <a:ext cx="11445073" cy="4923693"/>
          </a:xfrm>
        </p:spPr>
        <p:txBody>
          <a:bodyPr>
            <a:normAutofit lnSpcReduction="10000"/>
          </a:bodyPr>
          <a:lstStyle/>
          <a:p>
            <a:pPr algn="just"/>
            <a:r>
              <a:rPr lang="ru-RU" dirty="0"/>
              <a:t>Потяг до </a:t>
            </a:r>
            <a:r>
              <a:rPr lang="ru-RU" dirty="0" err="1"/>
              <a:t>праці</a:t>
            </a:r>
            <a:r>
              <a:rPr lang="ru-RU" dirty="0"/>
              <a:t> – </a:t>
            </a:r>
            <a:r>
              <a:rPr lang="ru-RU" dirty="0" err="1"/>
              <a:t>природна</a:t>
            </a:r>
            <a:r>
              <a:rPr lang="ru-RU" dirty="0"/>
              <a:t> </a:t>
            </a:r>
            <a:r>
              <a:rPr lang="ru-RU" dirty="0" err="1"/>
              <a:t>властивість</a:t>
            </a:r>
            <a:r>
              <a:rPr lang="ru-RU" dirty="0"/>
              <a:t> </a:t>
            </a:r>
            <a:r>
              <a:rPr lang="ru-RU" dirty="0" err="1"/>
              <a:t>людини</a:t>
            </a:r>
            <a:r>
              <a:rPr lang="ru-RU" dirty="0"/>
              <a:t>, в </a:t>
            </a:r>
            <a:r>
              <a:rPr lang="ru-RU" dirty="0" err="1"/>
              <a:t>ній</a:t>
            </a:r>
            <a:r>
              <a:rPr lang="ru-RU" dirty="0"/>
              <a:t> </a:t>
            </a:r>
            <a:r>
              <a:rPr lang="ru-RU" dirty="0" err="1"/>
              <a:t>проявляється</a:t>
            </a:r>
            <a:r>
              <a:rPr lang="en-US" dirty="0"/>
              <a:t> </a:t>
            </a:r>
            <a:r>
              <a:rPr lang="ru-RU" dirty="0" err="1"/>
              <a:t>притаманна</a:t>
            </a:r>
            <a:r>
              <a:rPr lang="ru-RU" dirty="0"/>
              <a:t> </a:t>
            </a:r>
            <a:r>
              <a:rPr lang="ru-RU" dirty="0" err="1"/>
              <a:t>людині</a:t>
            </a:r>
            <a:r>
              <a:rPr lang="ru-RU" dirty="0"/>
              <a:t> потреба в </a:t>
            </a:r>
            <a:r>
              <a:rPr lang="ru-RU" dirty="0" err="1"/>
              <a:t>самовираженні</a:t>
            </a:r>
            <a:r>
              <a:rPr lang="ru-RU" dirty="0"/>
              <a:t>, </a:t>
            </a:r>
            <a:r>
              <a:rPr lang="ru-RU" dirty="0" err="1"/>
              <a:t>реалізації</a:t>
            </a:r>
            <a:r>
              <a:rPr lang="ru-RU" dirty="0"/>
              <a:t> </a:t>
            </a:r>
            <a:r>
              <a:rPr lang="ru-RU" dirty="0" err="1"/>
              <a:t>своїх</a:t>
            </a:r>
            <a:r>
              <a:rPr lang="ru-RU" dirty="0"/>
              <a:t> </a:t>
            </a:r>
            <a:r>
              <a:rPr lang="ru-RU" dirty="0" err="1"/>
              <a:t>здібностей</a:t>
            </a:r>
            <a:r>
              <a:rPr lang="ru-RU" dirty="0"/>
              <a:t>,</a:t>
            </a:r>
            <a:r>
              <a:rPr lang="en-US" dirty="0"/>
              <a:t> </a:t>
            </a:r>
            <a:r>
              <a:rPr lang="ru-RU" dirty="0" err="1"/>
              <a:t>утвердженні</a:t>
            </a:r>
            <a:r>
              <a:rPr lang="ru-RU" dirty="0"/>
              <a:t> авторитету. Але стати </a:t>
            </a:r>
            <a:r>
              <a:rPr lang="ru-RU" dirty="0" err="1"/>
              <a:t>джерелом</a:t>
            </a:r>
            <a:r>
              <a:rPr lang="ru-RU" dirty="0"/>
              <a:t> </a:t>
            </a:r>
            <a:r>
              <a:rPr lang="ru-RU" dirty="0" err="1"/>
              <a:t>одухотвореного</a:t>
            </a:r>
            <a:r>
              <a:rPr lang="ru-RU" dirty="0"/>
              <a:t> </a:t>
            </a:r>
            <a:r>
              <a:rPr lang="ru-RU" dirty="0" err="1"/>
              <a:t>існування</a:t>
            </a:r>
            <a:r>
              <a:rPr lang="ru-RU" dirty="0"/>
              <a:t> </a:t>
            </a:r>
            <a:r>
              <a:rPr lang="ru-RU" dirty="0" err="1"/>
              <a:t>праця</a:t>
            </a:r>
            <a:r>
              <a:rPr lang="ru-RU" dirty="0"/>
              <a:t> </a:t>
            </a:r>
            <a:r>
              <a:rPr lang="ru-RU" dirty="0" err="1"/>
              <a:t>може</a:t>
            </a:r>
            <a:r>
              <a:rPr lang="en-US" dirty="0"/>
              <a:t> </a:t>
            </a:r>
            <a:r>
              <a:rPr lang="ru-RU" dirty="0" err="1"/>
              <a:t>лише</a:t>
            </a:r>
            <a:r>
              <a:rPr lang="ru-RU" dirty="0"/>
              <a:t> в </a:t>
            </a:r>
            <a:r>
              <a:rPr lang="ru-RU" dirty="0" err="1"/>
              <a:t>певних</a:t>
            </a:r>
            <a:r>
              <a:rPr lang="ru-RU" dirty="0"/>
              <a:t> </a:t>
            </a:r>
            <a:r>
              <a:rPr lang="ru-RU" dirty="0" err="1"/>
              <a:t>умовах</a:t>
            </a:r>
            <a:r>
              <a:rPr lang="ru-RU" dirty="0"/>
              <a:t>.</a:t>
            </a:r>
            <a:endParaRPr lang="en-US" dirty="0"/>
          </a:p>
          <a:p>
            <a:pPr algn="just"/>
            <a:endParaRPr lang="en-US" dirty="0"/>
          </a:p>
          <a:p>
            <a:pPr algn="ctr"/>
            <a:r>
              <a:rPr lang="ru-RU" dirty="0"/>
              <a:t>4.2. Структура </a:t>
            </a:r>
            <a:r>
              <a:rPr lang="ru-RU" dirty="0" err="1"/>
              <a:t>мотивації</a:t>
            </a:r>
            <a:r>
              <a:rPr lang="ru-RU" dirty="0"/>
              <a:t> </a:t>
            </a:r>
            <a:r>
              <a:rPr lang="ru-RU" dirty="0" err="1"/>
              <a:t>трудової</a:t>
            </a:r>
            <a:r>
              <a:rPr lang="ru-RU" dirty="0"/>
              <a:t> </a:t>
            </a:r>
            <a:r>
              <a:rPr lang="ru-RU" dirty="0" err="1"/>
              <a:t>діяльності</a:t>
            </a:r>
            <a:r>
              <a:rPr lang="ru-RU" dirty="0"/>
              <a:t> </a:t>
            </a:r>
            <a:r>
              <a:rPr lang="ru-RU" dirty="0" err="1"/>
              <a:t>людини</a:t>
            </a:r>
            <a:r>
              <a:rPr lang="en-US" dirty="0"/>
              <a:t> </a:t>
            </a:r>
          </a:p>
          <a:p>
            <a:pPr algn="just"/>
            <a:endParaRPr lang="ru-RU" dirty="0"/>
          </a:p>
          <a:p>
            <a:pPr algn="just"/>
            <a:r>
              <a:rPr lang="ru-RU" dirty="0"/>
              <a:t>Перший </a:t>
            </a:r>
            <a:r>
              <a:rPr lang="ru-RU" dirty="0" err="1"/>
              <a:t>вихідний</a:t>
            </a:r>
            <a:r>
              <a:rPr lang="ru-RU" dirty="0"/>
              <a:t> </a:t>
            </a:r>
            <a:r>
              <a:rPr lang="ru-RU" dirty="0" err="1"/>
              <a:t>рівень</a:t>
            </a:r>
            <a:r>
              <a:rPr lang="ru-RU" dirty="0"/>
              <a:t> </a:t>
            </a:r>
            <a:r>
              <a:rPr lang="ru-RU" dirty="0" err="1"/>
              <a:t>мотивації</a:t>
            </a:r>
            <a:r>
              <a:rPr lang="ru-RU" dirty="0"/>
              <a:t> </a:t>
            </a:r>
            <a:r>
              <a:rPr lang="ru-RU" dirty="0" err="1"/>
              <a:t>трудової</a:t>
            </a:r>
            <a:r>
              <a:rPr lang="ru-RU" dirty="0"/>
              <a:t> </a:t>
            </a:r>
            <a:r>
              <a:rPr lang="ru-RU" dirty="0" err="1"/>
              <a:t>діяльності</a:t>
            </a:r>
            <a:r>
              <a:rPr lang="ru-RU" dirty="0"/>
              <a:t> – </a:t>
            </a:r>
            <a:r>
              <a:rPr lang="ru-RU" dirty="0" err="1"/>
              <a:t>матеріальна</a:t>
            </a:r>
            <a:r>
              <a:rPr lang="en-US" dirty="0"/>
              <a:t> </a:t>
            </a:r>
            <a:r>
              <a:rPr lang="ru-RU" dirty="0" err="1"/>
              <a:t>зацікавленість</a:t>
            </a:r>
            <a:r>
              <a:rPr lang="ru-RU" dirty="0"/>
              <a:t> </a:t>
            </a:r>
            <a:r>
              <a:rPr lang="ru-RU" dirty="0" err="1"/>
              <a:t>людини</a:t>
            </a:r>
            <a:r>
              <a:rPr lang="ru-RU" dirty="0"/>
              <a:t> в результатах </a:t>
            </a:r>
            <a:r>
              <a:rPr lang="ru-RU" dirty="0" err="1"/>
              <a:t>праці</a:t>
            </a:r>
            <a:r>
              <a:rPr lang="ru-RU" dirty="0"/>
              <a:t>. І </a:t>
            </a:r>
            <a:r>
              <a:rPr lang="ru-RU" dirty="0" err="1"/>
              <a:t>це</a:t>
            </a:r>
            <a:r>
              <a:rPr lang="ru-RU" dirty="0"/>
              <a:t> – </a:t>
            </a:r>
            <a:r>
              <a:rPr lang="ru-RU" dirty="0" err="1"/>
              <a:t>зрозуміло</a:t>
            </a:r>
            <a:r>
              <a:rPr lang="ru-RU" dirty="0"/>
              <a:t>. Тому </a:t>
            </a:r>
            <a:r>
              <a:rPr lang="ru-RU" dirty="0" err="1"/>
              <a:t>що</a:t>
            </a:r>
            <a:r>
              <a:rPr lang="ru-RU" dirty="0"/>
              <a:t> потреби та</a:t>
            </a:r>
            <a:r>
              <a:rPr lang="en-US" dirty="0"/>
              <a:t> </a:t>
            </a:r>
            <a:r>
              <a:rPr lang="ru-RU" dirty="0" err="1"/>
              <a:t>інтереси</a:t>
            </a:r>
            <a:r>
              <a:rPr lang="ru-RU" dirty="0"/>
              <a:t> </a:t>
            </a:r>
            <a:r>
              <a:rPr lang="ru-RU" dirty="0" err="1"/>
              <a:t>людини</a:t>
            </a:r>
            <a:r>
              <a:rPr lang="ru-RU" dirty="0"/>
              <a:t> </a:t>
            </a:r>
            <a:r>
              <a:rPr lang="ru-RU" dirty="0" err="1"/>
              <a:t>починають</a:t>
            </a:r>
            <a:r>
              <a:rPr lang="ru-RU" dirty="0"/>
              <a:t> </a:t>
            </a:r>
            <a:r>
              <a:rPr lang="ru-RU" dirty="0" err="1"/>
              <a:t>розвиватися</a:t>
            </a:r>
            <a:r>
              <a:rPr lang="ru-RU" dirty="0"/>
              <a:t> у </a:t>
            </a:r>
            <a:r>
              <a:rPr lang="ru-RU" dirty="0" err="1"/>
              <a:t>визначеній</a:t>
            </a:r>
            <a:r>
              <a:rPr lang="ru-RU" dirty="0"/>
              <a:t> </a:t>
            </a:r>
            <a:r>
              <a:rPr lang="ru-RU" dirty="0" err="1"/>
              <a:t>сфері</a:t>
            </a:r>
            <a:r>
              <a:rPr lang="ru-RU" dirty="0"/>
              <a:t> </a:t>
            </a:r>
            <a:r>
              <a:rPr lang="ru-RU" dirty="0" err="1"/>
              <a:t>людської</a:t>
            </a:r>
            <a:r>
              <a:rPr lang="ru-RU" dirty="0"/>
              <a:t> </a:t>
            </a:r>
            <a:r>
              <a:rPr lang="ru-RU" dirty="0" err="1"/>
              <a:t>діяльності</a:t>
            </a:r>
            <a:r>
              <a:rPr lang="ru-RU" dirty="0"/>
              <a:t> –</a:t>
            </a:r>
            <a:r>
              <a:rPr lang="en-US" dirty="0"/>
              <a:t> </a:t>
            </a:r>
            <a:r>
              <a:rPr lang="ru-RU" dirty="0" err="1"/>
              <a:t>матеріальному</a:t>
            </a:r>
            <a:r>
              <a:rPr lang="ru-RU" dirty="0"/>
              <a:t> </a:t>
            </a:r>
            <a:r>
              <a:rPr lang="ru-RU" dirty="0" err="1"/>
              <a:t>виробництві</a:t>
            </a:r>
            <a:r>
              <a:rPr lang="ru-RU" dirty="0"/>
              <a:t>. Людина в будь-</a:t>
            </a:r>
            <a:r>
              <a:rPr lang="ru-RU" dirty="0" err="1"/>
              <a:t>якому</a:t>
            </a:r>
            <a:r>
              <a:rPr lang="ru-RU" dirty="0"/>
              <a:t> </a:t>
            </a:r>
            <a:r>
              <a:rPr lang="ru-RU" dirty="0" err="1"/>
              <a:t>суспільстві</a:t>
            </a:r>
            <a:r>
              <a:rPr lang="ru-RU" dirty="0"/>
              <a:t> </a:t>
            </a:r>
            <a:r>
              <a:rPr lang="ru-RU" dirty="0" err="1"/>
              <a:t>працює</a:t>
            </a:r>
            <a:r>
              <a:rPr lang="ru-RU" dirty="0"/>
              <a:t> в першу</a:t>
            </a:r>
            <a:r>
              <a:rPr lang="en-US" dirty="0"/>
              <a:t> </a:t>
            </a:r>
            <a:r>
              <a:rPr lang="ru-RU" dirty="0" err="1"/>
              <a:t>чергу</a:t>
            </a:r>
            <a:r>
              <a:rPr lang="ru-RU" dirty="0"/>
              <a:t> </a:t>
            </a:r>
            <a:r>
              <a:rPr lang="ru-RU" dirty="0" err="1"/>
              <a:t>заради</a:t>
            </a:r>
            <a:r>
              <a:rPr lang="ru-RU" dirty="0"/>
              <a:t> </a:t>
            </a:r>
            <a:r>
              <a:rPr lang="ru-RU" dirty="0" err="1"/>
              <a:t>придбання</a:t>
            </a:r>
            <a:r>
              <a:rPr lang="ru-RU" dirty="0"/>
              <a:t> </a:t>
            </a:r>
            <a:r>
              <a:rPr lang="ru-RU" dirty="0" err="1"/>
              <a:t>певної</a:t>
            </a:r>
            <a:r>
              <a:rPr lang="ru-RU" dirty="0"/>
              <a:t> </a:t>
            </a:r>
            <a:r>
              <a:rPr lang="ru-RU" dirty="0" err="1"/>
              <a:t>кількості</a:t>
            </a:r>
            <a:r>
              <a:rPr lang="ru-RU" dirty="0"/>
              <a:t> </a:t>
            </a:r>
            <a:r>
              <a:rPr lang="ru-RU" dirty="0" err="1"/>
              <a:t>матеріальних</a:t>
            </a:r>
            <a:r>
              <a:rPr lang="ru-RU" dirty="0"/>
              <a:t> благ, </a:t>
            </a:r>
            <a:r>
              <a:rPr lang="ru-RU" dirty="0" err="1"/>
              <a:t>необхідних</a:t>
            </a:r>
            <a:r>
              <a:rPr lang="ru-RU" dirty="0"/>
              <a:t> </a:t>
            </a:r>
            <a:r>
              <a:rPr lang="ru-RU" dirty="0" err="1"/>
              <a:t>їй</a:t>
            </a:r>
            <a:r>
              <a:rPr lang="ru-RU" dirty="0"/>
              <a:t> </a:t>
            </a:r>
            <a:r>
              <a:rPr lang="ru-RU" dirty="0" err="1"/>
              <a:t>самій</a:t>
            </a:r>
            <a:r>
              <a:rPr lang="ru-RU" dirty="0"/>
              <a:t> та </a:t>
            </a:r>
            <a:r>
              <a:rPr lang="ru-RU" dirty="0" err="1"/>
              <a:t>її</a:t>
            </a:r>
            <a:r>
              <a:rPr lang="en-US" dirty="0"/>
              <a:t> </a:t>
            </a:r>
            <a:r>
              <a:rPr lang="ru-RU" dirty="0" err="1"/>
              <a:t>родині</a:t>
            </a:r>
            <a:r>
              <a:rPr lang="ru-RU" dirty="0"/>
              <a:t>. </a:t>
            </a:r>
            <a:r>
              <a:rPr lang="ru-RU" dirty="0" err="1"/>
              <a:t>Праця</a:t>
            </a:r>
            <a:r>
              <a:rPr lang="ru-RU" dirty="0"/>
              <a:t> </a:t>
            </a:r>
            <a:r>
              <a:rPr lang="ru-RU" dirty="0" err="1"/>
              <a:t>була</a:t>
            </a:r>
            <a:r>
              <a:rPr lang="ru-RU" dirty="0"/>
              <a:t> і </a:t>
            </a:r>
            <a:r>
              <a:rPr lang="ru-RU" dirty="0" err="1"/>
              <a:t>завжди</a:t>
            </a:r>
            <a:r>
              <a:rPr lang="ru-RU" dirty="0"/>
              <a:t> </a:t>
            </a:r>
            <a:r>
              <a:rPr lang="ru-RU" dirty="0" err="1"/>
              <a:t>залишається</a:t>
            </a:r>
            <a:r>
              <a:rPr lang="ru-RU" dirty="0"/>
              <a:t> для </a:t>
            </a:r>
            <a:r>
              <a:rPr lang="ru-RU" dirty="0" err="1"/>
              <a:t>людини</a:t>
            </a:r>
            <a:r>
              <a:rPr lang="ru-RU" dirty="0"/>
              <a:t> </a:t>
            </a:r>
            <a:r>
              <a:rPr lang="ru-RU" dirty="0" err="1"/>
              <a:t>основним</a:t>
            </a:r>
            <a:r>
              <a:rPr lang="ru-RU" dirty="0"/>
              <a:t> </a:t>
            </a:r>
            <a:r>
              <a:rPr lang="ru-RU" dirty="0" err="1"/>
              <a:t>засобом</a:t>
            </a:r>
            <a:r>
              <a:rPr lang="en-US" dirty="0"/>
              <a:t> </a:t>
            </a:r>
            <a:r>
              <a:rPr lang="ru-RU" dirty="0" err="1"/>
              <a:t>продовження</a:t>
            </a:r>
            <a:r>
              <a:rPr lang="ru-RU" dirty="0"/>
              <a:t> </a:t>
            </a:r>
            <a:r>
              <a:rPr lang="ru-RU" dirty="0" err="1"/>
              <a:t>життя</a:t>
            </a:r>
            <a:r>
              <a:rPr lang="ru-RU" dirty="0"/>
              <a:t>. </a:t>
            </a:r>
            <a:r>
              <a:rPr lang="ru-RU" dirty="0" err="1"/>
              <a:t>Однак</a:t>
            </a:r>
            <a:r>
              <a:rPr lang="ru-RU" dirty="0"/>
              <a:t> тут </a:t>
            </a:r>
            <a:r>
              <a:rPr lang="ru-RU" dirty="0" err="1"/>
              <a:t>виникають</a:t>
            </a:r>
            <a:r>
              <a:rPr lang="ru-RU" dirty="0"/>
              <a:t> </a:t>
            </a:r>
            <a:r>
              <a:rPr lang="ru-RU" dirty="0" err="1"/>
              <a:t>проблеми</a:t>
            </a:r>
            <a:r>
              <a:rPr lang="ru-RU" dirty="0"/>
              <a:t>, </a:t>
            </a:r>
            <a:r>
              <a:rPr lang="ru-RU" dirty="0" err="1"/>
              <a:t>пов’язані</a:t>
            </a:r>
            <a:r>
              <a:rPr lang="ru-RU" dirty="0"/>
              <a:t> з </a:t>
            </a:r>
            <a:r>
              <a:rPr lang="ru-RU" dirty="0" err="1"/>
              <a:t>мотивацією</a:t>
            </a:r>
            <a:r>
              <a:rPr lang="ru-RU" dirty="0"/>
              <a:t>.</a:t>
            </a:r>
          </a:p>
        </p:txBody>
      </p:sp>
    </p:spTree>
    <p:extLst>
      <p:ext uri="{BB962C8B-B14F-4D97-AF65-F5344CB8AC3E}">
        <p14:creationId xmlns:p14="http://schemas.microsoft.com/office/powerpoint/2010/main" val="228461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30629" y="844062"/>
            <a:ext cx="11465169" cy="4692580"/>
          </a:xfrm>
        </p:spPr>
        <p:txBody>
          <a:bodyPr>
            <a:normAutofit lnSpcReduction="10000"/>
          </a:bodyPr>
          <a:lstStyle/>
          <a:p>
            <a:pPr algn="just"/>
            <a:r>
              <a:rPr lang="ru-RU" dirty="0" err="1"/>
              <a:t>Мотивація</a:t>
            </a:r>
            <a:r>
              <a:rPr lang="ru-RU" dirty="0"/>
              <a:t> </a:t>
            </a:r>
            <a:r>
              <a:rPr lang="ru-RU" dirty="0" err="1"/>
              <a:t>трудової</a:t>
            </a:r>
            <a:r>
              <a:rPr lang="ru-RU" dirty="0"/>
              <a:t> </a:t>
            </a:r>
            <a:r>
              <a:rPr lang="ru-RU" dirty="0" err="1"/>
              <a:t>діяльності</a:t>
            </a:r>
            <a:r>
              <a:rPr lang="ru-RU" dirty="0"/>
              <a:t> </a:t>
            </a:r>
            <a:r>
              <a:rPr lang="ru-RU" dirty="0" err="1"/>
              <a:t>людини</a:t>
            </a:r>
            <a:r>
              <a:rPr lang="ru-RU" dirty="0"/>
              <a:t> не </a:t>
            </a:r>
            <a:r>
              <a:rPr lang="ru-RU" dirty="0" err="1"/>
              <a:t>вичерпується</a:t>
            </a:r>
            <a:r>
              <a:rPr lang="ru-RU" dirty="0"/>
              <a:t> </a:t>
            </a:r>
            <a:r>
              <a:rPr lang="ru-RU" dirty="0" err="1"/>
              <a:t>тільки</a:t>
            </a:r>
            <a:r>
              <a:rPr lang="ru-RU" dirty="0"/>
              <a:t> </a:t>
            </a:r>
            <a:r>
              <a:rPr lang="ru-RU" dirty="0" err="1"/>
              <a:t>матеріальною</a:t>
            </a:r>
            <a:r>
              <a:rPr lang="en-US" dirty="0"/>
              <a:t> </a:t>
            </a:r>
            <a:r>
              <a:rPr lang="ru-RU" dirty="0" err="1"/>
              <a:t>зацікавленістю</a:t>
            </a:r>
            <a:r>
              <a:rPr lang="ru-RU" dirty="0"/>
              <a:t>. Людина з </a:t>
            </a:r>
            <a:r>
              <a:rPr lang="ru-RU" dirty="0" err="1"/>
              <a:t>розвинутими</a:t>
            </a:r>
            <a:r>
              <a:rPr lang="ru-RU" dirty="0"/>
              <a:t> </a:t>
            </a:r>
            <a:r>
              <a:rPr lang="ru-RU" dirty="0" err="1"/>
              <a:t>здібностями</a:t>
            </a:r>
            <a:r>
              <a:rPr lang="ru-RU" dirty="0"/>
              <a:t>, потребами </a:t>
            </a:r>
            <a:r>
              <a:rPr lang="ru-RU" dirty="0" err="1"/>
              <a:t>працює</a:t>
            </a:r>
            <a:r>
              <a:rPr lang="ru-RU" dirty="0"/>
              <a:t> не </a:t>
            </a:r>
            <a:r>
              <a:rPr lang="ru-RU" dirty="0" err="1"/>
              <a:t>тільки</a:t>
            </a:r>
            <a:r>
              <a:rPr lang="en-US" dirty="0"/>
              <a:t> </a:t>
            </a:r>
            <a:r>
              <a:rPr lang="ru-RU" dirty="0" err="1"/>
              <a:t>заради</a:t>
            </a:r>
            <a:r>
              <a:rPr lang="ru-RU" dirty="0"/>
              <a:t> </a:t>
            </a:r>
            <a:r>
              <a:rPr lang="ru-RU" dirty="0" err="1"/>
              <a:t>заробітку</a:t>
            </a:r>
            <a:r>
              <a:rPr lang="ru-RU" dirty="0"/>
              <a:t>, але й в силу </a:t>
            </a:r>
            <a:r>
              <a:rPr lang="ru-RU" dirty="0" err="1"/>
              <a:t>інтересу</a:t>
            </a:r>
            <a:r>
              <a:rPr lang="ru-RU" dirty="0"/>
              <a:t> до </a:t>
            </a:r>
            <a:r>
              <a:rPr lang="ru-RU" dirty="0" err="1"/>
              <a:t>змісту</a:t>
            </a:r>
            <a:r>
              <a:rPr lang="ru-RU" dirty="0"/>
              <a:t> </a:t>
            </a:r>
            <a:r>
              <a:rPr lang="ru-RU" dirty="0" err="1"/>
              <a:t>виконуваної</a:t>
            </a:r>
            <a:r>
              <a:rPr lang="ru-RU" dirty="0"/>
              <a:t> </a:t>
            </a:r>
            <a:r>
              <a:rPr lang="ru-RU" dirty="0" err="1"/>
              <a:t>роботи</a:t>
            </a:r>
            <a:r>
              <a:rPr lang="ru-RU" dirty="0"/>
              <a:t>. Вона </a:t>
            </a:r>
            <a:r>
              <a:rPr lang="ru-RU" dirty="0" err="1"/>
              <a:t>вибирає</a:t>
            </a:r>
            <a:r>
              <a:rPr lang="en-US" dirty="0"/>
              <a:t> </a:t>
            </a:r>
            <a:r>
              <a:rPr lang="ru-RU" dirty="0"/>
              <a:t>роботу не </a:t>
            </a:r>
            <a:r>
              <a:rPr lang="ru-RU" dirty="0" err="1"/>
              <a:t>тільки</a:t>
            </a:r>
            <a:r>
              <a:rPr lang="ru-RU" dirty="0"/>
              <a:t> за </a:t>
            </a:r>
            <a:r>
              <a:rPr lang="ru-RU" dirty="0" err="1"/>
              <a:t>рівнем</a:t>
            </a:r>
            <a:r>
              <a:rPr lang="ru-RU" dirty="0"/>
              <a:t> </a:t>
            </a:r>
            <a:r>
              <a:rPr lang="ru-RU" dirty="0" err="1"/>
              <a:t>передбачуваного</a:t>
            </a:r>
            <a:r>
              <a:rPr lang="ru-RU" dirty="0"/>
              <a:t> </a:t>
            </a:r>
            <a:r>
              <a:rPr lang="ru-RU" dirty="0" err="1"/>
              <a:t>заробітку</a:t>
            </a:r>
            <a:r>
              <a:rPr lang="ru-RU" dirty="0"/>
              <a:t>, але й </a:t>
            </a:r>
            <a:r>
              <a:rPr lang="ru-RU" dirty="0" err="1"/>
              <a:t>обов’язковим</a:t>
            </a:r>
            <a:r>
              <a:rPr lang="en-US" dirty="0"/>
              <a:t> </a:t>
            </a:r>
            <a:r>
              <a:rPr lang="ru-RU" dirty="0" err="1"/>
              <a:t>урахуванням</a:t>
            </a:r>
            <a:r>
              <a:rPr lang="ru-RU" dirty="0"/>
              <a:t> того, </a:t>
            </a:r>
            <a:r>
              <a:rPr lang="ru-RU" dirty="0" err="1"/>
              <a:t>що</a:t>
            </a:r>
            <a:r>
              <a:rPr lang="ru-RU" dirty="0"/>
              <a:t> </a:t>
            </a:r>
            <a:r>
              <a:rPr lang="ru-RU" dirty="0" err="1"/>
              <a:t>їй</a:t>
            </a:r>
            <a:r>
              <a:rPr lang="ru-RU" dirty="0"/>
              <a:t> </a:t>
            </a:r>
            <a:r>
              <a:rPr lang="ru-RU" dirty="0" err="1"/>
              <a:t>доведеться</a:t>
            </a:r>
            <a:r>
              <a:rPr lang="ru-RU" dirty="0"/>
              <a:t> </a:t>
            </a:r>
            <a:r>
              <a:rPr lang="ru-RU" dirty="0" err="1"/>
              <a:t>робити</a:t>
            </a:r>
            <a:r>
              <a:rPr lang="ru-RU" dirty="0"/>
              <a:t>, яку роботу </a:t>
            </a:r>
            <a:r>
              <a:rPr lang="ru-RU" dirty="0" err="1"/>
              <a:t>виконувати</a:t>
            </a:r>
            <a:r>
              <a:rPr lang="ru-RU" dirty="0"/>
              <a:t>.</a:t>
            </a:r>
            <a:endParaRPr lang="en-US" dirty="0"/>
          </a:p>
          <a:p>
            <a:pPr algn="just"/>
            <a:r>
              <a:rPr lang="ru-RU" dirty="0" err="1"/>
              <a:t>Осмислення</a:t>
            </a:r>
            <a:r>
              <a:rPr lang="ru-RU" dirty="0"/>
              <a:t> </a:t>
            </a:r>
            <a:r>
              <a:rPr lang="ru-RU" dirty="0" err="1"/>
              <a:t>сенсу</a:t>
            </a:r>
            <a:r>
              <a:rPr lang="ru-RU" dirty="0"/>
              <a:t> </a:t>
            </a:r>
            <a:r>
              <a:rPr lang="ru-RU" dirty="0" err="1"/>
              <a:t>своєї</a:t>
            </a:r>
            <a:r>
              <a:rPr lang="ru-RU" dirty="0"/>
              <a:t> </a:t>
            </a:r>
            <a:r>
              <a:rPr lang="ru-RU" dirty="0" err="1"/>
              <a:t>роботи</a:t>
            </a:r>
            <a:r>
              <a:rPr lang="ru-RU" dirty="0"/>
              <a:t>, </a:t>
            </a:r>
            <a:r>
              <a:rPr lang="ru-RU" dirty="0" err="1"/>
              <a:t>підготовлене</a:t>
            </a:r>
            <a:r>
              <a:rPr lang="ru-RU" dirty="0"/>
              <a:t> </a:t>
            </a:r>
            <a:r>
              <a:rPr lang="ru-RU" dirty="0" err="1"/>
              <a:t>всім</a:t>
            </a:r>
            <a:r>
              <a:rPr lang="ru-RU" dirty="0"/>
              <a:t> </a:t>
            </a:r>
            <a:r>
              <a:rPr lang="ru-RU" dirty="0" err="1"/>
              <a:t>попереднім</a:t>
            </a:r>
            <a:r>
              <a:rPr lang="ru-RU" dirty="0"/>
              <a:t> </a:t>
            </a:r>
            <a:r>
              <a:rPr lang="ru-RU" dirty="0" err="1"/>
              <a:t>розвитком</a:t>
            </a:r>
            <a:r>
              <a:rPr lang="en-US" dirty="0"/>
              <a:t> </a:t>
            </a:r>
            <a:r>
              <a:rPr lang="ru-RU" dirty="0" err="1"/>
              <a:t>мотивів</a:t>
            </a:r>
            <a:r>
              <a:rPr lang="ru-RU" dirty="0"/>
              <a:t> та </a:t>
            </a:r>
            <a:r>
              <a:rPr lang="ru-RU" dirty="0" err="1"/>
              <a:t>інтересів</a:t>
            </a:r>
            <a:r>
              <a:rPr lang="ru-RU" dirty="0"/>
              <a:t> </a:t>
            </a:r>
            <a:r>
              <a:rPr lang="ru-RU" dirty="0" err="1"/>
              <a:t>людини</a:t>
            </a:r>
            <a:r>
              <a:rPr lang="ru-RU" dirty="0"/>
              <a:t> </a:t>
            </a:r>
            <a:r>
              <a:rPr lang="ru-RU" dirty="0" err="1"/>
              <a:t>піднімає</a:t>
            </a:r>
            <a:r>
              <a:rPr lang="ru-RU" dirty="0"/>
              <a:t> всю систему </a:t>
            </a:r>
            <a:r>
              <a:rPr lang="ru-RU" dirty="0" err="1"/>
              <a:t>мотивів</a:t>
            </a:r>
            <a:r>
              <a:rPr lang="ru-RU" dirty="0"/>
              <a:t> на </a:t>
            </a:r>
            <a:r>
              <a:rPr lang="ru-RU" dirty="0" err="1"/>
              <a:t>новий</a:t>
            </a:r>
            <a:r>
              <a:rPr lang="ru-RU" dirty="0"/>
              <a:t> </a:t>
            </a:r>
            <a:r>
              <a:rPr lang="ru-RU" dirty="0" err="1"/>
              <a:t>ступінь</a:t>
            </a:r>
            <a:r>
              <a:rPr lang="ru-RU" dirty="0"/>
              <a:t>: </a:t>
            </a:r>
            <a:r>
              <a:rPr lang="ru-RU" dirty="0" err="1"/>
              <a:t>тепер</a:t>
            </a:r>
            <a:r>
              <a:rPr lang="en-US" dirty="0"/>
              <a:t> </a:t>
            </a:r>
            <a:r>
              <a:rPr lang="ru-RU" dirty="0" err="1"/>
              <a:t>йдеться</a:t>
            </a:r>
            <a:r>
              <a:rPr lang="ru-RU" dirty="0"/>
              <a:t> не </a:t>
            </a:r>
            <a:r>
              <a:rPr lang="ru-RU" dirty="0" err="1"/>
              <a:t>тільки</a:t>
            </a:r>
            <a:r>
              <a:rPr lang="ru-RU" dirty="0"/>
              <a:t> про </a:t>
            </a:r>
            <a:r>
              <a:rPr lang="ru-RU" dirty="0" err="1"/>
              <a:t>визнання</a:t>
            </a:r>
            <a:r>
              <a:rPr lang="ru-RU" dirty="0"/>
              <a:t> в рамках </a:t>
            </a:r>
            <a:r>
              <a:rPr lang="ru-RU" dirty="0" err="1"/>
              <a:t>колективу</a:t>
            </a:r>
            <a:r>
              <a:rPr lang="ru-RU" dirty="0"/>
              <a:t>, але й про </a:t>
            </a:r>
            <a:r>
              <a:rPr lang="ru-RU" dirty="0" err="1"/>
              <a:t>осмислення</a:t>
            </a:r>
            <a:r>
              <a:rPr lang="ru-RU" dirty="0"/>
              <a:t> </a:t>
            </a:r>
            <a:r>
              <a:rPr lang="ru-RU" dirty="0" err="1"/>
              <a:t>своєї</a:t>
            </a:r>
            <a:r>
              <a:rPr lang="ru-RU" dirty="0"/>
              <a:t> </a:t>
            </a:r>
            <a:r>
              <a:rPr lang="ru-RU" dirty="0" err="1"/>
              <a:t>ролі</a:t>
            </a:r>
            <a:r>
              <a:rPr lang="en-US" dirty="0"/>
              <a:t> </a:t>
            </a:r>
            <a:r>
              <a:rPr lang="ru-RU" dirty="0"/>
              <a:t>в рамках </a:t>
            </a:r>
            <a:r>
              <a:rPr lang="ru-RU" dirty="0" err="1"/>
              <a:t>всенародних</a:t>
            </a:r>
            <a:r>
              <a:rPr lang="ru-RU" dirty="0"/>
              <a:t> </a:t>
            </a:r>
            <a:r>
              <a:rPr lang="ru-RU" dirty="0" err="1"/>
              <a:t>інтересів</a:t>
            </a:r>
            <a:r>
              <a:rPr lang="ru-RU" dirty="0"/>
              <a:t>. У </a:t>
            </a:r>
            <a:r>
              <a:rPr lang="ru-RU" dirty="0" err="1"/>
              <a:t>людини</a:t>
            </a:r>
            <a:r>
              <a:rPr lang="ru-RU" dirty="0"/>
              <a:t> </a:t>
            </a:r>
            <a:r>
              <a:rPr lang="ru-RU" dirty="0" err="1"/>
              <a:t>встановлюється</a:t>
            </a:r>
            <a:r>
              <a:rPr lang="ru-RU" dirty="0"/>
              <a:t> </a:t>
            </a:r>
            <a:r>
              <a:rPr lang="ru-RU" dirty="0" err="1"/>
              <a:t>глибоке</a:t>
            </a:r>
            <a:r>
              <a:rPr lang="ru-RU" dirty="0"/>
              <a:t> </a:t>
            </a:r>
            <a:r>
              <a:rPr lang="ru-RU" dirty="0" err="1"/>
              <a:t>філософське</a:t>
            </a:r>
            <a:r>
              <a:rPr lang="en-US" dirty="0"/>
              <a:t> </a:t>
            </a:r>
            <a:r>
              <a:rPr lang="ru-RU" dirty="0" err="1"/>
              <a:t>обґрунтування</a:t>
            </a:r>
            <a:r>
              <a:rPr lang="ru-RU" dirty="0"/>
              <a:t> </a:t>
            </a:r>
            <a:r>
              <a:rPr lang="ru-RU" dirty="0" err="1"/>
              <a:t>своєї</a:t>
            </a:r>
            <a:r>
              <a:rPr lang="ru-RU" dirty="0"/>
              <a:t> </a:t>
            </a:r>
            <a:r>
              <a:rPr lang="ru-RU" dirty="0" err="1"/>
              <a:t>моральної</a:t>
            </a:r>
            <a:r>
              <a:rPr lang="ru-RU" dirty="0"/>
              <a:t> та </a:t>
            </a:r>
            <a:r>
              <a:rPr lang="ru-RU" dirty="0" err="1"/>
              <a:t>життєвої</a:t>
            </a:r>
            <a:r>
              <a:rPr lang="ru-RU" dirty="0"/>
              <a:t> </a:t>
            </a:r>
            <a:r>
              <a:rPr lang="ru-RU" dirty="0" err="1"/>
              <a:t>позиції</a:t>
            </a:r>
            <a:r>
              <a:rPr lang="ru-RU" dirty="0"/>
              <a:t>: вона </a:t>
            </a:r>
            <a:r>
              <a:rPr lang="ru-RU" dirty="0" err="1"/>
              <a:t>розуміє</a:t>
            </a:r>
            <a:r>
              <a:rPr lang="ru-RU" dirty="0"/>
              <a:t> для </a:t>
            </a:r>
            <a:r>
              <a:rPr lang="ru-RU" dirty="0" err="1"/>
              <a:t>чого</a:t>
            </a:r>
            <a:r>
              <a:rPr lang="ru-RU" dirty="0"/>
              <a:t> </a:t>
            </a:r>
            <a:r>
              <a:rPr lang="ru-RU" dirty="0" err="1"/>
              <a:t>працює</a:t>
            </a:r>
            <a:r>
              <a:rPr lang="ru-RU" dirty="0"/>
              <a:t>,</a:t>
            </a:r>
            <a:r>
              <a:rPr lang="en-US" dirty="0"/>
              <a:t> </a:t>
            </a:r>
            <a:r>
              <a:rPr lang="ru-RU" dirty="0" err="1"/>
              <a:t>навіщо</a:t>
            </a:r>
            <a:r>
              <a:rPr lang="ru-RU" dirty="0"/>
              <a:t> </a:t>
            </a:r>
            <a:r>
              <a:rPr lang="ru-RU" dirty="0" err="1"/>
              <a:t>необхідно</a:t>
            </a:r>
            <a:r>
              <a:rPr lang="ru-RU" dirty="0"/>
              <a:t> </a:t>
            </a:r>
            <a:r>
              <a:rPr lang="ru-RU" dirty="0" err="1"/>
              <a:t>працювати</a:t>
            </a:r>
            <a:r>
              <a:rPr lang="ru-RU" dirty="0"/>
              <a:t> </a:t>
            </a:r>
            <a:r>
              <a:rPr lang="ru-RU" dirty="0" err="1"/>
              <a:t>якісно</a:t>
            </a:r>
            <a:r>
              <a:rPr lang="ru-RU" dirty="0"/>
              <a:t>, продуктивно.</a:t>
            </a:r>
            <a:endParaRPr lang="en-US" dirty="0"/>
          </a:p>
          <a:p>
            <a:pPr algn="just"/>
            <a:r>
              <a:rPr lang="ru-RU" dirty="0" err="1"/>
              <a:t>Сукупна</a:t>
            </a:r>
            <a:r>
              <a:rPr lang="ru-RU" dirty="0"/>
              <a:t> </a:t>
            </a:r>
            <a:r>
              <a:rPr lang="ru-RU" dirty="0" err="1"/>
              <a:t>дія</a:t>
            </a:r>
            <a:r>
              <a:rPr lang="ru-RU" dirty="0"/>
              <a:t> </a:t>
            </a:r>
            <a:r>
              <a:rPr lang="ru-RU" dirty="0" err="1"/>
              <a:t>всіх</a:t>
            </a:r>
            <a:r>
              <a:rPr lang="ru-RU" dirty="0"/>
              <a:t> </a:t>
            </a:r>
            <a:r>
              <a:rPr lang="ru-RU" dirty="0" err="1"/>
              <a:t>перерахованих</a:t>
            </a:r>
            <a:r>
              <a:rPr lang="ru-RU" dirty="0"/>
              <a:t> </a:t>
            </a:r>
            <a:r>
              <a:rPr lang="ru-RU" dirty="0" err="1"/>
              <a:t>мотивів</a:t>
            </a:r>
            <a:r>
              <a:rPr lang="ru-RU" dirty="0"/>
              <a:t> </a:t>
            </a:r>
            <a:r>
              <a:rPr lang="ru-RU" dirty="0" err="1"/>
              <a:t>активності</a:t>
            </a:r>
            <a:r>
              <a:rPr lang="ru-RU" dirty="0"/>
              <a:t> </a:t>
            </a:r>
            <a:r>
              <a:rPr lang="ru-RU" dirty="0" err="1"/>
              <a:t>людини</a:t>
            </a:r>
            <a:r>
              <a:rPr lang="en-US" dirty="0"/>
              <a:t> </a:t>
            </a:r>
            <a:r>
              <a:rPr lang="ru-RU" dirty="0" err="1"/>
              <a:t>створює</a:t>
            </a:r>
            <a:r>
              <a:rPr lang="ru-RU" dirty="0"/>
              <a:t> </a:t>
            </a:r>
            <a:r>
              <a:rPr lang="ru-RU" dirty="0" err="1"/>
              <a:t>соціально-психологічний</a:t>
            </a:r>
            <a:r>
              <a:rPr lang="ru-RU" dirty="0"/>
              <a:t> баланс, </a:t>
            </a:r>
            <a:r>
              <a:rPr lang="ru-RU" dirty="0" err="1"/>
              <a:t>який</a:t>
            </a:r>
            <a:r>
              <a:rPr lang="ru-RU" dirty="0"/>
              <a:t> </a:t>
            </a:r>
            <a:r>
              <a:rPr lang="ru-RU" dirty="0" err="1"/>
              <a:t>обумовлює</a:t>
            </a:r>
            <a:r>
              <a:rPr lang="ru-RU" dirty="0"/>
              <a:t> </a:t>
            </a:r>
            <a:r>
              <a:rPr lang="ru-RU" dirty="0" err="1"/>
              <a:t>загальний</a:t>
            </a:r>
            <a:r>
              <a:rPr lang="ru-RU" dirty="0"/>
              <a:t> стан</a:t>
            </a:r>
            <a:r>
              <a:rPr lang="en-US" dirty="0"/>
              <a:t> </a:t>
            </a:r>
            <a:r>
              <a:rPr lang="ru-RU" dirty="0" err="1"/>
              <a:t>задоволення</a:t>
            </a:r>
            <a:r>
              <a:rPr lang="ru-RU" dirty="0"/>
              <a:t> </a:t>
            </a:r>
            <a:r>
              <a:rPr lang="ru-RU" dirty="0" err="1"/>
              <a:t>або</a:t>
            </a:r>
            <a:r>
              <a:rPr lang="ru-RU" dirty="0"/>
              <a:t> </a:t>
            </a:r>
            <a:r>
              <a:rPr lang="ru-RU" dirty="0" err="1"/>
              <a:t>незадоволення</a:t>
            </a:r>
            <a:r>
              <a:rPr lang="ru-RU" dirty="0"/>
              <a:t> </a:t>
            </a:r>
            <a:r>
              <a:rPr lang="ru-RU" dirty="0" err="1"/>
              <a:t>людини</a:t>
            </a:r>
            <a:r>
              <a:rPr lang="ru-RU" dirty="0"/>
              <a:t> </a:t>
            </a:r>
            <a:r>
              <a:rPr lang="ru-RU" dirty="0" err="1"/>
              <a:t>своєю</a:t>
            </a:r>
            <a:r>
              <a:rPr lang="ru-RU" dirty="0"/>
              <a:t> </a:t>
            </a:r>
            <a:r>
              <a:rPr lang="ru-RU" dirty="0" err="1"/>
              <a:t>роботою</a:t>
            </a:r>
            <a:r>
              <a:rPr lang="ru-RU" dirty="0"/>
              <a:t>.</a:t>
            </a:r>
          </a:p>
        </p:txBody>
      </p:sp>
    </p:spTree>
    <p:extLst>
      <p:ext uri="{BB962C8B-B14F-4D97-AF65-F5344CB8AC3E}">
        <p14:creationId xmlns:p14="http://schemas.microsoft.com/office/powerpoint/2010/main" val="311927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0435" y="753626"/>
            <a:ext cx="11535507" cy="4772967"/>
          </a:xfrm>
        </p:spPr>
        <p:txBody>
          <a:bodyPr>
            <a:normAutofit/>
          </a:bodyPr>
          <a:lstStyle/>
          <a:p>
            <a:pPr algn="just"/>
            <a:r>
              <a:rPr lang="ru-RU" dirty="0"/>
              <a:t>В </a:t>
            </a:r>
            <a:r>
              <a:rPr lang="ru-RU" dirty="0" err="1"/>
              <a:t>свідомості</a:t>
            </a:r>
            <a:r>
              <a:rPr lang="ru-RU" dirty="0"/>
              <a:t> </a:t>
            </a:r>
            <a:r>
              <a:rPr lang="ru-RU" dirty="0" err="1"/>
              <a:t>людини</a:t>
            </a:r>
            <a:r>
              <a:rPr lang="en-US" dirty="0"/>
              <a:t> </a:t>
            </a:r>
            <a:r>
              <a:rPr lang="ru-RU" dirty="0" err="1"/>
              <a:t>відбувається</a:t>
            </a:r>
            <a:r>
              <a:rPr lang="ru-RU" dirty="0"/>
              <a:t> </a:t>
            </a:r>
            <a:r>
              <a:rPr lang="ru-RU" dirty="0" err="1"/>
              <a:t>постійний</a:t>
            </a:r>
            <a:r>
              <a:rPr lang="ru-RU" dirty="0"/>
              <a:t> </a:t>
            </a:r>
            <a:r>
              <a:rPr lang="ru-RU" dirty="0" err="1"/>
              <a:t>процес</a:t>
            </a:r>
            <a:r>
              <a:rPr lang="ru-RU" dirty="0"/>
              <a:t> </a:t>
            </a:r>
            <a:r>
              <a:rPr lang="ru-RU" dirty="0" err="1"/>
              <a:t>психологічної</a:t>
            </a:r>
            <a:r>
              <a:rPr lang="ru-RU" dirty="0"/>
              <a:t> </a:t>
            </a:r>
            <a:r>
              <a:rPr lang="ru-RU" dirty="0" err="1"/>
              <a:t>оцінки</a:t>
            </a:r>
            <a:r>
              <a:rPr lang="ru-RU" dirty="0"/>
              <a:t> </a:t>
            </a:r>
            <a:r>
              <a:rPr lang="ru-RU" dirty="0" err="1"/>
              <a:t>своєї</a:t>
            </a:r>
            <a:r>
              <a:rPr lang="ru-RU" dirty="0"/>
              <a:t> </a:t>
            </a:r>
            <a:r>
              <a:rPr lang="ru-RU" dirty="0" err="1"/>
              <a:t>трудової</a:t>
            </a:r>
            <a:r>
              <a:rPr lang="ru-RU" dirty="0"/>
              <a:t> </a:t>
            </a:r>
            <a:r>
              <a:rPr lang="ru-RU" dirty="0" err="1"/>
              <a:t>діяльності</a:t>
            </a:r>
            <a:r>
              <a:rPr lang="ru-RU" dirty="0"/>
              <a:t> як</a:t>
            </a:r>
            <a:r>
              <a:rPr lang="en-US" dirty="0"/>
              <a:t> </a:t>
            </a:r>
            <a:r>
              <a:rPr lang="ru-RU" dirty="0" err="1"/>
              <a:t>основи</a:t>
            </a:r>
            <a:r>
              <a:rPr lang="ru-RU" dirty="0"/>
              <a:t>, </a:t>
            </a:r>
            <a:r>
              <a:rPr lang="ru-RU" dirty="0" err="1"/>
              <a:t>що</a:t>
            </a:r>
            <a:r>
              <a:rPr lang="ru-RU" dirty="0"/>
              <a:t> </a:t>
            </a:r>
            <a:r>
              <a:rPr lang="ru-RU" dirty="0" err="1"/>
              <a:t>визначає</a:t>
            </a:r>
            <a:r>
              <a:rPr lang="ru-RU" dirty="0"/>
              <a:t> </a:t>
            </a:r>
            <a:r>
              <a:rPr lang="ru-RU" dirty="0" err="1"/>
              <a:t>ступінь</a:t>
            </a:r>
            <a:r>
              <a:rPr lang="ru-RU" dirty="0"/>
              <a:t> </a:t>
            </a:r>
            <a:r>
              <a:rPr lang="ru-RU" dirty="0" err="1"/>
              <a:t>її</a:t>
            </a:r>
            <a:r>
              <a:rPr lang="ru-RU" dirty="0"/>
              <a:t> </a:t>
            </a:r>
            <a:r>
              <a:rPr lang="ru-RU" dirty="0" err="1"/>
              <a:t>активності</a:t>
            </a:r>
            <a:r>
              <a:rPr lang="ru-RU" dirty="0"/>
              <a:t>. Коли </a:t>
            </a:r>
            <a:r>
              <a:rPr lang="ru-RU" dirty="0" err="1"/>
              <a:t>результати</a:t>
            </a:r>
            <a:r>
              <a:rPr lang="ru-RU" dirty="0"/>
              <a:t> </a:t>
            </a:r>
            <a:r>
              <a:rPr lang="ru-RU" dirty="0" err="1"/>
              <a:t>роботи</a:t>
            </a:r>
            <a:r>
              <a:rPr lang="ru-RU" dirty="0"/>
              <a:t> (за </a:t>
            </a:r>
            <a:r>
              <a:rPr lang="ru-RU" dirty="0" err="1"/>
              <a:t>всіма</a:t>
            </a:r>
            <a:r>
              <a:rPr lang="en-US" dirty="0"/>
              <a:t> </a:t>
            </a:r>
            <a:r>
              <a:rPr lang="ru-RU" dirty="0"/>
              <a:t>параметрами)</a:t>
            </a:r>
            <a:r>
              <a:rPr lang="en-US" dirty="0"/>
              <a:t> </a:t>
            </a:r>
            <a:r>
              <a:rPr lang="ru-RU" dirty="0" err="1"/>
              <a:t>відповідають</a:t>
            </a:r>
            <a:r>
              <a:rPr lang="ru-RU" dirty="0"/>
              <a:t> </a:t>
            </a:r>
            <a:r>
              <a:rPr lang="ru-RU" dirty="0" err="1"/>
              <a:t>її</a:t>
            </a:r>
            <a:r>
              <a:rPr lang="ru-RU" dirty="0"/>
              <a:t> </a:t>
            </a:r>
            <a:r>
              <a:rPr lang="ru-RU" dirty="0" err="1"/>
              <a:t>намірам</a:t>
            </a:r>
            <a:r>
              <a:rPr lang="ru-RU" dirty="0"/>
              <a:t>, </a:t>
            </a:r>
            <a:r>
              <a:rPr lang="ru-RU" dirty="0" err="1"/>
              <a:t>очікуванням</a:t>
            </a:r>
            <a:r>
              <a:rPr lang="ru-RU" dirty="0"/>
              <a:t>, вона </a:t>
            </a:r>
            <a:r>
              <a:rPr lang="ru-RU" dirty="0" err="1"/>
              <a:t>відчуває</a:t>
            </a:r>
            <a:r>
              <a:rPr lang="ru-RU" dirty="0"/>
              <a:t> </a:t>
            </a:r>
            <a:r>
              <a:rPr lang="ru-RU" dirty="0" err="1"/>
              <a:t>задоволення</a:t>
            </a:r>
            <a:r>
              <a:rPr lang="ru-RU" dirty="0"/>
              <a:t>, </a:t>
            </a:r>
            <a:r>
              <a:rPr lang="ru-RU" dirty="0" err="1"/>
              <a:t>її</a:t>
            </a:r>
            <a:r>
              <a:rPr lang="en-US" dirty="0"/>
              <a:t> </a:t>
            </a:r>
            <a:r>
              <a:rPr lang="ru-RU" dirty="0" err="1"/>
              <a:t>активність</a:t>
            </a:r>
            <a:r>
              <a:rPr lang="ru-RU" dirty="0"/>
              <a:t> </a:t>
            </a:r>
            <a:r>
              <a:rPr lang="ru-RU" dirty="0" err="1"/>
              <a:t>підвищується</a:t>
            </a:r>
            <a:r>
              <a:rPr lang="ru-RU" dirty="0"/>
              <a:t>. І </a:t>
            </a:r>
            <a:r>
              <a:rPr lang="ru-RU" dirty="0" err="1"/>
              <a:t>навпаки</a:t>
            </a:r>
            <a:r>
              <a:rPr lang="ru-RU" dirty="0"/>
              <a:t>, коли </a:t>
            </a:r>
            <a:r>
              <a:rPr lang="ru-RU" dirty="0" err="1"/>
              <a:t>якась</a:t>
            </a:r>
            <a:r>
              <a:rPr lang="ru-RU" dirty="0"/>
              <a:t> потреба </a:t>
            </a:r>
            <a:r>
              <a:rPr lang="ru-RU" dirty="0" err="1"/>
              <a:t>залишається</a:t>
            </a:r>
            <a:r>
              <a:rPr lang="en-US" dirty="0"/>
              <a:t> </a:t>
            </a:r>
            <a:r>
              <a:rPr lang="ru-RU" dirty="0" err="1"/>
              <a:t>нереалізованою</a:t>
            </a:r>
            <a:r>
              <a:rPr lang="ru-RU" dirty="0"/>
              <a:t>, </a:t>
            </a:r>
            <a:r>
              <a:rPr lang="ru-RU" dirty="0" err="1"/>
              <a:t>виникає</a:t>
            </a:r>
            <a:r>
              <a:rPr lang="ru-RU" dirty="0"/>
              <a:t> </a:t>
            </a:r>
            <a:r>
              <a:rPr lang="ru-RU" dirty="0" err="1"/>
              <a:t>відчуття</a:t>
            </a:r>
            <a:r>
              <a:rPr lang="ru-RU" dirty="0"/>
              <a:t> </a:t>
            </a:r>
            <a:r>
              <a:rPr lang="ru-RU" dirty="0" err="1"/>
              <a:t>незадоволення</a:t>
            </a:r>
            <a:r>
              <a:rPr lang="ru-RU" dirty="0"/>
              <a:t>, яке </a:t>
            </a:r>
            <a:r>
              <a:rPr lang="ru-RU" dirty="0" err="1"/>
              <a:t>може</a:t>
            </a:r>
            <a:r>
              <a:rPr lang="ru-RU" dirty="0"/>
              <a:t> бути </a:t>
            </a:r>
            <a:r>
              <a:rPr lang="ru-RU" dirty="0" err="1"/>
              <a:t>спрямоване</a:t>
            </a:r>
            <a:r>
              <a:rPr lang="ru-RU" dirty="0"/>
              <a:t> як на</a:t>
            </a:r>
            <a:r>
              <a:rPr lang="en-US" dirty="0"/>
              <a:t> </a:t>
            </a:r>
            <a:r>
              <a:rPr lang="ru-RU" dirty="0"/>
              <a:t>себе, так і на </a:t>
            </a:r>
            <a:r>
              <a:rPr lang="ru-RU" dirty="0" err="1"/>
              <a:t>суспільство</a:t>
            </a:r>
            <a:r>
              <a:rPr lang="ru-RU" dirty="0"/>
              <a:t>. </a:t>
            </a:r>
            <a:r>
              <a:rPr lang="ru-RU" dirty="0" err="1"/>
              <a:t>Можуть</a:t>
            </a:r>
            <a:r>
              <a:rPr lang="ru-RU" dirty="0"/>
              <a:t> </a:t>
            </a:r>
            <a:r>
              <a:rPr lang="ru-RU" dirty="0" err="1"/>
              <a:t>виникати</a:t>
            </a:r>
            <a:r>
              <a:rPr lang="ru-RU" dirty="0"/>
              <a:t> і </a:t>
            </a:r>
            <a:r>
              <a:rPr lang="ru-RU" dirty="0" err="1"/>
              <a:t>ситуації</a:t>
            </a:r>
            <a:r>
              <a:rPr lang="ru-RU" dirty="0"/>
              <a:t>, коли </a:t>
            </a:r>
            <a:r>
              <a:rPr lang="ru-RU" dirty="0" err="1"/>
              <a:t>одні</a:t>
            </a:r>
            <a:r>
              <a:rPr lang="ru-RU" dirty="0"/>
              <a:t> </a:t>
            </a:r>
            <a:r>
              <a:rPr lang="ru-RU" dirty="0" err="1"/>
              <a:t>очікування</a:t>
            </a:r>
            <a:r>
              <a:rPr lang="en-US" dirty="0"/>
              <a:t> </a:t>
            </a:r>
            <a:r>
              <a:rPr lang="ru-RU" dirty="0" err="1"/>
              <a:t>здійснюється</a:t>
            </a:r>
            <a:r>
              <a:rPr lang="ru-RU" dirty="0"/>
              <a:t>, </a:t>
            </a:r>
            <a:r>
              <a:rPr lang="ru-RU" dirty="0" err="1"/>
              <a:t>інші</a:t>
            </a:r>
            <a:r>
              <a:rPr lang="ru-RU" dirty="0"/>
              <a:t> - </a:t>
            </a:r>
            <a:r>
              <a:rPr lang="ru-RU" dirty="0" err="1"/>
              <a:t>ні</a:t>
            </a:r>
            <a:r>
              <a:rPr lang="ru-RU" dirty="0"/>
              <a:t>, </a:t>
            </a:r>
            <a:r>
              <a:rPr lang="ru-RU" dirty="0" err="1"/>
              <a:t>тоді</a:t>
            </a:r>
            <a:r>
              <a:rPr lang="ru-RU" dirty="0"/>
              <a:t> </a:t>
            </a:r>
            <a:r>
              <a:rPr lang="ru-RU" dirty="0" err="1"/>
              <a:t>мотивація</a:t>
            </a:r>
            <a:r>
              <a:rPr lang="ru-RU" dirty="0"/>
              <a:t> </a:t>
            </a:r>
            <a:r>
              <a:rPr lang="ru-RU" dirty="0" err="1"/>
              <a:t>людини</a:t>
            </a:r>
            <a:r>
              <a:rPr lang="ru-RU" dirty="0"/>
              <a:t> </a:t>
            </a:r>
            <a:r>
              <a:rPr lang="ru-RU" dirty="0" err="1"/>
              <a:t>знаходиться</a:t>
            </a:r>
            <a:r>
              <a:rPr lang="ru-RU" dirty="0"/>
              <a:t> у </a:t>
            </a:r>
            <a:r>
              <a:rPr lang="ru-RU" dirty="0" err="1"/>
              <a:t>стані</a:t>
            </a:r>
            <a:r>
              <a:rPr lang="ru-RU" dirty="0"/>
              <a:t> </a:t>
            </a:r>
            <a:r>
              <a:rPr lang="ru-RU" dirty="0" err="1"/>
              <a:t>невизначеності</a:t>
            </a:r>
            <a:r>
              <a:rPr lang="ru-RU" dirty="0"/>
              <a:t>.</a:t>
            </a:r>
            <a:r>
              <a:rPr lang="en-US" dirty="0"/>
              <a:t> </a:t>
            </a:r>
            <a:r>
              <a:rPr lang="ru-RU" dirty="0" err="1"/>
              <a:t>Усі</a:t>
            </a:r>
            <a:r>
              <a:rPr lang="ru-RU" dirty="0"/>
              <a:t> ми </a:t>
            </a:r>
            <a:r>
              <a:rPr lang="ru-RU" dirty="0" err="1"/>
              <a:t>найбільш</a:t>
            </a:r>
            <a:r>
              <a:rPr lang="ru-RU" dirty="0"/>
              <a:t> </a:t>
            </a:r>
            <a:r>
              <a:rPr lang="ru-RU" dirty="0" err="1"/>
              <a:t>ефективні</a:t>
            </a:r>
            <a:r>
              <a:rPr lang="ru-RU" dirty="0"/>
              <a:t> </a:t>
            </a:r>
            <a:r>
              <a:rPr lang="ru-RU" dirty="0" err="1"/>
              <a:t>тоді</a:t>
            </a:r>
            <a:r>
              <a:rPr lang="ru-RU" dirty="0"/>
              <a:t>, коли </a:t>
            </a:r>
            <a:r>
              <a:rPr lang="ru-RU" dirty="0" err="1"/>
              <a:t>чітко</a:t>
            </a:r>
            <a:r>
              <a:rPr lang="ru-RU" dirty="0"/>
              <a:t> </a:t>
            </a:r>
            <a:r>
              <a:rPr lang="ru-RU" dirty="0" err="1"/>
              <a:t>знаємо</a:t>
            </a:r>
            <a:r>
              <a:rPr lang="ru-RU" dirty="0"/>
              <a:t>, </a:t>
            </a:r>
            <a:r>
              <a:rPr lang="ru-RU" dirty="0" err="1"/>
              <a:t>чого</a:t>
            </a:r>
            <a:r>
              <a:rPr lang="ru-RU" dirty="0"/>
              <a:t> </a:t>
            </a:r>
            <a:r>
              <a:rPr lang="ru-RU" dirty="0" err="1"/>
              <a:t>прагнемо</a:t>
            </a:r>
            <a:r>
              <a:rPr lang="ru-RU" dirty="0"/>
              <a:t>, і </a:t>
            </a:r>
            <a:r>
              <a:rPr lang="ru-RU" dirty="0" err="1"/>
              <a:t>найменш</a:t>
            </a:r>
            <a:r>
              <a:rPr lang="en-US" dirty="0"/>
              <a:t> </a:t>
            </a:r>
            <a:r>
              <a:rPr lang="ru-RU" dirty="0" err="1"/>
              <a:t>ефективні</a:t>
            </a:r>
            <a:r>
              <a:rPr lang="ru-RU" dirty="0"/>
              <a:t>, коли </a:t>
            </a:r>
            <a:r>
              <a:rPr lang="ru-RU" dirty="0" err="1"/>
              <a:t>наші</a:t>
            </a:r>
            <a:r>
              <a:rPr lang="ru-RU" dirty="0"/>
              <a:t> </a:t>
            </a:r>
            <a:r>
              <a:rPr lang="ru-RU" dirty="0" err="1"/>
              <a:t>наміри</a:t>
            </a:r>
            <a:r>
              <a:rPr lang="ru-RU" dirty="0"/>
              <a:t> і мета не </a:t>
            </a:r>
            <a:r>
              <a:rPr lang="ru-RU" dirty="0" err="1"/>
              <a:t>визначені</a:t>
            </a:r>
            <a:r>
              <a:rPr lang="ru-RU" dirty="0"/>
              <a:t>, не </a:t>
            </a:r>
            <a:r>
              <a:rPr lang="ru-RU" dirty="0" err="1"/>
              <a:t>мають</a:t>
            </a:r>
            <a:r>
              <a:rPr lang="ru-RU" dirty="0"/>
              <a:t> </a:t>
            </a:r>
            <a:r>
              <a:rPr lang="ru-RU" dirty="0" err="1"/>
              <a:t>чітких</a:t>
            </a:r>
            <a:r>
              <a:rPr lang="ru-RU" dirty="0"/>
              <a:t> </a:t>
            </a:r>
            <a:r>
              <a:rPr lang="ru-RU" dirty="0" err="1"/>
              <a:t>обрисів</a:t>
            </a:r>
            <a:r>
              <a:rPr lang="ru-RU" dirty="0"/>
              <a:t>.</a:t>
            </a:r>
          </a:p>
          <a:p>
            <a:pPr algn="just"/>
            <a:r>
              <a:rPr lang="ru-RU" dirty="0" err="1"/>
              <a:t>Аналізуючи</a:t>
            </a:r>
            <a:r>
              <a:rPr lang="ru-RU" dirty="0"/>
              <a:t> структуру </a:t>
            </a:r>
            <a:r>
              <a:rPr lang="ru-RU" dirty="0" err="1"/>
              <a:t>мотивів</a:t>
            </a:r>
            <a:r>
              <a:rPr lang="ru-RU" dirty="0"/>
              <a:t> </a:t>
            </a:r>
            <a:r>
              <a:rPr lang="ru-RU" dirty="0" err="1"/>
              <a:t>трудової</a:t>
            </a:r>
            <a:r>
              <a:rPr lang="ru-RU" dirty="0"/>
              <a:t> </a:t>
            </a:r>
            <a:r>
              <a:rPr lang="ru-RU" dirty="0" err="1"/>
              <a:t>діяльності</a:t>
            </a:r>
            <a:r>
              <a:rPr lang="ru-RU" dirty="0"/>
              <a:t> людей, </a:t>
            </a:r>
            <a:r>
              <a:rPr lang="ru-RU" dirty="0" err="1"/>
              <a:t>соціальних</a:t>
            </a:r>
            <a:r>
              <a:rPr lang="ru-RU" dirty="0"/>
              <a:t> </a:t>
            </a:r>
            <a:r>
              <a:rPr lang="ru-RU" dirty="0" err="1"/>
              <a:t>груп</a:t>
            </a:r>
            <a:r>
              <a:rPr lang="ru-RU" dirty="0"/>
              <a:t>,</a:t>
            </a:r>
            <a:r>
              <a:rPr lang="en-US" dirty="0"/>
              <a:t> </a:t>
            </a:r>
            <a:r>
              <a:rPr lang="ru-RU" dirty="0" err="1"/>
              <a:t>можна</a:t>
            </a:r>
            <a:r>
              <a:rPr lang="ru-RU" dirty="0"/>
              <a:t> </a:t>
            </a:r>
            <a:r>
              <a:rPr lang="ru-RU" dirty="0" err="1"/>
              <a:t>визначити</a:t>
            </a:r>
            <a:r>
              <a:rPr lang="ru-RU" dirty="0"/>
              <a:t>, </a:t>
            </a:r>
            <a:r>
              <a:rPr lang="ru-RU" dirty="0" err="1"/>
              <a:t>прогнозувати</a:t>
            </a:r>
            <a:r>
              <a:rPr lang="ru-RU" dirty="0"/>
              <a:t> </a:t>
            </a:r>
            <a:r>
              <a:rPr lang="ru-RU" dirty="0" err="1"/>
              <a:t>розвиток</a:t>
            </a:r>
            <a:r>
              <a:rPr lang="ru-RU" dirty="0"/>
              <a:t> </a:t>
            </a:r>
            <a:r>
              <a:rPr lang="ru-RU" dirty="0" err="1"/>
              <a:t>ситуації</a:t>
            </a:r>
            <a:r>
              <a:rPr lang="ru-RU" dirty="0"/>
              <a:t> у </a:t>
            </a:r>
            <a:r>
              <a:rPr lang="ru-RU" dirty="0" err="1"/>
              <a:t>сфері</a:t>
            </a:r>
            <a:r>
              <a:rPr lang="ru-RU" dirty="0"/>
              <a:t> </a:t>
            </a:r>
            <a:r>
              <a:rPr lang="ru-RU" dirty="0" err="1"/>
              <a:t>праці</a:t>
            </a:r>
            <a:r>
              <a:rPr lang="ru-RU" dirty="0"/>
              <a:t> як в </a:t>
            </a:r>
            <a:r>
              <a:rPr lang="ru-RU" dirty="0" err="1"/>
              <a:t>окремому</a:t>
            </a:r>
            <a:r>
              <a:rPr lang="en-US" dirty="0"/>
              <a:t> </a:t>
            </a:r>
            <a:r>
              <a:rPr lang="ru-RU" dirty="0"/>
              <a:t>трудовому </a:t>
            </a:r>
            <a:r>
              <a:rPr lang="ru-RU" dirty="0" err="1"/>
              <a:t>колективі</a:t>
            </a:r>
            <a:r>
              <a:rPr lang="ru-RU" dirty="0"/>
              <a:t>, так і в </a:t>
            </a:r>
            <a:r>
              <a:rPr lang="ru-RU" dirty="0" err="1"/>
              <a:t>суспільстві</a:t>
            </a:r>
            <a:r>
              <a:rPr lang="ru-RU" dirty="0"/>
              <a:t> в </a:t>
            </a:r>
            <a:r>
              <a:rPr lang="ru-RU" dirty="0" err="1"/>
              <a:t>цілому</a:t>
            </a:r>
            <a:r>
              <a:rPr lang="ru-RU" dirty="0"/>
              <a:t>.</a:t>
            </a:r>
            <a:endParaRPr lang="en-US" dirty="0"/>
          </a:p>
          <a:p>
            <a:pPr algn="just"/>
            <a:r>
              <a:rPr lang="ru-RU" dirty="0" err="1"/>
              <a:t>основні</a:t>
            </a:r>
            <a:r>
              <a:rPr lang="ru-RU" dirty="0"/>
              <a:t> </a:t>
            </a:r>
            <a:r>
              <a:rPr lang="ru-RU" dirty="0" err="1"/>
              <a:t>елементи</a:t>
            </a:r>
            <a:r>
              <a:rPr lang="ru-RU" dirty="0"/>
              <a:t> </a:t>
            </a:r>
            <a:r>
              <a:rPr lang="ru-RU" dirty="0" err="1"/>
              <a:t>мотиваційної</a:t>
            </a:r>
            <a:r>
              <a:rPr lang="ru-RU" dirty="0"/>
              <a:t> </a:t>
            </a:r>
            <a:r>
              <a:rPr lang="ru-RU" dirty="0" err="1"/>
              <a:t>системи</a:t>
            </a:r>
            <a:r>
              <a:rPr lang="ru-RU" dirty="0"/>
              <a:t>: </a:t>
            </a:r>
            <a:r>
              <a:rPr lang="ru-RU" dirty="0" err="1"/>
              <a:t>матеріальні</a:t>
            </a:r>
            <a:r>
              <a:rPr lang="ru-RU" dirty="0"/>
              <a:t>; </a:t>
            </a:r>
            <a:r>
              <a:rPr lang="ru-RU" dirty="0" err="1"/>
              <a:t>духовні</a:t>
            </a:r>
            <a:r>
              <a:rPr lang="ru-RU" dirty="0"/>
              <a:t>;</a:t>
            </a:r>
            <a:r>
              <a:rPr lang="en-US" dirty="0"/>
              <a:t> </a:t>
            </a:r>
            <a:r>
              <a:rPr lang="ru-RU" dirty="0" err="1"/>
              <a:t>виробничо-побутові</a:t>
            </a:r>
            <a:r>
              <a:rPr lang="ru-RU" dirty="0"/>
              <a:t>; </a:t>
            </a:r>
            <a:r>
              <a:rPr lang="ru-RU" dirty="0" err="1"/>
              <a:t>соціальні</a:t>
            </a:r>
            <a:r>
              <a:rPr lang="ru-RU" dirty="0"/>
              <a:t>.</a:t>
            </a:r>
          </a:p>
        </p:txBody>
      </p:sp>
    </p:spTree>
    <p:extLst>
      <p:ext uri="{BB962C8B-B14F-4D97-AF65-F5344CB8AC3E}">
        <p14:creationId xmlns:p14="http://schemas.microsoft.com/office/powerpoint/2010/main" val="391040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90920" y="482322"/>
            <a:ext cx="11414926" cy="5094514"/>
          </a:xfrm>
        </p:spPr>
        <p:txBody>
          <a:bodyPr/>
          <a:lstStyle/>
          <a:p>
            <a:pPr algn="ctr"/>
            <a:r>
              <a:rPr lang="ru-RU" dirty="0"/>
              <a:t>4.3. </a:t>
            </a:r>
            <a:r>
              <a:rPr lang="ru-RU" dirty="0" err="1"/>
              <a:t>Розвиток</a:t>
            </a:r>
            <a:r>
              <a:rPr lang="ru-RU" dirty="0"/>
              <a:t> систем </a:t>
            </a:r>
            <a:r>
              <a:rPr lang="ru-RU" dirty="0" err="1"/>
              <a:t>мотивації</a:t>
            </a:r>
            <a:r>
              <a:rPr lang="ru-RU" dirty="0"/>
              <a:t> </a:t>
            </a:r>
            <a:r>
              <a:rPr lang="ru-RU" dirty="0" err="1"/>
              <a:t>праці</a:t>
            </a:r>
            <a:endParaRPr lang="ru-RU" dirty="0"/>
          </a:p>
          <a:p>
            <a:endParaRPr lang="en-US" dirty="0"/>
          </a:p>
          <a:p>
            <a:r>
              <a:rPr lang="ru-RU" dirty="0"/>
              <a:t>За </a:t>
            </a:r>
            <a:r>
              <a:rPr lang="ru-RU" dirty="0" err="1"/>
              <a:t>відомим</a:t>
            </a:r>
            <a:r>
              <a:rPr lang="ru-RU" dirty="0"/>
              <a:t> </a:t>
            </a:r>
            <a:r>
              <a:rPr lang="ru-RU" dirty="0" err="1"/>
              <a:t>твердженням</a:t>
            </a:r>
            <a:r>
              <a:rPr lang="ru-RU" dirty="0"/>
              <a:t> </a:t>
            </a:r>
            <a:r>
              <a:rPr lang="ru-RU" dirty="0" err="1"/>
              <a:t>У.Петті</a:t>
            </a:r>
            <a:r>
              <a:rPr lang="ru-RU" dirty="0"/>
              <a:t>, земля є </a:t>
            </a:r>
            <a:r>
              <a:rPr lang="ru-RU" dirty="0" err="1"/>
              <a:t>мати</a:t>
            </a:r>
            <a:r>
              <a:rPr lang="ru-RU" dirty="0"/>
              <a:t>, а </a:t>
            </a:r>
            <a:r>
              <a:rPr lang="ru-RU" dirty="0" err="1"/>
              <a:t>праця</a:t>
            </a:r>
            <a:r>
              <a:rPr lang="en-US" dirty="0"/>
              <a:t> </a:t>
            </a:r>
            <a:r>
              <a:rPr lang="ru-RU" dirty="0"/>
              <a:t>– </a:t>
            </a:r>
            <a:r>
              <a:rPr lang="ru-RU" dirty="0" err="1"/>
              <a:t>батько</a:t>
            </a:r>
            <a:r>
              <a:rPr lang="ru-RU" dirty="0"/>
              <a:t> </a:t>
            </a:r>
            <a:r>
              <a:rPr lang="ru-RU" dirty="0" err="1"/>
              <a:t>багатства</a:t>
            </a:r>
            <a:r>
              <a:rPr lang="ru-RU" dirty="0"/>
              <a:t>.</a:t>
            </a:r>
            <a:endParaRPr lang="en-US" dirty="0"/>
          </a:p>
          <a:p>
            <a:r>
              <a:rPr lang="ru-RU" dirty="0" err="1"/>
              <a:t>Завданням</a:t>
            </a:r>
            <a:r>
              <a:rPr lang="ru-RU" dirty="0"/>
              <a:t> </a:t>
            </a:r>
            <a:r>
              <a:rPr lang="ru-RU" dirty="0" err="1"/>
              <a:t>всіх</a:t>
            </a:r>
            <a:r>
              <a:rPr lang="ru-RU" dirty="0"/>
              <a:t> реформ, </a:t>
            </a:r>
            <a:r>
              <a:rPr lang="ru-RU" dirty="0" err="1"/>
              <a:t>які</a:t>
            </a:r>
            <a:r>
              <a:rPr lang="ru-RU" dirty="0"/>
              <a:t> </a:t>
            </a:r>
            <a:r>
              <a:rPr lang="ru-RU" dirty="0" err="1"/>
              <a:t>мали</a:t>
            </a:r>
            <a:r>
              <a:rPr lang="ru-RU" dirty="0"/>
              <a:t> </a:t>
            </a:r>
            <a:r>
              <a:rPr lang="ru-RU" dirty="0" err="1"/>
              <a:t>місце</a:t>
            </a:r>
            <a:r>
              <a:rPr lang="ru-RU" dirty="0"/>
              <a:t> в </a:t>
            </a:r>
            <a:r>
              <a:rPr lang="ru-RU" dirty="0" err="1"/>
              <a:t>історії</a:t>
            </a:r>
            <a:r>
              <a:rPr lang="ru-RU" dirty="0"/>
              <a:t> </a:t>
            </a:r>
            <a:r>
              <a:rPr lang="ru-RU" dirty="0" err="1"/>
              <a:t>розвитку</a:t>
            </a:r>
            <a:r>
              <a:rPr lang="ru-RU" dirty="0"/>
              <a:t> </a:t>
            </a:r>
            <a:r>
              <a:rPr lang="ru-RU" dirty="0" err="1"/>
              <a:t>суспільства</a:t>
            </a:r>
            <a:r>
              <a:rPr lang="ru-RU" dirty="0"/>
              <a:t>, </a:t>
            </a:r>
            <a:r>
              <a:rPr lang="ru-RU" dirty="0" err="1"/>
              <a:t>було</a:t>
            </a:r>
            <a:r>
              <a:rPr lang="en-US" dirty="0"/>
              <a:t> </a:t>
            </a:r>
            <a:r>
              <a:rPr lang="ru-RU" dirty="0" err="1"/>
              <a:t>створення</a:t>
            </a:r>
            <a:r>
              <a:rPr lang="ru-RU" dirty="0"/>
              <a:t> такого </a:t>
            </a:r>
            <a:r>
              <a:rPr lang="ru-RU" dirty="0" err="1"/>
              <a:t>соціально-економічного</a:t>
            </a:r>
            <a:r>
              <a:rPr lang="ru-RU" dirty="0"/>
              <a:t> </a:t>
            </a:r>
            <a:r>
              <a:rPr lang="ru-RU" dirty="0" err="1"/>
              <a:t>середовища</a:t>
            </a:r>
            <a:r>
              <a:rPr lang="ru-RU" dirty="0"/>
              <a:t>, яке </a:t>
            </a:r>
            <a:r>
              <a:rPr lang="ru-RU" dirty="0" err="1"/>
              <a:t>постійно</a:t>
            </a:r>
            <a:r>
              <a:rPr lang="ru-RU" dirty="0"/>
              <a:t> </a:t>
            </a:r>
            <a:r>
              <a:rPr lang="ru-RU" dirty="0" err="1"/>
              <a:t>спонукало</a:t>
            </a:r>
            <a:r>
              <a:rPr lang="ru-RU" dirty="0"/>
              <a:t> б</a:t>
            </a:r>
            <a:r>
              <a:rPr lang="en-US" dirty="0"/>
              <a:t> </a:t>
            </a:r>
            <a:r>
              <a:rPr lang="ru-RU" dirty="0" err="1"/>
              <a:t>людину</a:t>
            </a:r>
            <a:r>
              <a:rPr lang="ru-RU" dirty="0"/>
              <a:t>, </a:t>
            </a:r>
            <a:r>
              <a:rPr lang="ru-RU" dirty="0" err="1"/>
              <a:t>колектив</a:t>
            </a:r>
            <a:r>
              <a:rPr lang="ru-RU" dirty="0"/>
              <a:t>, </a:t>
            </a:r>
            <a:r>
              <a:rPr lang="ru-RU" dirty="0" err="1"/>
              <a:t>суспільство</a:t>
            </a:r>
            <a:r>
              <a:rPr lang="ru-RU" dirty="0"/>
              <a:t> до </a:t>
            </a:r>
            <a:r>
              <a:rPr lang="ru-RU" dirty="0" err="1"/>
              <a:t>високопродуктивної</a:t>
            </a:r>
            <a:r>
              <a:rPr lang="ru-RU" dirty="0"/>
              <a:t> </a:t>
            </a:r>
            <a:r>
              <a:rPr lang="ru-RU" dirty="0" err="1"/>
              <a:t>праці</a:t>
            </a:r>
            <a:r>
              <a:rPr lang="ru-RU" dirty="0"/>
              <a:t> з </a:t>
            </a:r>
            <a:r>
              <a:rPr lang="ru-RU" dirty="0" err="1"/>
              <a:t>оптимальним</a:t>
            </a:r>
            <a:r>
              <a:rPr lang="en-US" dirty="0"/>
              <a:t> </a:t>
            </a:r>
            <a:r>
              <a:rPr lang="ru-RU" dirty="0" err="1"/>
              <a:t>напруженням</a:t>
            </a:r>
            <a:r>
              <a:rPr lang="ru-RU" dirty="0"/>
              <a:t> </a:t>
            </a:r>
            <a:r>
              <a:rPr lang="ru-RU" dirty="0" err="1"/>
              <a:t>фізичних</a:t>
            </a:r>
            <a:r>
              <a:rPr lang="ru-RU" dirty="0"/>
              <a:t> та </a:t>
            </a:r>
            <a:r>
              <a:rPr lang="ru-RU" dirty="0" err="1"/>
              <a:t>духовних</a:t>
            </a:r>
            <a:r>
              <a:rPr lang="ru-RU" dirty="0"/>
              <a:t> сил </a:t>
            </a:r>
            <a:r>
              <a:rPr lang="ru-RU" dirty="0" err="1"/>
              <a:t>протягом</a:t>
            </a:r>
            <a:r>
              <a:rPr lang="ru-RU" dirty="0"/>
              <a:t> </a:t>
            </a:r>
            <a:r>
              <a:rPr lang="ru-RU" dirty="0" err="1"/>
              <a:t>всього</a:t>
            </a:r>
            <a:r>
              <a:rPr lang="ru-RU" dirty="0"/>
              <a:t> трудового </a:t>
            </a:r>
            <a:r>
              <a:rPr lang="ru-RU" dirty="0" err="1"/>
              <a:t>періоду</a:t>
            </a:r>
            <a:r>
              <a:rPr lang="ru-RU" dirty="0"/>
              <a:t>.</a:t>
            </a:r>
          </a:p>
          <a:p>
            <a:endParaRPr lang="ru-RU" dirty="0"/>
          </a:p>
        </p:txBody>
      </p:sp>
    </p:spTree>
    <p:extLst>
      <p:ext uri="{BB962C8B-B14F-4D97-AF65-F5344CB8AC3E}">
        <p14:creationId xmlns:p14="http://schemas.microsoft.com/office/powerpoint/2010/main" val="389932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676174" y="5688532"/>
            <a:ext cx="10394707" cy="504202"/>
          </a:xfrm>
        </p:spPr>
        <p:txBody>
          <a:bodyPr>
            <a:normAutofit/>
          </a:bodyPr>
          <a:lstStyle/>
          <a:p>
            <a:pPr algn="ctr"/>
            <a:r>
              <a:rPr lang="ru-RU" dirty="0"/>
              <a:t>Схема </a:t>
            </a:r>
            <a:r>
              <a:rPr lang="ru-RU" dirty="0" err="1"/>
              <a:t>класифікації</a:t>
            </a:r>
            <a:r>
              <a:rPr lang="ru-RU" dirty="0"/>
              <a:t> систем </a:t>
            </a:r>
            <a:r>
              <a:rPr lang="ru-RU" dirty="0" err="1"/>
              <a:t>мотивації</a:t>
            </a:r>
            <a:r>
              <a:rPr lang="ru-RU" dirty="0"/>
              <a:t> </a:t>
            </a:r>
            <a:r>
              <a:rPr lang="ru-RU" dirty="0" err="1"/>
              <a:t>праці</a:t>
            </a:r>
            <a:endParaRPr lang="ru-RU" dirty="0"/>
          </a:p>
        </p:txBody>
      </p:sp>
      <p:grpSp>
        <p:nvGrpSpPr>
          <p:cNvPr id="5" name="Полотно 47"/>
          <p:cNvGrpSpPr/>
          <p:nvPr/>
        </p:nvGrpSpPr>
        <p:grpSpPr>
          <a:xfrm>
            <a:off x="212758" y="496801"/>
            <a:ext cx="11414559" cy="5105102"/>
            <a:chOff x="0" y="0"/>
            <a:chExt cx="7627717" cy="4115435"/>
          </a:xfrm>
        </p:grpSpPr>
        <p:sp>
          <p:nvSpPr>
            <p:cNvPr id="6" name="Прямоугольник 5"/>
            <p:cNvSpPr/>
            <p:nvPr/>
          </p:nvSpPr>
          <p:spPr>
            <a:xfrm>
              <a:off x="0" y="0"/>
              <a:ext cx="7627620" cy="4115435"/>
            </a:xfrm>
            <a:prstGeom prst="rect">
              <a:avLst/>
            </a:prstGeom>
          </p:spPr>
        </p:sp>
        <p:sp>
          <p:nvSpPr>
            <p:cNvPr id="7" name="Поле 48"/>
            <p:cNvSpPr txBox="1"/>
            <p:nvPr/>
          </p:nvSpPr>
          <p:spPr>
            <a:xfrm>
              <a:off x="0" y="0"/>
              <a:ext cx="7627717" cy="85652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ru-RU" sz="1400" b="1" u="sng">
                  <a:effectLst/>
                  <a:latin typeface="Times New Roman"/>
                  <a:ea typeface="Calibri"/>
                </a:rPr>
                <a:t>Первісні системи мотивації</a:t>
              </a:r>
              <a:r>
                <a:rPr lang="ru-RU" sz="1400">
                  <a:effectLst/>
                  <a:latin typeface="Times New Roman"/>
                  <a:ea typeface="Calibri"/>
                </a:rPr>
                <a:t>, в основі яких лежить інстинкт самозбереження (біологічне існування)</a:t>
              </a:r>
              <a:endParaRPr lang="ru-RU" sz="1600">
                <a:effectLst/>
                <a:latin typeface="Times New Roman"/>
                <a:ea typeface="Calibri"/>
              </a:endParaRPr>
            </a:p>
            <a:p>
              <a:pPr algn="ctr">
                <a:lnSpc>
                  <a:spcPct val="115000"/>
                </a:lnSpc>
              </a:pPr>
              <a:r>
                <a:rPr lang="ru-RU" sz="1400" b="1" u="sng">
                  <a:effectLst/>
                  <a:latin typeface="Times New Roman"/>
                  <a:ea typeface="Calibri"/>
                </a:rPr>
                <a:t>Статус людини</a:t>
              </a:r>
              <a:r>
                <a:rPr lang="ru-RU" sz="1400" b="1">
                  <a:effectLst/>
                  <a:latin typeface="Times New Roman"/>
                  <a:ea typeface="Calibri"/>
                </a:rPr>
                <a:t> </a:t>
              </a:r>
              <a:r>
                <a:rPr lang="ru-RU" sz="1400">
                  <a:effectLst/>
                  <a:latin typeface="Times New Roman"/>
                  <a:ea typeface="Calibri"/>
                </a:rPr>
                <a:t>– біологічна особа</a:t>
              </a:r>
              <a:endParaRPr lang="ru-RU" sz="1600">
                <a:effectLst/>
                <a:latin typeface="Times New Roman"/>
                <a:ea typeface="Calibri"/>
              </a:endParaRPr>
            </a:p>
            <a:p>
              <a:pPr algn="ctr">
                <a:lnSpc>
                  <a:spcPct val="115000"/>
                </a:lnSpc>
              </a:pPr>
              <a:r>
                <a:rPr lang="ru-RU" sz="1400">
                  <a:effectLst/>
                  <a:latin typeface="Times New Roman"/>
                  <a:ea typeface="Calibri"/>
                </a:rPr>
                <a:t>Відсутні трудові стосунки</a:t>
              </a:r>
              <a:endParaRPr lang="ru-RU" sz="1600">
                <a:effectLst/>
                <a:latin typeface="Times New Roman"/>
                <a:ea typeface="Calibri"/>
              </a:endParaRPr>
            </a:p>
            <a:p>
              <a:pPr algn="ctr">
                <a:lnSpc>
                  <a:spcPct val="115000"/>
                </a:lnSpc>
              </a:pPr>
              <a:r>
                <a:rPr lang="ru-RU" sz="1400">
                  <a:effectLst/>
                  <a:latin typeface="Times New Roman"/>
                  <a:ea typeface="Calibri"/>
                </a:rPr>
                <a:t>Відсутні механізми спонукання</a:t>
              </a:r>
              <a:endParaRPr lang="ru-RU" sz="1600">
                <a:effectLst/>
                <a:latin typeface="Times New Roman"/>
                <a:ea typeface="Calibri"/>
              </a:endParaRPr>
            </a:p>
          </p:txBody>
        </p:sp>
        <p:sp>
          <p:nvSpPr>
            <p:cNvPr id="8" name="Поле 48"/>
            <p:cNvSpPr txBox="1"/>
            <p:nvPr/>
          </p:nvSpPr>
          <p:spPr>
            <a:xfrm>
              <a:off x="97" y="1076948"/>
              <a:ext cx="7627620" cy="867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uk-UA" sz="1400" u="sng">
                  <a:effectLst/>
                  <a:latin typeface="Times New Roman"/>
                  <a:ea typeface="Calibri"/>
                </a:rPr>
                <a:t>Системи мотивації</a:t>
              </a:r>
              <a:r>
                <a:rPr lang="uk-UA" sz="1400">
                  <a:effectLst/>
                  <a:latin typeface="Times New Roman"/>
                  <a:ea typeface="Calibri"/>
                </a:rPr>
                <a:t>, в основі яких лежать зовнішні збуджувальні мотиви</a:t>
              </a:r>
              <a:endParaRPr lang="ru-RU" sz="1600">
                <a:effectLst/>
                <a:latin typeface="Times New Roman"/>
                <a:ea typeface="Calibri"/>
              </a:endParaRPr>
            </a:p>
            <a:p>
              <a:pPr algn="ctr">
                <a:lnSpc>
                  <a:spcPct val="115000"/>
                </a:lnSpc>
              </a:pPr>
              <a:r>
                <a:rPr lang="uk-UA" sz="1400" u="sng">
                  <a:effectLst/>
                  <a:latin typeface="Times New Roman"/>
                  <a:ea typeface="Calibri"/>
                </a:rPr>
                <a:t>Механізми спонукання</a:t>
              </a:r>
              <a:r>
                <a:rPr lang="uk-UA" sz="1400">
                  <a:effectLst/>
                  <a:latin typeface="Times New Roman"/>
                  <a:ea typeface="Calibri"/>
                </a:rPr>
                <a:t> – фізичний примус</a:t>
              </a:r>
              <a:endParaRPr lang="ru-RU" sz="1600">
                <a:effectLst/>
                <a:latin typeface="Times New Roman"/>
                <a:ea typeface="Calibri"/>
              </a:endParaRPr>
            </a:p>
            <a:p>
              <a:pPr algn="ctr">
                <a:lnSpc>
                  <a:spcPct val="115000"/>
                </a:lnSpc>
              </a:pPr>
              <a:r>
                <a:rPr lang="uk-UA" sz="1400" u="sng">
                  <a:effectLst/>
                  <a:latin typeface="Times New Roman"/>
                  <a:ea typeface="Calibri"/>
                </a:rPr>
                <a:t>Система трудових відносин</a:t>
              </a:r>
              <a:r>
                <a:rPr lang="uk-UA" sz="1400">
                  <a:effectLst/>
                  <a:latin typeface="Times New Roman"/>
                  <a:ea typeface="Calibri"/>
                </a:rPr>
                <a:t> – рабовласницька, частково як перехідна кріпацька</a:t>
              </a:r>
              <a:endParaRPr lang="ru-RU" sz="1600">
                <a:effectLst/>
                <a:latin typeface="Times New Roman"/>
                <a:ea typeface="Calibri"/>
              </a:endParaRPr>
            </a:p>
            <a:p>
              <a:pPr algn="ctr">
                <a:lnSpc>
                  <a:spcPct val="115000"/>
                </a:lnSpc>
              </a:pPr>
              <a:r>
                <a:rPr lang="ru-RU" sz="1400" u="sng">
                  <a:effectLst/>
                  <a:latin typeface="Times New Roman"/>
                  <a:ea typeface="Times New Roman"/>
                </a:rPr>
                <a:t>Соціальний статус людини</a:t>
              </a:r>
              <a:r>
                <a:rPr lang="ru-RU" sz="1400">
                  <a:effectLst/>
                  <a:latin typeface="Times New Roman"/>
                  <a:ea typeface="Times New Roman"/>
                </a:rPr>
                <a:t> – раб, кріпак, рабовласник</a:t>
              </a:r>
            </a:p>
          </p:txBody>
        </p:sp>
        <p:sp>
          <p:nvSpPr>
            <p:cNvPr id="9" name="Поле 48"/>
            <p:cNvSpPr txBox="1"/>
            <p:nvPr/>
          </p:nvSpPr>
          <p:spPr>
            <a:xfrm>
              <a:off x="97" y="2228532"/>
              <a:ext cx="7627620" cy="8619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uk-UA" sz="1400" u="sng" dirty="0">
                  <a:effectLst/>
                  <a:latin typeface="Times New Roman"/>
                  <a:ea typeface="Calibri"/>
                </a:rPr>
                <a:t>Системи мотивації</a:t>
              </a:r>
              <a:r>
                <a:rPr lang="uk-UA" sz="1400" dirty="0">
                  <a:effectLst/>
                  <a:latin typeface="Times New Roman"/>
                  <a:ea typeface="Calibri"/>
                </a:rPr>
                <a:t> на основі поєднання зовнішніх та частково внутрішніх збуджувальних мотивів.</a:t>
              </a:r>
              <a:endParaRPr lang="ru-RU" sz="1600" dirty="0">
                <a:effectLst/>
                <a:latin typeface="Times New Roman"/>
                <a:ea typeface="Calibri"/>
              </a:endParaRPr>
            </a:p>
            <a:p>
              <a:pPr algn="ctr">
                <a:lnSpc>
                  <a:spcPct val="115000"/>
                </a:lnSpc>
              </a:pPr>
              <a:r>
                <a:rPr lang="uk-UA" sz="1400" u="sng" dirty="0">
                  <a:effectLst/>
                  <a:latin typeface="Times New Roman"/>
                  <a:ea typeface="Calibri"/>
                </a:rPr>
                <a:t>Механізми здійснення</a:t>
              </a:r>
              <a:r>
                <a:rPr lang="uk-UA" sz="1400" dirty="0">
                  <a:effectLst/>
                  <a:latin typeface="Times New Roman"/>
                  <a:ea typeface="Calibri"/>
                </a:rPr>
                <a:t> - адміністративні та ринкові</a:t>
              </a:r>
              <a:endParaRPr lang="ru-RU" sz="1600" dirty="0">
                <a:effectLst/>
                <a:latin typeface="Times New Roman"/>
                <a:ea typeface="Calibri"/>
              </a:endParaRPr>
            </a:p>
            <a:p>
              <a:pPr algn="ctr">
                <a:lnSpc>
                  <a:spcPct val="115000"/>
                </a:lnSpc>
              </a:pPr>
              <a:r>
                <a:rPr lang="uk-UA" sz="1400" u="sng" dirty="0">
                  <a:effectLst/>
                  <a:latin typeface="Times New Roman"/>
                  <a:ea typeface="Calibri"/>
                </a:rPr>
                <a:t>Система трудових відносин</a:t>
              </a:r>
              <a:r>
                <a:rPr lang="uk-UA" sz="1400" dirty="0">
                  <a:effectLst/>
                  <a:latin typeface="Times New Roman"/>
                  <a:ea typeface="Calibri"/>
                </a:rPr>
                <a:t> – кріпосницька та частково капіталістична як перехідна</a:t>
              </a:r>
              <a:endParaRPr lang="ru-RU" sz="1600" dirty="0">
                <a:effectLst/>
                <a:latin typeface="Times New Roman"/>
                <a:ea typeface="Calibri"/>
              </a:endParaRPr>
            </a:p>
            <a:p>
              <a:pPr algn="ctr">
                <a:lnSpc>
                  <a:spcPct val="115000"/>
                </a:lnSpc>
              </a:pPr>
              <a:r>
                <a:rPr lang="ru-RU" sz="1400" u="sng" dirty="0" err="1">
                  <a:effectLst/>
                  <a:latin typeface="Times New Roman"/>
                  <a:ea typeface="Times New Roman"/>
                </a:rPr>
                <a:t>Соціальний</a:t>
              </a:r>
              <a:r>
                <a:rPr lang="ru-RU" sz="1400" u="sng" dirty="0">
                  <a:effectLst/>
                  <a:latin typeface="Times New Roman"/>
                  <a:ea typeface="Times New Roman"/>
                </a:rPr>
                <a:t> статус </a:t>
              </a:r>
              <a:r>
                <a:rPr lang="ru-RU" sz="1400" u="sng" dirty="0" err="1">
                  <a:effectLst/>
                  <a:latin typeface="Times New Roman"/>
                  <a:ea typeface="Times New Roman"/>
                </a:rPr>
                <a:t>людини</a:t>
              </a:r>
              <a:r>
                <a:rPr lang="ru-RU" sz="1400" dirty="0">
                  <a:effectLst/>
                  <a:latin typeface="Times New Roman"/>
                  <a:ea typeface="Times New Roman"/>
                </a:rPr>
                <a:t> – </a:t>
              </a:r>
              <a:r>
                <a:rPr lang="ru-RU" sz="1400" dirty="0" err="1">
                  <a:effectLst/>
                  <a:latin typeface="Times New Roman"/>
                  <a:ea typeface="Times New Roman"/>
                </a:rPr>
                <a:t>кріпак</a:t>
              </a:r>
              <a:r>
                <a:rPr lang="ru-RU" sz="1400" dirty="0">
                  <a:effectLst/>
                  <a:latin typeface="Times New Roman"/>
                  <a:ea typeface="Times New Roman"/>
                </a:rPr>
                <a:t>, </a:t>
              </a:r>
              <a:r>
                <a:rPr lang="ru-RU" sz="1400" dirty="0" err="1">
                  <a:effectLst/>
                  <a:latin typeface="Times New Roman"/>
                  <a:ea typeface="Times New Roman"/>
                </a:rPr>
                <a:t>найманий</a:t>
              </a:r>
              <a:r>
                <a:rPr lang="ru-RU" sz="1400" dirty="0">
                  <a:effectLst/>
                  <a:latin typeface="Times New Roman"/>
                  <a:ea typeface="Times New Roman"/>
                </a:rPr>
                <a:t> </a:t>
              </a:r>
              <a:r>
                <a:rPr lang="ru-RU" sz="1400" dirty="0" err="1">
                  <a:effectLst/>
                  <a:latin typeface="Times New Roman"/>
                  <a:ea typeface="Times New Roman"/>
                </a:rPr>
                <a:t>робітник</a:t>
              </a:r>
              <a:r>
                <a:rPr lang="ru-RU" sz="1400" dirty="0">
                  <a:effectLst/>
                  <a:latin typeface="Times New Roman"/>
                  <a:ea typeface="Times New Roman"/>
                </a:rPr>
                <a:t>, </a:t>
              </a:r>
              <a:r>
                <a:rPr lang="ru-RU" sz="1400" dirty="0" err="1">
                  <a:effectLst/>
                  <a:latin typeface="Times New Roman"/>
                  <a:ea typeface="Times New Roman"/>
                </a:rPr>
                <a:t>власник</a:t>
              </a:r>
              <a:r>
                <a:rPr lang="ru-RU" sz="1400" dirty="0">
                  <a:effectLst/>
                  <a:latin typeface="Times New Roman"/>
                  <a:ea typeface="Times New Roman"/>
                </a:rPr>
                <a:t>, </a:t>
              </a:r>
              <a:r>
                <a:rPr lang="ru-RU" sz="1400" dirty="0" err="1">
                  <a:effectLst/>
                  <a:latin typeface="Times New Roman"/>
                  <a:ea typeface="Times New Roman"/>
                </a:rPr>
                <a:t>управляючий</a:t>
              </a:r>
              <a:endParaRPr lang="ru-RU" sz="1400" dirty="0">
                <a:effectLst/>
                <a:latin typeface="Times New Roman"/>
                <a:ea typeface="Times New Roman"/>
              </a:endParaRPr>
            </a:p>
          </p:txBody>
        </p:sp>
        <p:sp>
          <p:nvSpPr>
            <p:cNvPr id="10" name="Поле 48"/>
            <p:cNvSpPr txBox="1"/>
            <p:nvPr/>
          </p:nvSpPr>
          <p:spPr>
            <a:xfrm>
              <a:off x="0" y="3391691"/>
              <a:ext cx="7627620" cy="68838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uk-UA" sz="1400" u="sng">
                  <a:effectLst/>
                  <a:latin typeface="Times New Roman"/>
                  <a:ea typeface="Calibri"/>
                </a:rPr>
                <a:t>Механізми здійснення</a:t>
              </a:r>
              <a:r>
                <a:rPr lang="uk-UA" sz="1400">
                  <a:effectLst/>
                  <a:latin typeface="Times New Roman"/>
                  <a:ea typeface="Calibri"/>
                </a:rPr>
                <a:t> - ринкові, планово-адміністративні</a:t>
              </a:r>
              <a:endParaRPr lang="ru-RU" sz="1600">
                <a:effectLst/>
                <a:latin typeface="Times New Roman"/>
                <a:ea typeface="Calibri"/>
              </a:endParaRPr>
            </a:p>
            <a:p>
              <a:pPr algn="ctr">
                <a:lnSpc>
                  <a:spcPct val="115000"/>
                </a:lnSpc>
              </a:pPr>
              <a:r>
                <a:rPr lang="uk-UA" sz="1400" u="sng">
                  <a:effectLst/>
                  <a:latin typeface="Times New Roman"/>
                  <a:ea typeface="Calibri"/>
                </a:rPr>
                <a:t>Система трудових відносин</a:t>
              </a:r>
              <a:r>
                <a:rPr lang="uk-UA" sz="1400">
                  <a:effectLst/>
                  <a:latin typeface="Times New Roman"/>
                  <a:ea typeface="Calibri"/>
                </a:rPr>
                <a:t> – ринкова та планово орієнтована</a:t>
              </a:r>
              <a:endParaRPr lang="ru-RU" sz="1600">
                <a:effectLst/>
                <a:latin typeface="Times New Roman"/>
                <a:ea typeface="Calibri"/>
              </a:endParaRPr>
            </a:p>
            <a:p>
              <a:pPr algn="ctr">
                <a:lnSpc>
                  <a:spcPct val="115000"/>
                </a:lnSpc>
              </a:pPr>
              <a:r>
                <a:rPr lang="uk-UA" sz="1400" u="sng">
                  <a:effectLst/>
                  <a:latin typeface="Times New Roman"/>
                  <a:ea typeface="Calibri"/>
                </a:rPr>
                <a:t>Соціальний статус людини</a:t>
              </a:r>
              <a:r>
                <a:rPr lang="uk-UA" sz="1400">
                  <a:effectLst/>
                  <a:latin typeface="Times New Roman"/>
                  <a:ea typeface="Calibri"/>
                </a:rPr>
                <a:t> – найманий робітник, частковий власник, власник</a:t>
              </a:r>
              <a:endParaRPr lang="ru-RU" sz="1600">
                <a:effectLst/>
                <a:latin typeface="Times New Roman"/>
                <a:ea typeface="Calibri"/>
              </a:endParaRPr>
            </a:p>
          </p:txBody>
        </p:sp>
        <p:cxnSp>
          <p:nvCxnSpPr>
            <p:cNvPr id="11" name="Прямая со стрелкой 10"/>
            <p:cNvCxnSpPr>
              <a:stCxn id="7" idx="2"/>
              <a:endCxn id="8" idx="0"/>
            </p:cNvCxnSpPr>
            <p:nvPr/>
          </p:nvCxnSpPr>
          <p:spPr>
            <a:xfrm>
              <a:off x="3813859" y="856527"/>
              <a:ext cx="48" cy="2204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a:stCxn id="8" idx="2"/>
              <a:endCxn id="9" idx="0"/>
            </p:cNvCxnSpPr>
            <p:nvPr/>
          </p:nvCxnSpPr>
          <p:spPr>
            <a:xfrm>
              <a:off x="3813907" y="1944548"/>
              <a:ext cx="0" cy="283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a:endCxn id="10" idx="0"/>
            </p:cNvCxnSpPr>
            <p:nvPr/>
          </p:nvCxnSpPr>
          <p:spPr>
            <a:xfrm flipH="1">
              <a:off x="3813810" y="3090218"/>
              <a:ext cx="48" cy="3014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7388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0435" y="432079"/>
            <a:ext cx="11485266" cy="5114612"/>
          </a:xfrm>
        </p:spPr>
        <p:txBody>
          <a:bodyPr>
            <a:normAutofit fontScale="92500" lnSpcReduction="20000"/>
          </a:bodyPr>
          <a:lstStyle/>
          <a:p>
            <a:pPr algn="just"/>
            <a:r>
              <a:rPr lang="ru-RU" dirty="0" err="1"/>
              <a:t>Основні</a:t>
            </a:r>
            <a:r>
              <a:rPr lang="ru-RU" dirty="0"/>
              <a:t> причини </a:t>
            </a:r>
            <a:r>
              <a:rPr lang="ru-RU" dirty="0" err="1"/>
              <a:t>виникнення</a:t>
            </a:r>
            <a:r>
              <a:rPr lang="ru-RU" dirty="0"/>
              <a:t> – потреба </a:t>
            </a:r>
            <a:r>
              <a:rPr lang="ru-RU" dirty="0" err="1"/>
              <a:t>уникнути</a:t>
            </a:r>
            <a:r>
              <a:rPr lang="ru-RU" dirty="0"/>
              <a:t> та </a:t>
            </a:r>
            <a:r>
              <a:rPr lang="ru-RU" dirty="0" err="1"/>
              <a:t>перекласти</a:t>
            </a:r>
            <a:r>
              <a:rPr lang="ru-RU" dirty="0"/>
              <a:t> на </a:t>
            </a:r>
            <a:r>
              <a:rPr lang="ru-RU" dirty="0" err="1"/>
              <a:t>інших</a:t>
            </a:r>
            <a:r>
              <a:rPr lang="ru-RU" dirty="0"/>
              <a:t> </a:t>
            </a:r>
            <a:r>
              <a:rPr lang="ru-RU" dirty="0" err="1"/>
              <a:t>велике</a:t>
            </a:r>
            <a:r>
              <a:rPr lang="ru-RU" dirty="0"/>
              <a:t> </a:t>
            </a:r>
            <a:r>
              <a:rPr lang="ru-RU" dirty="0" err="1"/>
              <a:t>фізичне</a:t>
            </a:r>
            <a:r>
              <a:rPr lang="ru-RU" dirty="0"/>
              <a:t> </a:t>
            </a:r>
            <a:r>
              <a:rPr lang="ru-RU" dirty="0" err="1"/>
              <a:t>напруження</a:t>
            </a:r>
            <a:r>
              <a:rPr lang="ru-RU" dirty="0"/>
              <a:t>, </a:t>
            </a:r>
            <a:r>
              <a:rPr lang="ru-RU" dirty="0" err="1"/>
              <a:t>якого</a:t>
            </a:r>
            <a:r>
              <a:rPr lang="ru-RU" dirty="0"/>
              <a:t> </a:t>
            </a:r>
            <a:r>
              <a:rPr lang="ru-RU" dirty="0" err="1"/>
              <a:t>вимагала</a:t>
            </a:r>
            <a:r>
              <a:rPr lang="ru-RU" dirty="0"/>
              <a:t> </a:t>
            </a:r>
            <a:r>
              <a:rPr lang="ru-RU" dirty="0" err="1"/>
              <a:t>праця</a:t>
            </a:r>
            <a:r>
              <a:rPr lang="ru-RU" dirty="0"/>
              <a:t> в </a:t>
            </a:r>
            <a:r>
              <a:rPr lang="ru-RU" dirty="0" err="1"/>
              <a:t>умовах</a:t>
            </a:r>
            <a:r>
              <a:rPr lang="ru-RU" dirty="0"/>
              <a:t> </a:t>
            </a:r>
            <a:r>
              <a:rPr lang="ru-RU" dirty="0" err="1"/>
              <a:t>примітивності</a:t>
            </a:r>
            <a:r>
              <a:rPr lang="ru-RU" dirty="0"/>
              <a:t> </a:t>
            </a:r>
            <a:r>
              <a:rPr lang="ru-RU" dirty="0" err="1"/>
              <a:t>знарядь</a:t>
            </a:r>
            <a:r>
              <a:rPr lang="ru-RU" dirty="0"/>
              <a:t>.</a:t>
            </a:r>
          </a:p>
          <a:p>
            <a:pPr algn="just"/>
            <a:r>
              <a:rPr lang="ru-RU" dirty="0" err="1"/>
              <a:t>Теоретичне</a:t>
            </a:r>
            <a:r>
              <a:rPr lang="ru-RU" dirty="0"/>
              <a:t> </a:t>
            </a:r>
            <a:r>
              <a:rPr lang="ru-RU" dirty="0" err="1"/>
              <a:t>обґрунтування</a:t>
            </a:r>
            <a:r>
              <a:rPr lang="ru-RU" dirty="0"/>
              <a:t> – </a:t>
            </a:r>
            <a:r>
              <a:rPr lang="ru-RU" dirty="0" err="1"/>
              <a:t>необхідність</a:t>
            </a:r>
            <a:r>
              <a:rPr lang="ru-RU" dirty="0"/>
              <a:t> </a:t>
            </a:r>
            <a:r>
              <a:rPr lang="ru-RU" dirty="0" err="1"/>
              <a:t>поділу</a:t>
            </a:r>
            <a:r>
              <a:rPr lang="ru-RU" dirty="0"/>
              <a:t> </a:t>
            </a:r>
            <a:r>
              <a:rPr lang="ru-RU" dirty="0" err="1"/>
              <a:t>праці</a:t>
            </a:r>
            <a:r>
              <a:rPr lang="ru-RU" dirty="0"/>
              <a:t> на </a:t>
            </a:r>
            <a:r>
              <a:rPr lang="ru-RU" dirty="0" err="1"/>
              <a:t>фізичну</a:t>
            </a:r>
            <a:r>
              <a:rPr lang="ru-RU" dirty="0"/>
              <a:t> та </a:t>
            </a:r>
            <a:r>
              <a:rPr lang="ru-RU" dirty="0" err="1"/>
              <a:t>розумову</a:t>
            </a:r>
            <a:r>
              <a:rPr lang="ru-RU" dirty="0"/>
              <a:t>. Для </a:t>
            </a:r>
            <a:r>
              <a:rPr lang="ru-RU" dirty="0" err="1"/>
              <a:t>цього</a:t>
            </a:r>
            <a:r>
              <a:rPr lang="ru-RU" dirty="0"/>
              <a:t> </a:t>
            </a:r>
            <a:r>
              <a:rPr lang="ru-RU" dirty="0" err="1"/>
              <a:t>необхідно</a:t>
            </a:r>
            <a:r>
              <a:rPr lang="ru-RU" dirty="0"/>
              <a:t> </a:t>
            </a:r>
            <a:r>
              <a:rPr lang="ru-RU" dirty="0" err="1"/>
              <a:t>мати</a:t>
            </a:r>
            <a:r>
              <a:rPr lang="ru-RU" dirty="0"/>
              <a:t> </a:t>
            </a:r>
            <a:r>
              <a:rPr lang="ru-RU" dirty="0" err="1"/>
              <a:t>рабів</a:t>
            </a:r>
            <a:r>
              <a:rPr lang="ru-RU" dirty="0"/>
              <a:t>, </a:t>
            </a:r>
            <a:r>
              <a:rPr lang="ru-RU" dirty="0" err="1"/>
              <a:t>які</a:t>
            </a:r>
            <a:r>
              <a:rPr lang="ru-RU" dirty="0"/>
              <a:t> б </a:t>
            </a:r>
            <a:r>
              <a:rPr lang="ru-RU" dirty="0" err="1"/>
              <a:t>виконували</a:t>
            </a:r>
            <a:r>
              <a:rPr lang="ru-RU" dirty="0"/>
              <a:t> </a:t>
            </a:r>
            <a:r>
              <a:rPr lang="ru-RU" dirty="0" err="1"/>
              <a:t>фізичну</a:t>
            </a:r>
            <a:r>
              <a:rPr lang="ru-RU" dirty="0"/>
              <a:t> </a:t>
            </a:r>
            <a:r>
              <a:rPr lang="ru-RU" dirty="0" err="1"/>
              <a:t>працю</a:t>
            </a:r>
            <a:r>
              <a:rPr lang="ru-RU" dirty="0"/>
              <a:t>, та</a:t>
            </a:r>
          </a:p>
          <a:p>
            <a:pPr algn="just"/>
            <a:r>
              <a:rPr lang="ru-RU" dirty="0" err="1"/>
              <a:t>рабовласників</a:t>
            </a:r>
            <a:r>
              <a:rPr lang="ru-RU" dirty="0"/>
              <a:t>, </a:t>
            </a:r>
            <a:r>
              <a:rPr lang="ru-RU" dirty="0" err="1"/>
              <a:t>які</a:t>
            </a:r>
            <a:r>
              <a:rPr lang="ru-RU" dirty="0"/>
              <a:t> </a:t>
            </a:r>
            <a:r>
              <a:rPr lang="ru-RU" dirty="0" err="1"/>
              <a:t>виконували</a:t>
            </a:r>
            <a:r>
              <a:rPr lang="ru-RU" dirty="0"/>
              <a:t> </a:t>
            </a:r>
            <a:r>
              <a:rPr lang="ru-RU" dirty="0" err="1"/>
              <a:t>розумову</a:t>
            </a:r>
            <a:r>
              <a:rPr lang="ru-RU" dirty="0"/>
              <a:t> </a:t>
            </a:r>
            <a:r>
              <a:rPr lang="ru-RU" dirty="0" err="1"/>
              <a:t>працю</a:t>
            </a:r>
            <a:r>
              <a:rPr lang="ru-RU" dirty="0"/>
              <a:t>. </a:t>
            </a:r>
          </a:p>
          <a:p>
            <a:pPr algn="just"/>
            <a:r>
              <a:rPr lang="ru-RU" dirty="0" err="1"/>
              <a:t>Механізми</a:t>
            </a:r>
            <a:r>
              <a:rPr lang="ru-RU" dirty="0"/>
              <a:t> </a:t>
            </a:r>
            <a:r>
              <a:rPr lang="ru-RU" dirty="0" err="1"/>
              <a:t>здійснення</a:t>
            </a:r>
            <a:r>
              <a:rPr lang="ru-RU" dirty="0"/>
              <a:t> – </a:t>
            </a:r>
            <a:r>
              <a:rPr lang="ru-RU" dirty="0" err="1"/>
              <a:t>палиця</a:t>
            </a:r>
            <a:r>
              <a:rPr lang="ru-RU" dirty="0"/>
              <a:t>, голод.</a:t>
            </a:r>
          </a:p>
          <a:p>
            <a:pPr algn="just"/>
            <a:r>
              <a:rPr lang="ru-RU" dirty="0" err="1"/>
              <a:t>Ідеологічне</a:t>
            </a:r>
            <a:r>
              <a:rPr lang="ru-RU" dirty="0"/>
              <a:t> </a:t>
            </a:r>
            <a:r>
              <a:rPr lang="ru-RU" dirty="0" err="1"/>
              <a:t>забезпечення</a:t>
            </a:r>
            <a:r>
              <a:rPr lang="ru-RU" dirty="0"/>
              <a:t> – </a:t>
            </a:r>
            <a:r>
              <a:rPr lang="ru-RU" dirty="0" err="1"/>
              <a:t>фізична</a:t>
            </a:r>
            <a:r>
              <a:rPr lang="ru-RU" dirty="0"/>
              <a:t> </a:t>
            </a:r>
            <a:r>
              <a:rPr lang="ru-RU" dirty="0" err="1"/>
              <a:t>праця</a:t>
            </a:r>
            <a:r>
              <a:rPr lang="ru-RU" dirty="0"/>
              <a:t>, як кара </a:t>
            </a:r>
            <a:r>
              <a:rPr lang="ru-RU" dirty="0" err="1"/>
              <a:t>божа</a:t>
            </a:r>
            <a:r>
              <a:rPr lang="ru-RU" dirty="0"/>
              <a:t> за </a:t>
            </a:r>
            <a:r>
              <a:rPr lang="ru-RU" dirty="0" err="1"/>
              <a:t>перворідний</a:t>
            </a:r>
            <a:r>
              <a:rPr lang="ru-RU" dirty="0"/>
              <a:t> </a:t>
            </a:r>
            <a:r>
              <a:rPr lang="ru-RU" dirty="0" err="1"/>
              <a:t>гріх</a:t>
            </a:r>
            <a:r>
              <a:rPr lang="ru-RU" dirty="0"/>
              <a:t> </a:t>
            </a:r>
            <a:r>
              <a:rPr lang="ru-RU" dirty="0" err="1"/>
              <a:t>людини</a:t>
            </a:r>
            <a:r>
              <a:rPr lang="ru-RU" dirty="0"/>
              <a:t>. Для римлян, </a:t>
            </a:r>
            <a:r>
              <a:rPr lang="ru-RU" dirty="0" err="1"/>
              <a:t>греків</a:t>
            </a:r>
            <a:r>
              <a:rPr lang="ru-RU" dirty="0"/>
              <a:t>, </a:t>
            </a:r>
            <a:r>
              <a:rPr lang="ru-RU" dirty="0" err="1"/>
              <a:t>євреїв</a:t>
            </a:r>
            <a:r>
              <a:rPr lang="ru-RU" dirty="0"/>
              <a:t> </a:t>
            </a:r>
            <a:r>
              <a:rPr lang="ru-RU" dirty="0" err="1"/>
              <a:t>фізична</a:t>
            </a:r>
            <a:r>
              <a:rPr lang="ru-RU" dirty="0"/>
              <a:t> </a:t>
            </a:r>
            <a:r>
              <a:rPr lang="ru-RU" dirty="0" err="1"/>
              <a:t>праця</a:t>
            </a:r>
            <a:r>
              <a:rPr lang="ru-RU" dirty="0"/>
              <a:t> </a:t>
            </a:r>
            <a:r>
              <a:rPr lang="ru-RU" dirty="0" err="1"/>
              <a:t>була</a:t>
            </a:r>
            <a:r>
              <a:rPr lang="ru-RU" dirty="0"/>
              <a:t> </a:t>
            </a:r>
            <a:r>
              <a:rPr lang="ru-RU" dirty="0" err="1"/>
              <a:t>прокляттям</a:t>
            </a:r>
            <a:r>
              <a:rPr lang="ru-RU" dirty="0"/>
              <a:t> </a:t>
            </a:r>
            <a:r>
              <a:rPr lang="ru-RU" dirty="0" err="1"/>
              <a:t>божим</a:t>
            </a:r>
            <a:r>
              <a:rPr lang="ru-RU" dirty="0"/>
              <a:t>.  </a:t>
            </a:r>
            <a:r>
              <a:rPr lang="ru-RU" dirty="0" err="1"/>
              <a:t>Відповідно</a:t>
            </a:r>
            <a:r>
              <a:rPr lang="ru-RU" dirty="0"/>
              <a:t> до таких </a:t>
            </a:r>
            <a:r>
              <a:rPr lang="ru-RU" dirty="0" err="1"/>
              <a:t>поглядів</a:t>
            </a:r>
            <a:r>
              <a:rPr lang="ru-RU" dirty="0"/>
              <a:t> </a:t>
            </a:r>
            <a:r>
              <a:rPr lang="ru-RU" dirty="0" err="1"/>
              <a:t>людина</a:t>
            </a:r>
            <a:r>
              <a:rPr lang="ru-RU" dirty="0"/>
              <a:t> на </a:t>
            </a:r>
            <a:r>
              <a:rPr lang="ru-RU" dirty="0" err="1"/>
              <a:t>цьому</a:t>
            </a:r>
            <a:r>
              <a:rPr lang="ru-RU" dirty="0"/>
              <a:t> </a:t>
            </a:r>
            <a:r>
              <a:rPr lang="ru-RU" dirty="0" err="1"/>
              <a:t>світі</a:t>
            </a:r>
            <a:r>
              <a:rPr lang="ru-RU" dirty="0"/>
              <a:t> не могла </a:t>
            </a:r>
            <a:r>
              <a:rPr lang="ru-RU" dirty="0" err="1"/>
              <a:t>досягти</a:t>
            </a:r>
            <a:r>
              <a:rPr lang="ru-RU" dirty="0"/>
              <a:t> </a:t>
            </a:r>
            <a:r>
              <a:rPr lang="ru-RU" dirty="0" err="1"/>
              <a:t>кінцевої</a:t>
            </a:r>
            <a:r>
              <a:rPr lang="ru-RU" dirty="0"/>
              <a:t> мети </a:t>
            </a:r>
            <a:r>
              <a:rPr lang="ru-RU" dirty="0" err="1"/>
              <a:t>свого</a:t>
            </a:r>
            <a:r>
              <a:rPr lang="ru-RU" dirty="0"/>
              <a:t> </a:t>
            </a:r>
            <a:r>
              <a:rPr lang="ru-RU" dirty="0" err="1"/>
              <a:t>існування</a:t>
            </a:r>
            <a:r>
              <a:rPr lang="ru-RU" dirty="0"/>
              <a:t>, </a:t>
            </a:r>
            <a:r>
              <a:rPr lang="ru-RU" dirty="0" err="1"/>
              <a:t>це</a:t>
            </a:r>
            <a:r>
              <a:rPr lang="ru-RU" dirty="0"/>
              <a:t> </a:t>
            </a:r>
            <a:r>
              <a:rPr lang="ru-RU" dirty="0" err="1"/>
              <a:t>може</a:t>
            </a:r>
            <a:r>
              <a:rPr lang="ru-RU" dirty="0"/>
              <a:t> </a:t>
            </a:r>
            <a:r>
              <a:rPr lang="ru-RU" dirty="0" err="1"/>
              <a:t>статися</a:t>
            </a:r>
            <a:r>
              <a:rPr lang="ru-RU" dirty="0"/>
              <a:t> </a:t>
            </a:r>
            <a:r>
              <a:rPr lang="ru-RU" dirty="0" err="1"/>
              <a:t>лише</a:t>
            </a:r>
            <a:r>
              <a:rPr lang="ru-RU" dirty="0"/>
              <a:t> на тому </a:t>
            </a:r>
            <a:r>
              <a:rPr lang="ru-RU" dirty="0" err="1"/>
              <a:t>світі</a:t>
            </a:r>
            <a:r>
              <a:rPr lang="ru-RU" dirty="0"/>
              <a:t>. </a:t>
            </a:r>
            <a:r>
              <a:rPr lang="ru-RU" dirty="0" err="1"/>
              <a:t>Праця</a:t>
            </a:r>
            <a:r>
              <a:rPr lang="ru-RU" dirty="0"/>
              <a:t> не є </a:t>
            </a:r>
            <a:r>
              <a:rPr lang="ru-RU" dirty="0" err="1"/>
              <a:t>кращий</a:t>
            </a:r>
            <a:r>
              <a:rPr lang="ru-RU" dirty="0"/>
              <a:t> </a:t>
            </a:r>
            <a:r>
              <a:rPr lang="ru-RU" dirty="0" err="1"/>
              <a:t>спосіб</a:t>
            </a:r>
            <a:r>
              <a:rPr lang="ru-RU" dirty="0"/>
              <a:t> </a:t>
            </a:r>
            <a:r>
              <a:rPr lang="ru-RU" dirty="0" err="1"/>
              <a:t>служіння</a:t>
            </a:r>
            <a:r>
              <a:rPr lang="ru-RU" dirty="0"/>
              <a:t> </a:t>
            </a:r>
            <a:r>
              <a:rPr lang="ru-RU" dirty="0" err="1"/>
              <a:t>богові</a:t>
            </a:r>
            <a:r>
              <a:rPr lang="ru-RU" dirty="0"/>
              <a:t> (</a:t>
            </a:r>
            <a:r>
              <a:rPr lang="ru-RU" dirty="0" err="1"/>
              <a:t>автори</a:t>
            </a:r>
            <a:r>
              <a:rPr lang="ru-RU" dirty="0"/>
              <a:t> </a:t>
            </a:r>
            <a:r>
              <a:rPr lang="ru-RU" dirty="0" err="1"/>
              <a:t>цих</a:t>
            </a:r>
            <a:r>
              <a:rPr lang="ru-RU" dirty="0"/>
              <a:t> </a:t>
            </a:r>
            <a:r>
              <a:rPr lang="ru-RU" dirty="0" err="1"/>
              <a:t>тверджень</a:t>
            </a:r>
            <a:r>
              <a:rPr lang="ru-RU" dirty="0"/>
              <a:t> – </a:t>
            </a:r>
            <a:r>
              <a:rPr lang="ru-RU" dirty="0" err="1"/>
              <a:t>Арістотель</a:t>
            </a:r>
            <a:r>
              <a:rPr lang="ru-RU" dirty="0"/>
              <a:t>, </a:t>
            </a:r>
            <a:r>
              <a:rPr lang="ru-RU" dirty="0" err="1"/>
              <a:t>Демокріт</a:t>
            </a:r>
            <a:r>
              <a:rPr lang="ru-RU" dirty="0"/>
              <a:t>, Платон).</a:t>
            </a:r>
          </a:p>
          <a:p>
            <a:pPr algn="just"/>
            <a:r>
              <a:rPr lang="ru-RU" dirty="0" err="1"/>
              <a:t>Наслідки</a:t>
            </a:r>
            <a:r>
              <a:rPr lang="ru-RU" dirty="0"/>
              <a:t> – </a:t>
            </a:r>
            <a:r>
              <a:rPr lang="ru-RU" dirty="0" err="1"/>
              <a:t>повільний</a:t>
            </a:r>
            <a:r>
              <a:rPr lang="ru-RU" dirty="0"/>
              <a:t> </a:t>
            </a:r>
            <a:r>
              <a:rPr lang="ru-RU" dirty="0" err="1"/>
              <a:t>розвиток</a:t>
            </a:r>
            <a:r>
              <a:rPr lang="ru-RU" dirty="0"/>
              <a:t> </a:t>
            </a:r>
            <a:r>
              <a:rPr lang="ru-RU" dirty="0" err="1"/>
              <a:t>продуктивних</a:t>
            </a:r>
            <a:r>
              <a:rPr lang="ru-RU" dirty="0"/>
              <a:t> сил та </a:t>
            </a:r>
            <a:r>
              <a:rPr lang="ru-RU" dirty="0" err="1"/>
              <a:t>зникнення</a:t>
            </a:r>
            <a:r>
              <a:rPr lang="ru-RU" dirty="0"/>
              <a:t> </a:t>
            </a:r>
            <a:r>
              <a:rPr lang="ru-RU" dirty="0" err="1"/>
              <a:t>імперій</a:t>
            </a:r>
            <a:r>
              <a:rPr lang="ru-RU" dirty="0"/>
              <a:t>, </a:t>
            </a:r>
            <a:r>
              <a:rPr lang="ru-RU" dirty="0" err="1"/>
              <a:t>рабовласницького</a:t>
            </a:r>
            <a:r>
              <a:rPr lang="ru-RU" dirty="0"/>
              <a:t> ладу, в </a:t>
            </a:r>
            <a:r>
              <a:rPr lang="ru-RU" dirty="0" err="1"/>
              <a:t>основі</a:t>
            </a:r>
            <a:r>
              <a:rPr lang="ru-RU" dirty="0"/>
              <a:t> систем </a:t>
            </a:r>
            <a:r>
              <a:rPr lang="ru-RU" dirty="0" err="1"/>
              <a:t>мотивації</a:t>
            </a:r>
            <a:r>
              <a:rPr lang="ru-RU" dirty="0"/>
              <a:t> </a:t>
            </a:r>
            <a:r>
              <a:rPr lang="ru-RU" dirty="0" err="1"/>
              <a:t>праці</a:t>
            </a:r>
            <a:r>
              <a:rPr lang="ru-RU" dirty="0"/>
              <a:t> </a:t>
            </a:r>
            <a:r>
              <a:rPr lang="ru-RU" dirty="0" err="1"/>
              <a:t>яких</a:t>
            </a:r>
            <a:r>
              <a:rPr lang="ru-RU" dirty="0"/>
              <a:t> лежав </a:t>
            </a:r>
            <a:r>
              <a:rPr lang="ru-RU" dirty="0" err="1"/>
              <a:t>фізичний</a:t>
            </a:r>
            <a:r>
              <a:rPr lang="ru-RU" dirty="0"/>
              <a:t> примус.</a:t>
            </a:r>
          </a:p>
          <a:p>
            <a:pPr algn="just"/>
            <a:r>
              <a:rPr lang="ru-RU" dirty="0" err="1"/>
              <a:t>Наступним</a:t>
            </a:r>
            <a:r>
              <a:rPr lang="ru-RU" dirty="0"/>
              <a:t> </a:t>
            </a:r>
            <a:r>
              <a:rPr lang="ru-RU" dirty="0" err="1"/>
              <a:t>етапом</a:t>
            </a:r>
            <a:r>
              <a:rPr lang="ru-RU" dirty="0"/>
              <a:t> </a:t>
            </a:r>
            <a:r>
              <a:rPr lang="ru-RU" dirty="0" err="1"/>
              <a:t>розвитку</a:t>
            </a:r>
            <a:r>
              <a:rPr lang="ru-RU" dirty="0"/>
              <a:t> систем </a:t>
            </a:r>
            <a:r>
              <a:rPr lang="ru-RU" dirty="0" err="1"/>
              <a:t>мотивації</a:t>
            </a:r>
            <a:r>
              <a:rPr lang="ru-RU" dirty="0"/>
              <a:t> </a:t>
            </a:r>
            <a:r>
              <a:rPr lang="ru-RU" dirty="0" err="1"/>
              <a:t>праці</a:t>
            </a:r>
            <a:r>
              <a:rPr lang="ru-RU" dirty="0"/>
              <a:t> стало </a:t>
            </a:r>
            <a:r>
              <a:rPr lang="ru-RU" dirty="0" err="1"/>
              <a:t>поєднання</a:t>
            </a:r>
            <a:r>
              <a:rPr lang="ru-RU" dirty="0"/>
              <a:t> </a:t>
            </a:r>
            <a:r>
              <a:rPr lang="ru-RU" dirty="0" err="1"/>
              <a:t>зовнішніх</a:t>
            </a:r>
            <a:r>
              <a:rPr lang="ru-RU" dirty="0"/>
              <a:t> та </a:t>
            </a:r>
            <a:r>
              <a:rPr lang="ru-RU" dirty="0" err="1"/>
              <a:t>частково</a:t>
            </a:r>
            <a:r>
              <a:rPr lang="ru-RU" dirty="0"/>
              <a:t> </a:t>
            </a:r>
            <a:r>
              <a:rPr lang="ru-RU" dirty="0" err="1"/>
              <a:t>внутрішніх</a:t>
            </a:r>
            <a:r>
              <a:rPr lang="ru-RU" dirty="0"/>
              <a:t> </a:t>
            </a:r>
            <a:r>
              <a:rPr lang="ru-RU" dirty="0" err="1"/>
              <a:t>збуджувальних</a:t>
            </a:r>
            <a:r>
              <a:rPr lang="ru-RU" dirty="0"/>
              <a:t> </a:t>
            </a:r>
            <a:r>
              <a:rPr lang="ru-RU" dirty="0" err="1"/>
              <a:t>мотивів</a:t>
            </a:r>
            <a:r>
              <a:rPr lang="ru-RU" dirty="0"/>
              <a:t>.</a:t>
            </a:r>
          </a:p>
        </p:txBody>
      </p:sp>
    </p:spTree>
    <p:extLst>
      <p:ext uri="{BB962C8B-B14F-4D97-AF65-F5344CB8AC3E}">
        <p14:creationId xmlns:p14="http://schemas.microsoft.com/office/powerpoint/2010/main" val="270551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1A0F98-3C52-4B83-9467-774B2F538A10}"/>
              </a:ext>
            </a:extLst>
          </p:cNvPr>
          <p:cNvSpPr>
            <a:spLocks noGrp="1"/>
          </p:cNvSpPr>
          <p:nvPr>
            <p:ph sz="quarter" idx="13"/>
          </p:nvPr>
        </p:nvSpPr>
        <p:spPr>
          <a:xfrm>
            <a:off x="124288" y="603682"/>
            <a:ext cx="11532094" cy="4980372"/>
          </a:xfrm>
        </p:spPr>
        <p:txBody>
          <a:bodyPr>
            <a:normAutofit fontScale="85000" lnSpcReduction="20000"/>
          </a:bodyPr>
          <a:lstStyle/>
          <a:p>
            <a:pPr algn="ctr"/>
            <a:r>
              <a:rPr lang="ru-RU" u="sng" dirty="0"/>
              <a:t>3.2. </a:t>
            </a:r>
            <a:r>
              <a:rPr lang="ru-RU" u="sng" dirty="0" err="1"/>
              <a:t>Історія</a:t>
            </a:r>
            <a:r>
              <a:rPr lang="ru-RU" u="sng" dirty="0"/>
              <a:t> </a:t>
            </a:r>
            <a:r>
              <a:rPr lang="ru-RU" u="sng" dirty="0" err="1"/>
              <a:t>розвитку</a:t>
            </a:r>
            <a:r>
              <a:rPr lang="ru-RU" u="sng" dirty="0"/>
              <a:t> </a:t>
            </a:r>
            <a:r>
              <a:rPr lang="ru-RU" u="sng" dirty="0" err="1"/>
              <a:t>розуміння</a:t>
            </a:r>
            <a:r>
              <a:rPr lang="ru-RU" u="sng" dirty="0"/>
              <a:t> </a:t>
            </a:r>
            <a:r>
              <a:rPr lang="ru-RU" u="sng" dirty="0" err="1"/>
              <a:t>праці</a:t>
            </a:r>
            <a:endParaRPr lang="ru-RU" u="sng" dirty="0"/>
          </a:p>
          <a:p>
            <a:pPr algn="just"/>
            <a:endParaRPr lang="ru-RU" u="sng" dirty="0"/>
          </a:p>
          <a:p>
            <a:pPr algn="just"/>
            <a:r>
              <a:rPr lang="ru-RU" dirty="0" err="1"/>
              <a:t>Вже</a:t>
            </a:r>
            <a:r>
              <a:rPr lang="ru-RU" dirty="0"/>
              <a:t> у ХІХ ст. </a:t>
            </a:r>
            <a:r>
              <a:rPr lang="ru-RU" dirty="0" err="1"/>
              <a:t>виникли</a:t>
            </a:r>
            <a:r>
              <a:rPr lang="ru-RU" dirty="0"/>
              <a:t> </a:t>
            </a:r>
            <a:r>
              <a:rPr lang="ru-RU" dirty="0" err="1"/>
              <a:t>уявлення</a:t>
            </a:r>
            <a:r>
              <a:rPr lang="ru-RU" dirty="0"/>
              <a:t> про </a:t>
            </a:r>
            <a:r>
              <a:rPr lang="ru-RU" dirty="0" err="1"/>
              <a:t>працю</a:t>
            </a:r>
            <a:r>
              <a:rPr lang="ru-RU" dirty="0"/>
              <a:t>, </a:t>
            </a:r>
            <a:r>
              <a:rPr lang="ru-RU" dirty="0" err="1"/>
              <a:t>відповідно</a:t>
            </a:r>
            <a:r>
              <a:rPr lang="ru-RU" dirty="0"/>
              <a:t> до </a:t>
            </a:r>
            <a:r>
              <a:rPr lang="ru-RU" dirty="0" err="1"/>
              <a:t>яких</a:t>
            </a:r>
            <a:r>
              <a:rPr lang="ru-RU" dirty="0"/>
              <a:t> </a:t>
            </a:r>
            <a:r>
              <a:rPr lang="ru-RU" dirty="0" err="1"/>
              <a:t>зростає</a:t>
            </a:r>
            <a:r>
              <a:rPr lang="ru-RU" dirty="0"/>
              <a:t> </a:t>
            </a:r>
            <a:r>
              <a:rPr lang="ru-RU" dirty="0" err="1"/>
              <a:t>її</a:t>
            </a:r>
            <a:r>
              <a:rPr lang="ru-RU" dirty="0"/>
              <a:t> </a:t>
            </a:r>
            <a:r>
              <a:rPr lang="ru-RU" dirty="0" err="1"/>
              <a:t>значення</a:t>
            </a:r>
            <a:r>
              <a:rPr lang="ru-RU" dirty="0"/>
              <a:t> для </a:t>
            </a:r>
            <a:r>
              <a:rPr lang="ru-RU" dirty="0" err="1"/>
              <a:t>визначення</a:t>
            </a:r>
            <a:r>
              <a:rPr lang="ru-RU" dirty="0"/>
              <a:t> </a:t>
            </a:r>
            <a:r>
              <a:rPr lang="ru-RU" dirty="0" err="1"/>
              <a:t>трудової</a:t>
            </a:r>
            <a:r>
              <a:rPr lang="ru-RU" dirty="0"/>
              <a:t> </a:t>
            </a:r>
            <a:r>
              <a:rPr lang="ru-RU" dirty="0" err="1"/>
              <a:t>суті</a:t>
            </a:r>
            <a:r>
              <a:rPr lang="ru-RU" dirty="0"/>
              <a:t> </a:t>
            </a:r>
            <a:r>
              <a:rPr lang="ru-RU" dirty="0" err="1"/>
              <a:t>людини</a:t>
            </a:r>
            <a:r>
              <a:rPr lang="ru-RU" dirty="0"/>
              <a:t>, </a:t>
            </a:r>
            <a:r>
              <a:rPr lang="ru-RU" dirty="0" err="1"/>
              <a:t>підкреслюється</a:t>
            </a:r>
            <a:r>
              <a:rPr lang="ru-RU" dirty="0"/>
              <a:t> </a:t>
            </a:r>
            <a:r>
              <a:rPr lang="ru-RU" dirty="0" err="1"/>
              <a:t>вплив</a:t>
            </a:r>
            <a:r>
              <a:rPr lang="ru-RU" dirty="0"/>
              <a:t> </a:t>
            </a:r>
            <a:r>
              <a:rPr lang="ru-RU" dirty="0" err="1"/>
              <a:t>праці</a:t>
            </a:r>
            <a:r>
              <a:rPr lang="ru-RU" dirty="0"/>
              <a:t> на стан </a:t>
            </a:r>
            <a:r>
              <a:rPr lang="ru-RU" dirty="0" err="1"/>
              <a:t>людини</a:t>
            </a:r>
            <a:r>
              <a:rPr lang="ru-RU" dirty="0"/>
              <a:t> в </a:t>
            </a:r>
            <a:r>
              <a:rPr lang="ru-RU" dirty="0" err="1"/>
              <a:t>суспільстві</a:t>
            </a:r>
            <a:r>
              <a:rPr lang="ru-RU" dirty="0"/>
              <a:t> </a:t>
            </a:r>
            <a:r>
              <a:rPr lang="ru-RU" dirty="0" err="1"/>
              <a:t>взагалі</a:t>
            </a:r>
            <a:r>
              <a:rPr lang="ru-RU" dirty="0"/>
              <a:t>. </a:t>
            </a:r>
            <a:r>
              <a:rPr lang="ru-RU" dirty="0" err="1"/>
              <a:t>Працю</a:t>
            </a:r>
            <a:r>
              <a:rPr lang="ru-RU" dirty="0"/>
              <a:t> почали </a:t>
            </a:r>
            <a:r>
              <a:rPr lang="ru-RU" dirty="0" err="1"/>
              <a:t>розуміти</a:t>
            </a:r>
            <a:r>
              <a:rPr lang="ru-RU" dirty="0"/>
              <a:t> як </a:t>
            </a:r>
            <a:r>
              <a:rPr lang="ru-RU" dirty="0" err="1"/>
              <a:t>засіб</a:t>
            </a:r>
            <a:r>
              <a:rPr lang="ru-RU" dirty="0"/>
              <a:t> </a:t>
            </a:r>
            <a:r>
              <a:rPr lang="ru-RU" dirty="0" err="1"/>
              <a:t>особистого</a:t>
            </a:r>
            <a:r>
              <a:rPr lang="ru-RU" dirty="0"/>
              <a:t> </a:t>
            </a:r>
            <a:r>
              <a:rPr lang="ru-RU" dirty="0" err="1"/>
              <a:t>успіху</a:t>
            </a:r>
            <a:r>
              <a:rPr lang="ru-RU" dirty="0"/>
              <a:t>, практично не </a:t>
            </a:r>
            <a:r>
              <a:rPr lang="ru-RU" dirty="0" err="1"/>
              <a:t>обмежену</a:t>
            </a:r>
            <a:r>
              <a:rPr lang="ru-RU" dirty="0"/>
              <a:t> </a:t>
            </a:r>
            <a:r>
              <a:rPr lang="ru-RU" dirty="0" err="1"/>
              <a:t>можливість</a:t>
            </a:r>
            <a:r>
              <a:rPr lang="ru-RU" dirty="0"/>
              <a:t> для </a:t>
            </a:r>
            <a:r>
              <a:rPr lang="ru-RU" dirty="0" err="1"/>
              <a:t>самоствердження</a:t>
            </a:r>
            <a:r>
              <a:rPr lang="ru-RU" dirty="0"/>
              <a:t> та </a:t>
            </a:r>
            <a:r>
              <a:rPr lang="ru-RU" dirty="0" err="1"/>
              <a:t>самовдосконалення</a:t>
            </a:r>
            <a:r>
              <a:rPr lang="ru-RU" dirty="0"/>
              <a:t>. </a:t>
            </a:r>
            <a:r>
              <a:rPr lang="ru-RU" dirty="0" err="1"/>
              <a:t>Вчення</a:t>
            </a:r>
            <a:r>
              <a:rPr lang="ru-RU" dirty="0"/>
              <a:t> про </a:t>
            </a:r>
            <a:r>
              <a:rPr lang="ru-RU" dirty="0" err="1"/>
              <a:t>розподіл</a:t>
            </a:r>
            <a:r>
              <a:rPr lang="ru-RU" dirty="0"/>
              <a:t> </a:t>
            </a:r>
            <a:r>
              <a:rPr lang="ru-RU" dirty="0" err="1"/>
              <a:t>праці</a:t>
            </a:r>
            <a:r>
              <a:rPr lang="ru-RU" dirty="0"/>
              <a:t> </a:t>
            </a:r>
            <a:r>
              <a:rPr lang="ru-RU" dirty="0" err="1"/>
              <a:t>було</a:t>
            </a:r>
            <a:r>
              <a:rPr lang="ru-RU" dirty="0"/>
              <a:t> </a:t>
            </a:r>
            <a:r>
              <a:rPr lang="ru-RU" dirty="0" err="1"/>
              <a:t>основним</a:t>
            </a:r>
            <a:r>
              <a:rPr lang="ru-RU" dirty="0"/>
              <a:t> принципом </a:t>
            </a:r>
            <a:r>
              <a:rPr lang="ru-RU" dirty="0" err="1"/>
              <a:t>побудови</a:t>
            </a:r>
            <a:r>
              <a:rPr lang="ru-RU" dirty="0"/>
              <a:t> </a:t>
            </a:r>
            <a:r>
              <a:rPr lang="ru-RU" dirty="0" err="1"/>
              <a:t>держави</a:t>
            </a:r>
            <a:r>
              <a:rPr lang="ru-RU" dirty="0"/>
              <a:t> у Платона (427-347 </a:t>
            </a:r>
            <a:r>
              <a:rPr lang="ru-RU" dirty="0" err="1"/>
              <a:t>рр</a:t>
            </a:r>
            <a:r>
              <a:rPr lang="ru-RU" dirty="0"/>
              <a:t>. до </a:t>
            </a:r>
            <a:r>
              <a:rPr lang="ru-RU" dirty="0" err="1"/>
              <a:t>н.е</a:t>
            </a:r>
            <a:r>
              <a:rPr lang="ru-RU" dirty="0"/>
              <a:t>.). </a:t>
            </a:r>
            <a:r>
              <a:rPr lang="ru-RU" dirty="0" err="1"/>
              <a:t>Він</a:t>
            </a:r>
            <a:r>
              <a:rPr lang="ru-RU" dirty="0"/>
              <a:t> </a:t>
            </a:r>
            <a:r>
              <a:rPr lang="ru-RU" dirty="0" err="1"/>
              <a:t>вважав</a:t>
            </a:r>
            <a:r>
              <a:rPr lang="ru-RU" dirty="0"/>
              <a:t>: “В </a:t>
            </a:r>
            <a:r>
              <a:rPr lang="ru-RU" dirty="0" err="1"/>
              <a:t>нашій</a:t>
            </a:r>
            <a:r>
              <a:rPr lang="ru-RU" dirty="0"/>
              <a:t> </a:t>
            </a:r>
            <a:r>
              <a:rPr lang="ru-RU" dirty="0" err="1"/>
              <a:t>державі</a:t>
            </a:r>
            <a:r>
              <a:rPr lang="ru-RU" dirty="0"/>
              <a:t> </a:t>
            </a:r>
            <a:r>
              <a:rPr lang="ru-RU" dirty="0" err="1"/>
              <a:t>швець</a:t>
            </a:r>
            <a:r>
              <a:rPr lang="ru-RU" dirty="0"/>
              <a:t> – </a:t>
            </a:r>
            <a:r>
              <a:rPr lang="ru-RU" dirty="0" err="1"/>
              <a:t>швець</a:t>
            </a:r>
            <a:r>
              <a:rPr lang="ru-RU" dirty="0"/>
              <a:t>, а </a:t>
            </a:r>
            <a:r>
              <a:rPr lang="ru-RU" dirty="0" err="1"/>
              <a:t>керуючий</a:t>
            </a:r>
            <a:r>
              <a:rPr lang="ru-RU" dirty="0"/>
              <a:t> в один і той же час не </a:t>
            </a:r>
            <a:r>
              <a:rPr lang="ru-RU" dirty="0" err="1"/>
              <a:t>може</a:t>
            </a:r>
            <a:r>
              <a:rPr lang="ru-RU" dirty="0"/>
              <a:t> бути </a:t>
            </a:r>
            <a:r>
              <a:rPr lang="ru-RU" dirty="0" err="1"/>
              <a:t>шевцем</a:t>
            </a:r>
            <a:r>
              <a:rPr lang="ru-RU" dirty="0"/>
              <a:t>, землероб - землероб, але не </a:t>
            </a:r>
            <a:r>
              <a:rPr lang="ru-RU" dirty="0" err="1"/>
              <a:t>хлібороб</a:t>
            </a:r>
            <a:r>
              <a:rPr lang="ru-RU" dirty="0"/>
              <a:t> і </a:t>
            </a:r>
            <a:r>
              <a:rPr lang="ru-RU" dirty="0" err="1"/>
              <a:t>суддя</a:t>
            </a:r>
            <a:r>
              <a:rPr lang="ru-RU" dirty="0"/>
              <a:t>, </a:t>
            </a:r>
            <a:r>
              <a:rPr lang="ru-RU" dirty="0" err="1"/>
              <a:t>воїн</a:t>
            </a:r>
            <a:r>
              <a:rPr lang="ru-RU" dirty="0"/>
              <a:t> - </a:t>
            </a:r>
            <a:r>
              <a:rPr lang="ru-RU" dirty="0" err="1"/>
              <a:t>воїн</a:t>
            </a:r>
            <a:r>
              <a:rPr lang="ru-RU" dirty="0"/>
              <a:t>, а не </a:t>
            </a:r>
            <a:r>
              <a:rPr lang="ru-RU" dirty="0" err="1"/>
              <a:t>ремісник</a:t>
            </a:r>
            <a:r>
              <a:rPr lang="ru-RU" dirty="0"/>
              <a:t>, те ж </a:t>
            </a:r>
            <a:r>
              <a:rPr lang="ru-RU" dirty="0" err="1"/>
              <a:t>саме</a:t>
            </a:r>
            <a:r>
              <a:rPr lang="ru-RU" dirty="0"/>
              <a:t> </a:t>
            </a:r>
            <a:r>
              <a:rPr lang="ru-RU" dirty="0" err="1"/>
              <a:t>із</a:t>
            </a:r>
            <a:r>
              <a:rPr lang="ru-RU" dirty="0"/>
              <a:t> </a:t>
            </a:r>
            <a:r>
              <a:rPr lang="ru-RU" dirty="0" err="1"/>
              <a:t>останніми</a:t>
            </a:r>
            <a:r>
              <a:rPr lang="ru-RU" dirty="0"/>
              <a:t> родами занять”. </a:t>
            </a:r>
          </a:p>
          <a:p>
            <a:pPr algn="just"/>
            <a:r>
              <a:rPr lang="uk-UA" dirty="0"/>
              <a:t>Учень Платона, </a:t>
            </a:r>
            <a:r>
              <a:rPr lang="uk-UA" dirty="0" err="1"/>
              <a:t>Арістотель</a:t>
            </a:r>
            <a:r>
              <a:rPr lang="uk-UA" dirty="0"/>
              <a:t> так обґрунтував необхідність поділу праці на фізичну та розумову: існують раби, які повинні виконувати фізичну працю та</a:t>
            </a:r>
          </a:p>
          <a:p>
            <a:pPr algn="just"/>
            <a:r>
              <a:rPr lang="uk-UA" dirty="0"/>
              <a:t>рабовласники, які повинні займатися розумовою працею. Тим самим він виправдовував необхідність рабовласницької системи. Але вже Сенека </a:t>
            </a:r>
            <a:r>
              <a:rPr lang="uk-UA" dirty="0" err="1"/>
              <a:t>Луцій</a:t>
            </a:r>
            <a:r>
              <a:rPr lang="uk-UA" dirty="0"/>
              <a:t> вважав, що люди за своєю природою рівні, а нерівність виникає в результаті суспільних відносин. Лукрецій Кар (99-95 рр. до н.е.) у книзі “Про природу речей” підкреслює, що люди спочатку як знаряддя праці використовували свої руки, потім палиці, потім почали виковувати знаряддя праці та зброю і тоді починається вже розвиток людської цивілізації. Творча праця на думку </a:t>
            </a:r>
            <a:r>
              <a:rPr lang="uk-UA" dirty="0" err="1"/>
              <a:t>Л.Кара</a:t>
            </a:r>
            <a:r>
              <a:rPr lang="uk-UA" dirty="0"/>
              <a:t>, обумовила прогрес та розвиток суспільства.</a:t>
            </a:r>
          </a:p>
        </p:txBody>
      </p:sp>
    </p:spTree>
    <p:extLst>
      <p:ext uri="{BB962C8B-B14F-4D97-AF65-F5344CB8AC3E}">
        <p14:creationId xmlns:p14="http://schemas.microsoft.com/office/powerpoint/2010/main" val="19805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60774" y="482321"/>
            <a:ext cx="11445072" cy="5094513"/>
          </a:xfrm>
        </p:spPr>
        <p:txBody>
          <a:bodyPr>
            <a:normAutofit fontScale="92500" lnSpcReduction="20000"/>
          </a:bodyPr>
          <a:lstStyle/>
          <a:p>
            <a:pPr algn="just"/>
            <a:r>
              <a:rPr lang="ru-RU" dirty="0" err="1"/>
              <a:t>Основні</a:t>
            </a:r>
            <a:r>
              <a:rPr lang="ru-RU" dirty="0"/>
              <a:t> причини </a:t>
            </a:r>
            <a:r>
              <a:rPr lang="ru-RU" dirty="0" err="1"/>
              <a:t>виникнення</a:t>
            </a:r>
            <a:r>
              <a:rPr lang="ru-RU" b="1" i="1" dirty="0"/>
              <a:t>: </a:t>
            </a:r>
            <a:r>
              <a:rPr lang="ru-RU" dirty="0"/>
              <a:t>потреба </a:t>
            </a:r>
            <a:r>
              <a:rPr lang="ru-RU" dirty="0" err="1"/>
              <a:t>участі</a:t>
            </a:r>
            <a:r>
              <a:rPr lang="ru-RU" dirty="0"/>
              <a:t> у </a:t>
            </a:r>
            <a:r>
              <a:rPr lang="ru-RU" dirty="0" err="1"/>
              <a:t>процесі</a:t>
            </a:r>
            <a:r>
              <a:rPr lang="ru-RU" dirty="0"/>
              <a:t> </a:t>
            </a:r>
            <a:r>
              <a:rPr lang="ru-RU" dirty="0" err="1"/>
              <a:t>праці</a:t>
            </a:r>
            <a:r>
              <a:rPr lang="ru-RU" dirty="0"/>
              <a:t> </a:t>
            </a:r>
            <a:r>
              <a:rPr lang="ru-RU" dirty="0" err="1"/>
              <a:t>інтелекту</a:t>
            </a:r>
            <a:r>
              <a:rPr lang="ru-RU" dirty="0"/>
              <a:t> і </a:t>
            </a:r>
            <a:r>
              <a:rPr lang="ru-RU" dirty="0" err="1"/>
              <a:t>розуму</a:t>
            </a:r>
            <a:r>
              <a:rPr lang="ru-RU" dirty="0"/>
              <a:t> </a:t>
            </a:r>
            <a:r>
              <a:rPr lang="ru-RU" dirty="0" err="1"/>
              <a:t>людини</a:t>
            </a:r>
            <a:r>
              <a:rPr lang="ru-RU" dirty="0"/>
              <a:t>, </a:t>
            </a:r>
            <a:r>
              <a:rPr lang="ru-RU" dirty="0" err="1"/>
              <a:t>тобто</a:t>
            </a:r>
            <a:r>
              <a:rPr lang="ru-RU" dirty="0"/>
              <a:t> </a:t>
            </a:r>
            <a:r>
              <a:rPr lang="ru-RU" dirty="0" err="1"/>
              <a:t>необхідності</a:t>
            </a:r>
            <a:r>
              <a:rPr lang="ru-RU" dirty="0"/>
              <a:t> </a:t>
            </a:r>
            <a:r>
              <a:rPr lang="ru-RU" dirty="0" err="1"/>
              <a:t>задоволення</a:t>
            </a:r>
            <a:r>
              <a:rPr lang="ru-RU" dirty="0"/>
              <a:t> потреб другого і </a:t>
            </a:r>
            <a:r>
              <a:rPr lang="ru-RU" dirty="0" err="1"/>
              <a:t>третього</a:t>
            </a:r>
            <a:r>
              <a:rPr lang="ru-RU" dirty="0"/>
              <a:t> порядку. </a:t>
            </a:r>
            <a:r>
              <a:rPr lang="ru-RU" dirty="0" err="1"/>
              <a:t>Фізичну</a:t>
            </a:r>
            <a:r>
              <a:rPr lang="ru-RU" dirty="0"/>
              <a:t> </a:t>
            </a:r>
            <a:r>
              <a:rPr lang="ru-RU" dirty="0" err="1"/>
              <a:t>працю</a:t>
            </a:r>
            <a:r>
              <a:rPr lang="ru-RU" dirty="0"/>
              <a:t>, </a:t>
            </a:r>
            <a:r>
              <a:rPr lang="ru-RU" dirty="0" err="1"/>
              <a:t>м’язове</a:t>
            </a:r>
            <a:r>
              <a:rPr lang="ru-RU" dirty="0"/>
              <a:t> </a:t>
            </a:r>
            <a:r>
              <a:rPr lang="ru-RU" dirty="0" err="1"/>
              <a:t>напруження</a:t>
            </a:r>
            <a:r>
              <a:rPr lang="ru-RU" dirty="0"/>
              <a:t> </a:t>
            </a:r>
            <a:r>
              <a:rPr lang="ru-RU" dirty="0" err="1"/>
              <a:t>можна</a:t>
            </a:r>
            <a:r>
              <a:rPr lang="ru-RU" dirty="0"/>
              <a:t> </a:t>
            </a:r>
            <a:r>
              <a:rPr lang="ru-RU" dirty="0" err="1"/>
              <a:t>стимулювати</a:t>
            </a:r>
            <a:r>
              <a:rPr lang="ru-RU" dirty="0"/>
              <a:t> палицею, а </a:t>
            </a:r>
            <a:r>
              <a:rPr lang="ru-RU" dirty="0" err="1"/>
              <a:t>свідому</a:t>
            </a:r>
            <a:r>
              <a:rPr lang="ru-RU" dirty="0"/>
              <a:t> </a:t>
            </a:r>
            <a:r>
              <a:rPr lang="ru-RU" dirty="0" err="1"/>
              <a:t>творчість</a:t>
            </a:r>
            <a:r>
              <a:rPr lang="ru-RU" dirty="0"/>
              <a:t>, </a:t>
            </a:r>
            <a:r>
              <a:rPr lang="ru-RU" dirty="0" err="1"/>
              <a:t>розумову</a:t>
            </a:r>
            <a:r>
              <a:rPr lang="ru-RU" dirty="0"/>
              <a:t> </a:t>
            </a:r>
            <a:r>
              <a:rPr lang="ru-RU" dirty="0" err="1"/>
              <a:t>працю</a:t>
            </a:r>
            <a:r>
              <a:rPr lang="ru-RU" dirty="0"/>
              <a:t> </a:t>
            </a:r>
            <a:r>
              <a:rPr lang="ru-RU" dirty="0" err="1"/>
              <a:t>мотивувати</a:t>
            </a:r>
            <a:r>
              <a:rPr lang="ru-RU" dirty="0"/>
              <a:t> </a:t>
            </a:r>
            <a:r>
              <a:rPr lang="ru-RU" dirty="0" err="1"/>
              <a:t>фізичним</a:t>
            </a:r>
            <a:r>
              <a:rPr lang="ru-RU" dirty="0"/>
              <a:t> примусом </a:t>
            </a:r>
            <a:r>
              <a:rPr lang="ru-RU" dirty="0" err="1"/>
              <a:t>неможливо</a:t>
            </a:r>
            <a:r>
              <a:rPr lang="ru-RU" dirty="0"/>
              <a:t>.</a:t>
            </a:r>
          </a:p>
          <a:p>
            <a:pPr algn="just"/>
            <a:r>
              <a:rPr lang="ru-RU" dirty="0" err="1"/>
              <a:t>Теоретичне</a:t>
            </a:r>
            <a:r>
              <a:rPr lang="ru-RU" dirty="0"/>
              <a:t> </a:t>
            </a:r>
            <a:r>
              <a:rPr lang="ru-RU" dirty="0" err="1"/>
              <a:t>обґрунтування</a:t>
            </a:r>
            <a:r>
              <a:rPr lang="ru-RU" dirty="0"/>
              <a:t> – </a:t>
            </a:r>
            <a:r>
              <a:rPr lang="ru-RU" dirty="0" err="1"/>
              <a:t>необхідність</a:t>
            </a:r>
            <a:r>
              <a:rPr lang="ru-RU" dirty="0"/>
              <a:t> </a:t>
            </a:r>
            <a:r>
              <a:rPr lang="ru-RU" dirty="0" err="1"/>
              <a:t>подолання</a:t>
            </a:r>
            <a:r>
              <a:rPr lang="ru-RU" dirty="0"/>
              <a:t> </a:t>
            </a:r>
            <a:r>
              <a:rPr lang="ru-RU" dirty="0" err="1"/>
              <a:t>накопичених</a:t>
            </a:r>
            <a:r>
              <a:rPr lang="ru-RU" dirty="0"/>
              <a:t> </a:t>
            </a:r>
            <a:r>
              <a:rPr lang="ru-RU" dirty="0" err="1"/>
              <a:t>перешкод</a:t>
            </a:r>
            <a:r>
              <a:rPr lang="ru-RU" dirty="0"/>
              <a:t> для </a:t>
            </a:r>
            <a:r>
              <a:rPr lang="ru-RU" dirty="0" err="1"/>
              <a:t>швидкого</a:t>
            </a:r>
            <a:r>
              <a:rPr lang="ru-RU" dirty="0"/>
              <a:t> </a:t>
            </a:r>
            <a:r>
              <a:rPr lang="ru-RU" dirty="0" err="1"/>
              <a:t>підвищення</a:t>
            </a:r>
            <a:r>
              <a:rPr lang="ru-RU" dirty="0"/>
              <a:t> </a:t>
            </a:r>
            <a:r>
              <a:rPr lang="ru-RU" dirty="0" err="1"/>
              <a:t>продуктивності</a:t>
            </a:r>
            <a:r>
              <a:rPr lang="ru-RU" dirty="0"/>
              <a:t> </a:t>
            </a:r>
            <a:r>
              <a:rPr lang="ru-RU" dirty="0" err="1"/>
              <a:t>фізичної</a:t>
            </a:r>
            <a:r>
              <a:rPr lang="ru-RU" dirty="0"/>
              <a:t>, </a:t>
            </a:r>
            <a:r>
              <a:rPr lang="ru-RU" dirty="0" err="1"/>
              <a:t>розумової</a:t>
            </a:r>
            <a:r>
              <a:rPr lang="ru-RU" dirty="0"/>
              <a:t> та </a:t>
            </a:r>
            <a:r>
              <a:rPr lang="ru-RU" dirty="0" err="1"/>
              <a:t>уречевленої</a:t>
            </a:r>
            <a:r>
              <a:rPr lang="ru-RU" dirty="0"/>
              <a:t> </a:t>
            </a:r>
            <a:r>
              <a:rPr lang="ru-RU" dirty="0" err="1"/>
              <a:t>праці</a:t>
            </a:r>
            <a:r>
              <a:rPr lang="ru-RU" dirty="0"/>
              <a:t>.</a:t>
            </a:r>
          </a:p>
          <a:p>
            <a:pPr algn="just"/>
            <a:r>
              <a:rPr lang="ru-RU" dirty="0" err="1"/>
              <a:t>Ідеологічне</a:t>
            </a:r>
            <a:r>
              <a:rPr lang="ru-RU" dirty="0"/>
              <a:t> </a:t>
            </a:r>
            <a:r>
              <a:rPr lang="ru-RU" dirty="0" err="1"/>
              <a:t>забезпечення</a:t>
            </a:r>
            <a:r>
              <a:rPr lang="ru-RU" dirty="0"/>
              <a:t> – </a:t>
            </a:r>
            <a:r>
              <a:rPr lang="ru-RU" dirty="0" err="1"/>
              <a:t>праця</a:t>
            </a:r>
            <a:r>
              <a:rPr lang="ru-RU" dirty="0"/>
              <a:t> не </a:t>
            </a:r>
            <a:r>
              <a:rPr lang="ru-RU" dirty="0" err="1"/>
              <a:t>тільки</a:t>
            </a:r>
            <a:r>
              <a:rPr lang="ru-RU" dirty="0"/>
              <a:t> основа </a:t>
            </a:r>
            <a:r>
              <a:rPr lang="ru-RU" dirty="0" err="1"/>
              <a:t>існування</a:t>
            </a:r>
            <a:r>
              <a:rPr lang="ru-RU" dirty="0"/>
              <a:t> </a:t>
            </a:r>
            <a:r>
              <a:rPr lang="ru-RU" dirty="0" err="1"/>
              <a:t>суспільства</a:t>
            </a:r>
            <a:r>
              <a:rPr lang="ru-RU" dirty="0"/>
              <a:t>, але і </a:t>
            </a:r>
            <a:r>
              <a:rPr lang="ru-RU" dirty="0" err="1"/>
              <a:t>кращий</a:t>
            </a:r>
            <a:r>
              <a:rPr lang="ru-RU" dirty="0"/>
              <a:t> </a:t>
            </a:r>
            <a:r>
              <a:rPr lang="ru-RU" dirty="0" err="1"/>
              <a:t>спосіб</a:t>
            </a:r>
            <a:r>
              <a:rPr lang="ru-RU" dirty="0"/>
              <a:t> </a:t>
            </a:r>
            <a:r>
              <a:rPr lang="ru-RU" dirty="0" err="1"/>
              <a:t>служіння</a:t>
            </a:r>
            <a:r>
              <a:rPr lang="ru-RU" dirty="0"/>
              <a:t> </a:t>
            </a:r>
            <a:r>
              <a:rPr lang="ru-RU" dirty="0" err="1"/>
              <a:t>Богові</a:t>
            </a:r>
            <a:r>
              <a:rPr lang="ru-RU" dirty="0"/>
              <a:t>. </a:t>
            </a:r>
            <a:r>
              <a:rPr lang="ru-RU" dirty="0" err="1"/>
              <a:t>Обранця</a:t>
            </a:r>
            <a:r>
              <a:rPr lang="ru-RU" dirty="0"/>
              <a:t> Бога </a:t>
            </a:r>
            <a:r>
              <a:rPr lang="ru-RU" dirty="0" err="1"/>
              <a:t>можна</a:t>
            </a:r>
            <a:r>
              <a:rPr lang="ru-RU" dirty="0"/>
              <a:t> </a:t>
            </a:r>
            <a:r>
              <a:rPr lang="ru-RU" dirty="0" err="1"/>
              <a:t>визначити</a:t>
            </a:r>
            <a:r>
              <a:rPr lang="ru-RU" dirty="0"/>
              <a:t> перш за все за </a:t>
            </a:r>
            <a:r>
              <a:rPr lang="ru-RU" dirty="0" err="1"/>
              <a:t>рівнем</a:t>
            </a:r>
            <a:r>
              <a:rPr lang="ru-RU" dirty="0"/>
              <a:t> </a:t>
            </a:r>
            <a:r>
              <a:rPr lang="ru-RU" dirty="0" err="1"/>
              <a:t>віри</a:t>
            </a:r>
            <a:r>
              <a:rPr lang="ru-RU" dirty="0"/>
              <a:t> в Бога та </a:t>
            </a:r>
            <a:r>
              <a:rPr lang="ru-RU" dirty="0" err="1"/>
              <a:t>успіхами</a:t>
            </a:r>
            <a:r>
              <a:rPr lang="ru-RU" dirty="0"/>
              <a:t> у </a:t>
            </a:r>
            <a:r>
              <a:rPr lang="ru-RU" dirty="0" err="1"/>
              <a:t>праці</a:t>
            </a:r>
            <a:r>
              <a:rPr lang="ru-RU" dirty="0"/>
              <a:t>. Таким чином, </a:t>
            </a:r>
            <a:r>
              <a:rPr lang="ru-RU" dirty="0" err="1"/>
              <a:t>ця</a:t>
            </a:r>
            <a:r>
              <a:rPr lang="ru-RU" dirty="0"/>
              <a:t> </a:t>
            </a:r>
            <a:r>
              <a:rPr lang="ru-RU" dirty="0" err="1"/>
              <a:t>теорія</a:t>
            </a:r>
            <a:r>
              <a:rPr lang="ru-RU" dirty="0"/>
              <a:t> дала </a:t>
            </a:r>
            <a:r>
              <a:rPr lang="ru-RU" dirty="0" err="1"/>
              <a:t>можливість</a:t>
            </a:r>
            <a:r>
              <a:rPr lang="ru-RU" dirty="0"/>
              <a:t> </a:t>
            </a:r>
            <a:r>
              <a:rPr lang="ru-RU" dirty="0" err="1"/>
              <a:t>створити</a:t>
            </a:r>
            <a:r>
              <a:rPr lang="ru-RU" dirty="0"/>
              <a:t> </a:t>
            </a:r>
            <a:r>
              <a:rPr lang="ru-RU" dirty="0" err="1"/>
              <a:t>відносно</a:t>
            </a:r>
            <a:r>
              <a:rPr lang="ru-RU" dirty="0"/>
              <a:t> </a:t>
            </a:r>
            <a:r>
              <a:rPr lang="ru-RU" dirty="0" err="1"/>
              <a:t>просту</a:t>
            </a:r>
            <a:r>
              <a:rPr lang="ru-RU" dirty="0"/>
              <a:t> для </a:t>
            </a:r>
            <a:r>
              <a:rPr lang="ru-RU" dirty="0" err="1"/>
              <a:t>розуміння</a:t>
            </a:r>
            <a:r>
              <a:rPr lang="ru-RU" dirty="0"/>
              <a:t> </a:t>
            </a:r>
            <a:r>
              <a:rPr lang="ru-RU" dirty="0" err="1"/>
              <a:t>людиною</a:t>
            </a:r>
            <a:r>
              <a:rPr lang="ru-RU" dirty="0"/>
              <a:t> систему </a:t>
            </a:r>
            <a:r>
              <a:rPr lang="ru-RU" dirty="0" err="1"/>
              <a:t>збудження</a:t>
            </a:r>
            <a:r>
              <a:rPr lang="ru-RU" dirty="0"/>
              <a:t> </a:t>
            </a:r>
            <a:r>
              <a:rPr lang="ru-RU" dirty="0" err="1"/>
              <a:t>соціальної</a:t>
            </a:r>
            <a:r>
              <a:rPr lang="ru-RU" dirty="0"/>
              <a:t> </a:t>
            </a:r>
            <a:r>
              <a:rPr lang="ru-RU" dirty="0" err="1"/>
              <a:t>активності</a:t>
            </a:r>
            <a:r>
              <a:rPr lang="ru-RU" dirty="0"/>
              <a:t> та </a:t>
            </a:r>
            <a:r>
              <a:rPr lang="ru-RU" dirty="0" err="1"/>
              <a:t>найсуворішої</a:t>
            </a:r>
            <a:r>
              <a:rPr lang="ru-RU" dirty="0"/>
              <a:t> </a:t>
            </a:r>
            <a:r>
              <a:rPr lang="ru-RU" dirty="0" err="1"/>
              <a:t>моральної</a:t>
            </a:r>
            <a:r>
              <a:rPr lang="ru-RU" dirty="0"/>
              <a:t> </a:t>
            </a:r>
            <a:r>
              <a:rPr lang="ru-RU" dirty="0" err="1"/>
              <a:t>дисципліни</a:t>
            </a:r>
            <a:r>
              <a:rPr lang="ru-RU" dirty="0"/>
              <a:t> (</a:t>
            </a:r>
            <a:r>
              <a:rPr lang="ru-RU" dirty="0" err="1"/>
              <a:t>автори</a:t>
            </a:r>
            <a:r>
              <a:rPr lang="ru-RU" dirty="0"/>
              <a:t>: </a:t>
            </a:r>
            <a:r>
              <a:rPr lang="ru-RU" dirty="0" err="1"/>
              <a:t>Мартін</a:t>
            </a:r>
            <a:r>
              <a:rPr lang="ru-RU" dirty="0"/>
              <a:t> Лютер, </a:t>
            </a:r>
            <a:r>
              <a:rPr lang="ru-RU" dirty="0" err="1"/>
              <a:t>Кальвін</a:t>
            </a:r>
            <a:r>
              <a:rPr lang="ru-RU" dirty="0"/>
              <a:t>, </a:t>
            </a:r>
            <a:r>
              <a:rPr lang="ru-RU" dirty="0" err="1"/>
              <a:t>Луцій</a:t>
            </a:r>
            <a:r>
              <a:rPr lang="ru-RU" dirty="0"/>
              <a:t> Сенека, Адам </a:t>
            </a:r>
            <a:r>
              <a:rPr lang="ru-RU" dirty="0" err="1"/>
              <a:t>Сміт</a:t>
            </a:r>
            <a:r>
              <a:rPr lang="ru-RU" dirty="0"/>
              <a:t>).</a:t>
            </a:r>
          </a:p>
          <a:p>
            <a:pPr algn="just"/>
            <a:r>
              <a:rPr lang="ru-RU" dirty="0" err="1"/>
              <a:t>Механізми</a:t>
            </a:r>
            <a:r>
              <a:rPr lang="ru-RU" dirty="0"/>
              <a:t> </a:t>
            </a:r>
            <a:r>
              <a:rPr lang="ru-RU" dirty="0" err="1"/>
              <a:t>здійснення</a:t>
            </a:r>
            <a:r>
              <a:rPr lang="ru-RU" dirty="0"/>
              <a:t> – </a:t>
            </a:r>
            <a:r>
              <a:rPr lang="ru-RU" dirty="0" err="1"/>
              <a:t>первісні</a:t>
            </a:r>
            <a:r>
              <a:rPr lang="ru-RU" dirty="0"/>
              <a:t> </a:t>
            </a:r>
            <a:r>
              <a:rPr lang="ru-RU" dirty="0" err="1"/>
              <a:t>форми</a:t>
            </a:r>
            <a:r>
              <a:rPr lang="ru-RU" dirty="0"/>
              <a:t> </a:t>
            </a:r>
            <a:r>
              <a:rPr lang="ru-RU" dirty="0" err="1"/>
              <a:t>соціально-трудових</a:t>
            </a:r>
            <a:r>
              <a:rPr lang="ru-RU" dirty="0"/>
              <a:t> </a:t>
            </a:r>
            <a:r>
              <a:rPr lang="ru-RU" dirty="0" err="1"/>
              <a:t>відносин</a:t>
            </a:r>
            <a:r>
              <a:rPr lang="ru-RU" dirty="0"/>
              <a:t>, в тому </a:t>
            </a:r>
            <a:r>
              <a:rPr lang="ru-RU" dirty="0" err="1"/>
              <a:t>числі</a:t>
            </a:r>
            <a:r>
              <a:rPr lang="ru-RU" dirty="0"/>
              <a:t> і </a:t>
            </a:r>
            <a:r>
              <a:rPr lang="ru-RU" dirty="0" err="1"/>
              <a:t>первісні</a:t>
            </a:r>
            <a:r>
              <a:rPr lang="ru-RU" dirty="0"/>
              <a:t> </a:t>
            </a:r>
            <a:r>
              <a:rPr lang="ru-RU" dirty="0" err="1"/>
              <a:t>форми</a:t>
            </a:r>
            <a:r>
              <a:rPr lang="ru-RU" dirty="0"/>
              <a:t> </a:t>
            </a:r>
            <a:r>
              <a:rPr lang="ru-RU" dirty="0" err="1"/>
              <a:t>конкурентних</a:t>
            </a:r>
            <a:r>
              <a:rPr lang="ru-RU" dirty="0"/>
              <a:t> </a:t>
            </a:r>
            <a:r>
              <a:rPr lang="ru-RU" dirty="0" err="1"/>
              <a:t>відносин</a:t>
            </a:r>
            <a:r>
              <a:rPr lang="ru-RU" dirty="0"/>
              <a:t>. </a:t>
            </a:r>
            <a:r>
              <a:rPr lang="ru-RU" dirty="0" err="1"/>
              <a:t>Наслідки</a:t>
            </a:r>
            <a:r>
              <a:rPr lang="ru-RU" dirty="0"/>
              <a:t> </a:t>
            </a:r>
            <a:r>
              <a:rPr lang="ru-RU" b="1" dirty="0"/>
              <a:t>- </a:t>
            </a:r>
            <a:r>
              <a:rPr lang="ru-RU" dirty="0" err="1"/>
              <a:t>подальший</a:t>
            </a:r>
            <a:r>
              <a:rPr lang="ru-RU" dirty="0"/>
              <a:t> </a:t>
            </a:r>
            <a:r>
              <a:rPr lang="ru-RU" dirty="0" err="1"/>
              <a:t>розвиток</a:t>
            </a:r>
            <a:r>
              <a:rPr lang="ru-RU" dirty="0"/>
              <a:t> </a:t>
            </a:r>
            <a:r>
              <a:rPr lang="ru-RU" dirty="0" err="1"/>
              <a:t>продуктивних</a:t>
            </a:r>
            <a:r>
              <a:rPr lang="ru-RU" dirty="0"/>
              <a:t> сил, </a:t>
            </a:r>
            <a:r>
              <a:rPr lang="ru-RU" dirty="0" err="1"/>
              <a:t>різке</a:t>
            </a:r>
            <a:r>
              <a:rPr lang="ru-RU" dirty="0"/>
              <a:t> </a:t>
            </a:r>
            <a:r>
              <a:rPr lang="ru-RU" dirty="0" err="1"/>
              <a:t>розмежування</a:t>
            </a:r>
            <a:r>
              <a:rPr lang="ru-RU" dirty="0"/>
              <a:t> </a:t>
            </a:r>
            <a:r>
              <a:rPr lang="ru-RU" dirty="0" err="1"/>
              <a:t>членів</a:t>
            </a:r>
            <a:r>
              <a:rPr lang="ru-RU" dirty="0"/>
              <a:t> </a:t>
            </a:r>
            <a:r>
              <a:rPr lang="ru-RU" dirty="0" err="1"/>
              <a:t>суспільства</a:t>
            </a:r>
            <a:r>
              <a:rPr lang="ru-RU" dirty="0"/>
              <a:t> на </a:t>
            </a:r>
            <a:r>
              <a:rPr lang="ru-RU" dirty="0" err="1"/>
              <a:t>бідних</a:t>
            </a:r>
            <a:r>
              <a:rPr lang="ru-RU" dirty="0"/>
              <a:t> та </a:t>
            </a:r>
            <a:r>
              <a:rPr lang="ru-RU" dirty="0" err="1"/>
              <a:t>багатих</a:t>
            </a:r>
            <a:r>
              <a:rPr lang="ru-RU" dirty="0"/>
              <a:t>, </a:t>
            </a:r>
            <a:r>
              <a:rPr lang="ru-RU" dirty="0" err="1"/>
              <a:t>поглиблення</a:t>
            </a:r>
            <a:r>
              <a:rPr lang="ru-RU" dirty="0"/>
              <a:t> </a:t>
            </a:r>
            <a:r>
              <a:rPr lang="ru-RU" dirty="0" err="1"/>
              <a:t>рівня</a:t>
            </a:r>
            <a:r>
              <a:rPr lang="ru-RU" dirty="0"/>
              <a:t> </a:t>
            </a:r>
            <a:r>
              <a:rPr lang="ru-RU" dirty="0" err="1"/>
              <a:t>експлуатації</a:t>
            </a:r>
            <a:r>
              <a:rPr lang="ru-RU" dirty="0"/>
              <a:t> </a:t>
            </a:r>
            <a:r>
              <a:rPr lang="ru-RU" dirty="0" err="1"/>
              <a:t>людини</a:t>
            </a:r>
            <a:r>
              <a:rPr lang="ru-RU" dirty="0"/>
              <a:t>, </a:t>
            </a:r>
            <a:r>
              <a:rPr lang="ru-RU" dirty="0" err="1"/>
              <a:t>виникнення</a:t>
            </a:r>
            <a:r>
              <a:rPr lang="ru-RU" dirty="0"/>
              <a:t> </a:t>
            </a:r>
            <a:r>
              <a:rPr lang="ru-RU" dirty="0" err="1"/>
              <a:t>соціальних</a:t>
            </a:r>
            <a:r>
              <a:rPr lang="ru-RU" dirty="0"/>
              <a:t> </a:t>
            </a:r>
            <a:r>
              <a:rPr lang="ru-RU" dirty="0" err="1"/>
              <a:t>конфліктів</a:t>
            </a:r>
            <a:r>
              <a:rPr lang="ru-RU" dirty="0"/>
              <a:t>, </a:t>
            </a:r>
            <a:r>
              <a:rPr lang="ru-RU" dirty="0" err="1"/>
              <a:t>які</a:t>
            </a:r>
            <a:r>
              <a:rPr lang="ru-RU" dirty="0"/>
              <a:t> </a:t>
            </a:r>
            <a:r>
              <a:rPr lang="ru-RU" dirty="0" err="1"/>
              <a:t>досягли</a:t>
            </a:r>
            <a:r>
              <a:rPr lang="ru-RU" dirty="0"/>
              <a:t> форм </a:t>
            </a:r>
            <a:r>
              <a:rPr lang="ru-RU" dirty="0" err="1"/>
              <a:t>соціальних</a:t>
            </a:r>
            <a:r>
              <a:rPr lang="ru-RU" dirty="0"/>
              <a:t> </a:t>
            </a:r>
            <a:r>
              <a:rPr lang="ru-RU" dirty="0" err="1"/>
              <a:t>революцій</a:t>
            </a:r>
            <a:r>
              <a:rPr lang="ru-RU" dirty="0"/>
              <a:t>.</a:t>
            </a:r>
          </a:p>
        </p:txBody>
      </p:sp>
    </p:spTree>
    <p:extLst>
      <p:ext uri="{BB962C8B-B14F-4D97-AF65-F5344CB8AC3E}">
        <p14:creationId xmlns:p14="http://schemas.microsoft.com/office/powerpoint/2010/main" val="180105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60774" y="492370"/>
            <a:ext cx="11465169" cy="5104562"/>
          </a:xfrm>
        </p:spPr>
        <p:txBody>
          <a:bodyPr>
            <a:normAutofit/>
          </a:bodyPr>
          <a:lstStyle/>
          <a:p>
            <a:pPr algn="just"/>
            <a:r>
              <a:rPr lang="ru-RU" dirty="0" err="1"/>
              <a:t>Опрацьовані</a:t>
            </a:r>
            <a:r>
              <a:rPr lang="ru-RU" dirty="0"/>
              <a:t>, критично </a:t>
            </a:r>
            <a:r>
              <a:rPr lang="ru-RU" dirty="0" err="1"/>
              <a:t>осмислені</a:t>
            </a:r>
            <a:r>
              <a:rPr lang="ru-RU" dirty="0"/>
              <a:t> </a:t>
            </a:r>
            <a:r>
              <a:rPr lang="ru-RU" dirty="0" err="1"/>
              <a:t>також</a:t>
            </a:r>
            <a:r>
              <a:rPr lang="ru-RU" dirty="0"/>
              <a:t> і </a:t>
            </a:r>
            <a:r>
              <a:rPr lang="ru-RU" dirty="0" err="1"/>
              <a:t>теорії</a:t>
            </a:r>
            <a:r>
              <a:rPr lang="ru-RU" dirty="0"/>
              <a:t> "</a:t>
            </a:r>
            <a:r>
              <a:rPr lang="ru-RU" dirty="0" err="1"/>
              <a:t>людських</a:t>
            </a:r>
            <a:r>
              <a:rPr lang="ru-RU" dirty="0"/>
              <a:t> </a:t>
            </a:r>
            <a:r>
              <a:rPr lang="ru-RU" dirty="0" err="1"/>
              <a:t>можливостей</a:t>
            </a:r>
            <a:r>
              <a:rPr lang="ru-RU" dirty="0"/>
              <a:t>" (</a:t>
            </a:r>
            <a:r>
              <a:rPr lang="ru-RU" dirty="0" err="1"/>
              <a:t>А.Маслоу</a:t>
            </a:r>
            <a:r>
              <a:rPr lang="ru-RU" dirty="0"/>
              <a:t>, </a:t>
            </a:r>
            <a:r>
              <a:rPr lang="ru-RU" dirty="0" err="1"/>
              <a:t>С.Муррей</a:t>
            </a:r>
            <a:r>
              <a:rPr lang="ru-RU" dirty="0"/>
              <a:t> та </a:t>
            </a:r>
            <a:r>
              <a:rPr lang="ru-RU" dirty="0" err="1"/>
              <a:t>ін</a:t>
            </a:r>
            <a:r>
              <a:rPr lang="ru-RU" dirty="0"/>
              <a:t>.), “</a:t>
            </a:r>
            <a:r>
              <a:rPr lang="ru-RU" dirty="0" err="1"/>
              <a:t>людських</a:t>
            </a:r>
            <a:r>
              <a:rPr lang="ru-RU" dirty="0"/>
              <a:t> </a:t>
            </a:r>
            <a:r>
              <a:rPr lang="ru-RU" dirty="0" err="1"/>
              <a:t>відносин</a:t>
            </a:r>
            <a:r>
              <a:rPr lang="ru-RU" dirty="0"/>
              <a:t>” (</a:t>
            </a:r>
            <a:r>
              <a:rPr lang="ru-RU" dirty="0" err="1"/>
              <a:t>С.Мейо</a:t>
            </a:r>
            <a:r>
              <a:rPr lang="ru-RU" dirty="0"/>
              <a:t>), “</a:t>
            </a:r>
            <a:r>
              <a:rPr lang="ru-RU" dirty="0" err="1"/>
              <a:t>очікувань</a:t>
            </a:r>
            <a:r>
              <a:rPr lang="ru-RU" dirty="0"/>
              <a:t>” (</a:t>
            </a:r>
            <a:r>
              <a:rPr lang="ru-RU" dirty="0" err="1"/>
              <a:t>В.Брум</a:t>
            </a:r>
            <a:r>
              <a:rPr lang="ru-RU" dirty="0"/>
              <a:t>), “</a:t>
            </a:r>
            <a:r>
              <a:rPr lang="ru-RU" dirty="0" err="1"/>
              <a:t>соціальної</a:t>
            </a:r>
            <a:r>
              <a:rPr lang="ru-RU" dirty="0"/>
              <a:t> </a:t>
            </a:r>
            <a:r>
              <a:rPr lang="ru-RU" dirty="0" err="1"/>
              <a:t>справедливості</a:t>
            </a:r>
            <a:r>
              <a:rPr lang="ru-RU" dirty="0"/>
              <a:t>” (</a:t>
            </a:r>
            <a:r>
              <a:rPr lang="ru-RU" dirty="0" err="1"/>
              <a:t>А.Адамс</a:t>
            </a:r>
            <a:r>
              <a:rPr lang="ru-RU" dirty="0"/>
              <a:t>), “</a:t>
            </a:r>
            <a:r>
              <a:rPr lang="ru-RU" dirty="0" err="1"/>
              <a:t>розвитку</a:t>
            </a:r>
            <a:r>
              <a:rPr lang="ru-RU" dirty="0"/>
              <a:t> </a:t>
            </a:r>
            <a:r>
              <a:rPr lang="ru-RU" dirty="0" err="1"/>
              <a:t>цілей</a:t>
            </a:r>
            <a:r>
              <a:rPr lang="ru-RU" dirty="0"/>
              <a:t>” (</a:t>
            </a:r>
            <a:r>
              <a:rPr lang="ru-RU" dirty="0" err="1"/>
              <a:t>А.Макаренко</a:t>
            </a:r>
            <a:r>
              <a:rPr lang="ru-RU" dirty="0"/>
              <a:t>).</a:t>
            </a:r>
          </a:p>
          <a:p>
            <a:pPr algn="just"/>
            <a:r>
              <a:rPr lang="ru-RU" dirty="0" err="1"/>
              <a:t>Ідеологічне</a:t>
            </a:r>
            <a:r>
              <a:rPr lang="ru-RU" dirty="0"/>
              <a:t> </a:t>
            </a:r>
            <a:r>
              <a:rPr lang="ru-RU" dirty="0" err="1"/>
              <a:t>забезпечення</a:t>
            </a:r>
            <a:r>
              <a:rPr lang="ru-RU" dirty="0"/>
              <a:t>. Перший </a:t>
            </a:r>
            <a:r>
              <a:rPr lang="ru-RU" dirty="0" err="1"/>
              <a:t>варіант</a:t>
            </a:r>
            <a:r>
              <a:rPr lang="ru-RU" dirty="0"/>
              <a:t> – свобода </a:t>
            </a:r>
            <a:r>
              <a:rPr lang="ru-RU" dirty="0" err="1"/>
              <a:t>особистості</a:t>
            </a:r>
            <a:r>
              <a:rPr lang="ru-RU" dirty="0"/>
              <a:t>; </a:t>
            </a:r>
            <a:r>
              <a:rPr lang="ru-RU" dirty="0" err="1"/>
              <a:t>вирішення</a:t>
            </a:r>
            <a:r>
              <a:rPr lang="ru-RU" dirty="0"/>
              <a:t> проблем </a:t>
            </a:r>
            <a:r>
              <a:rPr lang="ru-RU" dirty="0" err="1"/>
              <a:t>індивідуалізму</a:t>
            </a:r>
            <a:r>
              <a:rPr lang="ru-RU" dirty="0"/>
              <a:t>, </a:t>
            </a:r>
            <a:r>
              <a:rPr lang="ru-RU" dirty="0" err="1"/>
              <a:t>визнання</a:t>
            </a:r>
            <a:r>
              <a:rPr lang="ru-RU" dirty="0"/>
              <a:t> </a:t>
            </a:r>
            <a:r>
              <a:rPr lang="ru-RU" dirty="0" err="1"/>
              <a:t>приватної</a:t>
            </a:r>
            <a:r>
              <a:rPr lang="ru-RU" dirty="0"/>
              <a:t> </a:t>
            </a:r>
            <a:r>
              <a:rPr lang="ru-RU" dirty="0" err="1"/>
              <a:t>власності</a:t>
            </a:r>
            <a:r>
              <a:rPr lang="ru-RU" dirty="0"/>
              <a:t> як атрибуту </a:t>
            </a:r>
            <a:r>
              <a:rPr lang="ru-RU" dirty="0" err="1"/>
              <a:t>індивідуальної</a:t>
            </a:r>
            <a:r>
              <a:rPr lang="ru-RU" dirty="0"/>
              <a:t> </a:t>
            </a:r>
            <a:r>
              <a:rPr lang="ru-RU" dirty="0" err="1"/>
              <a:t>свободи</a:t>
            </a:r>
            <a:r>
              <a:rPr lang="ru-RU" dirty="0"/>
              <a:t>.</a:t>
            </a:r>
          </a:p>
          <a:p>
            <a:pPr algn="just"/>
            <a:r>
              <a:rPr lang="ru-RU" dirty="0" err="1"/>
              <a:t>Другий</a:t>
            </a:r>
            <a:r>
              <a:rPr lang="ru-RU" dirty="0"/>
              <a:t> </a:t>
            </a:r>
            <a:r>
              <a:rPr lang="ru-RU" dirty="0" err="1"/>
              <a:t>варіант</a:t>
            </a:r>
            <a:r>
              <a:rPr lang="ru-RU" dirty="0"/>
              <a:t> – </a:t>
            </a:r>
            <a:r>
              <a:rPr lang="ru-RU" dirty="0" err="1"/>
              <a:t>принципи</a:t>
            </a:r>
            <a:r>
              <a:rPr lang="ru-RU" dirty="0"/>
              <a:t> </a:t>
            </a:r>
            <a:r>
              <a:rPr lang="ru-RU" dirty="0" err="1"/>
              <a:t>організації</a:t>
            </a:r>
            <a:r>
              <a:rPr lang="ru-RU" dirty="0"/>
              <a:t> </a:t>
            </a:r>
            <a:r>
              <a:rPr lang="ru-RU" dirty="0" err="1"/>
              <a:t>суспільства</a:t>
            </a:r>
            <a:r>
              <a:rPr lang="ru-RU" dirty="0"/>
              <a:t>, </a:t>
            </a:r>
            <a:r>
              <a:rPr lang="ru-RU" dirty="0" err="1"/>
              <a:t>згідно</a:t>
            </a:r>
            <a:r>
              <a:rPr lang="ru-RU" dirty="0"/>
              <a:t> з </a:t>
            </a:r>
            <a:r>
              <a:rPr lang="ru-RU" dirty="0" err="1"/>
              <a:t>якими</a:t>
            </a:r>
            <a:r>
              <a:rPr lang="ru-RU" dirty="0"/>
              <a:t> </a:t>
            </a:r>
            <a:r>
              <a:rPr lang="ru-RU" dirty="0" err="1"/>
              <a:t>рівність</a:t>
            </a:r>
            <a:r>
              <a:rPr lang="ru-RU" dirty="0"/>
              <a:t>, </a:t>
            </a:r>
            <a:r>
              <a:rPr lang="ru-RU" dirty="0" err="1"/>
              <a:t>братерство</a:t>
            </a:r>
            <a:r>
              <a:rPr lang="ru-RU" dirty="0"/>
              <a:t> та </a:t>
            </a:r>
            <a:r>
              <a:rPr lang="ru-RU" dirty="0" err="1"/>
              <a:t>взаємодопомога</a:t>
            </a:r>
            <a:r>
              <a:rPr lang="ru-RU" dirty="0"/>
              <a:t> </a:t>
            </a:r>
            <a:r>
              <a:rPr lang="ru-RU" dirty="0" err="1"/>
              <a:t>існують</a:t>
            </a:r>
            <a:r>
              <a:rPr lang="ru-RU" dirty="0"/>
              <a:t> на </a:t>
            </a:r>
            <a:r>
              <a:rPr lang="ru-RU" dirty="0" err="1"/>
              <a:t>основі</a:t>
            </a:r>
            <a:r>
              <a:rPr lang="ru-RU" dirty="0"/>
              <a:t> </a:t>
            </a:r>
            <a:r>
              <a:rPr lang="ru-RU" dirty="0" err="1"/>
              <a:t>спільної</a:t>
            </a:r>
            <a:r>
              <a:rPr lang="ru-RU" dirty="0"/>
              <a:t> </a:t>
            </a:r>
            <a:r>
              <a:rPr lang="ru-RU" dirty="0" err="1"/>
              <a:t>праці</a:t>
            </a:r>
            <a:r>
              <a:rPr lang="ru-RU" dirty="0"/>
              <a:t> </a:t>
            </a:r>
            <a:r>
              <a:rPr lang="ru-RU" dirty="0" err="1"/>
              <a:t>колективу</a:t>
            </a:r>
            <a:r>
              <a:rPr lang="ru-RU" dirty="0"/>
              <a:t>, </a:t>
            </a:r>
            <a:r>
              <a:rPr lang="ru-RU" dirty="0" err="1"/>
              <a:t>усунення</a:t>
            </a:r>
            <a:r>
              <a:rPr lang="ru-RU" dirty="0"/>
              <a:t> </a:t>
            </a:r>
            <a:r>
              <a:rPr lang="ru-RU" dirty="0" err="1"/>
              <a:t>приватної</a:t>
            </a:r>
            <a:r>
              <a:rPr lang="ru-RU" dirty="0"/>
              <a:t> </a:t>
            </a:r>
            <a:r>
              <a:rPr lang="ru-RU" dirty="0" err="1"/>
              <a:t>власності</a:t>
            </a:r>
            <a:r>
              <a:rPr lang="ru-RU" dirty="0"/>
              <a:t> на </a:t>
            </a:r>
            <a:r>
              <a:rPr lang="ru-RU" dirty="0" err="1"/>
              <a:t>засоби</a:t>
            </a:r>
            <a:r>
              <a:rPr lang="ru-RU" dirty="0"/>
              <a:t> </a:t>
            </a:r>
            <a:r>
              <a:rPr lang="ru-RU" dirty="0" err="1"/>
              <a:t>виробництва</a:t>
            </a:r>
            <a:r>
              <a:rPr lang="ru-RU" dirty="0"/>
              <a:t> – як причини </a:t>
            </a:r>
            <a:r>
              <a:rPr lang="ru-RU" dirty="0" err="1"/>
              <a:t>всіх</a:t>
            </a:r>
            <a:r>
              <a:rPr lang="ru-RU" dirty="0"/>
              <a:t> </a:t>
            </a:r>
            <a:r>
              <a:rPr lang="ru-RU" dirty="0" err="1"/>
              <a:t>людських</a:t>
            </a:r>
            <a:r>
              <a:rPr lang="ru-RU" dirty="0"/>
              <a:t> </a:t>
            </a:r>
            <a:r>
              <a:rPr lang="ru-RU" dirty="0" err="1"/>
              <a:t>нещасть</a:t>
            </a:r>
            <a:r>
              <a:rPr lang="ru-RU" dirty="0"/>
              <a:t>.</a:t>
            </a:r>
          </a:p>
          <a:p>
            <a:pPr algn="just"/>
            <a:r>
              <a:rPr lang="ru-RU" dirty="0" err="1"/>
              <a:t>Механізми</a:t>
            </a:r>
            <a:r>
              <a:rPr lang="ru-RU" dirty="0"/>
              <a:t> </a:t>
            </a:r>
            <a:r>
              <a:rPr lang="ru-RU" dirty="0" err="1"/>
              <a:t>здійснення</a:t>
            </a:r>
            <a:r>
              <a:rPr lang="ru-RU" dirty="0"/>
              <a:t> – </a:t>
            </a:r>
            <a:r>
              <a:rPr lang="ru-RU" dirty="0" err="1"/>
              <a:t>відносно</a:t>
            </a:r>
            <a:r>
              <a:rPr lang="ru-RU" dirty="0"/>
              <a:t> </a:t>
            </a:r>
            <a:r>
              <a:rPr lang="ru-RU" dirty="0" err="1"/>
              <a:t>розвинені</a:t>
            </a:r>
            <a:r>
              <a:rPr lang="ru-RU" dirty="0"/>
              <a:t> </a:t>
            </a:r>
            <a:r>
              <a:rPr lang="ru-RU" dirty="0" err="1"/>
              <a:t>соціально-трудові</a:t>
            </a:r>
            <a:r>
              <a:rPr lang="ru-RU" dirty="0"/>
              <a:t> </a:t>
            </a:r>
            <a:r>
              <a:rPr lang="ru-RU" dirty="0" err="1"/>
              <a:t>відносини</a:t>
            </a:r>
            <a:r>
              <a:rPr lang="ru-RU" dirty="0"/>
              <a:t> на </a:t>
            </a:r>
            <a:r>
              <a:rPr lang="ru-RU" dirty="0" err="1"/>
              <a:t>основі</a:t>
            </a:r>
            <a:r>
              <a:rPr lang="ru-RU" dirty="0"/>
              <a:t> </a:t>
            </a:r>
            <a:r>
              <a:rPr lang="ru-RU" dirty="0" err="1"/>
              <a:t>ринкових</a:t>
            </a:r>
            <a:r>
              <a:rPr lang="ru-RU" dirty="0"/>
              <a:t> та планово-</a:t>
            </a:r>
            <a:r>
              <a:rPr lang="ru-RU" dirty="0" err="1"/>
              <a:t>економічних</a:t>
            </a:r>
            <a:r>
              <a:rPr lang="ru-RU" dirty="0"/>
              <a:t> </a:t>
            </a:r>
            <a:r>
              <a:rPr lang="ru-RU" dirty="0" err="1"/>
              <a:t>мотиваційних</a:t>
            </a:r>
            <a:r>
              <a:rPr lang="ru-RU" dirty="0"/>
              <a:t> </a:t>
            </a:r>
            <a:r>
              <a:rPr lang="ru-RU" dirty="0" err="1"/>
              <a:t>механізмів</a:t>
            </a:r>
            <a:r>
              <a:rPr lang="ru-RU" dirty="0"/>
              <a:t>.</a:t>
            </a:r>
          </a:p>
          <a:p>
            <a:pPr algn="just"/>
            <a:r>
              <a:rPr lang="ru-RU" dirty="0" err="1"/>
              <a:t>Наслідки</a:t>
            </a:r>
            <a:r>
              <a:rPr lang="ru-RU" dirty="0"/>
              <a:t> – </a:t>
            </a:r>
            <a:r>
              <a:rPr lang="ru-RU" dirty="0" err="1"/>
              <a:t>бурхливий</a:t>
            </a:r>
            <a:r>
              <a:rPr lang="ru-RU" dirty="0"/>
              <a:t> </a:t>
            </a:r>
            <a:r>
              <a:rPr lang="ru-RU" dirty="0" err="1"/>
              <a:t>розвиток</a:t>
            </a:r>
            <a:r>
              <a:rPr lang="ru-RU" dirty="0"/>
              <a:t> </a:t>
            </a:r>
            <a:r>
              <a:rPr lang="ru-RU" dirty="0" err="1"/>
              <a:t>суспільства</a:t>
            </a:r>
            <a:r>
              <a:rPr lang="ru-RU" dirty="0"/>
              <a:t> в </a:t>
            </a:r>
            <a:r>
              <a:rPr lang="ru-RU" dirty="0" err="1"/>
              <a:t>першому</a:t>
            </a:r>
            <a:r>
              <a:rPr lang="ru-RU" dirty="0"/>
              <a:t> та другому </a:t>
            </a:r>
            <a:r>
              <a:rPr lang="ru-RU" dirty="0" err="1"/>
              <a:t>випадках</a:t>
            </a:r>
            <a:r>
              <a:rPr lang="ru-RU" dirty="0"/>
              <a:t>. В основному </a:t>
            </a:r>
            <a:r>
              <a:rPr lang="ru-RU" dirty="0" err="1"/>
              <a:t>було</a:t>
            </a:r>
            <a:r>
              <a:rPr lang="ru-RU" dirty="0"/>
              <a:t> </a:t>
            </a:r>
            <a:r>
              <a:rPr lang="ru-RU" dirty="0" err="1"/>
              <a:t>досягнуто</a:t>
            </a:r>
            <a:r>
              <a:rPr lang="ru-RU" dirty="0"/>
              <a:t> </a:t>
            </a:r>
            <a:r>
              <a:rPr lang="ru-RU" dirty="0" err="1"/>
              <a:t>задоволення</a:t>
            </a:r>
            <a:r>
              <a:rPr lang="ru-RU" dirty="0"/>
              <a:t> потреб </a:t>
            </a:r>
            <a:r>
              <a:rPr lang="ru-RU" dirty="0" err="1"/>
              <a:t>першого</a:t>
            </a:r>
            <a:r>
              <a:rPr lang="ru-RU" dirty="0"/>
              <a:t> порядку.</a:t>
            </a:r>
          </a:p>
        </p:txBody>
      </p:sp>
    </p:spTree>
    <p:extLst>
      <p:ext uri="{BB962C8B-B14F-4D97-AF65-F5344CB8AC3E}">
        <p14:creationId xmlns:p14="http://schemas.microsoft.com/office/powerpoint/2010/main" val="375417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0725" y="552660"/>
            <a:ext cx="11465169" cy="4943789"/>
          </a:xfrm>
        </p:spPr>
        <p:txBody>
          <a:bodyPr/>
          <a:lstStyle/>
          <a:p>
            <a:pPr algn="just"/>
            <a:r>
              <a:rPr lang="ru-RU" dirty="0"/>
              <a:t>Потреби </a:t>
            </a:r>
            <a:r>
              <a:rPr lang="ru-RU" dirty="0" err="1"/>
              <a:t>ділять</a:t>
            </a:r>
            <a:r>
              <a:rPr lang="ru-RU" dirty="0"/>
              <a:t> на </a:t>
            </a:r>
            <a:r>
              <a:rPr lang="ru-RU" dirty="0" err="1"/>
              <a:t>біологічні</a:t>
            </a:r>
            <a:r>
              <a:rPr lang="ru-RU" dirty="0"/>
              <a:t> та </a:t>
            </a:r>
            <a:r>
              <a:rPr lang="ru-RU" dirty="0" err="1"/>
              <a:t>соціальні</a:t>
            </a:r>
            <a:r>
              <a:rPr lang="ru-RU" dirty="0"/>
              <a:t>. </a:t>
            </a:r>
            <a:r>
              <a:rPr lang="ru-RU" dirty="0" err="1"/>
              <a:t>Такий</a:t>
            </a:r>
            <a:r>
              <a:rPr lang="ru-RU" dirty="0"/>
              <a:t> </a:t>
            </a:r>
            <a:r>
              <a:rPr lang="ru-RU" dirty="0" err="1"/>
              <a:t>поділ</a:t>
            </a:r>
            <a:r>
              <a:rPr lang="ru-RU" dirty="0"/>
              <a:t> </a:t>
            </a:r>
            <a:r>
              <a:rPr lang="ru-RU" dirty="0" err="1"/>
              <a:t>штучний</a:t>
            </a:r>
            <a:r>
              <a:rPr lang="ru-RU" dirty="0"/>
              <a:t>, але </a:t>
            </a:r>
            <a:r>
              <a:rPr lang="ru-RU" dirty="0" err="1"/>
              <a:t>зручний</a:t>
            </a:r>
            <a:r>
              <a:rPr lang="ru-RU" dirty="0"/>
              <a:t> для </a:t>
            </a:r>
            <a:r>
              <a:rPr lang="ru-RU" dirty="0" err="1"/>
              <a:t>розуміння</a:t>
            </a:r>
            <a:r>
              <a:rPr lang="ru-RU" dirty="0"/>
              <a:t> </a:t>
            </a:r>
            <a:r>
              <a:rPr lang="ru-RU" dirty="0" err="1"/>
              <a:t>їх</a:t>
            </a:r>
            <a:r>
              <a:rPr lang="ru-RU" dirty="0"/>
              <a:t> </a:t>
            </a:r>
            <a:r>
              <a:rPr lang="ru-RU" dirty="0" err="1"/>
              <a:t>природи</a:t>
            </a:r>
            <a:r>
              <a:rPr lang="ru-RU" dirty="0"/>
              <a:t>. </a:t>
            </a:r>
            <a:r>
              <a:rPr lang="ru-RU" dirty="0" err="1"/>
              <a:t>Біологічні</a:t>
            </a:r>
            <a:r>
              <a:rPr lang="ru-RU" dirty="0"/>
              <a:t> потреби </a:t>
            </a:r>
            <a:r>
              <a:rPr lang="ru-RU" dirty="0" err="1"/>
              <a:t>існують</a:t>
            </a:r>
            <a:r>
              <a:rPr lang="ru-RU" dirty="0"/>
              <a:t> у кожного, </a:t>
            </a:r>
            <a:r>
              <a:rPr lang="ru-RU" dirty="0" err="1"/>
              <a:t>їх</a:t>
            </a:r>
            <a:r>
              <a:rPr lang="ru-RU" dirty="0"/>
              <a:t> </a:t>
            </a:r>
            <a:r>
              <a:rPr lang="ru-RU" dirty="0" err="1"/>
              <a:t>задоволення</a:t>
            </a:r>
            <a:r>
              <a:rPr lang="ru-RU" dirty="0"/>
              <a:t> </a:t>
            </a:r>
            <a:r>
              <a:rPr lang="ru-RU" dirty="0" err="1"/>
              <a:t>необхідне</a:t>
            </a:r>
            <a:r>
              <a:rPr lang="ru-RU" dirty="0"/>
              <a:t> для </a:t>
            </a:r>
            <a:r>
              <a:rPr lang="ru-RU" dirty="0" err="1"/>
              <a:t>збереження</a:t>
            </a:r>
            <a:r>
              <a:rPr lang="ru-RU" dirty="0"/>
              <a:t> </a:t>
            </a:r>
            <a:r>
              <a:rPr lang="ru-RU" dirty="0" err="1"/>
              <a:t>існування</a:t>
            </a:r>
            <a:r>
              <a:rPr lang="ru-RU" dirty="0"/>
              <a:t> </a:t>
            </a:r>
            <a:r>
              <a:rPr lang="ru-RU" dirty="0" err="1"/>
              <a:t>окремої</a:t>
            </a:r>
            <a:r>
              <a:rPr lang="ru-RU" dirty="0"/>
              <a:t> </a:t>
            </a:r>
            <a:r>
              <a:rPr lang="ru-RU" dirty="0" err="1"/>
              <a:t>істоти</a:t>
            </a:r>
            <a:r>
              <a:rPr lang="ru-RU" dirty="0"/>
              <a:t> </a:t>
            </a:r>
            <a:r>
              <a:rPr lang="ru-RU" dirty="0" err="1"/>
              <a:t>або</a:t>
            </a:r>
            <a:r>
              <a:rPr lang="ru-RU" dirty="0"/>
              <a:t> виду. </a:t>
            </a:r>
            <a:r>
              <a:rPr lang="ru-RU" dirty="0" err="1"/>
              <a:t>Найважливішими</a:t>
            </a:r>
            <a:r>
              <a:rPr lang="ru-RU" dirty="0"/>
              <a:t> </a:t>
            </a:r>
            <a:r>
              <a:rPr lang="ru-RU" dirty="0" err="1"/>
              <a:t>серед</a:t>
            </a:r>
            <a:r>
              <a:rPr lang="ru-RU" dirty="0"/>
              <a:t> них є: </a:t>
            </a:r>
            <a:r>
              <a:rPr lang="ru-RU" dirty="0" err="1"/>
              <a:t>харчування</a:t>
            </a:r>
            <a:r>
              <a:rPr lang="ru-RU" dirty="0"/>
              <a:t> (голод та </a:t>
            </a:r>
            <a:r>
              <a:rPr lang="ru-RU" dirty="0" err="1"/>
              <a:t>спрага</a:t>
            </a:r>
            <a:r>
              <a:rPr lang="ru-RU" dirty="0"/>
              <a:t>), </a:t>
            </a:r>
            <a:r>
              <a:rPr lang="ru-RU" dirty="0" err="1"/>
              <a:t>уникнення</a:t>
            </a:r>
            <a:r>
              <a:rPr lang="ru-RU" dirty="0"/>
              <a:t> болю, </a:t>
            </a:r>
            <a:r>
              <a:rPr lang="ru-RU" dirty="0" err="1"/>
              <a:t>руху</a:t>
            </a:r>
            <a:r>
              <a:rPr lang="ru-RU" dirty="0"/>
              <a:t>, комфорт </a:t>
            </a:r>
            <a:r>
              <a:rPr lang="ru-RU" dirty="0" err="1"/>
              <a:t>сприятливої</a:t>
            </a:r>
            <a:r>
              <a:rPr lang="ru-RU" dirty="0"/>
              <a:t> для </a:t>
            </a:r>
            <a:r>
              <a:rPr lang="ru-RU" dirty="0" err="1"/>
              <a:t>тіла</a:t>
            </a:r>
            <a:r>
              <a:rPr lang="ru-RU" dirty="0"/>
              <a:t> </a:t>
            </a:r>
            <a:r>
              <a:rPr lang="ru-RU" dirty="0" err="1"/>
              <a:t>температури</a:t>
            </a:r>
            <a:r>
              <a:rPr lang="ru-RU" dirty="0"/>
              <a:t> (</a:t>
            </a:r>
            <a:r>
              <a:rPr lang="ru-RU" dirty="0" err="1"/>
              <a:t>житло</a:t>
            </a:r>
            <a:r>
              <a:rPr lang="ru-RU" dirty="0"/>
              <a:t>, </a:t>
            </a:r>
            <a:r>
              <a:rPr lang="ru-RU" dirty="0" err="1"/>
              <a:t>одяг</a:t>
            </a:r>
            <a:r>
              <a:rPr lang="ru-RU" dirty="0"/>
              <a:t>), </a:t>
            </a:r>
            <a:r>
              <a:rPr lang="ru-RU" dirty="0" err="1"/>
              <a:t>сексуальні</a:t>
            </a:r>
            <a:r>
              <a:rPr lang="ru-RU" dirty="0"/>
              <a:t>, </a:t>
            </a:r>
            <a:r>
              <a:rPr lang="ru-RU" dirty="0" err="1"/>
              <a:t>материнські</a:t>
            </a:r>
            <a:r>
              <a:rPr lang="ru-RU" dirty="0"/>
              <a:t> та </a:t>
            </a:r>
            <a:r>
              <a:rPr lang="ru-RU" dirty="0" err="1"/>
              <a:t>ін</a:t>
            </a:r>
            <a:r>
              <a:rPr lang="ru-RU" dirty="0"/>
              <a:t>. </a:t>
            </a:r>
            <a:r>
              <a:rPr lang="ru-RU" dirty="0" err="1"/>
              <a:t>Це</a:t>
            </a:r>
            <a:r>
              <a:rPr lang="ru-RU" dirty="0"/>
              <a:t> </a:t>
            </a:r>
            <a:r>
              <a:rPr lang="ru-RU" dirty="0" err="1"/>
              <a:t>природні</a:t>
            </a:r>
            <a:r>
              <a:rPr lang="ru-RU" dirty="0"/>
              <a:t> та </a:t>
            </a:r>
            <a:r>
              <a:rPr lang="ru-RU" dirty="0" err="1"/>
              <a:t>універсальні</a:t>
            </a:r>
            <a:r>
              <a:rPr lang="ru-RU" dirty="0"/>
              <a:t> потреби.</a:t>
            </a:r>
          </a:p>
          <a:p>
            <a:pPr algn="just"/>
            <a:r>
              <a:rPr lang="ru-RU" dirty="0" err="1"/>
              <a:t>Мотиви</a:t>
            </a:r>
            <a:r>
              <a:rPr lang="ru-RU" dirty="0"/>
              <a:t>, як і потреби, </a:t>
            </a:r>
            <a:r>
              <a:rPr lang="ru-RU" dirty="0" err="1"/>
              <a:t>теж</a:t>
            </a:r>
            <a:r>
              <a:rPr lang="ru-RU" dirty="0"/>
              <a:t> </a:t>
            </a:r>
            <a:r>
              <a:rPr lang="ru-RU" dirty="0" err="1"/>
              <a:t>ділять</a:t>
            </a:r>
            <a:r>
              <a:rPr lang="ru-RU" dirty="0"/>
              <a:t> на </a:t>
            </a:r>
            <a:r>
              <a:rPr lang="ru-RU" dirty="0" err="1"/>
              <a:t>дві</a:t>
            </a:r>
            <a:r>
              <a:rPr lang="ru-RU" dirty="0"/>
              <a:t> </a:t>
            </a:r>
            <a:r>
              <a:rPr lang="ru-RU" dirty="0" err="1"/>
              <a:t>групи</a:t>
            </a:r>
            <a:r>
              <a:rPr lang="ru-RU" dirty="0"/>
              <a:t>: </a:t>
            </a:r>
            <a:r>
              <a:rPr lang="ru-RU" dirty="0" err="1"/>
              <a:t>біологічні</a:t>
            </a:r>
            <a:r>
              <a:rPr lang="ru-RU" dirty="0"/>
              <a:t> та </a:t>
            </a:r>
            <a:r>
              <a:rPr lang="ru-RU" dirty="0" err="1"/>
              <a:t>соціальні</a:t>
            </a:r>
            <a:r>
              <a:rPr lang="ru-RU" dirty="0"/>
              <a:t>. </a:t>
            </a:r>
            <a:r>
              <a:rPr lang="ru-RU" dirty="0" err="1"/>
              <a:t>Зауважимо</a:t>
            </a:r>
            <a:r>
              <a:rPr lang="ru-RU" dirty="0"/>
              <a:t>, </a:t>
            </a:r>
            <a:r>
              <a:rPr lang="ru-RU" dirty="0" err="1"/>
              <a:t>що</a:t>
            </a:r>
            <a:r>
              <a:rPr lang="ru-RU" dirty="0"/>
              <a:t> </a:t>
            </a:r>
            <a:r>
              <a:rPr lang="ru-RU" dirty="0" err="1"/>
              <a:t>під</a:t>
            </a:r>
            <a:r>
              <a:rPr lang="ru-RU" dirty="0"/>
              <a:t> мотивом </a:t>
            </a:r>
            <a:r>
              <a:rPr lang="ru-RU" dirty="0" err="1"/>
              <a:t>слід</a:t>
            </a:r>
            <a:r>
              <a:rPr lang="ru-RU" dirty="0"/>
              <a:t> </a:t>
            </a:r>
            <a:r>
              <a:rPr lang="ru-RU" dirty="0" err="1"/>
              <a:t>розуміти</a:t>
            </a:r>
            <a:r>
              <a:rPr lang="ru-RU" dirty="0"/>
              <a:t> </a:t>
            </a:r>
            <a:r>
              <a:rPr lang="ru-RU" dirty="0" err="1"/>
              <a:t>внутрішній</a:t>
            </a:r>
            <a:r>
              <a:rPr lang="ru-RU" dirty="0"/>
              <a:t> фактор, </a:t>
            </a:r>
            <a:r>
              <a:rPr lang="ru-RU" dirty="0" err="1"/>
              <a:t>який</a:t>
            </a:r>
            <a:r>
              <a:rPr lang="ru-RU" dirty="0"/>
              <a:t> </a:t>
            </a:r>
            <a:r>
              <a:rPr lang="ru-RU" dirty="0" err="1"/>
              <a:t>збуджує</a:t>
            </a:r>
            <a:r>
              <a:rPr lang="ru-RU" dirty="0"/>
              <a:t>, </a:t>
            </a:r>
            <a:r>
              <a:rPr lang="ru-RU" dirty="0" err="1"/>
              <a:t>спонукає</a:t>
            </a:r>
            <a:r>
              <a:rPr lang="ru-RU" dirty="0"/>
              <a:t> </a:t>
            </a:r>
            <a:r>
              <a:rPr lang="ru-RU" dirty="0" err="1"/>
              <a:t>людину</a:t>
            </a:r>
            <a:r>
              <a:rPr lang="ru-RU" dirty="0"/>
              <a:t> до </a:t>
            </a:r>
            <a:r>
              <a:rPr lang="ru-RU" dirty="0" err="1"/>
              <a:t>дії</a:t>
            </a:r>
            <a:r>
              <a:rPr lang="ru-RU" dirty="0"/>
              <a:t>. </a:t>
            </a:r>
            <a:r>
              <a:rPr lang="ru-RU" dirty="0" err="1"/>
              <a:t>Основними</a:t>
            </a:r>
            <a:r>
              <a:rPr lang="ru-RU" dirty="0"/>
              <a:t> мотивами є: </a:t>
            </a:r>
            <a:r>
              <a:rPr lang="ru-RU" dirty="0" err="1"/>
              <a:t>самозбереження</a:t>
            </a:r>
            <a:r>
              <a:rPr lang="ru-RU" dirty="0"/>
              <a:t>, </a:t>
            </a:r>
            <a:r>
              <a:rPr lang="ru-RU" dirty="0" err="1"/>
              <a:t>почуття</a:t>
            </a:r>
            <a:r>
              <a:rPr lang="ru-RU" dirty="0"/>
              <a:t> </a:t>
            </a:r>
            <a:r>
              <a:rPr lang="ru-RU" dirty="0" err="1"/>
              <a:t>стадності</a:t>
            </a:r>
            <a:r>
              <a:rPr lang="ru-RU" dirty="0"/>
              <a:t>, </a:t>
            </a:r>
            <a:r>
              <a:rPr lang="ru-RU" dirty="0" err="1"/>
              <a:t>самостійності</a:t>
            </a:r>
            <a:r>
              <a:rPr lang="ru-RU" dirty="0"/>
              <a:t>, </a:t>
            </a:r>
            <a:r>
              <a:rPr lang="ru-RU" dirty="0" err="1"/>
              <a:t>утвердження</a:t>
            </a:r>
            <a:r>
              <a:rPr lang="ru-RU" dirty="0"/>
              <a:t>, </a:t>
            </a:r>
            <a:r>
              <a:rPr lang="ru-RU" dirty="0" err="1"/>
              <a:t>самореалізації</a:t>
            </a:r>
            <a:r>
              <a:rPr lang="ru-RU" dirty="0"/>
              <a:t>, </a:t>
            </a:r>
            <a:r>
              <a:rPr lang="ru-RU" dirty="0" err="1"/>
              <a:t>надійності</a:t>
            </a:r>
            <a:r>
              <a:rPr lang="ru-RU" dirty="0"/>
              <a:t>, </a:t>
            </a:r>
            <a:r>
              <a:rPr lang="ru-RU" dirty="0" err="1"/>
              <a:t>альтруїзму</a:t>
            </a:r>
            <a:r>
              <a:rPr lang="ru-RU" dirty="0"/>
              <a:t> </a:t>
            </a:r>
            <a:r>
              <a:rPr lang="ru-RU" dirty="0" err="1"/>
              <a:t>тощо</a:t>
            </a:r>
            <a:r>
              <a:rPr lang="ru-RU" dirty="0"/>
              <a:t>.</a:t>
            </a:r>
          </a:p>
        </p:txBody>
      </p:sp>
    </p:spTree>
    <p:extLst>
      <p:ext uri="{BB962C8B-B14F-4D97-AF65-F5344CB8AC3E}">
        <p14:creationId xmlns:p14="http://schemas.microsoft.com/office/powerpoint/2010/main" val="382667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64010" y="5828044"/>
            <a:ext cx="10394707" cy="610318"/>
          </a:xfrm>
        </p:spPr>
        <p:txBody>
          <a:bodyPr/>
          <a:lstStyle/>
          <a:p>
            <a:pPr algn="ctr"/>
            <a:r>
              <a:rPr lang="ru-RU" dirty="0"/>
              <a:t>Структурна схема </a:t>
            </a:r>
            <a:r>
              <a:rPr lang="ru-RU" dirty="0" err="1"/>
              <a:t>системи</a:t>
            </a:r>
            <a:r>
              <a:rPr lang="ru-RU" dirty="0"/>
              <a:t> </a:t>
            </a:r>
            <a:r>
              <a:rPr lang="ru-RU" dirty="0" err="1"/>
              <a:t>мотивації</a:t>
            </a:r>
            <a:r>
              <a:rPr lang="ru-RU" dirty="0"/>
              <a:t> </a:t>
            </a:r>
            <a:r>
              <a:rPr lang="ru-RU" dirty="0" err="1"/>
              <a:t>праці</a:t>
            </a:r>
            <a:endParaRPr lang="ru-RU" dirty="0"/>
          </a:p>
        </p:txBody>
      </p:sp>
      <p:grpSp>
        <p:nvGrpSpPr>
          <p:cNvPr id="4" name="Полотно 1"/>
          <p:cNvGrpSpPr/>
          <p:nvPr/>
        </p:nvGrpSpPr>
        <p:grpSpPr>
          <a:xfrm>
            <a:off x="1117600" y="328760"/>
            <a:ext cx="9137650" cy="5388610"/>
            <a:chOff x="0" y="0"/>
            <a:chExt cx="9137650" cy="5388610"/>
          </a:xfrm>
        </p:grpSpPr>
        <p:sp>
          <p:nvSpPr>
            <p:cNvPr id="5" name="Прямоугольник 4"/>
            <p:cNvSpPr/>
            <p:nvPr/>
          </p:nvSpPr>
          <p:spPr>
            <a:xfrm>
              <a:off x="0" y="0"/>
              <a:ext cx="9137650" cy="5388610"/>
            </a:xfrm>
            <a:prstGeom prst="rect">
              <a:avLst/>
            </a:prstGeom>
          </p:spPr>
        </p:sp>
        <p:sp>
          <p:nvSpPr>
            <p:cNvPr id="6" name="Поле 2"/>
            <p:cNvSpPr txBox="1"/>
            <p:nvPr/>
          </p:nvSpPr>
          <p:spPr>
            <a:xfrm>
              <a:off x="361950" y="0"/>
              <a:ext cx="1498600"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uk-UA" sz="1400">
                  <a:effectLst/>
                  <a:latin typeface="Times New Roman"/>
                  <a:ea typeface="Calibri"/>
                </a:rPr>
                <a:t>ПОТРЕБИ</a:t>
              </a:r>
              <a:endParaRPr lang="ru-RU" sz="1400">
                <a:effectLst/>
                <a:latin typeface="Times New Roman"/>
                <a:ea typeface="Calibri"/>
              </a:endParaRPr>
            </a:p>
          </p:txBody>
        </p:sp>
        <p:sp>
          <p:nvSpPr>
            <p:cNvPr id="7" name="Поле 2"/>
            <p:cNvSpPr txBox="1"/>
            <p:nvPr/>
          </p:nvSpPr>
          <p:spPr>
            <a:xfrm>
              <a:off x="2438400" y="0"/>
              <a:ext cx="1498600"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uk-UA" sz="1400">
                  <a:effectLst/>
                  <a:latin typeface="Times New Roman"/>
                  <a:ea typeface="Times New Roman"/>
                </a:rPr>
                <a:t>МОТИВИ</a:t>
              </a:r>
              <a:endParaRPr lang="ru-RU" sz="1200">
                <a:effectLst/>
                <a:latin typeface="Times New Roman"/>
                <a:ea typeface="Times New Roman"/>
              </a:endParaRPr>
            </a:p>
          </p:txBody>
        </p:sp>
        <p:sp>
          <p:nvSpPr>
            <p:cNvPr id="8" name="Поле 2"/>
            <p:cNvSpPr txBox="1"/>
            <p:nvPr/>
          </p:nvSpPr>
          <p:spPr>
            <a:xfrm>
              <a:off x="4159250" y="0"/>
              <a:ext cx="1498600"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uk-UA" sz="1400">
                  <a:effectLst/>
                  <a:latin typeface="Times New Roman"/>
                  <a:ea typeface="Calibri"/>
                </a:rPr>
                <a:t>ЦІЛЬ</a:t>
              </a:r>
              <a:endParaRPr lang="ru-RU" sz="1200">
                <a:effectLst/>
                <a:latin typeface="Times New Roman"/>
                <a:ea typeface="Times New Roman"/>
              </a:endParaRPr>
            </a:p>
          </p:txBody>
        </p:sp>
        <p:sp>
          <p:nvSpPr>
            <p:cNvPr id="9" name="Поле 2"/>
            <p:cNvSpPr txBox="1"/>
            <p:nvPr/>
          </p:nvSpPr>
          <p:spPr>
            <a:xfrm>
              <a:off x="5924550" y="0"/>
              <a:ext cx="1498600"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uk-UA" sz="1400">
                  <a:effectLst/>
                  <a:latin typeface="Times New Roman"/>
                  <a:ea typeface="Calibri"/>
                </a:rPr>
                <a:t>ПРАВИЛА</a:t>
              </a:r>
              <a:endParaRPr lang="ru-RU" sz="1200">
                <a:effectLst/>
                <a:latin typeface="Times New Roman"/>
                <a:ea typeface="Times New Roman"/>
              </a:endParaRPr>
            </a:p>
          </p:txBody>
        </p:sp>
        <p:sp>
          <p:nvSpPr>
            <p:cNvPr id="10" name="Поле 2"/>
            <p:cNvSpPr txBox="1"/>
            <p:nvPr/>
          </p:nvSpPr>
          <p:spPr>
            <a:xfrm>
              <a:off x="7622200" y="0"/>
              <a:ext cx="1498600"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uk-UA" sz="1400">
                  <a:effectLst/>
                  <a:latin typeface="Times New Roman"/>
                  <a:ea typeface="Calibri"/>
                </a:rPr>
                <a:t>ДІЯ</a:t>
              </a:r>
              <a:endParaRPr lang="ru-RU" sz="1200">
                <a:effectLst/>
                <a:latin typeface="Times New Roman"/>
                <a:ea typeface="Times New Roman"/>
              </a:endParaRPr>
            </a:p>
          </p:txBody>
        </p:sp>
        <p:sp>
          <p:nvSpPr>
            <p:cNvPr id="11" name="Поле 2"/>
            <p:cNvSpPr txBox="1"/>
            <p:nvPr/>
          </p:nvSpPr>
          <p:spPr>
            <a:xfrm>
              <a:off x="361950" y="522900"/>
              <a:ext cx="1498600" cy="11404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a:effectLst/>
                  <a:latin typeface="Times New Roman"/>
                  <a:ea typeface="Times New Roman"/>
                </a:rPr>
                <a:t>Матеріальні (еле­ментарні) потреби в харчу­вання, збереженні сприят­ливої для тіла температури (одяг,</a:t>
              </a:r>
              <a:endParaRPr lang="ru-RU" sz="1200">
                <a:effectLst/>
                <a:latin typeface="Times New Roman"/>
                <a:ea typeface="Times New Roman"/>
              </a:endParaRPr>
            </a:p>
            <a:p>
              <a:pPr algn="ctr">
                <a:spcAft>
                  <a:spcPts val="0"/>
                </a:spcAft>
              </a:pPr>
              <a:r>
                <a:rPr lang="uk-UA" sz="1000">
                  <a:effectLst/>
                  <a:latin typeface="Times New Roman"/>
                  <a:ea typeface="Times New Roman"/>
                </a:rPr>
                <a:t>житло), уникнення болю</a:t>
              </a:r>
              <a:endParaRPr lang="ru-RU" sz="1200">
                <a:effectLst/>
                <a:latin typeface="Times New Roman"/>
                <a:ea typeface="Times New Roman"/>
              </a:endParaRPr>
            </a:p>
          </p:txBody>
        </p:sp>
        <p:sp>
          <p:nvSpPr>
            <p:cNvPr id="12" name="Поле 2"/>
            <p:cNvSpPr txBox="1"/>
            <p:nvPr/>
          </p:nvSpPr>
          <p:spPr>
            <a:xfrm>
              <a:off x="361950" y="1790950"/>
              <a:ext cx="1498600" cy="857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a:effectLst/>
                  <a:latin typeface="Times New Roman"/>
                  <a:ea typeface="Times New Roman"/>
                </a:rPr>
                <a:t>Соціалізовані потреби: гарантії свого становища, без­пеки,</a:t>
              </a:r>
              <a:endParaRPr lang="ru-RU" sz="1200">
                <a:effectLst/>
                <a:latin typeface="Times New Roman"/>
                <a:ea typeface="Times New Roman"/>
              </a:endParaRPr>
            </a:p>
            <a:p>
              <a:pPr algn="ctr">
                <a:spcAft>
                  <a:spcPts val="0"/>
                </a:spcAft>
              </a:pPr>
              <a:r>
                <a:rPr lang="uk-UA" sz="1000">
                  <a:effectLst/>
                  <a:latin typeface="Times New Roman"/>
                  <a:ea typeface="Times New Roman"/>
                </a:rPr>
                <a:t>становища своїх наща­дків та свого роду</a:t>
              </a:r>
              <a:endParaRPr lang="ru-RU" sz="1200">
                <a:effectLst/>
                <a:latin typeface="Times New Roman"/>
                <a:ea typeface="Times New Roman"/>
              </a:endParaRPr>
            </a:p>
          </p:txBody>
        </p:sp>
        <p:sp>
          <p:nvSpPr>
            <p:cNvPr id="13" name="Поле 2"/>
            <p:cNvSpPr txBox="1"/>
            <p:nvPr/>
          </p:nvSpPr>
          <p:spPr>
            <a:xfrm>
              <a:off x="2463800" y="1936660"/>
              <a:ext cx="1498600" cy="4509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a:effectLst/>
                  <a:latin typeface="Times New Roman"/>
                  <a:ea typeface="Times New Roman"/>
                </a:rPr>
                <a:t>Надійності,</a:t>
              </a:r>
              <a:endParaRPr lang="ru-RU" sz="1200">
                <a:effectLst/>
                <a:latin typeface="Times New Roman"/>
                <a:ea typeface="Times New Roman"/>
              </a:endParaRPr>
            </a:p>
            <a:p>
              <a:pPr algn="ctr">
                <a:spcAft>
                  <a:spcPts val="0"/>
                </a:spcAft>
              </a:pPr>
              <a:r>
                <a:rPr lang="uk-UA" sz="1000">
                  <a:effectLst/>
                  <a:latin typeface="Times New Roman"/>
                  <a:ea typeface="Times New Roman"/>
                </a:rPr>
                <a:t>придбання</a:t>
              </a:r>
              <a:endParaRPr lang="ru-RU" sz="1200">
                <a:effectLst/>
                <a:latin typeface="Times New Roman"/>
                <a:ea typeface="Times New Roman"/>
              </a:endParaRPr>
            </a:p>
          </p:txBody>
        </p:sp>
        <p:sp>
          <p:nvSpPr>
            <p:cNvPr id="14" name="Поле 2"/>
            <p:cNvSpPr txBox="1"/>
            <p:nvPr/>
          </p:nvSpPr>
          <p:spPr>
            <a:xfrm>
              <a:off x="361950" y="2792050"/>
              <a:ext cx="1498600" cy="7195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Потреби в реалізації</a:t>
              </a:r>
              <a:endParaRPr lang="ru-RU" sz="1200">
                <a:effectLst/>
                <a:latin typeface="Times New Roman"/>
                <a:ea typeface="Times New Roman"/>
              </a:endParaRPr>
            </a:p>
            <a:p>
              <a:pPr algn="ctr">
                <a:spcAft>
                  <a:spcPts val="0"/>
                </a:spcAft>
              </a:pPr>
              <a:r>
                <a:rPr lang="ru-RU" sz="1000">
                  <a:effectLst/>
                  <a:latin typeface="Times New Roman"/>
                  <a:ea typeface="Times New Roman"/>
                </a:rPr>
                <a:t>інтелектуальних та фізичних можливостей, природних нахилів</a:t>
              </a:r>
              <a:endParaRPr lang="ru-RU" sz="1200">
                <a:effectLst/>
                <a:latin typeface="Times New Roman"/>
                <a:ea typeface="Times New Roman"/>
              </a:endParaRPr>
            </a:p>
          </p:txBody>
        </p:sp>
        <p:sp>
          <p:nvSpPr>
            <p:cNvPr id="15" name="Поле 2"/>
            <p:cNvSpPr txBox="1"/>
            <p:nvPr/>
          </p:nvSpPr>
          <p:spPr>
            <a:xfrm>
              <a:off x="2438400" y="770843"/>
              <a:ext cx="1498600" cy="416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Самозбереження,</a:t>
              </a:r>
              <a:endParaRPr lang="ru-RU" sz="1200">
                <a:effectLst/>
                <a:latin typeface="Times New Roman"/>
                <a:ea typeface="Times New Roman"/>
              </a:endParaRPr>
            </a:p>
            <a:p>
              <a:pPr algn="ctr">
                <a:spcAft>
                  <a:spcPts val="0"/>
                </a:spcAft>
              </a:pPr>
              <a:r>
                <a:rPr lang="ru-RU" sz="1000">
                  <a:effectLst/>
                  <a:latin typeface="Times New Roman"/>
                  <a:ea typeface="Times New Roman"/>
                </a:rPr>
                <a:t>придбання</a:t>
              </a:r>
              <a:endParaRPr lang="ru-RU" sz="1200">
                <a:effectLst/>
                <a:latin typeface="Times New Roman"/>
                <a:ea typeface="Times New Roman"/>
              </a:endParaRPr>
            </a:p>
          </p:txBody>
        </p:sp>
        <p:sp>
          <p:nvSpPr>
            <p:cNvPr id="16" name="Поле 2"/>
            <p:cNvSpPr txBox="1"/>
            <p:nvPr/>
          </p:nvSpPr>
          <p:spPr>
            <a:xfrm>
              <a:off x="361950" y="4612300"/>
              <a:ext cx="1498600" cy="7407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Потреби в зростанні свого впливу, всебічному розвитку</a:t>
              </a:r>
              <a:endParaRPr lang="ru-RU" sz="1200">
                <a:effectLst/>
                <a:latin typeface="Times New Roman"/>
                <a:ea typeface="Times New Roman"/>
              </a:endParaRPr>
            </a:p>
            <a:p>
              <a:pPr algn="ctr">
                <a:spcAft>
                  <a:spcPts val="0"/>
                </a:spcAft>
              </a:pPr>
              <a:r>
                <a:rPr lang="ru-RU" sz="1000">
                  <a:effectLst/>
                  <a:latin typeface="Times New Roman"/>
                  <a:ea typeface="Times New Roman"/>
                </a:rPr>
                <a:t>через творчість</a:t>
              </a:r>
              <a:endParaRPr lang="ru-RU" sz="1200">
                <a:effectLst/>
                <a:latin typeface="Times New Roman"/>
                <a:ea typeface="Times New Roman"/>
              </a:endParaRPr>
            </a:p>
          </p:txBody>
        </p:sp>
        <p:sp>
          <p:nvSpPr>
            <p:cNvPr id="17" name="Поле 2"/>
            <p:cNvSpPr txBox="1"/>
            <p:nvPr/>
          </p:nvSpPr>
          <p:spPr>
            <a:xfrm>
              <a:off x="2463800" y="2919050"/>
              <a:ext cx="1498600" cy="4337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Самостійності,</a:t>
              </a:r>
              <a:endParaRPr lang="ru-RU" sz="1200">
                <a:effectLst/>
                <a:latin typeface="Times New Roman"/>
                <a:ea typeface="Times New Roman"/>
              </a:endParaRPr>
            </a:p>
            <a:p>
              <a:pPr algn="ctr">
                <a:spcAft>
                  <a:spcPts val="0"/>
                </a:spcAft>
              </a:pPr>
              <a:r>
                <a:rPr lang="ru-RU" sz="1000">
                  <a:effectLst/>
                  <a:latin typeface="Times New Roman"/>
                  <a:ea typeface="Times New Roman"/>
                </a:rPr>
                <a:t>стадності</a:t>
              </a:r>
              <a:endParaRPr lang="ru-RU" sz="1200">
                <a:effectLst/>
                <a:latin typeface="Times New Roman"/>
                <a:ea typeface="Times New Roman"/>
              </a:endParaRPr>
            </a:p>
          </p:txBody>
        </p:sp>
        <p:sp>
          <p:nvSpPr>
            <p:cNvPr id="18" name="Поле 2"/>
            <p:cNvSpPr txBox="1"/>
            <p:nvPr/>
          </p:nvSpPr>
          <p:spPr>
            <a:xfrm>
              <a:off x="2482850" y="3773760"/>
              <a:ext cx="1498600" cy="4807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Самореалізації,</a:t>
              </a:r>
              <a:endParaRPr lang="ru-RU" sz="1200">
                <a:effectLst/>
                <a:latin typeface="Times New Roman"/>
                <a:ea typeface="Times New Roman"/>
              </a:endParaRPr>
            </a:p>
            <a:p>
              <a:pPr algn="ctr">
                <a:spcAft>
                  <a:spcPts val="0"/>
                </a:spcAft>
              </a:pPr>
              <a:r>
                <a:rPr lang="ru-RU" sz="1000">
                  <a:effectLst/>
                  <a:latin typeface="Times New Roman"/>
                  <a:ea typeface="Times New Roman"/>
                </a:rPr>
                <a:t>досягнення успіху</a:t>
              </a:r>
              <a:endParaRPr lang="ru-RU" sz="1200">
                <a:effectLst/>
                <a:latin typeface="Times New Roman"/>
                <a:ea typeface="Times New Roman"/>
              </a:endParaRPr>
            </a:p>
          </p:txBody>
        </p:sp>
        <p:sp>
          <p:nvSpPr>
            <p:cNvPr id="19" name="Поле 2"/>
            <p:cNvSpPr txBox="1"/>
            <p:nvPr/>
          </p:nvSpPr>
          <p:spPr>
            <a:xfrm>
              <a:off x="361950" y="3615350"/>
              <a:ext cx="1498600" cy="855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a:effectLst/>
                  <a:latin typeface="Times New Roman"/>
                  <a:ea typeface="Times New Roman"/>
                </a:rPr>
                <a:t>Потреба в змагальності,</a:t>
              </a:r>
              <a:endParaRPr lang="ru-RU" sz="1200">
                <a:effectLst/>
                <a:latin typeface="Times New Roman"/>
                <a:ea typeface="Times New Roman"/>
              </a:endParaRPr>
            </a:p>
            <a:p>
              <a:pPr algn="ctr">
                <a:spcAft>
                  <a:spcPts val="0"/>
                </a:spcAft>
              </a:pPr>
              <a:r>
                <a:rPr lang="uk-UA" sz="1000">
                  <a:effectLst/>
                  <a:latin typeface="Times New Roman"/>
                  <a:ea typeface="Times New Roman"/>
                </a:rPr>
                <a:t>незалежності, престижному</a:t>
              </a:r>
              <a:endParaRPr lang="ru-RU" sz="1200">
                <a:effectLst/>
                <a:latin typeface="Times New Roman"/>
                <a:ea typeface="Times New Roman"/>
              </a:endParaRPr>
            </a:p>
            <a:p>
              <a:pPr algn="ctr">
                <a:spcAft>
                  <a:spcPts val="0"/>
                </a:spcAft>
              </a:pPr>
              <a:r>
                <a:rPr lang="uk-UA" sz="1000">
                  <a:effectLst/>
                  <a:latin typeface="Times New Roman"/>
                  <a:ea typeface="Times New Roman"/>
                </a:rPr>
                <a:t>положенні тощо</a:t>
              </a:r>
              <a:endParaRPr lang="ru-RU" sz="1200">
                <a:effectLst/>
                <a:latin typeface="Times New Roman"/>
                <a:ea typeface="Times New Roman"/>
              </a:endParaRPr>
            </a:p>
          </p:txBody>
        </p:sp>
        <p:sp>
          <p:nvSpPr>
            <p:cNvPr id="20" name="Поле 2"/>
            <p:cNvSpPr txBox="1"/>
            <p:nvPr/>
          </p:nvSpPr>
          <p:spPr>
            <a:xfrm>
              <a:off x="4159250" y="552700"/>
              <a:ext cx="1498600" cy="5693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Кількість, якість,</a:t>
              </a:r>
              <a:endParaRPr lang="ru-RU" sz="1200">
                <a:effectLst/>
                <a:latin typeface="Times New Roman"/>
                <a:ea typeface="Times New Roman"/>
              </a:endParaRPr>
            </a:p>
            <a:p>
              <a:pPr algn="ctr">
                <a:spcAft>
                  <a:spcPts val="0"/>
                </a:spcAft>
              </a:pPr>
              <a:r>
                <a:rPr lang="ru-RU" sz="1000">
                  <a:effectLst/>
                  <a:latin typeface="Times New Roman"/>
                  <a:ea typeface="Times New Roman"/>
                </a:rPr>
                <a:t>взаємоув’язаність</a:t>
              </a:r>
              <a:endParaRPr lang="ru-RU" sz="1200">
                <a:effectLst/>
                <a:latin typeface="Times New Roman"/>
                <a:ea typeface="Times New Roman"/>
              </a:endParaRPr>
            </a:p>
            <a:p>
              <a:pPr algn="ctr">
                <a:spcAft>
                  <a:spcPts val="0"/>
                </a:spcAft>
              </a:pPr>
              <a:r>
                <a:rPr lang="ru-RU" sz="1000">
                  <a:effectLst/>
                  <a:latin typeface="Times New Roman"/>
                  <a:ea typeface="Times New Roman"/>
                </a:rPr>
                <a:t>цілей</a:t>
              </a:r>
              <a:endParaRPr lang="ru-RU" sz="1200">
                <a:effectLst/>
                <a:latin typeface="Times New Roman"/>
                <a:ea typeface="Times New Roman"/>
              </a:endParaRPr>
            </a:p>
          </p:txBody>
        </p:sp>
        <p:sp>
          <p:nvSpPr>
            <p:cNvPr id="21" name="Поле 2"/>
            <p:cNvSpPr txBox="1"/>
            <p:nvPr/>
          </p:nvSpPr>
          <p:spPr>
            <a:xfrm>
              <a:off x="5924550" y="544150"/>
              <a:ext cx="1498600" cy="1030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dirty="0">
                  <a:effectLst/>
                  <a:latin typeface="Times New Roman"/>
                  <a:ea typeface="Times New Roman"/>
                </a:rPr>
                <a:t>Засоби та права,</a:t>
              </a:r>
              <a:endParaRPr lang="ru-RU" sz="1200" dirty="0">
                <a:effectLst/>
                <a:latin typeface="Times New Roman"/>
                <a:ea typeface="Times New Roman"/>
              </a:endParaRPr>
            </a:p>
            <a:p>
              <a:pPr algn="ctr">
                <a:spcAft>
                  <a:spcPts val="0"/>
                </a:spcAft>
              </a:pPr>
              <a:r>
                <a:rPr lang="uk-UA" sz="1000" dirty="0">
                  <a:effectLst/>
                  <a:latin typeface="Times New Roman"/>
                  <a:ea typeface="Times New Roman"/>
                </a:rPr>
                <a:t>механізми</a:t>
              </a:r>
              <a:endParaRPr lang="ru-RU" sz="1200" dirty="0">
                <a:effectLst/>
                <a:latin typeface="Times New Roman"/>
                <a:ea typeface="Times New Roman"/>
              </a:endParaRPr>
            </a:p>
            <a:p>
              <a:pPr algn="ctr">
                <a:spcAft>
                  <a:spcPts val="0"/>
                </a:spcAft>
              </a:pPr>
              <a:r>
                <a:rPr lang="uk-UA" sz="1000" dirty="0">
                  <a:effectLst/>
                  <a:latin typeface="Times New Roman"/>
                  <a:ea typeface="Times New Roman"/>
                </a:rPr>
                <a:t>оперативного</a:t>
              </a:r>
              <a:endParaRPr lang="ru-RU" sz="1200" dirty="0">
                <a:effectLst/>
                <a:latin typeface="Times New Roman"/>
                <a:ea typeface="Times New Roman"/>
              </a:endParaRPr>
            </a:p>
            <a:p>
              <a:pPr algn="ctr">
                <a:spcAft>
                  <a:spcPts val="0"/>
                </a:spcAft>
              </a:pPr>
              <a:r>
                <a:rPr lang="uk-UA" sz="1000" dirty="0">
                  <a:effectLst/>
                  <a:latin typeface="Times New Roman"/>
                  <a:ea typeface="Times New Roman"/>
                </a:rPr>
                <a:t>підтримання інтересу</a:t>
              </a:r>
              <a:endParaRPr lang="ru-RU" sz="1200" dirty="0">
                <a:effectLst/>
                <a:latin typeface="Times New Roman"/>
                <a:ea typeface="Times New Roman"/>
              </a:endParaRPr>
            </a:p>
            <a:p>
              <a:pPr algn="ctr">
                <a:spcAft>
                  <a:spcPts val="0"/>
                </a:spcAft>
              </a:pPr>
              <a:r>
                <a:rPr lang="uk-UA" sz="1000" dirty="0">
                  <a:effectLst/>
                  <a:latin typeface="Times New Roman"/>
                  <a:ea typeface="Times New Roman"/>
                </a:rPr>
                <a:t>до праці, соціально-</a:t>
              </a:r>
              <a:endParaRPr lang="ru-RU" sz="1200" dirty="0">
                <a:effectLst/>
                <a:latin typeface="Times New Roman"/>
                <a:ea typeface="Times New Roman"/>
              </a:endParaRPr>
            </a:p>
            <a:p>
              <a:pPr algn="ctr">
                <a:spcAft>
                  <a:spcPts val="0"/>
                </a:spcAft>
              </a:pPr>
              <a:r>
                <a:rPr lang="uk-UA" sz="1000" dirty="0">
                  <a:effectLst/>
                  <a:latin typeface="Times New Roman"/>
                  <a:ea typeface="Times New Roman"/>
                </a:rPr>
                <a:t>оціночний механізм</a:t>
              </a:r>
              <a:endParaRPr lang="ru-RU" sz="1200" dirty="0">
                <a:effectLst/>
                <a:latin typeface="Times New Roman"/>
                <a:ea typeface="Times New Roman"/>
              </a:endParaRPr>
            </a:p>
          </p:txBody>
        </p:sp>
        <p:sp>
          <p:nvSpPr>
            <p:cNvPr id="22" name="Поле 2"/>
            <p:cNvSpPr txBox="1"/>
            <p:nvPr/>
          </p:nvSpPr>
          <p:spPr>
            <a:xfrm>
              <a:off x="7622200" y="2063706"/>
              <a:ext cx="1498600" cy="4445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Виникнення нової</a:t>
              </a:r>
              <a:endParaRPr lang="ru-RU" sz="1200">
                <a:effectLst/>
                <a:latin typeface="Times New Roman"/>
                <a:ea typeface="Times New Roman"/>
              </a:endParaRPr>
            </a:p>
            <a:p>
              <a:pPr algn="ctr">
                <a:spcAft>
                  <a:spcPts val="0"/>
                </a:spcAft>
              </a:pPr>
              <a:r>
                <a:rPr lang="ru-RU" sz="1000">
                  <a:effectLst/>
                  <a:latin typeface="Times New Roman"/>
                  <a:ea typeface="Times New Roman"/>
                </a:rPr>
                <a:t>потреби</a:t>
              </a:r>
              <a:endParaRPr lang="ru-RU" sz="1200">
                <a:effectLst/>
                <a:latin typeface="Times New Roman"/>
                <a:ea typeface="Times New Roman"/>
              </a:endParaRPr>
            </a:p>
          </p:txBody>
        </p:sp>
        <p:sp>
          <p:nvSpPr>
            <p:cNvPr id="23" name="Поле 2"/>
            <p:cNvSpPr txBox="1"/>
            <p:nvPr/>
          </p:nvSpPr>
          <p:spPr>
            <a:xfrm>
              <a:off x="7622200" y="559300"/>
              <a:ext cx="1498600" cy="730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ru-RU" sz="1000">
                  <a:effectLst/>
                  <a:latin typeface="Times New Roman"/>
                  <a:ea typeface="Times New Roman"/>
                </a:rPr>
                <a:t>Умови здійснення</a:t>
              </a:r>
              <a:endParaRPr lang="ru-RU" sz="1200">
                <a:effectLst/>
                <a:latin typeface="Times New Roman"/>
                <a:ea typeface="Times New Roman"/>
              </a:endParaRPr>
            </a:p>
            <a:p>
              <a:pPr algn="ctr">
                <a:spcAft>
                  <a:spcPts val="0"/>
                </a:spcAft>
              </a:pPr>
              <a:r>
                <a:rPr lang="ru-RU" sz="1000">
                  <a:effectLst/>
                  <a:latin typeface="Times New Roman"/>
                  <a:ea typeface="Times New Roman"/>
                </a:rPr>
                <a:t>дії в суспільно-</a:t>
              </a:r>
              <a:endParaRPr lang="ru-RU" sz="1200">
                <a:effectLst/>
                <a:latin typeface="Times New Roman"/>
                <a:ea typeface="Times New Roman"/>
              </a:endParaRPr>
            </a:p>
            <a:p>
              <a:pPr algn="ctr">
                <a:spcAft>
                  <a:spcPts val="0"/>
                </a:spcAft>
              </a:pPr>
              <a:r>
                <a:rPr lang="ru-RU" sz="1000">
                  <a:effectLst/>
                  <a:latin typeface="Times New Roman"/>
                  <a:ea typeface="Times New Roman"/>
                </a:rPr>
                <a:t>необхідному</a:t>
              </a:r>
              <a:endParaRPr lang="ru-RU" sz="1200">
                <a:effectLst/>
                <a:latin typeface="Times New Roman"/>
                <a:ea typeface="Times New Roman"/>
              </a:endParaRPr>
            </a:p>
            <a:p>
              <a:pPr algn="ctr">
                <a:spcAft>
                  <a:spcPts val="0"/>
                </a:spcAft>
              </a:pPr>
              <a:r>
                <a:rPr lang="ru-RU" sz="1000">
                  <a:effectLst/>
                  <a:latin typeface="Times New Roman"/>
                  <a:ea typeface="Times New Roman"/>
                </a:rPr>
                <a:t>напрямі</a:t>
              </a:r>
              <a:endParaRPr lang="ru-RU" sz="1200">
                <a:effectLst/>
                <a:latin typeface="Times New Roman"/>
                <a:ea typeface="Times New Roman"/>
              </a:endParaRPr>
            </a:p>
          </p:txBody>
        </p:sp>
        <p:sp>
          <p:nvSpPr>
            <p:cNvPr id="24" name="Поле 2"/>
            <p:cNvSpPr txBox="1"/>
            <p:nvPr/>
          </p:nvSpPr>
          <p:spPr>
            <a:xfrm>
              <a:off x="7622200" y="1483952"/>
              <a:ext cx="1498600" cy="41689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a:effectLst/>
                  <a:latin typeface="Times New Roman"/>
                  <a:ea typeface="Times New Roman"/>
                </a:rPr>
                <a:t>Задоволення</a:t>
              </a:r>
              <a:endParaRPr lang="ru-RU" sz="1200">
                <a:effectLst/>
                <a:latin typeface="Times New Roman"/>
                <a:ea typeface="Times New Roman"/>
              </a:endParaRPr>
            </a:p>
            <a:p>
              <a:pPr algn="ctr">
                <a:spcAft>
                  <a:spcPts val="0"/>
                </a:spcAft>
              </a:pPr>
              <a:r>
                <a:rPr lang="uk-UA" sz="1000">
                  <a:effectLst/>
                  <a:latin typeface="Times New Roman"/>
                  <a:ea typeface="Times New Roman"/>
                </a:rPr>
                <a:t>потреби</a:t>
              </a:r>
              <a:endParaRPr lang="ru-RU" sz="1200">
                <a:effectLst/>
                <a:latin typeface="Times New Roman"/>
                <a:ea typeface="Times New Roman"/>
              </a:endParaRPr>
            </a:p>
          </p:txBody>
        </p:sp>
        <p:sp>
          <p:nvSpPr>
            <p:cNvPr id="25" name="Поле 2"/>
            <p:cNvSpPr txBox="1"/>
            <p:nvPr/>
          </p:nvSpPr>
          <p:spPr>
            <a:xfrm>
              <a:off x="2463800" y="4688501"/>
              <a:ext cx="1498600" cy="57564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uk-UA" sz="1000">
                  <a:effectLst/>
                  <a:latin typeface="Times New Roman"/>
                  <a:ea typeface="Times New Roman"/>
                </a:rPr>
                <a:t>Досягнення успіху,</a:t>
              </a:r>
              <a:endParaRPr lang="ru-RU" sz="1200">
                <a:effectLst/>
                <a:latin typeface="Times New Roman"/>
                <a:ea typeface="Times New Roman"/>
              </a:endParaRPr>
            </a:p>
            <a:p>
              <a:pPr algn="ctr">
                <a:spcAft>
                  <a:spcPts val="0"/>
                </a:spcAft>
              </a:pPr>
              <a:r>
                <a:rPr lang="uk-UA" sz="1000">
                  <a:effectLst/>
                  <a:latin typeface="Times New Roman"/>
                  <a:ea typeface="Times New Roman"/>
                </a:rPr>
                <a:t>самовираження,</a:t>
              </a:r>
              <a:endParaRPr lang="ru-RU" sz="1200">
                <a:effectLst/>
                <a:latin typeface="Times New Roman"/>
                <a:ea typeface="Times New Roman"/>
              </a:endParaRPr>
            </a:p>
            <a:p>
              <a:pPr algn="ctr">
                <a:spcAft>
                  <a:spcPts val="0"/>
                </a:spcAft>
              </a:pPr>
              <a:r>
                <a:rPr lang="uk-UA" sz="1000">
                  <a:effectLst/>
                  <a:latin typeface="Times New Roman"/>
                  <a:ea typeface="Times New Roman"/>
                </a:rPr>
                <a:t>альтруїзму</a:t>
              </a:r>
              <a:endParaRPr lang="ru-RU" sz="1200">
                <a:effectLst/>
                <a:latin typeface="Times New Roman"/>
                <a:ea typeface="Times New Roman"/>
              </a:endParaRPr>
            </a:p>
          </p:txBody>
        </p:sp>
        <p:cxnSp>
          <p:nvCxnSpPr>
            <p:cNvPr id="26" name="Прямая со стрелкой 25"/>
            <p:cNvCxnSpPr>
              <a:stCxn id="6" idx="3"/>
              <a:endCxn id="7" idx="1"/>
            </p:cNvCxnSpPr>
            <p:nvPr/>
          </p:nvCxnSpPr>
          <p:spPr>
            <a:xfrm>
              <a:off x="1860550" y="171450"/>
              <a:ext cx="5778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a:stCxn id="7" idx="3"/>
              <a:endCxn id="8" idx="1"/>
            </p:cNvCxnSpPr>
            <p:nvPr/>
          </p:nvCxnSpPr>
          <p:spPr>
            <a:xfrm>
              <a:off x="3937000" y="171450"/>
              <a:ext cx="2222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a:stCxn id="8" idx="3"/>
              <a:endCxn id="9" idx="1"/>
            </p:cNvCxnSpPr>
            <p:nvPr/>
          </p:nvCxnSpPr>
          <p:spPr>
            <a:xfrm>
              <a:off x="5657850" y="171450"/>
              <a:ext cx="2667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Прямая со стрелкой 28"/>
            <p:cNvCxnSpPr>
              <a:stCxn id="9" idx="3"/>
              <a:endCxn id="10" idx="1"/>
            </p:cNvCxnSpPr>
            <p:nvPr/>
          </p:nvCxnSpPr>
          <p:spPr>
            <a:xfrm>
              <a:off x="7423150" y="171450"/>
              <a:ext cx="1990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stCxn id="10" idx="2"/>
              <a:endCxn id="23" idx="0"/>
            </p:cNvCxnSpPr>
            <p:nvPr/>
          </p:nvCxnSpPr>
          <p:spPr>
            <a:xfrm>
              <a:off x="8371500" y="342900"/>
              <a:ext cx="0" cy="216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a:endCxn id="24" idx="0"/>
            </p:cNvCxnSpPr>
            <p:nvPr/>
          </p:nvCxnSpPr>
          <p:spPr>
            <a:xfrm>
              <a:off x="8371500" y="1289300"/>
              <a:ext cx="0" cy="1946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a:endCxn id="22" idx="0"/>
            </p:cNvCxnSpPr>
            <p:nvPr/>
          </p:nvCxnSpPr>
          <p:spPr>
            <a:xfrm>
              <a:off x="8371500" y="1900851"/>
              <a:ext cx="0" cy="1628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p:cNvCxnSpPr>
              <a:stCxn id="9" idx="2"/>
              <a:endCxn id="21" idx="0"/>
            </p:cNvCxnSpPr>
            <p:nvPr/>
          </p:nvCxnSpPr>
          <p:spPr>
            <a:xfrm>
              <a:off x="6673850" y="342900"/>
              <a:ext cx="0" cy="201250"/>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p:cNvCxnSpPr>
              <a:stCxn id="20" idx="0"/>
              <a:endCxn id="8" idx="2"/>
            </p:cNvCxnSpPr>
            <p:nvPr/>
          </p:nvCxnSpPr>
          <p:spPr>
            <a:xfrm flipV="1">
              <a:off x="4908550" y="342900"/>
              <a:ext cx="0" cy="209800"/>
            </a:xfrm>
            <a:prstGeom prst="line">
              <a:avLst/>
            </a:prstGeom>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p:cNvCxnSpPr/>
            <p:nvPr/>
          </p:nvCxnSpPr>
          <p:spPr>
            <a:xfrm flipH="1">
              <a:off x="2146300" y="285750"/>
              <a:ext cx="292100" cy="0"/>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p:cNvCxnSpPr/>
            <p:nvPr/>
          </p:nvCxnSpPr>
          <p:spPr>
            <a:xfrm>
              <a:off x="2146300" y="285750"/>
              <a:ext cx="0" cy="4616841"/>
            </a:xfrm>
            <a:prstGeom prst="line">
              <a:avLst/>
            </a:prstGeom>
          </p:spPr>
          <p:style>
            <a:lnRef idx="1">
              <a:schemeClr val="dk1"/>
            </a:lnRef>
            <a:fillRef idx="0">
              <a:schemeClr val="dk1"/>
            </a:fillRef>
            <a:effectRef idx="0">
              <a:schemeClr val="dk1"/>
            </a:effectRef>
            <a:fontRef idx="minor">
              <a:schemeClr val="tx1"/>
            </a:fontRef>
          </p:style>
        </p:cxnSp>
        <p:cxnSp>
          <p:nvCxnSpPr>
            <p:cNvPr id="37" name="Соединительная линия уступом 36"/>
            <p:cNvCxnSpPr>
              <a:endCxn id="25" idx="1"/>
            </p:cNvCxnSpPr>
            <p:nvPr/>
          </p:nvCxnSpPr>
          <p:spPr>
            <a:xfrm>
              <a:off x="2146300" y="4902591"/>
              <a:ext cx="317500" cy="73735"/>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a:endCxn id="18" idx="1"/>
            </p:cNvCxnSpPr>
            <p:nvPr/>
          </p:nvCxnSpPr>
          <p:spPr>
            <a:xfrm>
              <a:off x="2146300" y="4009293"/>
              <a:ext cx="336550" cy="48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Соединительная линия уступом 38"/>
            <p:cNvCxnSpPr>
              <a:endCxn id="17" idx="1"/>
            </p:cNvCxnSpPr>
            <p:nvPr/>
          </p:nvCxnSpPr>
          <p:spPr>
            <a:xfrm>
              <a:off x="2146300" y="3130062"/>
              <a:ext cx="317500" cy="5863"/>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0" name="Соединительная линия уступом 39"/>
            <p:cNvCxnSpPr/>
            <p:nvPr/>
          </p:nvCxnSpPr>
          <p:spPr>
            <a:xfrm>
              <a:off x="2146300" y="2131256"/>
              <a:ext cx="317500" cy="12700"/>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1" name="Соединительная линия уступом 40"/>
            <p:cNvCxnSpPr>
              <a:endCxn id="15" idx="1"/>
            </p:cNvCxnSpPr>
            <p:nvPr/>
          </p:nvCxnSpPr>
          <p:spPr>
            <a:xfrm>
              <a:off x="2146300" y="949570"/>
              <a:ext cx="292100" cy="29723"/>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p:cNvCxnSpPr>
              <a:stCxn id="6" idx="1"/>
            </p:cNvCxnSpPr>
            <p:nvPr/>
          </p:nvCxnSpPr>
          <p:spPr>
            <a:xfrm flipH="1">
              <a:off x="112542" y="171450"/>
              <a:ext cx="249408" cy="0"/>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p:cNvCxnSpPr/>
            <p:nvPr/>
          </p:nvCxnSpPr>
          <p:spPr>
            <a:xfrm>
              <a:off x="112542" y="171450"/>
              <a:ext cx="0" cy="4731141"/>
            </a:xfrm>
            <a:prstGeom prst="line">
              <a:avLst/>
            </a:prstGeom>
          </p:spPr>
          <p:style>
            <a:lnRef idx="1">
              <a:schemeClr val="dk1"/>
            </a:lnRef>
            <a:fillRef idx="0">
              <a:schemeClr val="dk1"/>
            </a:fillRef>
            <a:effectRef idx="0">
              <a:schemeClr val="dk1"/>
            </a:effectRef>
            <a:fontRef idx="minor">
              <a:schemeClr val="tx1"/>
            </a:fontRef>
          </p:style>
        </p:cxnSp>
        <p:cxnSp>
          <p:nvCxnSpPr>
            <p:cNvPr id="44" name="Соединительная линия уступом 43"/>
            <p:cNvCxnSpPr>
              <a:endCxn id="16" idx="1"/>
            </p:cNvCxnSpPr>
            <p:nvPr/>
          </p:nvCxnSpPr>
          <p:spPr>
            <a:xfrm>
              <a:off x="112542" y="4902591"/>
              <a:ext cx="249408" cy="80084"/>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5" name="Соединительная линия уступом 44"/>
            <p:cNvCxnSpPr>
              <a:endCxn id="19" idx="1"/>
            </p:cNvCxnSpPr>
            <p:nvPr/>
          </p:nvCxnSpPr>
          <p:spPr>
            <a:xfrm>
              <a:off x="112542" y="4009293"/>
              <a:ext cx="249408" cy="33582"/>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6" name="Соединительная линия уступом 45"/>
            <p:cNvCxnSpPr/>
            <p:nvPr/>
          </p:nvCxnSpPr>
          <p:spPr>
            <a:xfrm>
              <a:off x="112542" y="3135925"/>
              <a:ext cx="249408" cy="29751"/>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7" name="Соединительная линия уступом 46"/>
            <p:cNvCxnSpPr>
              <a:endCxn id="12" idx="1"/>
            </p:cNvCxnSpPr>
            <p:nvPr/>
          </p:nvCxnSpPr>
          <p:spPr>
            <a:xfrm flipV="1">
              <a:off x="112542" y="2219450"/>
              <a:ext cx="249408" cy="8677"/>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48" name="Соединительная линия уступом 47"/>
            <p:cNvCxnSpPr>
              <a:endCxn id="11" idx="1"/>
            </p:cNvCxnSpPr>
            <p:nvPr/>
          </p:nvCxnSpPr>
          <p:spPr>
            <a:xfrm>
              <a:off x="112542" y="1053297"/>
              <a:ext cx="249408" cy="39833"/>
            </a:xfrm>
            <a:prstGeom prst="bentConnector3">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6262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0532" y="592854"/>
            <a:ext cx="11465169" cy="4973934"/>
          </a:xfrm>
        </p:spPr>
        <p:txBody>
          <a:bodyPr>
            <a:normAutofit fontScale="92500" lnSpcReduction="20000"/>
          </a:bodyPr>
          <a:lstStyle/>
          <a:p>
            <a:pPr algn="just"/>
            <a:r>
              <a:rPr lang="ru-RU" dirty="0" err="1"/>
              <a:t>Ієрархія</a:t>
            </a:r>
            <a:r>
              <a:rPr lang="ru-RU" dirty="0"/>
              <a:t> потреб нами представлена у такому </a:t>
            </a:r>
            <a:r>
              <a:rPr lang="ru-RU" dirty="0" err="1"/>
              <a:t>вигляді</a:t>
            </a:r>
            <a:r>
              <a:rPr lang="ru-RU" dirty="0"/>
              <a:t>: </a:t>
            </a:r>
          </a:p>
          <a:p>
            <a:pPr algn="just"/>
            <a:r>
              <a:rPr lang="ru-RU" i="1" dirty="0"/>
              <a:t>І </a:t>
            </a:r>
            <a:r>
              <a:rPr lang="ru-RU" i="1" dirty="0" err="1"/>
              <a:t>рівень</a:t>
            </a:r>
            <a:r>
              <a:rPr lang="ru-RU" i="1" dirty="0"/>
              <a:t> потреб. </a:t>
            </a:r>
            <a:r>
              <a:rPr lang="ru-RU" dirty="0" err="1"/>
              <a:t>Матеріальні</a:t>
            </a:r>
            <a:r>
              <a:rPr lang="ru-RU" dirty="0"/>
              <a:t> – </a:t>
            </a:r>
            <a:r>
              <a:rPr lang="ru-RU" dirty="0" err="1"/>
              <a:t>харчування</a:t>
            </a:r>
            <a:r>
              <a:rPr lang="ru-RU" dirty="0"/>
              <a:t>, </a:t>
            </a:r>
            <a:r>
              <a:rPr lang="ru-RU" dirty="0" err="1"/>
              <a:t>збереження</a:t>
            </a:r>
            <a:r>
              <a:rPr lang="ru-RU" dirty="0"/>
              <a:t> </a:t>
            </a:r>
            <a:r>
              <a:rPr lang="ru-RU" dirty="0" err="1"/>
              <a:t>сприятливої</a:t>
            </a:r>
            <a:r>
              <a:rPr lang="ru-RU" dirty="0"/>
              <a:t> для </a:t>
            </a:r>
            <a:r>
              <a:rPr lang="ru-RU" dirty="0" err="1"/>
              <a:t>тіла</a:t>
            </a:r>
            <a:r>
              <a:rPr lang="ru-RU" dirty="0"/>
              <a:t> </a:t>
            </a:r>
            <a:r>
              <a:rPr lang="ru-RU" dirty="0" err="1"/>
              <a:t>температури</a:t>
            </a:r>
            <a:r>
              <a:rPr lang="ru-RU" dirty="0"/>
              <a:t> (</a:t>
            </a:r>
            <a:r>
              <a:rPr lang="ru-RU" dirty="0" err="1"/>
              <a:t>одяг</a:t>
            </a:r>
            <a:r>
              <a:rPr lang="ru-RU" dirty="0"/>
              <a:t>, </a:t>
            </a:r>
            <a:r>
              <a:rPr lang="ru-RU" dirty="0" err="1"/>
              <a:t>житло</a:t>
            </a:r>
            <a:r>
              <a:rPr lang="ru-RU" dirty="0"/>
              <a:t>), </a:t>
            </a:r>
            <a:r>
              <a:rPr lang="ru-RU" dirty="0" err="1"/>
              <a:t>збереження</a:t>
            </a:r>
            <a:r>
              <a:rPr lang="ru-RU" dirty="0"/>
              <a:t> </a:t>
            </a:r>
            <a:r>
              <a:rPr lang="ru-RU" dirty="0" err="1"/>
              <a:t>здоров'я</a:t>
            </a:r>
            <a:r>
              <a:rPr lang="ru-RU" dirty="0"/>
              <a:t> (</a:t>
            </a:r>
            <a:r>
              <a:rPr lang="ru-RU" dirty="0" err="1"/>
              <a:t>уникнення</a:t>
            </a:r>
            <a:r>
              <a:rPr lang="ru-RU" dirty="0"/>
              <a:t> болю, </a:t>
            </a:r>
            <a:r>
              <a:rPr lang="ru-RU" dirty="0" err="1"/>
              <a:t>рекреація</a:t>
            </a:r>
            <a:r>
              <a:rPr lang="ru-RU" dirty="0"/>
              <a:t> </a:t>
            </a:r>
            <a:r>
              <a:rPr lang="ru-RU" dirty="0" err="1"/>
              <a:t>фізичної</a:t>
            </a:r>
            <a:r>
              <a:rPr lang="ru-RU" dirty="0"/>
              <a:t> і </a:t>
            </a:r>
            <a:r>
              <a:rPr lang="ru-RU" dirty="0" err="1"/>
              <a:t>нервової</a:t>
            </a:r>
            <a:r>
              <a:rPr lang="ru-RU" dirty="0"/>
              <a:t> </a:t>
            </a:r>
            <a:r>
              <a:rPr lang="ru-RU" dirty="0" err="1"/>
              <a:t>потенції</a:t>
            </a:r>
            <a:r>
              <a:rPr lang="ru-RU" dirty="0"/>
              <a:t>). </a:t>
            </a:r>
            <a:r>
              <a:rPr lang="ru-RU" dirty="0" err="1"/>
              <a:t>Ці</a:t>
            </a:r>
            <a:r>
              <a:rPr lang="ru-RU" dirty="0"/>
              <a:t> потреби </a:t>
            </a:r>
            <a:r>
              <a:rPr lang="ru-RU" dirty="0" err="1"/>
              <a:t>називають</a:t>
            </a:r>
            <a:r>
              <a:rPr lang="ru-RU" dirty="0"/>
              <a:t> </a:t>
            </a:r>
            <a:r>
              <a:rPr lang="ru-RU" dirty="0" err="1"/>
              <a:t>фундаментальними</a:t>
            </a:r>
            <a:r>
              <a:rPr lang="ru-RU" dirty="0"/>
              <a:t>, </a:t>
            </a:r>
            <a:r>
              <a:rPr lang="ru-RU" dirty="0" err="1"/>
              <a:t>первинними</a:t>
            </a:r>
            <a:r>
              <a:rPr lang="ru-RU" dirty="0"/>
              <a:t>, </a:t>
            </a:r>
            <a:r>
              <a:rPr lang="ru-RU" dirty="0" err="1"/>
              <a:t>елементарними</a:t>
            </a:r>
            <a:r>
              <a:rPr lang="ru-RU" dirty="0"/>
              <a:t>, при </a:t>
            </a:r>
            <a:r>
              <a:rPr lang="ru-RU" dirty="0" err="1"/>
              <a:t>задоволенні</a:t>
            </a:r>
            <a:r>
              <a:rPr lang="ru-RU" dirty="0"/>
              <a:t> </a:t>
            </a:r>
            <a:r>
              <a:rPr lang="ru-RU" dirty="0" err="1"/>
              <a:t>яких</a:t>
            </a:r>
            <a:r>
              <a:rPr lang="ru-RU" dirty="0"/>
              <a:t> </a:t>
            </a:r>
            <a:r>
              <a:rPr lang="ru-RU" dirty="0" err="1"/>
              <a:t>виникають</a:t>
            </a:r>
            <a:r>
              <a:rPr lang="ru-RU" dirty="0"/>
              <a:t> </a:t>
            </a:r>
            <a:r>
              <a:rPr lang="ru-RU" dirty="0" err="1"/>
              <a:t>інші</a:t>
            </a:r>
            <a:r>
              <a:rPr lang="ru-RU" dirty="0"/>
              <a:t> потреби. </a:t>
            </a:r>
            <a:r>
              <a:rPr lang="ru-RU" dirty="0" err="1"/>
              <a:t>Цим</a:t>
            </a:r>
            <a:r>
              <a:rPr lang="ru-RU" dirty="0"/>
              <a:t> потребам </a:t>
            </a:r>
            <a:r>
              <a:rPr lang="ru-RU" dirty="0" err="1"/>
              <a:t>відповідають</a:t>
            </a:r>
            <a:r>
              <a:rPr lang="ru-RU" dirty="0"/>
              <a:t> </a:t>
            </a:r>
            <a:r>
              <a:rPr lang="ru-RU" i="1" dirty="0" err="1"/>
              <a:t>мотиви</a:t>
            </a:r>
            <a:r>
              <a:rPr lang="ru-RU" dirty="0"/>
              <a:t>: </a:t>
            </a:r>
            <a:r>
              <a:rPr lang="ru-RU" dirty="0" err="1"/>
              <a:t>самозбереження</a:t>
            </a:r>
            <a:r>
              <a:rPr lang="ru-RU" dirty="0"/>
              <a:t>, </a:t>
            </a:r>
            <a:r>
              <a:rPr lang="ru-RU" dirty="0" err="1"/>
              <a:t>придбання</a:t>
            </a:r>
            <a:r>
              <a:rPr lang="ru-RU" dirty="0"/>
              <a:t>. Мотив </a:t>
            </a:r>
            <a:r>
              <a:rPr lang="ru-RU" dirty="0" err="1"/>
              <a:t>самозбереження</a:t>
            </a:r>
            <a:r>
              <a:rPr lang="ru-RU" dirty="0"/>
              <a:t> </a:t>
            </a:r>
            <a:r>
              <a:rPr lang="ru-RU" dirty="0" err="1"/>
              <a:t>базується</a:t>
            </a:r>
            <a:r>
              <a:rPr lang="ru-RU" dirty="0"/>
              <a:t> на </a:t>
            </a:r>
            <a:r>
              <a:rPr lang="ru-RU" dirty="0" err="1"/>
              <a:t>інстинкті</a:t>
            </a:r>
            <a:r>
              <a:rPr lang="ru-RU" dirty="0"/>
              <a:t> </a:t>
            </a:r>
            <a:r>
              <a:rPr lang="ru-RU" dirty="0" err="1"/>
              <a:t>самозбереження</a:t>
            </a:r>
            <a:r>
              <a:rPr lang="ru-RU" dirty="0"/>
              <a:t>, </a:t>
            </a:r>
            <a:r>
              <a:rPr lang="ru-RU" dirty="0" err="1"/>
              <a:t>проявляється</a:t>
            </a:r>
            <a:r>
              <a:rPr lang="ru-RU" dirty="0"/>
              <a:t> у </a:t>
            </a:r>
            <a:r>
              <a:rPr lang="ru-RU" dirty="0" err="1"/>
              <a:t>прагненні</a:t>
            </a:r>
            <a:r>
              <a:rPr lang="ru-RU" dirty="0"/>
              <a:t> </a:t>
            </a:r>
            <a:r>
              <a:rPr lang="ru-RU" dirty="0" err="1"/>
              <a:t>людини</a:t>
            </a:r>
            <a:r>
              <a:rPr lang="ru-RU" dirty="0"/>
              <a:t> </a:t>
            </a:r>
            <a:r>
              <a:rPr lang="ru-RU" dirty="0" err="1"/>
              <a:t>зберегти</a:t>
            </a:r>
            <a:r>
              <a:rPr lang="ru-RU" dirty="0"/>
              <a:t> себе як </a:t>
            </a:r>
            <a:r>
              <a:rPr lang="ru-RU" dirty="0" err="1"/>
              <a:t>біологічну</a:t>
            </a:r>
            <a:r>
              <a:rPr lang="ru-RU" dirty="0"/>
              <a:t> </a:t>
            </a:r>
            <a:r>
              <a:rPr lang="ru-RU" dirty="0" err="1"/>
              <a:t>істоту</a:t>
            </a:r>
            <a:r>
              <a:rPr lang="ru-RU" dirty="0"/>
              <a:t>.</a:t>
            </a:r>
          </a:p>
          <a:p>
            <a:pPr algn="just"/>
            <a:r>
              <a:rPr lang="ru-RU" dirty="0"/>
              <a:t>Мотив </a:t>
            </a:r>
            <a:r>
              <a:rPr lang="ru-RU" dirty="0" err="1"/>
              <a:t>придбання</a:t>
            </a:r>
            <a:r>
              <a:rPr lang="ru-RU" dirty="0"/>
              <a:t> </a:t>
            </a:r>
            <a:r>
              <a:rPr lang="ru-RU" dirty="0" err="1"/>
              <a:t>виявляється</a:t>
            </a:r>
            <a:r>
              <a:rPr lang="ru-RU" dirty="0"/>
              <a:t> у </a:t>
            </a:r>
            <a:r>
              <a:rPr lang="ru-RU" dirty="0" err="1"/>
              <a:t>придбанні</a:t>
            </a:r>
            <a:r>
              <a:rPr lang="ru-RU" dirty="0"/>
              <a:t> та </a:t>
            </a:r>
            <a:r>
              <a:rPr lang="ru-RU" dirty="0" err="1"/>
              <a:t>володінні</a:t>
            </a:r>
            <a:r>
              <a:rPr lang="ru-RU" dirty="0"/>
              <a:t> </a:t>
            </a:r>
            <a:r>
              <a:rPr lang="ru-RU" dirty="0" err="1"/>
              <a:t>матеріальними</a:t>
            </a:r>
            <a:r>
              <a:rPr lang="ru-RU" dirty="0"/>
              <a:t> </a:t>
            </a:r>
            <a:r>
              <a:rPr lang="ru-RU" dirty="0" err="1"/>
              <a:t>засобами</a:t>
            </a:r>
            <a:r>
              <a:rPr lang="ru-RU" dirty="0"/>
              <a:t> і на </a:t>
            </a:r>
            <a:r>
              <a:rPr lang="ru-RU" dirty="0" err="1"/>
              <a:t>цій</a:t>
            </a:r>
            <a:r>
              <a:rPr lang="ru-RU" dirty="0"/>
              <a:t> </a:t>
            </a:r>
            <a:r>
              <a:rPr lang="ru-RU" dirty="0" err="1"/>
              <a:t>базі</a:t>
            </a:r>
            <a:r>
              <a:rPr lang="ru-RU" dirty="0"/>
              <a:t> – у </a:t>
            </a:r>
            <a:r>
              <a:rPr lang="ru-RU" dirty="0" err="1"/>
              <a:t>забезпеченні</a:t>
            </a:r>
            <a:r>
              <a:rPr lang="ru-RU" dirty="0"/>
              <a:t> </a:t>
            </a:r>
            <a:r>
              <a:rPr lang="ru-RU" dirty="0" err="1"/>
              <a:t>переважної</a:t>
            </a:r>
            <a:r>
              <a:rPr lang="ru-RU" dirty="0"/>
              <a:t> </a:t>
            </a:r>
            <a:r>
              <a:rPr lang="ru-RU" dirty="0" err="1"/>
              <a:t>більшості</a:t>
            </a:r>
            <a:r>
              <a:rPr lang="ru-RU" dirty="0"/>
              <a:t> </a:t>
            </a:r>
            <a:r>
              <a:rPr lang="ru-RU" dirty="0" err="1"/>
              <a:t>всіх</a:t>
            </a:r>
            <a:r>
              <a:rPr lang="ru-RU" dirty="0"/>
              <a:t> </a:t>
            </a:r>
            <a:r>
              <a:rPr lang="ru-RU" dirty="0" err="1"/>
              <a:t>інших</a:t>
            </a:r>
            <a:r>
              <a:rPr lang="ru-RU" dirty="0"/>
              <a:t> </a:t>
            </a:r>
            <a:r>
              <a:rPr lang="ru-RU" dirty="0" err="1"/>
              <a:t>особистих</a:t>
            </a:r>
            <a:r>
              <a:rPr lang="ru-RU" dirty="0"/>
              <a:t> потреб. </a:t>
            </a:r>
            <a:r>
              <a:rPr lang="ru-RU" dirty="0" err="1"/>
              <a:t>Високий</a:t>
            </a:r>
            <a:r>
              <a:rPr lang="ru-RU" dirty="0"/>
              <a:t> </a:t>
            </a:r>
            <a:r>
              <a:rPr lang="ru-RU" dirty="0" err="1"/>
              <a:t>ступінь</a:t>
            </a:r>
            <a:r>
              <a:rPr lang="ru-RU" dirty="0"/>
              <a:t> </a:t>
            </a:r>
            <a:r>
              <a:rPr lang="ru-RU" dirty="0" err="1"/>
              <a:t>розвиненості</a:t>
            </a:r>
            <a:r>
              <a:rPr lang="ru-RU" dirty="0"/>
              <a:t> </a:t>
            </a:r>
            <a:r>
              <a:rPr lang="ru-RU" dirty="0" err="1"/>
              <a:t>цих</a:t>
            </a:r>
            <a:r>
              <a:rPr lang="ru-RU" dirty="0"/>
              <a:t> потреб </a:t>
            </a:r>
            <a:r>
              <a:rPr lang="ru-RU" dirty="0" err="1"/>
              <a:t>визначає</a:t>
            </a:r>
            <a:r>
              <a:rPr lang="ru-RU" dirty="0"/>
              <a:t> </a:t>
            </a:r>
            <a:r>
              <a:rPr lang="ru-RU" dirty="0" err="1"/>
              <a:t>схильність</a:t>
            </a:r>
            <a:r>
              <a:rPr lang="ru-RU" dirty="0"/>
              <a:t> </a:t>
            </a:r>
            <a:r>
              <a:rPr lang="ru-RU" dirty="0" err="1"/>
              <a:t>людини</a:t>
            </a:r>
            <a:r>
              <a:rPr lang="ru-RU" dirty="0"/>
              <a:t> до </a:t>
            </a:r>
            <a:r>
              <a:rPr lang="ru-RU" dirty="0" err="1"/>
              <a:t>підприємницької</a:t>
            </a:r>
            <a:r>
              <a:rPr lang="ru-RU" dirty="0"/>
              <a:t>, </a:t>
            </a:r>
            <a:r>
              <a:rPr lang="ru-RU" dirty="0" err="1"/>
              <a:t>господарської</a:t>
            </a:r>
            <a:r>
              <a:rPr lang="ru-RU" dirty="0"/>
              <a:t> </a:t>
            </a:r>
            <a:r>
              <a:rPr lang="ru-RU" dirty="0" err="1"/>
              <a:t>діяльності</a:t>
            </a:r>
            <a:r>
              <a:rPr lang="ru-RU" dirty="0"/>
              <a:t>.</a:t>
            </a:r>
          </a:p>
          <a:p>
            <a:pPr algn="just"/>
            <a:r>
              <a:rPr lang="ru-RU" i="1" dirty="0"/>
              <a:t>ІІ </a:t>
            </a:r>
            <a:r>
              <a:rPr lang="ru-RU" i="1" dirty="0" err="1"/>
              <a:t>рівень</a:t>
            </a:r>
            <a:r>
              <a:rPr lang="ru-RU" i="1" dirty="0"/>
              <a:t> потреб. </a:t>
            </a:r>
            <a:r>
              <a:rPr lang="ru-RU" dirty="0" err="1"/>
              <a:t>Це</a:t>
            </a:r>
            <a:r>
              <a:rPr lang="ru-RU" dirty="0"/>
              <a:t> </a:t>
            </a:r>
            <a:r>
              <a:rPr lang="ru-RU" dirty="0" err="1"/>
              <a:t>складні</a:t>
            </a:r>
            <a:r>
              <a:rPr lang="ru-RU" dirty="0"/>
              <a:t>, </a:t>
            </a:r>
            <a:r>
              <a:rPr lang="ru-RU" dirty="0" err="1"/>
              <a:t>матеріальні</a:t>
            </a:r>
            <a:r>
              <a:rPr lang="ru-RU" dirty="0"/>
              <a:t> і </a:t>
            </a:r>
            <a:r>
              <a:rPr lang="ru-RU" dirty="0" err="1"/>
              <a:t>соціалізовані</a:t>
            </a:r>
            <a:r>
              <a:rPr lang="ru-RU" dirty="0"/>
              <a:t> потреби в </a:t>
            </a:r>
            <a:r>
              <a:rPr lang="ru-RU" dirty="0" err="1"/>
              <a:t>гарантії</a:t>
            </a:r>
            <a:r>
              <a:rPr lang="ru-RU" dirty="0"/>
              <a:t> </a:t>
            </a:r>
            <a:r>
              <a:rPr lang="ru-RU" dirty="0" err="1"/>
              <a:t>безпеки</a:t>
            </a:r>
            <a:r>
              <a:rPr lang="ru-RU" dirty="0"/>
              <a:t> </a:t>
            </a:r>
            <a:r>
              <a:rPr lang="ru-RU" dirty="0" err="1"/>
              <a:t>свого</a:t>
            </a:r>
            <a:r>
              <a:rPr lang="ru-RU" dirty="0"/>
              <a:t> становища і становища </a:t>
            </a:r>
            <a:r>
              <a:rPr lang="ru-RU" dirty="0" err="1"/>
              <a:t>своїх</a:t>
            </a:r>
            <a:r>
              <a:rPr lang="ru-RU" dirty="0"/>
              <a:t> </a:t>
            </a:r>
            <a:r>
              <a:rPr lang="ru-RU" dirty="0" err="1"/>
              <a:t>нащадків</a:t>
            </a:r>
            <a:r>
              <a:rPr lang="ru-RU" dirty="0"/>
              <a:t>, </a:t>
            </a:r>
            <a:r>
              <a:rPr lang="ru-RU" dirty="0" err="1"/>
              <a:t>стабільності</a:t>
            </a:r>
            <a:r>
              <a:rPr lang="ru-RU" dirty="0"/>
              <a:t> </a:t>
            </a:r>
            <a:r>
              <a:rPr lang="ru-RU" dirty="0" err="1"/>
              <a:t>свого</a:t>
            </a:r>
            <a:r>
              <a:rPr lang="ru-RU" dirty="0"/>
              <a:t> статусу і статусу </a:t>
            </a:r>
            <a:r>
              <a:rPr lang="ru-RU" dirty="0" err="1"/>
              <a:t>свого</a:t>
            </a:r>
            <a:r>
              <a:rPr lang="ru-RU" dirty="0"/>
              <a:t> роду. </a:t>
            </a:r>
            <a:r>
              <a:rPr lang="ru-RU" dirty="0" err="1"/>
              <a:t>Ці</a:t>
            </a:r>
            <a:r>
              <a:rPr lang="ru-RU" dirty="0"/>
              <a:t> потреби </a:t>
            </a:r>
            <a:r>
              <a:rPr lang="ru-RU" dirty="0" err="1"/>
              <a:t>обумовлені</a:t>
            </a:r>
            <a:r>
              <a:rPr lang="ru-RU" dirty="0"/>
              <a:t> та </a:t>
            </a:r>
            <a:r>
              <a:rPr lang="ru-RU" dirty="0" err="1"/>
              <a:t>опосередковані</a:t>
            </a:r>
            <a:r>
              <a:rPr lang="ru-RU" dirty="0"/>
              <a:t> </a:t>
            </a:r>
            <a:r>
              <a:rPr lang="ru-RU" dirty="0" err="1"/>
              <a:t>соціальними</a:t>
            </a:r>
            <a:r>
              <a:rPr lang="ru-RU" dirty="0"/>
              <a:t> </a:t>
            </a:r>
            <a:r>
              <a:rPr lang="ru-RU" dirty="0" err="1"/>
              <a:t>відносинами</a:t>
            </a:r>
            <a:r>
              <a:rPr lang="ru-RU" dirty="0"/>
              <a:t> особи. Другому </a:t>
            </a:r>
            <a:r>
              <a:rPr lang="ru-RU" dirty="0" err="1"/>
              <a:t>рівню</a:t>
            </a:r>
            <a:r>
              <a:rPr lang="ru-RU" dirty="0"/>
              <a:t> потреб </a:t>
            </a:r>
            <a:r>
              <a:rPr lang="ru-RU" dirty="0" err="1"/>
              <a:t>відповідають</a:t>
            </a:r>
            <a:r>
              <a:rPr lang="ru-RU" dirty="0"/>
              <a:t> </a:t>
            </a:r>
            <a:r>
              <a:rPr lang="ru-RU" dirty="0" err="1"/>
              <a:t>такі</a:t>
            </a:r>
            <a:r>
              <a:rPr lang="ru-RU" dirty="0"/>
              <a:t> </a:t>
            </a:r>
          </a:p>
          <a:p>
            <a:pPr algn="just"/>
            <a:r>
              <a:rPr lang="ru-RU" i="1" dirty="0" err="1"/>
              <a:t>мотиви</a:t>
            </a:r>
            <a:r>
              <a:rPr lang="ru-RU" dirty="0"/>
              <a:t>, як </a:t>
            </a:r>
            <a:r>
              <a:rPr lang="ru-RU" dirty="0" err="1"/>
              <a:t>надійність</a:t>
            </a:r>
            <a:r>
              <a:rPr lang="ru-RU" dirty="0"/>
              <a:t> та </a:t>
            </a:r>
            <a:r>
              <a:rPr lang="ru-RU" dirty="0" err="1"/>
              <a:t>придбання</a:t>
            </a:r>
            <a:r>
              <a:rPr lang="ru-RU" dirty="0"/>
              <a:t>. Мотив </a:t>
            </a:r>
            <a:r>
              <a:rPr lang="ru-RU" dirty="0" err="1"/>
              <a:t>надійності</a:t>
            </a:r>
            <a:r>
              <a:rPr lang="ru-RU" dirty="0"/>
              <a:t> </a:t>
            </a:r>
            <a:r>
              <a:rPr lang="ru-RU" dirty="0" err="1"/>
              <a:t>проявляється</a:t>
            </a:r>
            <a:r>
              <a:rPr lang="ru-RU" dirty="0"/>
              <a:t> у </a:t>
            </a:r>
            <a:r>
              <a:rPr lang="ru-RU" dirty="0" err="1"/>
              <a:t>прагненні</a:t>
            </a:r>
            <a:r>
              <a:rPr lang="ru-RU" dirty="0"/>
              <a:t> </a:t>
            </a:r>
            <a:r>
              <a:rPr lang="ru-RU" dirty="0" err="1"/>
              <a:t>зберегти</a:t>
            </a:r>
            <a:r>
              <a:rPr lang="ru-RU" dirty="0"/>
              <a:t> </a:t>
            </a:r>
            <a:r>
              <a:rPr lang="ru-RU" dirty="0" err="1"/>
              <a:t>незмінним</a:t>
            </a:r>
            <a:r>
              <a:rPr lang="ru-RU" dirty="0"/>
              <a:t> становище, яке </a:t>
            </a:r>
            <a:r>
              <a:rPr lang="ru-RU" dirty="0" err="1"/>
              <a:t>забезпечує</a:t>
            </a:r>
            <a:r>
              <a:rPr lang="ru-RU" dirty="0"/>
              <a:t> </a:t>
            </a:r>
            <a:r>
              <a:rPr lang="ru-RU" dirty="0" err="1"/>
              <a:t>існування</a:t>
            </a:r>
            <a:r>
              <a:rPr lang="ru-RU" dirty="0"/>
              <a:t>, </a:t>
            </a:r>
            <a:r>
              <a:rPr lang="ru-RU" dirty="0" err="1"/>
              <a:t>задоволення</a:t>
            </a:r>
            <a:r>
              <a:rPr lang="ru-RU" dirty="0"/>
              <a:t> </a:t>
            </a:r>
            <a:r>
              <a:rPr lang="ru-RU" dirty="0" err="1"/>
              <a:t>найважливіших</a:t>
            </a:r>
            <a:r>
              <a:rPr lang="ru-RU" dirty="0"/>
              <a:t> для </a:t>
            </a:r>
            <a:r>
              <a:rPr lang="ru-RU" dirty="0" err="1"/>
              <a:t>людини</a:t>
            </a:r>
            <a:r>
              <a:rPr lang="ru-RU" dirty="0"/>
              <a:t> потреб.</a:t>
            </a:r>
          </a:p>
        </p:txBody>
      </p:sp>
    </p:spTree>
    <p:extLst>
      <p:ext uri="{BB962C8B-B14F-4D97-AF65-F5344CB8AC3E}">
        <p14:creationId xmlns:p14="http://schemas.microsoft.com/office/powerpoint/2010/main" val="209110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5878" y="625642"/>
            <a:ext cx="11531065" cy="4928135"/>
          </a:xfrm>
        </p:spPr>
        <p:txBody>
          <a:bodyPr>
            <a:normAutofit lnSpcReduction="10000"/>
          </a:bodyPr>
          <a:lstStyle/>
          <a:p>
            <a:pPr algn="just"/>
            <a:r>
              <a:rPr lang="ru-RU" i="1" dirty="0"/>
              <a:t>ІІІ </a:t>
            </a:r>
            <a:r>
              <a:rPr lang="ru-RU" i="1" dirty="0" err="1"/>
              <a:t>рівень</a:t>
            </a:r>
            <a:r>
              <a:rPr lang="ru-RU" i="1" dirty="0"/>
              <a:t> потреб</a:t>
            </a:r>
            <a:r>
              <a:rPr lang="ru-RU" dirty="0"/>
              <a:t>. Потреба в </a:t>
            </a:r>
            <a:r>
              <a:rPr lang="ru-RU" dirty="0" err="1"/>
              <a:t>реалізації</a:t>
            </a:r>
            <a:r>
              <a:rPr lang="ru-RU" dirty="0"/>
              <a:t> </a:t>
            </a:r>
            <a:r>
              <a:rPr lang="ru-RU" dirty="0" err="1"/>
              <a:t>інтелектуальних</a:t>
            </a:r>
            <a:r>
              <a:rPr lang="ru-RU" dirty="0"/>
              <a:t> і </a:t>
            </a:r>
            <a:r>
              <a:rPr lang="ru-RU" dirty="0" err="1"/>
              <a:t>фізичних</a:t>
            </a:r>
            <a:r>
              <a:rPr lang="ru-RU" dirty="0"/>
              <a:t> </a:t>
            </a:r>
            <a:r>
              <a:rPr lang="ru-RU" dirty="0" err="1"/>
              <a:t>можливостей</a:t>
            </a:r>
            <a:r>
              <a:rPr lang="ru-RU" dirty="0"/>
              <a:t> </a:t>
            </a:r>
            <a:r>
              <a:rPr lang="ru-RU" dirty="0" err="1"/>
              <a:t>індивіда</a:t>
            </a:r>
            <a:r>
              <a:rPr lang="ru-RU" dirty="0"/>
              <a:t>, </a:t>
            </a:r>
            <a:r>
              <a:rPr lang="ru-RU" dirty="0" err="1"/>
              <a:t>природних</a:t>
            </a:r>
            <a:r>
              <a:rPr lang="ru-RU" dirty="0"/>
              <a:t> </a:t>
            </a:r>
            <a:r>
              <a:rPr lang="ru-RU" dirty="0" err="1"/>
              <a:t>нахилів</a:t>
            </a:r>
            <a:r>
              <a:rPr lang="ru-RU" dirty="0"/>
              <a:t> особи. Потреба в </a:t>
            </a:r>
            <a:r>
              <a:rPr lang="ru-RU" dirty="0" err="1"/>
              <a:t>належності</a:t>
            </a:r>
            <a:r>
              <a:rPr lang="ru-RU" dirty="0"/>
              <a:t> до </a:t>
            </a:r>
            <a:r>
              <a:rPr lang="ru-RU" dirty="0" err="1"/>
              <a:t>якоїсь</a:t>
            </a:r>
            <a:r>
              <a:rPr lang="ru-RU" dirty="0"/>
              <a:t> </a:t>
            </a:r>
            <a:r>
              <a:rPr lang="ru-RU" dirty="0" err="1"/>
              <a:t>групи</a:t>
            </a:r>
            <a:r>
              <a:rPr lang="ru-RU" dirty="0"/>
              <a:t>, </a:t>
            </a:r>
            <a:r>
              <a:rPr lang="ru-RU" dirty="0" err="1"/>
              <a:t>товариства</a:t>
            </a:r>
            <a:r>
              <a:rPr lang="ru-RU" dirty="0"/>
              <a:t>, </a:t>
            </a:r>
            <a:r>
              <a:rPr lang="ru-RU" dirty="0" err="1"/>
              <a:t>співучасті</a:t>
            </a:r>
            <a:r>
              <a:rPr lang="ru-RU" dirty="0"/>
              <a:t> в </a:t>
            </a:r>
            <a:r>
              <a:rPr lang="ru-RU" dirty="0" err="1"/>
              <a:t>життєдіяльності</a:t>
            </a:r>
            <a:r>
              <a:rPr lang="ru-RU" dirty="0"/>
              <a:t> </a:t>
            </a:r>
            <a:r>
              <a:rPr lang="ru-RU" dirty="0" err="1"/>
              <a:t>цієї</a:t>
            </a:r>
            <a:r>
              <a:rPr lang="ru-RU" dirty="0"/>
              <a:t> </a:t>
            </a:r>
            <a:r>
              <a:rPr lang="ru-RU" dirty="0" err="1"/>
              <a:t>групи</a:t>
            </a:r>
            <a:r>
              <a:rPr lang="ru-RU" dirty="0"/>
              <a:t>, </a:t>
            </a:r>
            <a:r>
              <a:rPr lang="ru-RU" dirty="0" err="1"/>
              <a:t>товариства</a:t>
            </a:r>
            <a:r>
              <a:rPr lang="ru-RU" dirty="0"/>
              <a:t>, </a:t>
            </a:r>
            <a:r>
              <a:rPr lang="ru-RU" dirty="0" err="1"/>
              <a:t>об'єднанні</a:t>
            </a:r>
            <a:r>
              <a:rPr lang="ru-RU" dirty="0"/>
              <a:t> з </a:t>
            </a:r>
            <a:r>
              <a:rPr lang="ru-RU" dirty="0" err="1"/>
              <a:t>кимось</a:t>
            </a:r>
            <a:r>
              <a:rPr lang="ru-RU" dirty="0"/>
              <a:t> в </a:t>
            </a:r>
            <a:r>
              <a:rPr lang="ru-RU" dirty="0" err="1"/>
              <a:t>такій</a:t>
            </a:r>
            <a:r>
              <a:rPr lang="ru-RU" dirty="0"/>
              <a:t> </a:t>
            </a:r>
            <a:r>
              <a:rPr lang="ru-RU" dirty="0" err="1"/>
              <a:t>групі</a:t>
            </a:r>
            <a:r>
              <a:rPr lang="ru-RU" dirty="0"/>
              <a:t>, </a:t>
            </a:r>
            <a:r>
              <a:rPr lang="ru-RU" dirty="0" err="1"/>
              <a:t>товаристві</a:t>
            </a:r>
            <a:r>
              <a:rPr lang="ru-RU" dirty="0"/>
              <a:t>, а </a:t>
            </a:r>
            <a:r>
              <a:rPr lang="ru-RU" dirty="0" err="1"/>
              <a:t>також</a:t>
            </a:r>
            <a:r>
              <a:rPr lang="ru-RU" dirty="0"/>
              <a:t> потреби в </a:t>
            </a:r>
            <a:r>
              <a:rPr lang="ru-RU" dirty="0" err="1"/>
              <a:t>дружбі</a:t>
            </a:r>
            <a:r>
              <a:rPr lang="ru-RU" dirty="0"/>
              <a:t> та </a:t>
            </a:r>
            <a:r>
              <a:rPr lang="ru-RU" dirty="0" err="1"/>
              <a:t>симпатії</a:t>
            </a:r>
            <a:r>
              <a:rPr lang="ru-RU" dirty="0"/>
              <a:t>. </a:t>
            </a:r>
            <a:r>
              <a:rPr lang="ru-RU" dirty="0" err="1"/>
              <a:t>Ці</a:t>
            </a:r>
            <a:r>
              <a:rPr lang="ru-RU" dirty="0"/>
              <a:t> потреби </a:t>
            </a:r>
            <a:r>
              <a:rPr lang="ru-RU" dirty="0" err="1"/>
              <a:t>з'являються</a:t>
            </a:r>
            <a:r>
              <a:rPr lang="ru-RU" dirty="0"/>
              <a:t> </a:t>
            </a:r>
            <a:r>
              <a:rPr lang="ru-RU" dirty="0" err="1"/>
              <a:t>після</a:t>
            </a:r>
            <a:r>
              <a:rPr lang="ru-RU" dirty="0"/>
              <a:t> </a:t>
            </a:r>
            <a:r>
              <a:rPr lang="ru-RU" dirty="0" err="1"/>
              <a:t>задоволення</a:t>
            </a:r>
            <a:r>
              <a:rPr lang="ru-RU" dirty="0"/>
              <a:t> потреб у </a:t>
            </a:r>
            <a:r>
              <a:rPr lang="ru-RU" dirty="0" err="1"/>
              <a:t>зміцненні</a:t>
            </a:r>
            <a:r>
              <a:rPr lang="ru-RU" dirty="0"/>
              <a:t> становища </a:t>
            </a:r>
            <a:r>
              <a:rPr lang="ru-RU" dirty="0" err="1"/>
              <a:t>індивіда</a:t>
            </a:r>
            <a:r>
              <a:rPr lang="ru-RU" dirty="0"/>
              <a:t>, </a:t>
            </a:r>
            <a:r>
              <a:rPr lang="ru-RU" dirty="0" err="1"/>
              <a:t>стабілізації</a:t>
            </a:r>
            <a:r>
              <a:rPr lang="ru-RU" dirty="0"/>
              <a:t> </a:t>
            </a:r>
            <a:r>
              <a:rPr lang="ru-RU" dirty="0" err="1"/>
              <a:t>його</a:t>
            </a:r>
            <a:r>
              <a:rPr lang="ru-RU" dirty="0"/>
              <a:t> </a:t>
            </a:r>
            <a:r>
              <a:rPr lang="ru-RU" dirty="0" err="1"/>
              <a:t>соціального</a:t>
            </a:r>
            <a:r>
              <a:rPr lang="ru-RU" dirty="0"/>
              <a:t> </a:t>
            </a:r>
            <a:r>
              <a:rPr lang="ru-RU" dirty="0" err="1"/>
              <a:t>середовища</a:t>
            </a:r>
            <a:r>
              <a:rPr lang="ru-RU" dirty="0"/>
              <a:t>. </a:t>
            </a:r>
            <a:r>
              <a:rPr lang="ru-RU" dirty="0" err="1"/>
              <a:t>Цьому</a:t>
            </a:r>
            <a:r>
              <a:rPr lang="ru-RU" dirty="0"/>
              <a:t> </a:t>
            </a:r>
            <a:r>
              <a:rPr lang="ru-RU" dirty="0" err="1"/>
              <a:t>рівню</a:t>
            </a:r>
            <a:r>
              <a:rPr lang="ru-RU" dirty="0"/>
              <a:t> потреб </a:t>
            </a:r>
            <a:r>
              <a:rPr lang="ru-RU" dirty="0" err="1"/>
              <a:t>відповідають</a:t>
            </a:r>
            <a:r>
              <a:rPr lang="ru-RU" dirty="0"/>
              <a:t> </a:t>
            </a:r>
            <a:r>
              <a:rPr lang="ru-RU" dirty="0" err="1"/>
              <a:t>мотиви</a:t>
            </a:r>
            <a:r>
              <a:rPr lang="ru-RU" dirty="0"/>
              <a:t> </a:t>
            </a:r>
            <a:r>
              <a:rPr lang="ru-RU" dirty="0" err="1"/>
              <a:t>самостійності</a:t>
            </a:r>
            <a:r>
              <a:rPr lang="ru-RU" dirty="0"/>
              <a:t>, </a:t>
            </a:r>
            <a:r>
              <a:rPr lang="ru-RU" dirty="0" err="1"/>
              <a:t>стадності</a:t>
            </a:r>
            <a:r>
              <a:rPr lang="ru-RU" dirty="0"/>
              <a:t>.</a:t>
            </a:r>
          </a:p>
          <a:p>
            <a:pPr algn="just"/>
            <a:r>
              <a:rPr lang="ru-RU" dirty="0" err="1"/>
              <a:t>Стадний</a:t>
            </a:r>
            <a:r>
              <a:rPr lang="ru-RU" dirty="0"/>
              <a:t> мотив є у </a:t>
            </a:r>
            <a:r>
              <a:rPr lang="ru-RU" dirty="0" err="1"/>
              <a:t>кожної</a:t>
            </a:r>
            <a:r>
              <a:rPr lang="ru-RU" dirty="0"/>
              <a:t> </a:t>
            </a:r>
            <a:r>
              <a:rPr lang="ru-RU" dirty="0" err="1"/>
              <a:t>людини</a:t>
            </a:r>
            <a:r>
              <a:rPr lang="ru-RU" dirty="0"/>
              <a:t> і </a:t>
            </a:r>
            <a:r>
              <a:rPr lang="ru-RU" dirty="0" err="1"/>
              <a:t>проявляється</a:t>
            </a:r>
            <a:r>
              <a:rPr lang="ru-RU" dirty="0"/>
              <a:t> в </a:t>
            </a:r>
            <a:r>
              <a:rPr lang="ru-RU" dirty="0" err="1"/>
              <a:t>прагненні</a:t>
            </a:r>
            <a:r>
              <a:rPr lang="ru-RU" dirty="0"/>
              <a:t> бути </a:t>
            </a:r>
            <a:r>
              <a:rPr lang="ru-RU" dirty="0" err="1"/>
              <a:t>сприйнятим</a:t>
            </a:r>
            <a:r>
              <a:rPr lang="ru-RU" dirty="0"/>
              <a:t> членом </a:t>
            </a:r>
            <a:r>
              <a:rPr lang="ru-RU" dirty="0" err="1"/>
              <a:t>тієї</a:t>
            </a:r>
            <a:r>
              <a:rPr lang="ru-RU" dirty="0"/>
              <a:t> </a:t>
            </a:r>
            <a:r>
              <a:rPr lang="ru-RU" dirty="0" err="1"/>
              <a:t>чи</a:t>
            </a:r>
            <a:r>
              <a:rPr lang="ru-RU" dirty="0"/>
              <a:t> </a:t>
            </a:r>
            <a:r>
              <a:rPr lang="ru-RU" dirty="0" err="1"/>
              <a:t>іншої</a:t>
            </a:r>
            <a:r>
              <a:rPr lang="ru-RU" dirty="0"/>
              <a:t> </a:t>
            </a:r>
            <a:r>
              <a:rPr lang="ru-RU" dirty="0" err="1"/>
              <a:t>спільноти</a:t>
            </a:r>
            <a:r>
              <a:rPr lang="ru-RU" dirty="0"/>
              <a:t> людей, яка </a:t>
            </a:r>
            <a:r>
              <a:rPr lang="ru-RU" dirty="0" err="1"/>
              <a:t>співпрацює</a:t>
            </a:r>
            <a:r>
              <a:rPr lang="ru-RU" dirty="0"/>
              <a:t> у </a:t>
            </a:r>
            <a:r>
              <a:rPr lang="ru-RU" dirty="0" err="1"/>
              <a:t>одній</a:t>
            </a:r>
            <a:r>
              <a:rPr lang="ru-RU" dirty="0"/>
              <a:t> </a:t>
            </a:r>
            <a:r>
              <a:rPr lang="ru-RU" dirty="0" err="1"/>
              <a:t>справі</a:t>
            </a:r>
            <a:r>
              <a:rPr lang="ru-RU" dirty="0"/>
              <a:t>. Мотив </a:t>
            </a:r>
            <a:r>
              <a:rPr lang="ru-RU" dirty="0" err="1"/>
              <a:t>особистої</a:t>
            </a:r>
            <a:r>
              <a:rPr lang="ru-RU" dirty="0"/>
              <a:t> </a:t>
            </a:r>
            <a:r>
              <a:rPr lang="ru-RU" dirty="0" err="1"/>
              <a:t>афірмації</a:t>
            </a:r>
            <a:r>
              <a:rPr lang="ru-RU" dirty="0"/>
              <a:t>, </a:t>
            </a:r>
            <a:r>
              <a:rPr lang="ru-RU" dirty="0" err="1"/>
              <a:t>або</a:t>
            </a:r>
            <a:r>
              <a:rPr lang="ru-RU" dirty="0"/>
              <a:t> </a:t>
            </a:r>
            <a:r>
              <a:rPr lang="ru-RU" dirty="0" err="1"/>
              <a:t>самоствердження</a:t>
            </a:r>
            <a:r>
              <a:rPr lang="ru-RU" dirty="0"/>
              <a:t>, </a:t>
            </a:r>
            <a:r>
              <a:rPr lang="ru-RU" dirty="0" err="1"/>
              <a:t>виявляється</a:t>
            </a:r>
            <a:r>
              <a:rPr lang="ru-RU" dirty="0"/>
              <a:t> в </a:t>
            </a:r>
            <a:r>
              <a:rPr lang="ru-RU" dirty="0" err="1"/>
              <a:t>прагненні</a:t>
            </a:r>
            <a:r>
              <a:rPr lang="ru-RU" dirty="0"/>
              <a:t> </a:t>
            </a:r>
            <a:r>
              <a:rPr lang="ru-RU" dirty="0" err="1"/>
              <a:t>людини</a:t>
            </a:r>
            <a:r>
              <a:rPr lang="ru-RU" dirty="0"/>
              <a:t> бути </a:t>
            </a:r>
            <a:r>
              <a:rPr lang="ru-RU" dirty="0" err="1"/>
              <a:t>визнаною</a:t>
            </a:r>
            <a:r>
              <a:rPr lang="ru-RU" dirty="0"/>
              <a:t> і </a:t>
            </a:r>
            <a:r>
              <a:rPr lang="ru-RU" dirty="0" err="1"/>
              <a:t>прийнятою</a:t>
            </a:r>
            <a:r>
              <a:rPr lang="ru-RU" dirty="0"/>
              <a:t> </a:t>
            </a:r>
            <a:r>
              <a:rPr lang="ru-RU" dirty="0" err="1"/>
              <a:t>оточуючими</a:t>
            </a:r>
            <a:r>
              <a:rPr lang="ru-RU" dirty="0"/>
              <a:t> та </a:t>
            </a:r>
            <a:r>
              <a:rPr lang="ru-RU" dirty="0" err="1"/>
              <a:t>займати</a:t>
            </a:r>
            <a:r>
              <a:rPr lang="ru-RU" dirty="0"/>
              <a:t> </a:t>
            </a:r>
            <a:r>
              <a:rPr lang="ru-RU" dirty="0" err="1"/>
              <a:t>певне</a:t>
            </a:r>
            <a:r>
              <a:rPr lang="ru-RU" dirty="0"/>
              <a:t> </a:t>
            </a:r>
            <a:r>
              <a:rPr lang="ru-RU" dirty="0" err="1"/>
              <a:t>положення</a:t>
            </a:r>
            <a:r>
              <a:rPr lang="ru-RU" dirty="0"/>
              <a:t> у </a:t>
            </a:r>
            <a:r>
              <a:rPr lang="ru-RU" dirty="0" err="1"/>
              <a:t>суспільстві</a:t>
            </a:r>
            <a:r>
              <a:rPr lang="ru-RU" dirty="0"/>
              <a:t>.</a:t>
            </a:r>
          </a:p>
          <a:p>
            <a:pPr algn="just"/>
            <a:r>
              <a:rPr lang="ru-RU" i="1" dirty="0"/>
              <a:t>І</a:t>
            </a:r>
            <a:r>
              <a:rPr lang="en-US" i="1" dirty="0"/>
              <a:t>V </a:t>
            </a:r>
            <a:r>
              <a:rPr lang="ru-RU" i="1" dirty="0" err="1"/>
              <a:t>рівень</a:t>
            </a:r>
            <a:r>
              <a:rPr lang="ru-RU" dirty="0"/>
              <a:t>. Потреба у </a:t>
            </a:r>
            <a:r>
              <a:rPr lang="ru-RU" dirty="0" err="1"/>
              <a:t>змагальності</a:t>
            </a:r>
            <a:r>
              <a:rPr lang="ru-RU" dirty="0"/>
              <a:t>, </a:t>
            </a:r>
            <a:r>
              <a:rPr lang="ru-RU" dirty="0" err="1"/>
              <a:t>визнанні</a:t>
            </a:r>
            <a:r>
              <a:rPr lang="ru-RU" dirty="0"/>
              <a:t> з боку </a:t>
            </a:r>
            <a:r>
              <a:rPr lang="ru-RU" dirty="0" err="1"/>
              <a:t>оточуючих</a:t>
            </a:r>
            <a:r>
              <a:rPr lang="ru-RU" dirty="0"/>
              <a:t>, </a:t>
            </a:r>
            <a:r>
              <a:rPr lang="ru-RU" dirty="0" err="1"/>
              <a:t>повазі</a:t>
            </a:r>
            <a:r>
              <a:rPr lang="ru-RU" dirty="0"/>
              <a:t> </a:t>
            </a:r>
            <a:r>
              <a:rPr lang="ru-RU" dirty="0" err="1"/>
              <a:t>серед</a:t>
            </a:r>
            <a:r>
              <a:rPr lang="ru-RU" dirty="0"/>
              <a:t> </a:t>
            </a:r>
            <a:r>
              <a:rPr lang="ru-RU" dirty="0" err="1"/>
              <a:t>рівних</a:t>
            </a:r>
            <a:r>
              <a:rPr lang="ru-RU" dirty="0"/>
              <a:t> у </a:t>
            </a:r>
            <a:r>
              <a:rPr lang="ru-RU" dirty="0" err="1"/>
              <a:t>товаристві</a:t>
            </a:r>
            <a:r>
              <a:rPr lang="ru-RU" dirty="0"/>
              <a:t>, </a:t>
            </a:r>
            <a:r>
              <a:rPr lang="ru-RU" dirty="0" err="1"/>
              <a:t>дружбі</a:t>
            </a:r>
            <a:r>
              <a:rPr lang="ru-RU" dirty="0"/>
              <a:t>, </a:t>
            </a:r>
            <a:r>
              <a:rPr lang="ru-RU" dirty="0" err="1"/>
              <a:t>симпатії</a:t>
            </a:r>
            <a:r>
              <a:rPr lang="ru-RU" dirty="0"/>
              <a:t>. </a:t>
            </a:r>
            <a:r>
              <a:rPr lang="ru-RU" dirty="0" err="1"/>
              <a:t>Суб'єктивні</a:t>
            </a:r>
            <a:r>
              <a:rPr lang="ru-RU" dirty="0"/>
              <a:t> (</a:t>
            </a:r>
            <a:r>
              <a:rPr lang="ru-RU" dirty="0" err="1"/>
              <a:t>егоцентричні</a:t>
            </a:r>
            <a:r>
              <a:rPr lang="ru-RU" dirty="0"/>
              <a:t>) потреби у </a:t>
            </a:r>
            <a:r>
              <a:rPr lang="ru-RU" dirty="0" err="1"/>
              <a:t>самоповазі</a:t>
            </a:r>
            <a:r>
              <a:rPr lang="ru-RU" dirty="0"/>
              <a:t>, </a:t>
            </a:r>
            <a:r>
              <a:rPr lang="ru-RU" dirty="0" err="1"/>
              <a:t>впевненості</a:t>
            </a:r>
            <a:r>
              <a:rPr lang="ru-RU" dirty="0"/>
              <a:t> у </a:t>
            </a:r>
            <a:r>
              <a:rPr lang="ru-RU" dirty="0" err="1"/>
              <a:t>собі</a:t>
            </a:r>
            <a:r>
              <a:rPr lang="ru-RU" dirty="0"/>
              <a:t>, </a:t>
            </a:r>
            <a:r>
              <a:rPr lang="ru-RU" dirty="0" err="1"/>
              <a:t>незалежності</a:t>
            </a:r>
            <a:r>
              <a:rPr lang="ru-RU" dirty="0"/>
              <a:t>, </a:t>
            </a:r>
            <a:r>
              <a:rPr lang="ru-RU" dirty="0" err="1"/>
              <a:t>досягненні</a:t>
            </a:r>
            <a:r>
              <a:rPr lang="ru-RU" dirty="0"/>
              <a:t> </a:t>
            </a:r>
            <a:r>
              <a:rPr lang="ru-RU" dirty="0" err="1"/>
              <a:t>успіху</a:t>
            </a:r>
            <a:r>
              <a:rPr lang="ru-RU" dirty="0"/>
              <a:t>, в </a:t>
            </a:r>
            <a:r>
              <a:rPr lang="ru-RU" dirty="0" err="1"/>
              <a:t>підтримці</a:t>
            </a:r>
            <a:r>
              <a:rPr lang="ru-RU" dirty="0"/>
              <a:t> </a:t>
            </a:r>
            <a:r>
              <a:rPr lang="ru-RU" dirty="0" err="1"/>
              <a:t>власної</a:t>
            </a:r>
            <a:r>
              <a:rPr lang="ru-RU" dirty="0"/>
              <a:t> </a:t>
            </a:r>
            <a:r>
              <a:rPr lang="ru-RU" dirty="0" err="1"/>
              <a:t>репутації</a:t>
            </a:r>
            <a:r>
              <a:rPr lang="ru-RU" dirty="0"/>
              <a:t>.</a:t>
            </a:r>
          </a:p>
        </p:txBody>
      </p:sp>
    </p:spTree>
    <p:extLst>
      <p:ext uri="{BB962C8B-B14F-4D97-AF65-F5344CB8AC3E}">
        <p14:creationId xmlns:p14="http://schemas.microsoft.com/office/powerpoint/2010/main" val="114278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21382" y="750771"/>
            <a:ext cx="11386686" cy="4831882"/>
          </a:xfrm>
        </p:spPr>
        <p:txBody>
          <a:bodyPr>
            <a:normAutofit fontScale="85000" lnSpcReduction="10000"/>
          </a:bodyPr>
          <a:lstStyle/>
          <a:p>
            <a:pPr algn="just"/>
            <a:r>
              <a:rPr lang="ru-RU" dirty="0" err="1"/>
              <a:t>Внутрішньо</a:t>
            </a:r>
            <a:r>
              <a:rPr lang="ru-RU" dirty="0"/>
              <a:t> </a:t>
            </a:r>
            <a:r>
              <a:rPr lang="ru-RU" dirty="0" err="1"/>
              <a:t>властива</a:t>
            </a:r>
            <a:r>
              <a:rPr lang="ru-RU" dirty="0"/>
              <a:t> </a:t>
            </a:r>
            <a:r>
              <a:rPr lang="ru-RU" dirty="0" err="1"/>
              <a:t>суспільній</a:t>
            </a:r>
            <a:r>
              <a:rPr lang="ru-RU" dirty="0"/>
              <a:t> </a:t>
            </a:r>
            <a:r>
              <a:rPr lang="ru-RU" dirty="0" err="1"/>
              <a:t>природі</a:t>
            </a:r>
            <a:r>
              <a:rPr lang="ru-RU" dirty="0"/>
              <a:t> </a:t>
            </a:r>
            <a:r>
              <a:rPr lang="ru-RU" dirty="0" err="1"/>
              <a:t>людини</a:t>
            </a:r>
            <a:r>
              <a:rPr lang="ru-RU" dirty="0"/>
              <a:t> потреба в </a:t>
            </a:r>
            <a:r>
              <a:rPr lang="ru-RU" dirty="0" err="1"/>
              <a:t>змагальності</a:t>
            </a:r>
            <a:r>
              <a:rPr lang="ru-RU" dirty="0"/>
              <a:t> є </a:t>
            </a:r>
            <a:r>
              <a:rPr lang="ru-RU" dirty="0" err="1"/>
              <a:t>об'єктивною</a:t>
            </a:r>
            <a:r>
              <a:rPr lang="ru-RU" dirty="0"/>
              <a:t> і </a:t>
            </a:r>
            <a:r>
              <a:rPr lang="ru-RU" dirty="0" err="1"/>
              <a:t>спонукає</a:t>
            </a:r>
            <a:r>
              <a:rPr lang="ru-RU" dirty="0"/>
              <a:t> </a:t>
            </a:r>
            <a:r>
              <a:rPr lang="ru-RU" dirty="0" err="1"/>
              <a:t>її</a:t>
            </a:r>
            <a:r>
              <a:rPr lang="ru-RU" dirty="0"/>
              <a:t> </a:t>
            </a:r>
            <a:r>
              <a:rPr lang="ru-RU" dirty="0" err="1"/>
              <a:t>постійно</a:t>
            </a:r>
            <a:r>
              <a:rPr lang="ru-RU" dirty="0"/>
              <a:t> </a:t>
            </a:r>
            <a:r>
              <a:rPr lang="ru-RU" dirty="0" err="1"/>
              <a:t>порівнювати</a:t>
            </a:r>
            <a:r>
              <a:rPr lang="ru-RU" dirty="0"/>
              <a:t> себе з </a:t>
            </a:r>
            <a:r>
              <a:rPr lang="ru-RU" dirty="0" err="1"/>
              <a:t>іншими</a:t>
            </a:r>
            <a:r>
              <a:rPr lang="ru-RU" dirty="0"/>
              <a:t> та </a:t>
            </a:r>
            <a:r>
              <a:rPr lang="ru-RU" dirty="0" err="1"/>
              <a:t>стверджувати</a:t>
            </a:r>
            <a:r>
              <a:rPr lang="ru-RU" dirty="0"/>
              <a:t> себе як </a:t>
            </a:r>
            <a:r>
              <a:rPr lang="ru-RU" dirty="0" err="1"/>
              <a:t>особистість</a:t>
            </a:r>
            <a:r>
              <a:rPr lang="ru-RU" dirty="0"/>
              <a:t> та </a:t>
            </a:r>
            <a:r>
              <a:rPr lang="ru-RU" dirty="0" err="1"/>
              <a:t>індивідуальність</a:t>
            </a:r>
            <a:r>
              <a:rPr lang="ru-RU" dirty="0"/>
              <a:t>. </a:t>
            </a:r>
            <a:r>
              <a:rPr lang="ru-RU" dirty="0" err="1"/>
              <a:t>Якщо</a:t>
            </a:r>
            <a:r>
              <a:rPr lang="ru-RU" dirty="0"/>
              <a:t> </a:t>
            </a:r>
            <a:r>
              <a:rPr lang="ru-RU" dirty="0" err="1"/>
              <a:t>перевага</a:t>
            </a:r>
            <a:r>
              <a:rPr lang="ru-RU" dirty="0"/>
              <a:t>, </a:t>
            </a:r>
            <a:r>
              <a:rPr lang="ru-RU" dirty="0" err="1"/>
              <a:t>власне</a:t>
            </a:r>
            <a:r>
              <a:rPr lang="ru-RU" dirty="0"/>
              <a:t> </a:t>
            </a:r>
            <a:r>
              <a:rPr lang="ru-RU" dirty="0" err="1"/>
              <a:t>перевершення</a:t>
            </a:r>
            <a:r>
              <a:rPr lang="ru-RU" dirty="0"/>
              <a:t> не </a:t>
            </a:r>
            <a:r>
              <a:rPr lang="ru-RU" dirty="0" err="1"/>
              <a:t>досягнуте</a:t>
            </a:r>
            <a:r>
              <a:rPr lang="ru-RU" dirty="0"/>
              <a:t>, </a:t>
            </a:r>
            <a:r>
              <a:rPr lang="ru-RU" dirty="0" err="1"/>
              <a:t>тоді</a:t>
            </a:r>
            <a:r>
              <a:rPr lang="ru-RU" dirty="0"/>
              <a:t> </a:t>
            </a:r>
            <a:r>
              <a:rPr lang="ru-RU" dirty="0" err="1"/>
              <a:t>людина</a:t>
            </a:r>
            <a:r>
              <a:rPr lang="ru-RU" dirty="0"/>
              <a:t> </a:t>
            </a:r>
            <a:r>
              <a:rPr lang="ru-RU" dirty="0" err="1"/>
              <a:t>знаходиться</a:t>
            </a:r>
            <a:r>
              <a:rPr lang="ru-RU" dirty="0"/>
              <a:t> в </a:t>
            </a:r>
            <a:r>
              <a:rPr lang="ru-RU" dirty="0" err="1"/>
              <a:t>стані</a:t>
            </a:r>
            <a:r>
              <a:rPr lang="ru-RU" dirty="0"/>
              <a:t> </a:t>
            </a:r>
            <a:r>
              <a:rPr lang="ru-RU" dirty="0" err="1"/>
              <a:t>незадоволення</a:t>
            </a:r>
            <a:r>
              <a:rPr lang="ru-RU" dirty="0"/>
              <a:t> собою. </a:t>
            </a:r>
            <a:r>
              <a:rPr lang="ru-RU" dirty="0" err="1"/>
              <a:t>Звідси</a:t>
            </a:r>
            <a:r>
              <a:rPr lang="ru-RU" dirty="0"/>
              <a:t> </a:t>
            </a:r>
            <a:r>
              <a:rPr lang="ru-RU" dirty="0" err="1"/>
              <a:t>споконвічне</a:t>
            </a:r>
            <a:r>
              <a:rPr lang="ru-RU" dirty="0"/>
              <a:t> </a:t>
            </a:r>
            <a:r>
              <a:rPr lang="ru-RU" dirty="0" err="1"/>
              <a:t>прагнення</a:t>
            </a:r>
            <a:r>
              <a:rPr lang="ru-RU" dirty="0"/>
              <a:t> </a:t>
            </a:r>
            <a:r>
              <a:rPr lang="ru-RU" dirty="0" err="1"/>
              <a:t>соціалізованої</a:t>
            </a:r>
            <a:r>
              <a:rPr lang="ru-RU" dirty="0"/>
              <a:t> особи набути таких </a:t>
            </a:r>
            <a:r>
              <a:rPr lang="ru-RU" dirty="0" err="1"/>
              <a:t>властивостей</a:t>
            </a:r>
            <a:r>
              <a:rPr lang="ru-RU" dirty="0"/>
              <a:t>, </a:t>
            </a:r>
            <a:r>
              <a:rPr lang="ru-RU" dirty="0" err="1"/>
              <a:t>які</a:t>
            </a:r>
            <a:r>
              <a:rPr lang="ru-RU" dirty="0"/>
              <a:t> </a:t>
            </a:r>
            <a:r>
              <a:rPr lang="ru-RU" dirty="0" err="1"/>
              <a:t>дозволяють</a:t>
            </a:r>
            <a:r>
              <a:rPr lang="ru-RU" dirty="0"/>
              <a:t> </a:t>
            </a:r>
            <a:r>
              <a:rPr lang="ru-RU" dirty="0" err="1"/>
              <a:t>їй</a:t>
            </a:r>
            <a:r>
              <a:rPr lang="ru-RU" dirty="0"/>
              <a:t> </a:t>
            </a:r>
            <a:r>
              <a:rPr lang="ru-RU" dirty="0" err="1"/>
              <a:t>перевершити</a:t>
            </a:r>
            <a:r>
              <a:rPr lang="ru-RU" dirty="0"/>
              <a:t> </a:t>
            </a:r>
            <a:r>
              <a:rPr lang="ru-RU" dirty="0" err="1"/>
              <a:t>досягнення</a:t>
            </a:r>
            <a:r>
              <a:rPr lang="ru-RU" dirty="0"/>
              <a:t> </a:t>
            </a:r>
            <a:r>
              <a:rPr lang="ru-RU" dirty="0" err="1"/>
              <a:t>інших</a:t>
            </a:r>
            <a:r>
              <a:rPr lang="ru-RU" dirty="0"/>
              <a:t>, </a:t>
            </a:r>
            <a:r>
              <a:rPr lang="ru-RU" dirty="0" err="1"/>
              <a:t>що</a:t>
            </a:r>
            <a:r>
              <a:rPr lang="ru-RU" dirty="0"/>
              <a:t> і </a:t>
            </a:r>
            <a:r>
              <a:rPr lang="ru-RU" dirty="0" err="1"/>
              <a:t>забезпечує</a:t>
            </a:r>
            <a:r>
              <a:rPr lang="ru-RU" dirty="0"/>
              <a:t> </a:t>
            </a:r>
            <a:r>
              <a:rPr lang="ru-RU" dirty="0" err="1"/>
              <a:t>збуджувальні</a:t>
            </a:r>
            <a:r>
              <a:rPr lang="ru-RU" dirty="0"/>
              <a:t> </a:t>
            </a:r>
            <a:r>
              <a:rPr lang="ru-RU" dirty="0" err="1"/>
              <a:t>мотиви</a:t>
            </a:r>
            <a:r>
              <a:rPr lang="ru-RU" dirty="0"/>
              <a:t> </a:t>
            </a:r>
            <a:r>
              <a:rPr lang="ru-RU" dirty="0" err="1"/>
              <a:t>трудової</a:t>
            </a:r>
            <a:r>
              <a:rPr lang="ru-RU" dirty="0"/>
              <a:t> </a:t>
            </a:r>
            <a:r>
              <a:rPr lang="ru-RU" dirty="0" err="1"/>
              <a:t>активності</a:t>
            </a:r>
            <a:r>
              <a:rPr lang="ru-RU" dirty="0"/>
              <a:t>.</a:t>
            </a:r>
          </a:p>
          <a:p>
            <a:pPr algn="just"/>
            <a:r>
              <a:rPr lang="ru-RU" dirty="0" err="1"/>
              <a:t>Мотиви</a:t>
            </a:r>
            <a:r>
              <a:rPr lang="ru-RU" dirty="0"/>
              <a:t>: </a:t>
            </a:r>
            <a:r>
              <a:rPr lang="ru-RU" dirty="0" err="1"/>
              <a:t>самореалізація</a:t>
            </a:r>
            <a:r>
              <a:rPr lang="ru-RU" dirty="0"/>
              <a:t>, </a:t>
            </a:r>
            <a:r>
              <a:rPr lang="ru-RU" dirty="0" err="1"/>
              <a:t>досягнення</a:t>
            </a:r>
            <a:r>
              <a:rPr lang="ru-RU" dirty="0"/>
              <a:t> </a:t>
            </a:r>
            <a:r>
              <a:rPr lang="ru-RU" dirty="0" err="1"/>
              <a:t>успіху</a:t>
            </a:r>
            <a:r>
              <a:rPr lang="ru-RU" dirty="0"/>
              <a:t>. </a:t>
            </a:r>
            <a:r>
              <a:rPr lang="ru-RU" dirty="0" err="1"/>
              <a:t>Ці</a:t>
            </a:r>
            <a:r>
              <a:rPr lang="ru-RU" dirty="0"/>
              <a:t> </a:t>
            </a:r>
            <a:r>
              <a:rPr lang="ru-RU" dirty="0" err="1"/>
              <a:t>мотиви</a:t>
            </a:r>
            <a:r>
              <a:rPr lang="ru-RU" dirty="0"/>
              <a:t> </a:t>
            </a:r>
            <a:r>
              <a:rPr lang="ru-RU" dirty="0" err="1"/>
              <a:t>проявляються</a:t>
            </a:r>
            <a:r>
              <a:rPr lang="ru-RU" dirty="0"/>
              <a:t> у </a:t>
            </a:r>
            <a:r>
              <a:rPr lang="ru-RU" dirty="0" err="1"/>
              <a:t>прагненні</a:t>
            </a:r>
            <a:r>
              <a:rPr lang="ru-RU" dirty="0"/>
              <a:t> </a:t>
            </a:r>
            <a:r>
              <a:rPr lang="ru-RU" dirty="0" err="1"/>
              <a:t>власними</a:t>
            </a:r>
            <a:r>
              <a:rPr lang="ru-RU" dirty="0"/>
              <a:t> </a:t>
            </a:r>
            <a:r>
              <a:rPr lang="ru-RU" dirty="0" err="1"/>
              <a:t>зусиллями</a:t>
            </a:r>
            <a:r>
              <a:rPr lang="ru-RU" dirty="0"/>
              <a:t> </a:t>
            </a:r>
            <a:r>
              <a:rPr lang="ru-RU" dirty="0" err="1"/>
              <a:t>досягти</a:t>
            </a:r>
            <a:r>
              <a:rPr lang="ru-RU" dirty="0"/>
              <a:t> </a:t>
            </a:r>
            <a:r>
              <a:rPr lang="ru-RU" dirty="0" err="1"/>
              <a:t>успіху</a:t>
            </a:r>
            <a:r>
              <a:rPr lang="ru-RU" dirty="0"/>
              <a:t> і </a:t>
            </a:r>
            <a:r>
              <a:rPr lang="ru-RU" dirty="0" err="1"/>
              <a:t>виділитись</a:t>
            </a:r>
            <a:r>
              <a:rPr lang="ru-RU" dirty="0"/>
              <a:t> </a:t>
            </a:r>
            <a:r>
              <a:rPr lang="ru-RU" dirty="0" err="1"/>
              <a:t>серед</a:t>
            </a:r>
            <a:r>
              <a:rPr lang="ru-RU" dirty="0"/>
              <a:t> </a:t>
            </a:r>
            <a:r>
              <a:rPr lang="ru-RU" dirty="0" err="1"/>
              <a:t>інших</a:t>
            </a:r>
            <a:r>
              <a:rPr lang="ru-RU" dirty="0"/>
              <a:t>. Мотив </a:t>
            </a:r>
            <a:r>
              <a:rPr lang="ru-RU" dirty="0" err="1"/>
              <a:t>самореалізації</a:t>
            </a:r>
            <a:r>
              <a:rPr lang="ru-RU" dirty="0"/>
              <a:t> та </a:t>
            </a:r>
            <a:r>
              <a:rPr lang="ru-RU" dirty="0" err="1"/>
              <a:t>творчості</a:t>
            </a:r>
            <a:r>
              <a:rPr lang="ru-RU" dirty="0"/>
              <a:t> </a:t>
            </a:r>
            <a:r>
              <a:rPr lang="ru-RU" dirty="0" err="1"/>
              <a:t>виявляється</a:t>
            </a:r>
            <a:r>
              <a:rPr lang="ru-RU" dirty="0"/>
              <a:t> в </a:t>
            </a:r>
            <a:r>
              <a:rPr lang="ru-RU" dirty="0" err="1"/>
              <a:t>прагненні</a:t>
            </a:r>
            <a:r>
              <a:rPr lang="ru-RU" dirty="0"/>
              <a:t> </a:t>
            </a:r>
            <a:r>
              <a:rPr lang="ru-RU" dirty="0" err="1"/>
              <a:t>людини</a:t>
            </a:r>
            <a:r>
              <a:rPr lang="ru-RU" dirty="0"/>
              <a:t> </a:t>
            </a:r>
            <a:r>
              <a:rPr lang="ru-RU" dirty="0" err="1"/>
              <a:t>реалізувати</a:t>
            </a:r>
            <a:r>
              <a:rPr lang="ru-RU" dirty="0"/>
              <a:t> на </a:t>
            </a:r>
            <a:r>
              <a:rPr lang="ru-RU" dirty="0" err="1"/>
              <a:t>практиці</a:t>
            </a:r>
            <a:r>
              <a:rPr lang="ru-RU" dirty="0"/>
              <a:t> </a:t>
            </a:r>
            <a:r>
              <a:rPr lang="ru-RU" dirty="0" err="1"/>
              <a:t>свої</a:t>
            </a:r>
            <a:r>
              <a:rPr lang="ru-RU" dirty="0"/>
              <a:t> </a:t>
            </a:r>
            <a:r>
              <a:rPr lang="ru-RU" dirty="0" err="1"/>
              <a:t>нахили</a:t>
            </a:r>
            <a:r>
              <a:rPr lang="ru-RU" dirty="0"/>
              <a:t> та </a:t>
            </a:r>
            <a:r>
              <a:rPr lang="ru-RU" dirty="0" err="1"/>
              <a:t>здібності</a:t>
            </a:r>
            <a:r>
              <a:rPr lang="ru-RU" dirty="0"/>
              <a:t>, </a:t>
            </a:r>
            <a:r>
              <a:rPr lang="ru-RU" dirty="0" err="1"/>
              <a:t>діяти</a:t>
            </a:r>
            <a:r>
              <a:rPr lang="ru-RU" dirty="0"/>
              <a:t>, </a:t>
            </a:r>
            <a:r>
              <a:rPr lang="ru-RU" dirty="0" err="1"/>
              <a:t>створювати</a:t>
            </a:r>
            <a:r>
              <a:rPr lang="ru-RU" dirty="0"/>
              <a:t> та </a:t>
            </a:r>
            <a:r>
              <a:rPr lang="ru-RU" dirty="0" err="1"/>
              <a:t>здійснювати</a:t>
            </a:r>
            <a:r>
              <a:rPr lang="ru-RU" dirty="0"/>
              <a:t> те, </a:t>
            </a:r>
            <a:r>
              <a:rPr lang="ru-RU" dirty="0" err="1"/>
              <a:t>що</a:t>
            </a:r>
            <a:r>
              <a:rPr lang="ru-RU" dirty="0"/>
              <a:t> вона </a:t>
            </a:r>
            <a:r>
              <a:rPr lang="ru-RU" dirty="0" err="1"/>
              <a:t>може</a:t>
            </a:r>
            <a:r>
              <a:rPr lang="ru-RU" dirty="0"/>
              <a:t>, </a:t>
            </a:r>
            <a:r>
              <a:rPr lang="ru-RU" dirty="0" err="1"/>
              <a:t>виражати</a:t>
            </a:r>
            <a:r>
              <a:rPr lang="ru-RU" dirty="0"/>
              <a:t> себе. </a:t>
            </a:r>
            <a:r>
              <a:rPr lang="ru-RU" dirty="0" err="1"/>
              <a:t>Це</a:t>
            </a:r>
            <a:r>
              <a:rPr lang="ru-RU" dirty="0"/>
              <a:t>, по </a:t>
            </a:r>
            <a:r>
              <a:rPr lang="ru-RU" dirty="0" err="1"/>
              <a:t>суті</a:t>
            </a:r>
            <a:r>
              <a:rPr lang="ru-RU" dirty="0"/>
              <a:t>, </a:t>
            </a:r>
            <a:r>
              <a:rPr lang="ru-RU" dirty="0" err="1"/>
              <a:t>найхарактерніший</a:t>
            </a:r>
            <a:r>
              <a:rPr lang="ru-RU" dirty="0"/>
              <a:t> для </a:t>
            </a:r>
            <a:r>
              <a:rPr lang="ru-RU" dirty="0" err="1"/>
              <a:t>людини</a:t>
            </a:r>
            <a:r>
              <a:rPr lang="ru-RU" dirty="0"/>
              <a:t> мотив, </a:t>
            </a:r>
            <a:r>
              <a:rPr lang="ru-RU" dirty="0" err="1"/>
              <a:t>який</a:t>
            </a:r>
            <a:r>
              <a:rPr lang="ru-RU" dirty="0"/>
              <a:t> </a:t>
            </a:r>
            <a:r>
              <a:rPr lang="ru-RU" dirty="0" err="1"/>
              <a:t>відображає</a:t>
            </a:r>
            <a:r>
              <a:rPr lang="ru-RU" dirty="0"/>
              <a:t> потребу </a:t>
            </a:r>
            <a:r>
              <a:rPr lang="ru-RU" dirty="0" err="1"/>
              <a:t>людини</a:t>
            </a:r>
            <a:r>
              <a:rPr lang="ru-RU" dirty="0"/>
              <a:t> </a:t>
            </a:r>
            <a:r>
              <a:rPr lang="ru-RU" dirty="0" err="1"/>
              <a:t>виразити</a:t>
            </a:r>
            <a:r>
              <a:rPr lang="ru-RU" dirty="0"/>
              <a:t> та </a:t>
            </a:r>
            <a:r>
              <a:rPr lang="ru-RU" dirty="0" err="1"/>
              <a:t>реалізувати</a:t>
            </a:r>
            <a:r>
              <a:rPr lang="ru-RU" dirty="0"/>
              <a:t> </a:t>
            </a:r>
            <a:r>
              <a:rPr lang="ru-RU" dirty="0" err="1"/>
              <a:t>свої</a:t>
            </a:r>
            <a:r>
              <a:rPr lang="ru-RU" dirty="0"/>
              <a:t> </a:t>
            </a:r>
            <a:r>
              <a:rPr lang="ru-RU" dirty="0" err="1"/>
              <a:t>потенції</a:t>
            </a:r>
            <a:r>
              <a:rPr lang="ru-RU" dirty="0"/>
              <a:t>.</a:t>
            </a:r>
          </a:p>
          <a:p>
            <a:pPr algn="just"/>
            <a:r>
              <a:rPr lang="en-US" i="1" dirty="0"/>
              <a:t>V </a:t>
            </a:r>
            <a:r>
              <a:rPr lang="ru-RU" i="1" dirty="0" err="1"/>
              <a:t>рівень</a:t>
            </a:r>
            <a:r>
              <a:rPr lang="ru-RU" dirty="0"/>
              <a:t>. Потреби в </a:t>
            </a:r>
            <a:r>
              <a:rPr lang="ru-RU" dirty="0" err="1"/>
              <a:t>зростанні</a:t>
            </a:r>
            <a:r>
              <a:rPr lang="ru-RU" dirty="0"/>
              <a:t> </a:t>
            </a:r>
            <a:r>
              <a:rPr lang="ru-RU" dirty="0" err="1"/>
              <a:t>свого</a:t>
            </a:r>
            <a:r>
              <a:rPr lang="ru-RU" dirty="0"/>
              <a:t> </a:t>
            </a:r>
            <a:r>
              <a:rPr lang="ru-RU" dirty="0" err="1"/>
              <a:t>впливу</a:t>
            </a:r>
            <a:r>
              <a:rPr lang="ru-RU" dirty="0"/>
              <a:t>, </a:t>
            </a:r>
            <a:r>
              <a:rPr lang="ru-RU" dirty="0" err="1"/>
              <a:t>всебічного</a:t>
            </a:r>
            <a:r>
              <a:rPr lang="ru-RU" dirty="0"/>
              <a:t> </a:t>
            </a:r>
            <a:r>
              <a:rPr lang="ru-RU" dirty="0" err="1"/>
              <a:t>розвитку</a:t>
            </a:r>
            <a:r>
              <a:rPr lang="ru-RU" dirty="0"/>
              <a:t> через </a:t>
            </a:r>
            <a:r>
              <a:rPr lang="ru-RU" dirty="0" err="1"/>
              <a:t>творчість</a:t>
            </a:r>
            <a:r>
              <a:rPr lang="ru-RU" dirty="0"/>
              <a:t>, в </a:t>
            </a:r>
            <a:r>
              <a:rPr lang="ru-RU" dirty="0" err="1"/>
              <a:t>реалізації</a:t>
            </a:r>
            <a:r>
              <a:rPr lang="ru-RU" dirty="0"/>
              <a:t> </a:t>
            </a:r>
            <a:r>
              <a:rPr lang="ru-RU" dirty="0" err="1"/>
              <a:t>всіх</a:t>
            </a:r>
            <a:r>
              <a:rPr lang="ru-RU" dirty="0"/>
              <a:t> </a:t>
            </a:r>
            <a:r>
              <a:rPr lang="ru-RU" dirty="0" err="1"/>
              <a:t>індивідуальних</a:t>
            </a:r>
            <a:r>
              <a:rPr lang="ru-RU" dirty="0"/>
              <a:t> </a:t>
            </a:r>
            <a:r>
              <a:rPr lang="ru-RU" dirty="0" err="1"/>
              <a:t>потенцій</a:t>
            </a:r>
            <a:r>
              <a:rPr lang="ru-RU" dirty="0"/>
              <a:t> </a:t>
            </a:r>
            <a:r>
              <a:rPr lang="ru-RU" dirty="0" err="1"/>
              <a:t>власної</a:t>
            </a:r>
            <a:r>
              <a:rPr lang="ru-RU" dirty="0"/>
              <a:t> </a:t>
            </a:r>
            <a:r>
              <a:rPr lang="ru-RU" dirty="0" err="1"/>
              <a:t>особистості</a:t>
            </a:r>
            <a:r>
              <a:rPr lang="ru-RU" dirty="0"/>
              <a:t> як </a:t>
            </a:r>
            <a:r>
              <a:rPr lang="ru-RU" dirty="0" err="1"/>
              <a:t>вершини</a:t>
            </a:r>
            <a:r>
              <a:rPr lang="ru-RU" dirty="0"/>
              <a:t> </a:t>
            </a:r>
            <a:r>
              <a:rPr lang="ru-RU" dirty="0" err="1"/>
              <a:t>всіх</a:t>
            </a:r>
            <a:r>
              <a:rPr lang="ru-RU" dirty="0"/>
              <a:t> </a:t>
            </a:r>
            <a:r>
              <a:rPr lang="ru-RU" dirty="0" err="1"/>
              <a:t>мислимих</a:t>
            </a:r>
            <a:r>
              <a:rPr lang="ru-RU" dirty="0"/>
              <a:t> потреб.</a:t>
            </a:r>
          </a:p>
          <a:p>
            <a:pPr algn="just"/>
            <a:r>
              <a:rPr lang="ru-RU" dirty="0" err="1"/>
              <a:t>Мотиви</a:t>
            </a:r>
            <a:r>
              <a:rPr lang="ru-RU" dirty="0"/>
              <a:t>: </a:t>
            </a:r>
            <a:r>
              <a:rPr lang="ru-RU" dirty="0" err="1"/>
              <a:t>досягнення</a:t>
            </a:r>
            <a:r>
              <a:rPr lang="ru-RU" dirty="0"/>
              <a:t> </a:t>
            </a:r>
            <a:r>
              <a:rPr lang="ru-RU" dirty="0" err="1"/>
              <a:t>успіху</a:t>
            </a:r>
            <a:r>
              <a:rPr lang="ru-RU" dirty="0"/>
              <a:t>, </a:t>
            </a:r>
            <a:r>
              <a:rPr lang="ru-RU" dirty="0" err="1"/>
              <a:t>самовираження</a:t>
            </a:r>
            <a:r>
              <a:rPr lang="ru-RU" dirty="0"/>
              <a:t>, </a:t>
            </a:r>
            <a:r>
              <a:rPr lang="ru-RU" dirty="0" err="1"/>
              <a:t>альтруїзм</a:t>
            </a:r>
            <a:r>
              <a:rPr lang="ru-RU" dirty="0"/>
              <a:t>. </a:t>
            </a:r>
            <a:r>
              <a:rPr lang="ru-RU" dirty="0" err="1"/>
              <a:t>Альтруїстський</a:t>
            </a:r>
            <a:r>
              <a:rPr lang="ru-RU" dirty="0"/>
              <a:t> мотив </a:t>
            </a:r>
            <a:r>
              <a:rPr lang="ru-RU" dirty="0" err="1"/>
              <a:t>проявляється</a:t>
            </a:r>
            <a:r>
              <a:rPr lang="ru-RU" dirty="0"/>
              <a:t> в </a:t>
            </a:r>
            <a:r>
              <a:rPr lang="ru-RU" dirty="0" err="1"/>
              <a:t>бажанні</a:t>
            </a:r>
            <a:r>
              <a:rPr lang="ru-RU" dirty="0"/>
              <a:t> </a:t>
            </a:r>
            <a:r>
              <a:rPr lang="ru-RU" dirty="0" err="1"/>
              <a:t>допомагати</a:t>
            </a:r>
            <a:r>
              <a:rPr lang="ru-RU" dirty="0"/>
              <a:t> </a:t>
            </a:r>
            <a:r>
              <a:rPr lang="ru-RU" dirty="0" err="1"/>
              <a:t>іншим</a:t>
            </a:r>
            <a:r>
              <a:rPr lang="ru-RU" dirty="0"/>
              <a:t> без будь-</a:t>
            </a:r>
            <a:r>
              <a:rPr lang="ru-RU" dirty="0" err="1"/>
              <a:t>якої</a:t>
            </a:r>
            <a:r>
              <a:rPr lang="ru-RU" dirty="0"/>
              <a:t> </a:t>
            </a:r>
            <a:r>
              <a:rPr lang="ru-RU" dirty="0" err="1"/>
              <a:t>матеріальної</a:t>
            </a:r>
            <a:r>
              <a:rPr lang="ru-RU" dirty="0"/>
              <a:t> </a:t>
            </a:r>
            <a:r>
              <a:rPr lang="ru-RU" dirty="0" err="1"/>
              <a:t>вигоди</a:t>
            </a:r>
            <a:r>
              <a:rPr lang="ru-RU" dirty="0"/>
              <a:t> для себе </a:t>
            </a:r>
            <a:r>
              <a:rPr lang="ru-RU" dirty="0" err="1"/>
              <a:t>особисто</a:t>
            </a:r>
            <a:r>
              <a:rPr lang="ru-RU" dirty="0"/>
              <a:t>, без </a:t>
            </a:r>
            <a:r>
              <a:rPr lang="ru-RU" dirty="0" err="1"/>
              <a:t>здійснення</a:t>
            </a:r>
            <a:r>
              <a:rPr lang="ru-RU" dirty="0"/>
              <a:t> будь-</a:t>
            </a:r>
            <a:r>
              <a:rPr lang="ru-RU" dirty="0" err="1"/>
              <a:t>яких</a:t>
            </a:r>
            <a:r>
              <a:rPr lang="ru-RU" dirty="0"/>
              <a:t> </a:t>
            </a:r>
            <a:r>
              <a:rPr lang="ru-RU" dirty="0" err="1"/>
              <a:t>своїх</a:t>
            </a:r>
            <a:r>
              <a:rPr lang="ru-RU" dirty="0"/>
              <a:t> </a:t>
            </a:r>
            <a:r>
              <a:rPr lang="ru-RU" dirty="0" err="1"/>
              <a:t>матеріальних</a:t>
            </a:r>
            <a:r>
              <a:rPr lang="ru-RU" dirty="0"/>
              <a:t> </a:t>
            </a:r>
            <a:r>
              <a:rPr lang="ru-RU" dirty="0" err="1"/>
              <a:t>інтересів</a:t>
            </a:r>
            <a:r>
              <a:rPr lang="ru-RU" dirty="0"/>
              <a:t>.</a:t>
            </a:r>
          </a:p>
        </p:txBody>
      </p:sp>
    </p:spTree>
    <p:extLst>
      <p:ext uri="{BB962C8B-B14F-4D97-AF65-F5344CB8AC3E}">
        <p14:creationId xmlns:p14="http://schemas.microsoft.com/office/powerpoint/2010/main" val="3083532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4004" y="702644"/>
            <a:ext cx="11454063" cy="4803007"/>
          </a:xfrm>
        </p:spPr>
        <p:txBody>
          <a:bodyPr>
            <a:normAutofit fontScale="92500" lnSpcReduction="10000"/>
          </a:bodyPr>
          <a:lstStyle/>
          <a:p>
            <a:pPr algn="just"/>
            <a:r>
              <a:rPr lang="ru-RU" i="1" dirty="0" err="1"/>
              <a:t>Цілі</a:t>
            </a:r>
            <a:r>
              <a:rPr lang="ru-RU" i="1" dirty="0"/>
              <a:t> в </a:t>
            </a:r>
            <a:r>
              <a:rPr lang="ru-RU" i="1" dirty="0" err="1"/>
              <a:t>системі</a:t>
            </a:r>
            <a:r>
              <a:rPr lang="ru-RU" i="1" dirty="0"/>
              <a:t> </a:t>
            </a:r>
            <a:r>
              <a:rPr lang="ru-RU" i="1" dirty="0" err="1"/>
              <a:t>мотивації</a:t>
            </a:r>
            <a:r>
              <a:rPr lang="ru-RU" i="1" dirty="0"/>
              <a:t> </a:t>
            </a:r>
            <a:r>
              <a:rPr lang="ru-RU" i="1" dirty="0" err="1"/>
              <a:t>праці</a:t>
            </a:r>
            <a:r>
              <a:rPr lang="ru-RU" dirty="0"/>
              <a:t>. Роль </a:t>
            </a:r>
            <a:r>
              <a:rPr lang="ru-RU" dirty="0" err="1"/>
              <a:t>чинника</a:t>
            </a:r>
            <a:r>
              <a:rPr lang="ru-RU" dirty="0"/>
              <a:t> </a:t>
            </a:r>
            <a:r>
              <a:rPr lang="ru-RU" dirty="0" err="1"/>
              <a:t>цілі</a:t>
            </a:r>
            <a:r>
              <a:rPr lang="ru-RU" dirty="0"/>
              <a:t> у </a:t>
            </a:r>
            <a:r>
              <a:rPr lang="ru-RU" dirty="0" err="1"/>
              <a:t>формуванні</a:t>
            </a:r>
            <a:r>
              <a:rPr lang="ru-RU" dirty="0"/>
              <a:t> </a:t>
            </a:r>
            <a:r>
              <a:rPr lang="ru-RU" dirty="0" err="1"/>
              <a:t>системи</a:t>
            </a:r>
            <a:r>
              <a:rPr lang="ru-RU" dirty="0"/>
              <a:t> </a:t>
            </a:r>
            <a:r>
              <a:rPr lang="ru-RU" dirty="0" err="1"/>
              <a:t>мотивації</a:t>
            </a:r>
            <a:r>
              <a:rPr lang="ru-RU" dirty="0"/>
              <a:t> </a:t>
            </a:r>
            <a:r>
              <a:rPr lang="ru-RU" dirty="0" err="1"/>
              <a:t>соціальної</a:t>
            </a:r>
            <a:r>
              <a:rPr lang="ru-RU" dirty="0"/>
              <a:t> </a:t>
            </a:r>
            <a:r>
              <a:rPr lang="ru-RU" dirty="0" err="1"/>
              <a:t>активності</a:t>
            </a:r>
            <a:r>
              <a:rPr lang="ru-RU" dirty="0"/>
              <a:t> особи </a:t>
            </a:r>
            <a:r>
              <a:rPr lang="ru-RU" dirty="0" err="1"/>
              <a:t>глибоко</a:t>
            </a:r>
            <a:r>
              <a:rPr lang="ru-RU" dirty="0"/>
              <a:t> </a:t>
            </a:r>
            <a:r>
              <a:rPr lang="ru-RU" dirty="0" err="1"/>
              <a:t>досліджена</a:t>
            </a:r>
            <a:r>
              <a:rPr lang="ru-RU" dirty="0"/>
              <a:t> </a:t>
            </a:r>
            <a:r>
              <a:rPr lang="ru-RU" dirty="0" err="1"/>
              <a:t>І.П.Павловим</a:t>
            </a:r>
            <a:r>
              <a:rPr lang="ru-RU" dirty="0"/>
              <a:t>. </a:t>
            </a:r>
            <a:r>
              <a:rPr lang="ru-RU" dirty="0" err="1"/>
              <a:t>Він</a:t>
            </a:r>
            <a:r>
              <a:rPr lang="ru-RU" dirty="0"/>
              <a:t> </a:t>
            </a:r>
            <a:r>
              <a:rPr lang="ru-RU" dirty="0" err="1"/>
              <a:t>обґрунтував</a:t>
            </a:r>
            <a:r>
              <a:rPr lang="ru-RU" dirty="0"/>
              <a:t>, </a:t>
            </a:r>
            <a:r>
              <a:rPr lang="ru-RU" dirty="0" err="1"/>
              <a:t>що</a:t>
            </a:r>
            <a:r>
              <a:rPr lang="ru-RU" dirty="0"/>
              <a:t> потреба в </a:t>
            </a:r>
            <a:r>
              <a:rPr lang="ru-RU" dirty="0" err="1"/>
              <a:t>досягненні</a:t>
            </a:r>
            <a:r>
              <a:rPr lang="ru-RU" dirty="0"/>
              <a:t> </a:t>
            </a:r>
            <a:r>
              <a:rPr lang="ru-RU" dirty="0" err="1"/>
              <a:t>поставлених</a:t>
            </a:r>
            <a:r>
              <a:rPr lang="ru-RU" dirty="0"/>
              <a:t> </a:t>
            </a:r>
            <a:r>
              <a:rPr lang="ru-RU" dirty="0" err="1"/>
              <a:t>цілей</a:t>
            </a:r>
            <a:r>
              <a:rPr lang="ru-RU" dirty="0"/>
              <a:t> </a:t>
            </a:r>
            <a:r>
              <a:rPr lang="ru-RU" dirty="0" err="1"/>
              <a:t>робить</a:t>
            </a:r>
            <a:r>
              <a:rPr lang="ru-RU" dirty="0"/>
              <a:t> </a:t>
            </a:r>
            <a:r>
              <a:rPr lang="ru-RU" dirty="0" err="1"/>
              <a:t>життя</a:t>
            </a:r>
            <a:r>
              <a:rPr lang="ru-RU" dirty="0"/>
              <a:t> </a:t>
            </a:r>
            <a:r>
              <a:rPr lang="ru-RU" dirty="0" err="1"/>
              <a:t>людини</a:t>
            </a:r>
            <a:r>
              <a:rPr lang="ru-RU" dirty="0"/>
              <a:t> </a:t>
            </a:r>
            <a:r>
              <a:rPr lang="ru-RU" dirty="0" err="1"/>
              <a:t>змістовним</a:t>
            </a:r>
            <a:r>
              <a:rPr lang="ru-RU" dirty="0"/>
              <a:t>, </a:t>
            </a:r>
            <a:r>
              <a:rPr lang="ru-RU" dirty="0" err="1"/>
              <a:t>створює</a:t>
            </a:r>
            <a:r>
              <a:rPr lang="ru-RU" dirty="0"/>
              <a:t> </a:t>
            </a:r>
            <a:r>
              <a:rPr lang="ru-RU" dirty="0" err="1"/>
              <a:t>необхідні</a:t>
            </a:r>
            <a:r>
              <a:rPr lang="ru-RU" dirty="0"/>
              <a:t> </a:t>
            </a:r>
            <a:r>
              <a:rPr lang="ru-RU" dirty="0" err="1"/>
              <a:t>передумови</a:t>
            </a:r>
            <a:r>
              <a:rPr lang="ru-RU" dirty="0"/>
              <a:t> для </a:t>
            </a:r>
            <a:r>
              <a:rPr lang="ru-RU" dirty="0" err="1"/>
              <a:t>соціальної</a:t>
            </a:r>
            <a:r>
              <a:rPr lang="ru-RU" dirty="0"/>
              <a:t> </a:t>
            </a:r>
            <a:r>
              <a:rPr lang="ru-RU" dirty="0" err="1"/>
              <a:t>зрілості</a:t>
            </a:r>
            <a:r>
              <a:rPr lang="ru-RU" dirty="0"/>
              <a:t> та є основною формою </a:t>
            </a:r>
            <a:r>
              <a:rPr lang="ru-RU" dirty="0" err="1"/>
              <a:t>життєвої</a:t>
            </a:r>
            <a:r>
              <a:rPr lang="ru-RU" dirty="0"/>
              <a:t> </a:t>
            </a:r>
            <a:r>
              <a:rPr lang="ru-RU" dirty="0" err="1"/>
              <a:t>енергії</a:t>
            </a:r>
            <a:r>
              <a:rPr lang="ru-RU" dirty="0"/>
              <a:t> </a:t>
            </a:r>
            <a:r>
              <a:rPr lang="ru-RU" dirty="0" err="1"/>
              <a:t>індивіду</a:t>
            </a:r>
            <a:r>
              <a:rPr lang="ru-RU" dirty="0"/>
              <a:t>. Ним </a:t>
            </a:r>
            <a:r>
              <a:rPr lang="ru-RU" dirty="0" err="1"/>
              <a:t>також</a:t>
            </a:r>
            <a:r>
              <a:rPr lang="ru-RU" dirty="0"/>
              <a:t> </a:t>
            </a:r>
            <a:r>
              <a:rPr lang="ru-RU" dirty="0" err="1"/>
              <a:t>встановлено</a:t>
            </a:r>
            <a:r>
              <a:rPr lang="ru-RU" dirty="0"/>
              <a:t>, </a:t>
            </a:r>
            <a:r>
              <a:rPr lang="ru-RU" dirty="0" err="1"/>
              <a:t>що</a:t>
            </a:r>
            <a:r>
              <a:rPr lang="ru-RU" dirty="0"/>
              <a:t> для плодотворного рефлексу </a:t>
            </a:r>
            <a:r>
              <a:rPr lang="ru-RU" dirty="0" err="1"/>
              <a:t>цілі</a:t>
            </a:r>
            <a:r>
              <a:rPr lang="ru-RU" dirty="0"/>
              <a:t> </a:t>
            </a:r>
            <a:r>
              <a:rPr lang="ru-RU" dirty="0" err="1"/>
              <a:t>потрібне</a:t>
            </a:r>
            <a:r>
              <a:rPr lang="ru-RU" dirty="0"/>
              <a:t> </a:t>
            </a:r>
            <a:r>
              <a:rPr lang="ru-RU" dirty="0" err="1"/>
              <a:t>певне</a:t>
            </a:r>
            <a:r>
              <a:rPr lang="ru-RU" dirty="0"/>
              <a:t> </a:t>
            </a:r>
            <a:r>
              <a:rPr lang="ru-RU" dirty="0" err="1"/>
              <a:t>його</a:t>
            </a:r>
            <a:r>
              <a:rPr lang="ru-RU" dirty="0"/>
              <a:t> </a:t>
            </a:r>
            <a:r>
              <a:rPr lang="ru-RU" dirty="0" err="1"/>
              <a:t>напруження</a:t>
            </a:r>
            <a:r>
              <a:rPr lang="ru-RU" dirty="0"/>
              <a:t>. </a:t>
            </a:r>
          </a:p>
          <a:p>
            <a:pPr algn="just"/>
            <a:r>
              <a:rPr lang="ru-RU" dirty="0" err="1"/>
              <a:t>Оцінка</a:t>
            </a:r>
            <a:r>
              <a:rPr lang="ru-RU" dirty="0"/>
              <a:t> </a:t>
            </a:r>
            <a:r>
              <a:rPr lang="ru-RU" dirty="0" err="1"/>
              <a:t>кінцевих</a:t>
            </a:r>
            <a:r>
              <a:rPr lang="ru-RU" dirty="0"/>
              <a:t> та </a:t>
            </a:r>
            <a:r>
              <a:rPr lang="ru-RU" dirty="0" err="1"/>
              <a:t>проміжних</a:t>
            </a:r>
            <a:r>
              <a:rPr lang="ru-RU" dirty="0"/>
              <a:t> </a:t>
            </a:r>
            <a:r>
              <a:rPr lang="ru-RU" dirty="0" err="1"/>
              <a:t>результатів</a:t>
            </a:r>
            <a:r>
              <a:rPr lang="ru-RU" dirty="0"/>
              <a:t> </a:t>
            </a:r>
            <a:r>
              <a:rPr lang="ru-RU" dirty="0" err="1"/>
              <a:t>праці</a:t>
            </a:r>
            <a:r>
              <a:rPr lang="ru-RU" dirty="0"/>
              <a:t> методом </a:t>
            </a:r>
            <a:r>
              <a:rPr lang="ru-RU" dirty="0" err="1"/>
              <a:t>формулювання</a:t>
            </a:r>
            <a:r>
              <a:rPr lang="ru-RU" dirty="0"/>
              <a:t> коротко- , </a:t>
            </a:r>
            <a:r>
              <a:rPr lang="ru-RU" dirty="0" err="1"/>
              <a:t>середньо</a:t>
            </a:r>
            <a:r>
              <a:rPr lang="ru-RU" dirty="0"/>
              <a:t>- та </a:t>
            </a:r>
            <a:r>
              <a:rPr lang="ru-RU" dirty="0" err="1"/>
              <a:t>довгострокових</a:t>
            </a:r>
            <a:r>
              <a:rPr lang="ru-RU" dirty="0"/>
              <a:t> </a:t>
            </a:r>
            <a:r>
              <a:rPr lang="ru-RU" dirty="0" err="1"/>
              <a:t>цілей</a:t>
            </a:r>
            <a:r>
              <a:rPr lang="ru-RU" dirty="0"/>
              <a:t> </a:t>
            </a:r>
            <a:r>
              <a:rPr lang="ru-RU" dirty="0" err="1"/>
              <a:t>створює</a:t>
            </a:r>
            <a:r>
              <a:rPr lang="ru-RU" dirty="0"/>
              <a:t> </a:t>
            </a:r>
            <a:r>
              <a:rPr lang="ru-RU" dirty="0" err="1"/>
              <a:t>цілісну</a:t>
            </a:r>
            <a:r>
              <a:rPr lang="ru-RU" dirty="0"/>
              <a:t> систему </a:t>
            </a:r>
            <a:r>
              <a:rPr lang="ru-RU" dirty="0" err="1"/>
              <a:t>підтримання</a:t>
            </a:r>
            <a:r>
              <a:rPr lang="ru-RU" dirty="0"/>
              <a:t> </a:t>
            </a:r>
            <a:r>
              <a:rPr lang="ru-RU" dirty="0" err="1"/>
              <a:t>мотивації</a:t>
            </a:r>
            <a:r>
              <a:rPr lang="ru-RU" dirty="0"/>
              <a:t> </a:t>
            </a:r>
            <a:r>
              <a:rPr lang="ru-RU" dirty="0" err="1"/>
              <a:t>праці</a:t>
            </a:r>
            <a:r>
              <a:rPr lang="ru-RU" dirty="0"/>
              <a:t> та контролю за результатами. </a:t>
            </a:r>
          </a:p>
          <a:p>
            <a:pPr algn="just"/>
            <a:r>
              <a:rPr lang="ru-RU" dirty="0" err="1"/>
              <a:t>Існує</a:t>
            </a:r>
            <a:r>
              <a:rPr lang="ru-RU" dirty="0"/>
              <a:t> два </a:t>
            </a:r>
            <a:r>
              <a:rPr lang="ru-RU" dirty="0" err="1"/>
              <a:t>варіанти</a:t>
            </a:r>
            <a:r>
              <a:rPr lang="ru-RU" dirty="0"/>
              <a:t> постановки </a:t>
            </a:r>
            <a:r>
              <a:rPr lang="ru-RU" dirty="0" err="1"/>
              <a:t>цілей</a:t>
            </a:r>
            <a:r>
              <a:rPr lang="ru-RU" dirty="0"/>
              <a:t>:</a:t>
            </a:r>
          </a:p>
          <a:p>
            <a:pPr algn="just"/>
            <a:r>
              <a:rPr lang="ru-RU" dirty="0"/>
              <a:t>а) </a:t>
            </a:r>
            <a:r>
              <a:rPr lang="ru-RU" dirty="0" err="1"/>
              <a:t>піраміда</a:t>
            </a:r>
            <a:r>
              <a:rPr lang="ru-RU" dirty="0"/>
              <a:t> </a:t>
            </a:r>
            <a:r>
              <a:rPr lang="ru-RU" dirty="0" err="1"/>
              <a:t>цілей</a:t>
            </a:r>
            <a:r>
              <a:rPr lang="ru-RU" dirty="0"/>
              <a:t>, коли з </a:t>
            </a:r>
            <a:r>
              <a:rPr lang="ru-RU" dirty="0" err="1"/>
              <a:t>однієї</a:t>
            </a:r>
            <a:r>
              <a:rPr lang="ru-RU" dirty="0"/>
              <a:t> </a:t>
            </a:r>
            <a:r>
              <a:rPr lang="ru-RU" dirty="0" err="1"/>
              <a:t>загальної</a:t>
            </a:r>
            <a:r>
              <a:rPr lang="ru-RU" dirty="0"/>
              <a:t> </a:t>
            </a:r>
            <a:r>
              <a:rPr lang="ru-RU" dirty="0" err="1"/>
              <a:t>цілі</a:t>
            </a:r>
            <a:r>
              <a:rPr lang="ru-RU" dirty="0"/>
              <a:t> </a:t>
            </a:r>
            <a:r>
              <a:rPr lang="ru-RU" dirty="0" err="1"/>
              <a:t>виводиться</a:t>
            </a:r>
            <a:r>
              <a:rPr lang="ru-RU" dirty="0"/>
              <a:t> </a:t>
            </a:r>
            <a:r>
              <a:rPr lang="ru-RU" dirty="0" err="1"/>
              <a:t>ієрархія</a:t>
            </a:r>
            <a:r>
              <a:rPr lang="ru-RU" dirty="0"/>
              <a:t>, </a:t>
            </a:r>
            <a:r>
              <a:rPr lang="ru-RU" dirty="0" err="1"/>
              <a:t>або</a:t>
            </a:r>
            <a:r>
              <a:rPr lang="ru-RU" dirty="0"/>
              <a:t> </a:t>
            </a:r>
            <a:r>
              <a:rPr lang="ru-RU" dirty="0" err="1"/>
              <a:t>ланцюжок</a:t>
            </a:r>
            <a:r>
              <a:rPr lang="ru-RU" dirty="0"/>
              <a:t> </a:t>
            </a:r>
            <a:r>
              <a:rPr lang="ru-RU" dirty="0" err="1"/>
              <a:t>часткових</a:t>
            </a:r>
            <a:r>
              <a:rPr lang="ru-RU" dirty="0"/>
              <a:t> </a:t>
            </a:r>
            <a:r>
              <a:rPr lang="ru-RU" dirty="0" err="1"/>
              <a:t>цілей</a:t>
            </a:r>
            <a:r>
              <a:rPr lang="ru-RU" dirty="0"/>
              <a:t> і </a:t>
            </a:r>
            <a:r>
              <a:rPr lang="ru-RU" dirty="0" err="1"/>
              <a:t>завдань</a:t>
            </a:r>
            <a:r>
              <a:rPr lang="ru-RU" dirty="0"/>
              <a:t>;</a:t>
            </a:r>
          </a:p>
          <a:p>
            <a:pPr algn="just"/>
            <a:r>
              <a:rPr lang="ru-RU" dirty="0"/>
              <a:t>б) </a:t>
            </a:r>
            <a:r>
              <a:rPr lang="ru-RU" dirty="0" err="1"/>
              <a:t>передбачається</a:t>
            </a:r>
            <a:r>
              <a:rPr lang="ru-RU" dirty="0"/>
              <a:t> </a:t>
            </a:r>
            <a:r>
              <a:rPr lang="ru-RU" dirty="0" err="1"/>
              <a:t>кілька</a:t>
            </a:r>
            <a:r>
              <a:rPr lang="ru-RU" dirty="0"/>
              <a:t> </a:t>
            </a:r>
            <a:r>
              <a:rPr lang="ru-RU" dirty="0" err="1"/>
              <a:t>рівнозначних</a:t>
            </a:r>
            <a:r>
              <a:rPr lang="ru-RU" dirty="0"/>
              <a:t>, </a:t>
            </a:r>
            <a:r>
              <a:rPr lang="ru-RU" dirty="0" err="1"/>
              <a:t>рівноцінних</a:t>
            </a:r>
            <a:r>
              <a:rPr lang="ru-RU" dirty="0"/>
              <a:t> </a:t>
            </a:r>
            <a:r>
              <a:rPr lang="ru-RU" dirty="0" err="1"/>
              <a:t>напрямів</a:t>
            </a:r>
            <a:r>
              <a:rPr lang="ru-RU" dirty="0"/>
              <a:t> </a:t>
            </a:r>
            <a:r>
              <a:rPr lang="ru-RU" dirty="0" err="1"/>
              <a:t>діяльності</a:t>
            </a:r>
            <a:r>
              <a:rPr lang="ru-RU" dirty="0"/>
              <a:t> і </a:t>
            </a:r>
            <a:r>
              <a:rPr lang="ru-RU" dirty="0" err="1"/>
              <a:t>стосовно</a:t>
            </a:r>
            <a:r>
              <a:rPr lang="ru-RU" dirty="0"/>
              <a:t> кожного </a:t>
            </a:r>
            <a:r>
              <a:rPr lang="ru-RU" dirty="0" err="1"/>
              <a:t>формуються</a:t>
            </a:r>
            <a:r>
              <a:rPr lang="ru-RU" dirty="0"/>
              <a:t> </a:t>
            </a:r>
            <a:r>
              <a:rPr lang="ru-RU" dirty="0" err="1"/>
              <a:t>свої</a:t>
            </a:r>
            <a:r>
              <a:rPr lang="ru-RU" dirty="0"/>
              <a:t> </a:t>
            </a:r>
            <a:r>
              <a:rPr lang="ru-RU" dirty="0" err="1"/>
              <a:t>системи</a:t>
            </a:r>
            <a:r>
              <a:rPr lang="ru-RU" dirty="0"/>
              <a:t> </a:t>
            </a:r>
            <a:r>
              <a:rPr lang="ru-RU" dirty="0" err="1"/>
              <a:t>цілей</a:t>
            </a:r>
            <a:r>
              <a:rPr lang="ru-RU" dirty="0"/>
              <a:t>.</a:t>
            </a:r>
          </a:p>
        </p:txBody>
      </p:sp>
    </p:spTree>
    <p:extLst>
      <p:ext uri="{BB962C8B-B14F-4D97-AF65-F5344CB8AC3E}">
        <p14:creationId xmlns:p14="http://schemas.microsoft.com/office/powerpoint/2010/main" val="148675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6627" y="702644"/>
            <a:ext cx="11559941" cy="4851133"/>
          </a:xfrm>
        </p:spPr>
        <p:txBody>
          <a:bodyPr>
            <a:normAutofit fontScale="92500" lnSpcReduction="20000"/>
          </a:bodyPr>
          <a:lstStyle/>
          <a:p>
            <a:pPr algn="just"/>
            <a:r>
              <a:rPr lang="ru-RU" dirty="0" err="1"/>
              <a:t>Викладене</a:t>
            </a:r>
            <a:r>
              <a:rPr lang="ru-RU" dirty="0"/>
              <a:t> </a:t>
            </a:r>
            <a:r>
              <a:rPr lang="ru-RU" dirty="0" err="1"/>
              <a:t>дає</a:t>
            </a:r>
            <a:r>
              <a:rPr lang="ru-RU" dirty="0"/>
              <a:t> </a:t>
            </a:r>
            <a:r>
              <a:rPr lang="ru-RU" dirty="0" err="1"/>
              <a:t>підстави</a:t>
            </a:r>
            <a:r>
              <a:rPr lang="ru-RU" dirty="0"/>
              <a:t> </a:t>
            </a:r>
            <a:r>
              <a:rPr lang="ru-RU" dirty="0" err="1"/>
              <a:t>зробити</a:t>
            </a:r>
            <a:r>
              <a:rPr lang="ru-RU" dirty="0"/>
              <a:t> </a:t>
            </a:r>
            <a:r>
              <a:rPr lang="ru-RU" dirty="0" err="1"/>
              <a:t>такі</a:t>
            </a:r>
            <a:r>
              <a:rPr lang="ru-RU" dirty="0"/>
              <a:t> </a:t>
            </a:r>
            <a:r>
              <a:rPr lang="ru-RU" dirty="0" err="1"/>
              <a:t>висновки</a:t>
            </a:r>
            <a:r>
              <a:rPr lang="ru-RU" dirty="0"/>
              <a:t>:</a:t>
            </a:r>
          </a:p>
          <a:p>
            <a:pPr algn="just"/>
            <a:r>
              <a:rPr lang="ru-RU" dirty="0"/>
              <a:t>1. </a:t>
            </a:r>
            <a:r>
              <a:rPr lang="ru-RU" dirty="0" err="1"/>
              <a:t>Слід</a:t>
            </a:r>
            <a:r>
              <a:rPr lang="ru-RU" dirty="0"/>
              <a:t> </a:t>
            </a:r>
            <a:r>
              <a:rPr lang="ru-RU" dirty="0" err="1"/>
              <a:t>визнати</a:t>
            </a:r>
            <a:r>
              <a:rPr lang="ru-RU" dirty="0"/>
              <a:t>, </a:t>
            </a:r>
            <a:r>
              <a:rPr lang="ru-RU" dirty="0" err="1"/>
              <a:t>що</a:t>
            </a:r>
            <a:r>
              <a:rPr lang="ru-RU" dirty="0"/>
              <a:t> потреби </a:t>
            </a:r>
            <a:r>
              <a:rPr lang="ru-RU" dirty="0" err="1"/>
              <a:t>рухають</a:t>
            </a:r>
            <a:r>
              <a:rPr lang="ru-RU" dirty="0"/>
              <a:t> </a:t>
            </a:r>
            <a:r>
              <a:rPr lang="ru-RU" dirty="0" err="1"/>
              <a:t>життя</a:t>
            </a:r>
            <a:r>
              <a:rPr lang="ru-RU" dirty="0"/>
              <a:t> </a:t>
            </a:r>
            <a:r>
              <a:rPr lang="ru-RU" dirty="0" err="1"/>
              <a:t>окремої</a:t>
            </a:r>
            <a:r>
              <a:rPr lang="ru-RU" dirty="0"/>
              <a:t> </a:t>
            </a:r>
            <a:r>
              <a:rPr lang="ru-RU" dirty="0" err="1"/>
              <a:t>людини</a:t>
            </a:r>
            <a:r>
              <a:rPr lang="ru-RU" dirty="0"/>
              <a:t>, </a:t>
            </a:r>
            <a:r>
              <a:rPr lang="ru-RU" dirty="0" err="1"/>
              <a:t>колективу</a:t>
            </a:r>
            <a:r>
              <a:rPr lang="ru-RU" dirty="0"/>
              <a:t>, </a:t>
            </a:r>
            <a:r>
              <a:rPr lang="ru-RU" dirty="0" err="1"/>
              <a:t>суспільства</a:t>
            </a:r>
            <a:r>
              <a:rPr lang="ru-RU" dirty="0"/>
              <a:t>, </a:t>
            </a:r>
            <a:r>
              <a:rPr lang="ru-RU" dirty="0" err="1"/>
              <a:t>забезпечують</a:t>
            </a:r>
            <a:r>
              <a:rPr lang="ru-RU" dirty="0"/>
              <a:t> </a:t>
            </a:r>
            <a:r>
              <a:rPr lang="ru-RU" dirty="0" err="1"/>
              <a:t>постійну</a:t>
            </a:r>
            <a:r>
              <a:rPr lang="ru-RU" dirty="0"/>
              <a:t> </a:t>
            </a:r>
            <a:r>
              <a:rPr lang="ru-RU" dirty="0" err="1"/>
              <a:t>соціальну</a:t>
            </a:r>
            <a:r>
              <a:rPr lang="ru-RU" dirty="0"/>
              <a:t> і </a:t>
            </a:r>
            <a:r>
              <a:rPr lang="ru-RU" dirty="0" err="1"/>
              <a:t>трудову</a:t>
            </a:r>
            <a:r>
              <a:rPr lang="ru-RU" dirty="0"/>
              <a:t> </a:t>
            </a:r>
            <a:r>
              <a:rPr lang="ru-RU" dirty="0" err="1"/>
              <a:t>активність</a:t>
            </a:r>
            <a:r>
              <a:rPr lang="ru-RU" dirty="0"/>
              <a:t>. Не </a:t>
            </a:r>
            <a:r>
              <a:rPr lang="ru-RU" dirty="0" err="1"/>
              <a:t>власність</a:t>
            </a:r>
            <a:r>
              <a:rPr lang="ru-RU" dirty="0"/>
              <a:t>, не </a:t>
            </a:r>
            <a:r>
              <a:rPr lang="ru-RU" dirty="0" err="1"/>
              <a:t>інший</a:t>
            </a:r>
            <a:r>
              <a:rPr lang="ru-RU" dirty="0"/>
              <a:t> </a:t>
            </a:r>
            <a:r>
              <a:rPr lang="ru-RU" dirty="0" err="1"/>
              <a:t>окремо</a:t>
            </a:r>
            <a:r>
              <a:rPr lang="ru-RU" dirty="0"/>
              <a:t> взятий </a:t>
            </a:r>
            <a:r>
              <a:rPr lang="ru-RU" dirty="0" err="1"/>
              <a:t>чинник</a:t>
            </a:r>
            <a:r>
              <a:rPr lang="ru-RU" dirty="0"/>
              <a:t>, а потреби. </a:t>
            </a:r>
            <a:r>
              <a:rPr lang="ru-RU" dirty="0" err="1"/>
              <a:t>Власність</a:t>
            </a:r>
            <a:r>
              <a:rPr lang="ru-RU" dirty="0"/>
              <a:t> </a:t>
            </a:r>
            <a:r>
              <a:rPr lang="ru-RU" dirty="0" err="1"/>
              <a:t>виконує</a:t>
            </a:r>
            <a:r>
              <a:rPr lang="ru-RU" dirty="0"/>
              <a:t> </a:t>
            </a:r>
            <a:r>
              <a:rPr lang="ru-RU" dirty="0" err="1"/>
              <a:t>певну</a:t>
            </a:r>
            <a:r>
              <a:rPr lang="ru-RU" dirty="0"/>
              <a:t> </a:t>
            </a:r>
            <a:r>
              <a:rPr lang="ru-RU" dirty="0" err="1"/>
              <a:t>функцію</a:t>
            </a:r>
            <a:r>
              <a:rPr lang="ru-RU" dirty="0"/>
              <a:t> </a:t>
            </a:r>
            <a:r>
              <a:rPr lang="ru-RU" dirty="0" err="1"/>
              <a:t>мотивації</a:t>
            </a:r>
            <a:r>
              <a:rPr lang="ru-RU" dirty="0"/>
              <a:t>. У </a:t>
            </a:r>
            <a:r>
              <a:rPr lang="ru-RU" dirty="0" err="1"/>
              <a:t>сфері</a:t>
            </a:r>
            <a:r>
              <a:rPr lang="ru-RU" dirty="0"/>
              <a:t> </a:t>
            </a:r>
            <a:r>
              <a:rPr lang="ru-RU" dirty="0" err="1"/>
              <a:t>матеріального</a:t>
            </a:r>
            <a:r>
              <a:rPr lang="ru-RU" dirty="0"/>
              <a:t> (товарного) </a:t>
            </a:r>
            <a:r>
              <a:rPr lang="ru-RU" dirty="0" err="1"/>
              <a:t>виробництва</a:t>
            </a:r>
            <a:r>
              <a:rPr lang="ru-RU" dirty="0"/>
              <a:t> вона </a:t>
            </a:r>
            <a:r>
              <a:rPr lang="ru-RU" dirty="0" err="1"/>
              <a:t>має</a:t>
            </a:r>
            <a:r>
              <a:rPr lang="ru-RU" dirty="0"/>
              <a:t> </a:t>
            </a:r>
            <a:r>
              <a:rPr lang="ru-RU" dirty="0" err="1"/>
              <a:t>значно</a:t>
            </a:r>
            <a:r>
              <a:rPr lang="ru-RU" dirty="0"/>
              <a:t> </a:t>
            </a:r>
            <a:r>
              <a:rPr lang="ru-RU" dirty="0" err="1"/>
              <a:t>більшу</a:t>
            </a:r>
            <a:r>
              <a:rPr lang="ru-RU" dirty="0"/>
              <a:t> </a:t>
            </a:r>
            <a:r>
              <a:rPr lang="ru-RU" dirty="0" err="1"/>
              <a:t>мотиваційну</a:t>
            </a:r>
            <a:r>
              <a:rPr lang="ru-RU" dirty="0"/>
              <a:t> </a:t>
            </a:r>
            <a:r>
              <a:rPr lang="ru-RU" dirty="0" err="1"/>
              <a:t>функцію</a:t>
            </a:r>
            <a:r>
              <a:rPr lang="ru-RU" dirty="0"/>
              <a:t>, </a:t>
            </a:r>
            <a:r>
              <a:rPr lang="ru-RU" dirty="0" err="1"/>
              <a:t>ніж</a:t>
            </a:r>
            <a:r>
              <a:rPr lang="ru-RU" dirty="0"/>
              <a:t> в </a:t>
            </a:r>
            <a:r>
              <a:rPr lang="ru-RU" dirty="0" err="1"/>
              <a:t>інших</a:t>
            </a:r>
            <a:r>
              <a:rPr lang="ru-RU" dirty="0"/>
              <a:t> сферах </a:t>
            </a:r>
            <a:r>
              <a:rPr lang="ru-RU" dirty="0" err="1"/>
              <a:t>діяльності</a:t>
            </a:r>
            <a:r>
              <a:rPr lang="ru-RU" dirty="0"/>
              <a:t>.</a:t>
            </a:r>
          </a:p>
          <a:p>
            <a:pPr algn="just"/>
            <a:r>
              <a:rPr lang="ru-RU" dirty="0"/>
              <a:t>2. Потреби, в свою </a:t>
            </a:r>
            <a:r>
              <a:rPr lang="ru-RU" dirty="0" err="1"/>
              <a:t>чергу</a:t>
            </a:r>
            <a:r>
              <a:rPr lang="ru-RU" dirty="0"/>
              <a:t>, </a:t>
            </a:r>
            <a:r>
              <a:rPr lang="ru-RU" dirty="0" err="1"/>
              <a:t>ділять</a:t>
            </a:r>
            <a:r>
              <a:rPr lang="ru-RU" dirty="0"/>
              <a:t> на 5 (</a:t>
            </a:r>
            <a:r>
              <a:rPr lang="ru-RU" dirty="0" err="1"/>
              <a:t>умовно</a:t>
            </a:r>
            <a:r>
              <a:rPr lang="ru-RU" dirty="0"/>
              <a:t>) </a:t>
            </a:r>
            <a:r>
              <a:rPr lang="ru-RU" dirty="0" err="1"/>
              <a:t>ієрархічних</a:t>
            </a:r>
            <a:r>
              <a:rPr lang="ru-RU" dirty="0"/>
              <a:t> </a:t>
            </a:r>
            <a:r>
              <a:rPr lang="ru-RU" dirty="0" err="1"/>
              <a:t>рівнів</a:t>
            </a:r>
            <a:r>
              <a:rPr lang="ru-RU" dirty="0"/>
              <a:t>.</a:t>
            </a:r>
          </a:p>
          <a:p>
            <a:pPr algn="just"/>
            <a:r>
              <a:rPr lang="ru-RU" dirty="0"/>
              <a:t>3. </a:t>
            </a:r>
            <a:r>
              <a:rPr lang="ru-RU" dirty="0" err="1"/>
              <a:t>Первісним</a:t>
            </a:r>
            <a:r>
              <a:rPr lang="ru-RU" dirty="0"/>
              <a:t> в </a:t>
            </a:r>
            <a:r>
              <a:rPr lang="ru-RU" dirty="0" err="1"/>
              <a:t>регуляції</a:t>
            </a:r>
            <a:r>
              <a:rPr lang="ru-RU" dirty="0"/>
              <a:t> </a:t>
            </a:r>
            <a:r>
              <a:rPr lang="ru-RU" dirty="0" err="1"/>
              <a:t>життєдіяльності</a:t>
            </a:r>
            <a:r>
              <a:rPr lang="ru-RU" dirty="0"/>
              <a:t> </a:t>
            </a:r>
            <a:r>
              <a:rPr lang="ru-RU" dirty="0" err="1"/>
              <a:t>людини</a:t>
            </a:r>
            <a:r>
              <a:rPr lang="ru-RU" dirty="0"/>
              <a:t> є </a:t>
            </a:r>
            <a:r>
              <a:rPr lang="ru-RU" dirty="0" err="1"/>
              <a:t>інстинкт</a:t>
            </a:r>
            <a:r>
              <a:rPr lang="ru-RU" dirty="0"/>
              <a:t> </a:t>
            </a:r>
            <a:r>
              <a:rPr lang="ru-RU" dirty="0" err="1"/>
              <a:t>самозбереження</a:t>
            </a:r>
            <a:r>
              <a:rPr lang="ru-RU" dirty="0"/>
              <a:t>.</a:t>
            </a:r>
          </a:p>
          <a:p>
            <a:pPr algn="just"/>
            <a:r>
              <a:rPr lang="ru-RU" dirty="0"/>
              <a:t>4. По </a:t>
            </a:r>
            <a:r>
              <a:rPr lang="ru-RU" dirty="0" err="1"/>
              <a:t>мірі</a:t>
            </a:r>
            <a:r>
              <a:rPr lang="ru-RU" dirty="0"/>
              <a:t> </a:t>
            </a:r>
            <a:r>
              <a:rPr lang="ru-RU" dirty="0" err="1"/>
              <a:t>соціалізації</a:t>
            </a:r>
            <a:r>
              <a:rPr lang="ru-RU" dirty="0"/>
              <a:t> особи </a:t>
            </a:r>
            <a:r>
              <a:rPr lang="ru-RU" dirty="0" err="1"/>
              <a:t>мотиваційним</a:t>
            </a:r>
            <a:r>
              <a:rPr lang="ru-RU" dirty="0"/>
              <a:t> </a:t>
            </a:r>
            <a:r>
              <a:rPr lang="ru-RU" dirty="0" err="1"/>
              <a:t>чинником</a:t>
            </a:r>
            <a:r>
              <a:rPr lang="ru-RU" dirty="0"/>
              <a:t> </a:t>
            </a:r>
            <a:r>
              <a:rPr lang="ru-RU" dirty="0" err="1"/>
              <a:t>виступають</a:t>
            </a:r>
            <a:r>
              <a:rPr lang="ru-RU" dirty="0"/>
              <a:t> потреби </a:t>
            </a:r>
            <a:r>
              <a:rPr lang="ru-RU" dirty="0" err="1"/>
              <a:t>всіх</a:t>
            </a:r>
            <a:r>
              <a:rPr lang="ru-RU" dirty="0"/>
              <a:t> </a:t>
            </a:r>
            <a:r>
              <a:rPr lang="ru-RU" dirty="0" err="1"/>
              <a:t>п’яти</a:t>
            </a:r>
            <a:r>
              <a:rPr lang="ru-RU" dirty="0"/>
              <a:t> </a:t>
            </a:r>
            <a:r>
              <a:rPr lang="ru-RU" dirty="0" err="1"/>
              <a:t>рівнів</a:t>
            </a:r>
            <a:r>
              <a:rPr lang="ru-RU" dirty="0"/>
              <a:t>.</a:t>
            </a:r>
          </a:p>
          <a:p>
            <a:pPr algn="just"/>
            <a:r>
              <a:rPr lang="ru-RU" dirty="0"/>
              <a:t>5. </a:t>
            </a:r>
            <a:r>
              <a:rPr lang="ru-RU" dirty="0" err="1"/>
              <a:t>Якщо</a:t>
            </a:r>
            <a:r>
              <a:rPr lang="ru-RU" dirty="0"/>
              <a:t> потреба </a:t>
            </a:r>
            <a:r>
              <a:rPr lang="ru-RU" dirty="0" err="1"/>
              <a:t>задоволена</a:t>
            </a:r>
            <a:r>
              <a:rPr lang="ru-RU" dirty="0"/>
              <a:t>, і </a:t>
            </a:r>
            <a:r>
              <a:rPr lang="ru-RU" dirty="0" err="1"/>
              <a:t>чим</a:t>
            </a:r>
            <a:r>
              <a:rPr lang="ru-RU" dirty="0"/>
              <a:t> </a:t>
            </a:r>
            <a:r>
              <a:rPr lang="ru-RU" dirty="0" err="1"/>
              <a:t>надійніше</a:t>
            </a:r>
            <a:r>
              <a:rPr lang="ru-RU" dirty="0"/>
              <a:t> і </a:t>
            </a:r>
            <a:r>
              <a:rPr lang="ru-RU" dirty="0" err="1"/>
              <a:t>стабільніше</a:t>
            </a:r>
            <a:r>
              <a:rPr lang="ru-RU" dirty="0"/>
              <a:t>, </a:t>
            </a:r>
            <a:r>
              <a:rPr lang="ru-RU" dirty="0" err="1"/>
              <a:t>тим</a:t>
            </a:r>
            <a:r>
              <a:rPr lang="ru-RU" dirty="0"/>
              <a:t> у </a:t>
            </a:r>
            <a:r>
              <a:rPr lang="ru-RU" dirty="0" err="1"/>
              <a:t>меншій</a:t>
            </a:r>
            <a:r>
              <a:rPr lang="ru-RU" dirty="0"/>
              <a:t> </a:t>
            </a:r>
            <a:r>
              <a:rPr lang="ru-RU" dirty="0" err="1"/>
              <a:t>мірі</a:t>
            </a:r>
            <a:r>
              <a:rPr lang="ru-RU" dirty="0"/>
              <a:t>, </a:t>
            </a:r>
            <a:r>
              <a:rPr lang="ru-RU" dirty="0" err="1"/>
              <a:t>або</a:t>
            </a:r>
            <a:r>
              <a:rPr lang="ru-RU" dirty="0"/>
              <a:t> </a:t>
            </a:r>
            <a:r>
              <a:rPr lang="ru-RU" dirty="0" err="1"/>
              <a:t>зовсім</a:t>
            </a:r>
            <a:r>
              <a:rPr lang="ru-RU" dirty="0"/>
              <a:t> вона </a:t>
            </a:r>
            <a:r>
              <a:rPr lang="ru-RU" dirty="0" err="1"/>
              <a:t>перестає</a:t>
            </a:r>
            <a:r>
              <a:rPr lang="ru-RU" dirty="0"/>
              <a:t> </a:t>
            </a:r>
            <a:r>
              <a:rPr lang="ru-RU" dirty="0" err="1"/>
              <a:t>виконувати</a:t>
            </a:r>
            <a:r>
              <a:rPr lang="ru-RU" dirty="0"/>
              <a:t> </a:t>
            </a:r>
            <a:r>
              <a:rPr lang="ru-RU" dirty="0" err="1"/>
              <a:t>мотиваційну</a:t>
            </a:r>
            <a:r>
              <a:rPr lang="ru-RU" dirty="0"/>
              <a:t> </a:t>
            </a:r>
            <a:r>
              <a:rPr lang="ru-RU" dirty="0" err="1"/>
              <a:t>функцію</a:t>
            </a:r>
            <a:r>
              <a:rPr lang="ru-RU" dirty="0"/>
              <a:t>. (До </a:t>
            </a:r>
            <a:r>
              <a:rPr lang="ru-RU" dirty="0" err="1"/>
              <a:t>речі</a:t>
            </a:r>
            <a:r>
              <a:rPr lang="ru-RU" dirty="0"/>
              <a:t> – </a:t>
            </a:r>
            <a:r>
              <a:rPr lang="ru-RU" dirty="0" err="1"/>
              <a:t>це</a:t>
            </a:r>
            <a:r>
              <a:rPr lang="ru-RU" dirty="0"/>
              <a:t> </a:t>
            </a:r>
            <a:r>
              <a:rPr lang="ru-RU" dirty="0" err="1"/>
              <a:t>основна</a:t>
            </a:r>
            <a:r>
              <a:rPr lang="ru-RU" dirty="0"/>
              <a:t> причина </a:t>
            </a:r>
            <a:r>
              <a:rPr lang="ru-RU" dirty="0" err="1"/>
              <a:t>кризи</a:t>
            </a:r>
            <a:r>
              <a:rPr lang="ru-RU" dirty="0"/>
              <a:t>, в </a:t>
            </a:r>
            <a:r>
              <a:rPr lang="ru-RU" dirty="0" err="1"/>
              <a:t>якій</a:t>
            </a:r>
            <a:r>
              <a:rPr lang="ru-RU" dirty="0"/>
              <a:t> </a:t>
            </a:r>
            <a:r>
              <a:rPr lang="ru-RU" dirty="0" err="1"/>
              <a:t>опинилась</a:t>
            </a:r>
            <a:r>
              <a:rPr lang="ru-RU" dirty="0"/>
              <a:t> система </a:t>
            </a:r>
            <a:r>
              <a:rPr lang="ru-RU" dirty="0" err="1"/>
              <a:t>колишнього</a:t>
            </a:r>
            <a:r>
              <a:rPr lang="ru-RU" dirty="0"/>
              <a:t> </a:t>
            </a:r>
            <a:r>
              <a:rPr lang="ru-RU" dirty="0" err="1"/>
              <a:t>Радянського</a:t>
            </a:r>
            <a:r>
              <a:rPr lang="ru-RU" dirty="0"/>
              <a:t> Союзу).</a:t>
            </a:r>
          </a:p>
          <a:p>
            <a:pPr algn="just"/>
            <a:r>
              <a:rPr lang="ru-RU" dirty="0"/>
              <a:t>6. У </a:t>
            </a:r>
            <a:r>
              <a:rPr lang="ru-RU" dirty="0" err="1"/>
              <a:t>стабільному</a:t>
            </a:r>
            <a:r>
              <a:rPr lang="ru-RU" dirty="0"/>
              <a:t> </a:t>
            </a:r>
            <a:r>
              <a:rPr lang="ru-RU" dirty="0" err="1"/>
              <a:t>суспільстві</a:t>
            </a:r>
            <a:r>
              <a:rPr lang="ru-RU" dirty="0"/>
              <a:t> </a:t>
            </a:r>
            <a:r>
              <a:rPr lang="ru-RU" dirty="0" err="1"/>
              <a:t>під</a:t>
            </a:r>
            <a:r>
              <a:rPr lang="ru-RU" dirty="0"/>
              <a:t> </a:t>
            </a:r>
            <a:r>
              <a:rPr lang="ru-RU" dirty="0" err="1"/>
              <a:t>дією</a:t>
            </a:r>
            <a:r>
              <a:rPr lang="ru-RU" dirty="0"/>
              <a:t> </a:t>
            </a:r>
            <a:r>
              <a:rPr lang="ru-RU" dirty="0" err="1"/>
              <a:t>інстинкту</a:t>
            </a:r>
            <a:r>
              <a:rPr lang="ru-RU" dirty="0"/>
              <a:t> </a:t>
            </a:r>
            <a:r>
              <a:rPr lang="ru-RU" dirty="0" err="1"/>
              <a:t>самозбереження</a:t>
            </a:r>
            <a:r>
              <a:rPr lang="ru-RU" dirty="0"/>
              <a:t> </a:t>
            </a:r>
            <a:r>
              <a:rPr lang="ru-RU" dirty="0" err="1"/>
              <a:t>знаходиться</a:t>
            </a:r>
            <a:r>
              <a:rPr lang="ru-RU" dirty="0"/>
              <a:t> не </a:t>
            </a:r>
            <a:r>
              <a:rPr lang="ru-RU" dirty="0" err="1"/>
              <a:t>більше</a:t>
            </a:r>
            <a:r>
              <a:rPr lang="ru-RU" dirty="0"/>
              <a:t> 1% </a:t>
            </a:r>
            <a:r>
              <a:rPr lang="ru-RU" dirty="0" err="1"/>
              <a:t>його</a:t>
            </a:r>
            <a:r>
              <a:rPr lang="ru-RU" dirty="0"/>
              <a:t> </a:t>
            </a:r>
            <a:r>
              <a:rPr lang="ru-RU" dirty="0" err="1"/>
              <a:t>членів</a:t>
            </a:r>
            <a:r>
              <a:rPr lang="ru-RU" dirty="0"/>
              <a:t>.</a:t>
            </a:r>
          </a:p>
        </p:txBody>
      </p:sp>
    </p:spTree>
    <p:extLst>
      <p:ext uri="{BB962C8B-B14F-4D97-AF65-F5344CB8AC3E}">
        <p14:creationId xmlns:p14="http://schemas.microsoft.com/office/powerpoint/2010/main" val="19391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21381" y="606392"/>
            <a:ext cx="11434813" cy="4966635"/>
          </a:xfrm>
        </p:spPr>
        <p:txBody>
          <a:bodyPr>
            <a:normAutofit/>
          </a:bodyPr>
          <a:lstStyle/>
          <a:p>
            <a:pPr algn="just"/>
            <a:r>
              <a:rPr lang="ru-RU" dirty="0"/>
              <a:t>7. </a:t>
            </a:r>
            <a:r>
              <a:rPr lang="ru-RU" dirty="0" err="1"/>
              <a:t>Якщо</a:t>
            </a:r>
            <a:r>
              <a:rPr lang="ru-RU" dirty="0"/>
              <a:t> </a:t>
            </a:r>
            <a:r>
              <a:rPr lang="ru-RU" dirty="0" err="1"/>
              <a:t>під</a:t>
            </a:r>
            <a:r>
              <a:rPr lang="ru-RU" dirty="0"/>
              <a:t> </a:t>
            </a:r>
            <a:r>
              <a:rPr lang="ru-RU" dirty="0" err="1"/>
              <a:t>дією</a:t>
            </a:r>
            <a:r>
              <a:rPr lang="ru-RU" dirty="0"/>
              <a:t> </a:t>
            </a:r>
            <a:r>
              <a:rPr lang="ru-RU" dirty="0" err="1"/>
              <a:t>інстинкту</a:t>
            </a:r>
            <a:r>
              <a:rPr lang="ru-RU" dirty="0"/>
              <a:t> </a:t>
            </a:r>
            <a:r>
              <a:rPr lang="ru-RU" dirty="0" err="1"/>
              <a:t>самозбереження</a:t>
            </a:r>
            <a:r>
              <a:rPr lang="ru-RU" dirty="0"/>
              <a:t> </a:t>
            </a:r>
            <a:r>
              <a:rPr lang="ru-RU" dirty="0" err="1"/>
              <a:t>знаходиться</a:t>
            </a:r>
            <a:r>
              <a:rPr lang="ru-RU" dirty="0"/>
              <a:t> 17-18% </a:t>
            </a:r>
            <a:r>
              <a:rPr lang="ru-RU" dirty="0" err="1"/>
              <a:t>дієздатного</a:t>
            </a:r>
            <a:r>
              <a:rPr lang="ru-RU" dirty="0"/>
              <a:t> </a:t>
            </a:r>
            <a:r>
              <a:rPr lang="ru-RU" dirty="0" err="1"/>
              <a:t>населення</a:t>
            </a:r>
            <a:r>
              <a:rPr lang="ru-RU" dirty="0"/>
              <a:t>, </a:t>
            </a:r>
            <a:r>
              <a:rPr lang="ru-RU" dirty="0" err="1"/>
              <a:t>тоді</a:t>
            </a:r>
            <a:r>
              <a:rPr lang="ru-RU" dirty="0"/>
              <a:t> </a:t>
            </a:r>
            <a:r>
              <a:rPr lang="ru-RU" dirty="0" err="1"/>
              <a:t>виникають</a:t>
            </a:r>
            <a:r>
              <a:rPr lang="ru-RU" dirty="0"/>
              <a:t> </a:t>
            </a:r>
            <a:r>
              <a:rPr lang="ru-RU" dirty="0" err="1"/>
              <a:t>соціальні</a:t>
            </a:r>
            <a:r>
              <a:rPr lang="ru-RU" dirty="0"/>
              <a:t> </a:t>
            </a:r>
            <a:r>
              <a:rPr lang="ru-RU" dirty="0" err="1"/>
              <a:t>потрясіння</a:t>
            </a:r>
            <a:r>
              <a:rPr lang="ru-RU" dirty="0"/>
              <a:t>, </a:t>
            </a:r>
            <a:r>
              <a:rPr lang="ru-RU" dirty="0" err="1"/>
              <a:t>вибухи</a:t>
            </a:r>
            <a:r>
              <a:rPr lang="ru-RU" dirty="0"/>
              <a:t>. Як </a:t>
            </a:r>
            <a:r>
              <a:rPr lang="ru-RU" dirty="0" err="1"/>
              <a:t>давня</a:t>
            </a:r>
            <a:r>
              <a:rPr lang="ru-RU" dirty="0"/>
              <a:t>, так і </a:t>
            </a:r>
            <a:r>
              <a:rPr lang="ru-RU" dirty="0" err="1"/>
              <a:t>сучасна</a:t>
            </a:r>
            <a:r>
              <a:rPr lang="ru-RU" dirty="0"/>
              <a:t> </a:t>
            </a:r>
            <a:r>
              <a:rPr lang="ru-RU" dirty="0" err="1"/>
              <a:t>історія</a:t>
            </a:r>
            <a:r>
              <a:rPr lang="ru-RU" dirty="0"/>
              <a:t> </a:t>
            </a:r>
            <a:r>
              <a:rPr lang="ru-RU" dirty="0" err="1"/>
              <a:t>має</a:t>
            </a:r>
            <a:r>
              <a:rPr lang="ru-RU" dirty="0"/>
              <a:t> </a:t>
            </a:r>
            <a:r>
              <a:rPr lang="ru-RU" dirty="0" err="1"/>
              <a:t>багато</a:t>
            </a:r>
            <a:r>
              <a:rPr lang="ru-RU" dirty="0"/>
              <a:t> </a:t>
            </a:r>
            <a:r>
              <a:rPr lang="ru-RU" dirty="0" err="1"/>
              <a:t>прикладів</a:t>
            </a:r>
            <a:r>
              <a:rPr lang="ru-RU" dirty="0"/>
              <a:t>, </a:t>
            </a:r>
            <a:r>
              <a:rPr lang="ru-RU" dirty="0" err="1"/>
              <a:t>що</a:t>
            </a:r>
            <a:r>
              <a:rPr lang="ru-RU" dirty="0"/>
              <a:t> </a:t>
            </a:r>
            <a:r>
              <a:rPr lang="ru-RU" dirty="0" err="1"/>
              <a:t>підтверджують</a:t>
            </a:r>
            <a:r>
              <a:rPr lang="ru-RU" dirty="0"/>
              <a:t> </a:t>
            </a:r>
            <a:r>
              <a:rPr lang="ru-RU" dirty="0" err="1"/>
              <a:t>цей</a:t>
            </a:r>
            <a:r>
              <a:rPr lang="ru-RU" dirty="0"/>
              <a:t> </a:t>
            </a:r>
            <a:r>
              <a:rPr lang="ru-RU" dirty="0" err="1"/>
              <a:t>висновок</a:t>
            </a:r>
            <a:r>
              <a:rPr lang="ru-RU" dirty="0"/>
              <a:t>.</a:t>
            </a:r>
          </a:p>
          <a:p>
            <a:pPr algn="just"/>
            <a:r>
              <a:rPr lang="ru-RU" dirty="0"/>
              <a:t>8. </a:t>
            </a:r>
            <a:r>
              <a:rPr lang="ru-RU" dirty="0" err="1"/>
              <a:t>Під</a:t>
            </a:r>
            <a:r>
              <a:rPr lang="ru-RU" dirty="0"/>
              <a:t> </a:t>
            </a:r>
            <a:r>
              <a:rPr lang="ru-RU" dirty="0" err="1"/>
              <a:t>дією</a:t>
            </a:r>
            <a:r>
              <a:rPr lang="ru-RU" dirty="0"/>
              <a:t> потреб </a:t>
            </a:r>
            <a:r>
              <a:rPr lang="ru-RU" dirty="0" err="1"/>
              <a:t>першого</a:t>
            </a:r>
            <a:r>
              <a:rPr lang="ru-RU" dirty="0"/>
              <a:t>, другого та </a:t>
            </a:r>
            <a:r>
              <a:rPr lang="ru-RU" dirty="0" err="1"/>
              <a:t>третього</a:t>
            </a:r>
            <a:r>
              <a:rPr lang="ru-RU" dirty="0"/>
              <a:t> </a:t>
            </a:r>
            <a:r>
              <a:rPr lang="ru-RU" dirty="0" err="1"/>
              <a:t>порядків</a:t>
            </a:r>
            <a:r>
              <a:rPr lang="ru-RU" dirty="0"/>
              <a:t> </a:t>
            </a:r>
            <a:r>
              <a:rPr lang="ru-RU" dirty="0" err="1"/>
              <a:t>знаходяться</a:t>
            </a:r>
            <a:r>
              <a:rPr lang="ru-RU" dirty="0"/>
              <a:t> 80-90% людей.</a:t>
            </a:r>
          </a:p>
          <a:p>
            <a:pPr algn="just"/>
            <a:r>
              <a:rPr lang="ru-RU" dirty="0"/>
              <a:t>9. </a:t>
            </a:r>
            <a:r>
              <a:rPr lang="ru-RU" dirty="0" err="1"/>
              <a:t>Під</a:t>
            </a:r>
            <a:r>
              <a:rPr lang="ru-RU" dirty="0"/>
              <a:t> </a:t>
            </a:r>
            <a:r>
              <a:rPr lang="ru-RU" dirty="0" err="1"/>
              <a:t>дією</a:t>
            </a:r>
            <a:r>
              <a:rPr lang="ru-RU" dirty="0"/>
              <a:t> потреб </a:t>
            </a:r>
            <a:r>
              <a:rPr lang="ru-RU" dirty="0" err="1"/>
              <a:t>третього</a:t>
            </a:r>
            <a:r>
              <a:rPr lang="ru-RU" dirty="0"/>
              <a:t>, четвертого та </a:t>
            </a:r>
            <a:r>
              <a:rPr lang="ru-RU" dirty="0" err="1"/>
              <a:t>п’ятого</a:t>
            </a:r>
            <a:r>
              <a:rPr lang="ru-RU" dirty="0"/>
              <a:t> </a:t>
            </a:r>
            <a:r>
              <a:rPr lang="ru-RU" dirty="0" err="1"/>
              <a:t>порядків</a:t>
            </a:r>
            <a:r>
              <a:rPr lang="ru-RU" dirty="0"/>
              <a:t> </a:t>
            </a:r>
            <a:r>
              <a:rPr lang="ru-RU" dirty="0" err="1"/>
              <a:t>знаходяться</a:t>
            </a:r>
            <a:r>
              <a:rPr lang="ru-RU" dirty="0"/>
              <a:t> 10% людей, </a:t>
            </a:r>
            <a:r>
              <a:rPr lang="ru-RU" dirty="0" err="1"/>
              <a:t>серед</a:t>
            </a:r>
            <a:r>
              <a:rPr lang="ru-RU" dirty="0"/>
              <a:t> </a:t>
            </a:r>
            <a:r>
              <a:rPr lang="ru-RU" dirty="0" err="1"/>
              <a:t>яких</a:t>
            </a:r>
            <a:r>
              <a:rPr lang="ru-RU" dirty="0"/>
              <a:t> </a:t>
            </a:r>
            <a:r>
              <a:rPr lang="ru-RU" dirty="0" err="1"/>
              <a:t>тільки</a:t>
            </a:r>
            <a:r>
              <a:rPr lang="ru-RU" dirty="0"/>
              <a:t> у 7% потреба в </a:t>
            </a:r>
            <a:r>
              <a:rPr lang="ru-RU" dirty="0" err="1"/>
              <a:t>придбанні</a:t>
            </a:r>
            <a:r>
              <a:rPr lang="ru-RU" dirty="0"/>
              <a:t> </a:t>
            </a:r>
            <a:r>
              <a:rPr lang="ru-RU" dirty="0" err="1"/>
              <a:t>розвинута</a:t>
            </a:r>
            <a:r>
              <a:rPr lang="ru-RU" dirty="0"/>
              <a:t> </a:t>
            </a:r>
            <a:r>
              <a:rPr lang="ru-RU" dirty="0" err="1"/>
              <a:t>значною</a:t>
            </a:r>
            <a:r>
              <a:rPr lang="ru-RU" dirty="0"/>
              <a:t> </a:t>
            </a:r>
            <a:r>
              <a:rPr lang="ru-RU" dirty="0" err="1"/>
              <a:t>мірою</a:t>
            </a:r>
            <a:r>
              <a:rPr lang="ru-RU" dirty="0"/>
              <a:t>. </a:t>
            </a:r>
            <a:r>
              <a:rPr lang="ru-RU" dirty="0" err="1"/>
              <a:t>Тобто</a:t>
            </a:r>
            <a:r>
              <a:rPr lang="ru-RU" dirty="0"/>
              <a:t>, </a:t>
            </a:r>
            <a:r>
              <a:rPr lang="ru-RU" dirty="0" err="1"/>
              <a:t>тільки</a:t>
            </a:r>
            <a:r>
              <a:rPr lang="ru-RU" dirty="0"/>
              <a:t> 7% людей </a:t>
            </a:r>
            <a:r>
              <a:rPr lang="ru-RU" dirty="0" err="1"/>
              <a:t>суспільство</a:t>
            </a:r>
            <a:r>
              <a:rPr lang="ru-RU" dirty="0"/>
              <a:t> повинно </a:t>
            </a:r>
            <a:r>
              <a:rPr lang="ru-RU" dirty="0" err="1"/>
              <a:t>відшукати</a:t>
            </a:r>
            <a:r>
              <a:rPr lang="ru-RU" dirty="0"/>
              <a:t>, </a:t>
            </a:r>
            <a:r>
              <a:rPr lang="ru-RU" dirty="0" err="1"/>
              <a:t>виховати</a:t>
            </a:r>
            <a:r>
              <a:rPr lang="ru-RU" dirty="0"/>
              <a:t> і </a:t>
            </a:r>
            <a:r>
              <a:rPr lang="ru-RU" dirty="0" err="1"/>
              <a:t>доручити</a:t>
            </a:r>
            <a:r>
              <a:rPr lang="ru-RU" dirty="0"/>
              <a:t> </a:t>
            </a:r>
            <a:r>
              <a:rPr lang="ru-RU" dirty="0" err="1"/>
              <a:t>їм</a:t>
            </a:r>
            <a:r>
              <a:rPr lang="ru-RU" dirty="0"/>
              <a:t> </a:t>
            </a:r>
            <a:r>
              <a:rPr lang="ru-RU" dirty="0" err="1"/>
              <a:t>виконувати</a:t>
            </a:r>
            <a:r>
              <a:rPr lang="ru-RU" dirty="0"/>
              <a:t> </a:t>
            </a:r>
            <a:r>
              <a:rPr lang="ru-RU" dirty="0" err="1"/>
              <a:t>функцію</a:t>
            </a:r>
            <a:r>
              <a:rPr lang="ru-RU" dirty="0"/>
              <a:t> </a:t>
            </a:r>
            <a:r>
              <a:rPr lang="ru-RU" dirty="0" err="1"/>
              <a:t>розвитку</a:t>
            </a:r>
            <a:r>
              <a:rPr lang="ru-RU" dirty="0"/>
              <a:t> </a:t>
            </a:r>
            <a:r>
              <a:rPr lang="ru-RU" dirty="0" err="1"/>
              <a:t>виробництва</a:t>
            </a:r>
            <a:r>
              <a:rPr lang="ru-RU" dirty="0"/>
              <a:t>. В руках </a:t>
            </a:r>
            <a:r>
              <a:rPr lang="ru-RU" dirty="0" err="1"/>
              <a:t>цих</a:t>
            </a:r>
            <a:r>
              <a:rPr lang="ru-RU" dirty="0"/>
              <a:t> людей повинна </a:t>
            </a:r>
            <a:r>
              <a:rPr lang="ru-RU" dirty="0" err="1"/>
              <a:t>знаходитись</a:t>
            </a:r>
            <a:r>
              <a:rPr lang="ru-RU" dirty="0"/>
              <a:t> </a:t>
            </a:r>
            <a:r>
              <a:rPr lang="ru-RU" dirty="0" err="1"/>
              <a:t>виробнича</a:t>
            </a:r>
            <a:r>
              <a:rPr lang="ru-RU" dirty="0"/>
              <a:t>, в тому </a:t>
            </a:r>
            <a:r>
              <a:rPr lang="ru-RU" dirty="0" err="1"/>
              <a:t>числі</a:t>
            </a:r>
            <a:r>
              <a:rPr lang="ru-RU" dirty="0"/>
              <a:t> і приватна </a:t>
            </a:r>
            <a:r>
              <a:rPr lang="ru-RU" dirty="0" err="1"/>
              <a:t>власність</a:t>
            </a:r>
            <a:r>
              <a:rPr lang="ru-RU" dirty="0"/>
              <a:t> з </a:t>
            </a:r>
            <a:r>
              <a:rPr lang="ru-RU" dirty="0" err="1"/>
              <a:t>однією</a:t>
            </a:r>
            <a:r>
              <a:rPr lang="ru-RU" dirty="0"/>
              <a:t> метою - </a:t>
            </a:r>
            <a:r>
              <a:rPr lang="ru-RU" dirty="0" err="1"/>
              <a:t>задоволення</a:t>
            </a:r>
            <a:r>
              <a:rPr lang="ru-RU" dirty="0"/>
              <a:t> потреб </a:t>
            </a:r>
            <a:r>
              <a:rPr lang="ru-RU" dirty="0" err="1"/>
              <a:t>суспільства</a:t>
            </a:r>
            <a:r>
              <a:rPr lang="ru-RU" dirty="0"/>
              <a:t>, </a:t>
            </a:r>
            <a:r>
              <a:rPr lang="ru-RU" dirty="0" err="1"/>
              <a:t>окремих</a:t>
            </a:r>
            <a:r>
              <a:rPr lang="ru-RU" dirty="0"/>
              <a:t> </a:t>
            </a:r>
            <a:r>
              <a:rPr lang="ru-RU" dirty="0" err="1"/>
              <a:t>його</a:t>
            </a:r>
            <a:r>
              <a:rPr lang="ru-RU" dirty="0"/>
              <a:t> </a:t>
            </a:r>
            <a:r>
              <a:rPr lang="ru-RU" dirty="0" err="1"/>
              <a:t>членів</a:t>
            </a:r>
            <a:r>
              <a:rPr lang="ru-RU" dirty="0"/>
              <a:t>.</a:t>
            </a:r>
          </a:p>
          <a:p>
            <a:pPr algn="just"/>
            <a:r>
              <a:rPr lang="ru-RU" dirty="0"/>
              <a:t>10. </a:t>
            </a:r>
            <a:r>
              <a:rPr lang="ru-RU" dirty="0" err="1"/>
              <a:t>Кожний</a:t>
            </a:r>
            <a:r>
              <a:rPr lang="ru-RU" dirty="0"/>
              <a:t> </a:t>
            </a:r>
            <a:r>
              <a:rPr lang="ru-RU" dirty="0" err="1"/>
              <a:t>рівень</a:t>
            </a:r>
            <a:r>
              <a:rPr lang="ru-RU" dirty="0"/>
              <a:t> потреб </a:t>
            </a:r>
            <a:r>
              <a:rPr lang="ru-RU" dirty="0" err="1"/>
              <a:t>людини</a:t>
            </a:r>
            <a:r>
              <a:rPr lang="ru-RU" dirty="0"/>
              <a:t>, </a:t>
            </a:r>
            <a:r>
              <a:rPr lang="ru-RU" dirty="0" err="1"/>
              <a:t>колективу</a:t>
            </a:r>
            <a:r>
              <a:rPr lang="ru-RU" dirty="0"/>
              <a:t> </a:t>
            </a:r>
            <a:r>
              <a:rPr lang="ru-RU" dirty="0" err="1"/>
              <a:t>має</a:t>
            </a:r>
            <a:r>
              <a:rPr lang="ru-RU" dirty="0"/>
              <a:t> </a:t>
            </a:r>
            <a:r>
              <a:rPr lang="ru-RU" dirty="0" err="1"/>
              <a:t>задовольнятись</a:t>
            </a:r>
            <a:r>
              <a:rPr lang="ru-RU" dirty="0"/>
              <a:t> через </a:t>
            </a:r>
            <a:r>
              <a:rPr lang="ru-RU" dirty="0" err="1"/>
              <a:t>умови</a:t>
            </a:r>
            <a:r>
              <a:rPr lang="ru-RU" dirty="0"/>
              <a:t> </a:t>
            </a:r>
            <a:r>
              <a:rPr lang="ru-RU" dirty="0" err="1"/>
              <a:t>конкуренції</a:t>
            </a:r>
            <a:r>
              <a:rPr lang="ru-RU" dirty="0"/>
              <a:t>.</a:t>
            </a:r>
          </a:p>
        </p:txBody>
      </p:sp>
    </p:spTree>
    <p:extLst>
      <p:ext uri="{BB962C8B-B14F-4D97-AF65-F5344CB8AC3E}">
        <p14:creationId xmlns:p14="http://schemas.microsoft.com/office/powerpoint/2010/main" val="91134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DC8507-1958-4EEB-90AA-567C75730292}"/>
              </a:ext>
            </a:extLst>
          </p:cNvPr>
          <p:cNvSpPr>
            <a:spLocks noGrp="1"/>
          </p:cNvSpPr>
          <p:nvPr>
            <p:ph sz="quarter" idx="13"/>
          </p:nvPr>
        </p:nvSpPr>
        <p:spPr>
          <a:xfrm>
            <a:off x="88778" y="612559"/>
            <a:ext cx="11611992" cy="4962617"/>
          </a:xfrm>
        </p:spPr>
        <p:txBody>
          <a:bodyPr>
            <a:normAutofit fontScale="92500" lnSpcReduction="10000"/>
          </a:bodyPr>
          <a:lstStyle/>
          <a:p>
            <a:pPr algn="just"/>
            <a:r>
              <a:rPr lang="ru-RU" dirty="0"/>
              <a:t>Так, Мартин Лютер (1483-1548 </a:t>
            </a:r>
            <a:r>
              <a:rPr lang="ru-RU" dirty="0" err="1"/>
              <a:t>рр</a:t>
            </a:r>
            <a:r>
              <a:rPr lang="ru-RU" dirty="0"/>
              <a:t>. ) </a:t>
            </a:r>
            <a:r>
              <a:rPr lang="ru-RU" dirty="0" err="1"/>
              <a:t>стверджує</a:t>
            </a:r>
            <a:r>
              <a:rPr lang="ru-RU" dirty="0"/>
              <a:t>, </a:t>
            </a:r>
            <a:r>
              <a:rPr lang="ru-RU" dirty="0" err="1"/>
              <a:t>що</a:t>
            </a:r>
            <a:r>
              <a:rPr lang="ru-RU" dirty="0"/>
              <a:t> </a:t>
            </a:r>
            <a:r>
              <a:rPr lang="ru-RU" dirty="0" err="1"/>
              <a:t>кожен</a:t>
            </a:r>
            <a:r>
              <a:rPr lang="ru-RU" dirty="0"/>
              <a:t>, </a:t>
            </a:r>
            <a:r>
              <a:rPr lang="ru-RU" dirty="0" err="1"/>
              <a:t>хто</a:t>
            </a:r>
            <a:r>
              <a:rPr lang="ru-RU" dirty="0"/>
              <a:t> </a:t>
            </a:r>
            <a:r>
              <a:rPr lang="ru-RU" dirty="0" err="1"/>
              <a:t>може</a:t>
            </a:r>
            <a:r>
              <a:rPr lang="ru-RU" dirty="0"/>
              <a:t>, повинен </a:t>
            </a:r>
            <a:r>
              <a:rPr lang="ru-RU" dirty="0" err="1"/>
              <a:t>працювати</a:t>
            </a:r>
            <a:r>
              <a:rPr lang="ru-RU" dirty="0"/>
              <a:t>, </a:t>
            </a:r>
            <a:r>
              <a:rPr lang="ru-RU" dirty="0" err="1"/>
              <a:t>оскільки</a:t>
            </a:r>
            <a:r>
              <a:rPr lang="ru-RU" dirty="0"/>
              <a:t> </a:t>
            </a:r>
            <a:r>
              <a:rPr lang="ru-RU" dirty="0" err="1"/>
              <a:t>праця</a:t>
            </a:r>
            <a:r>
              <a:rPr lang="ru-RU" dirty="0"/>
              <a:t> не </a:t>
            </a:r>
            <a:r>
              <a:rPr lang="ru-RU" dirty="0" err="1"/>
              <a:t>тільки</a:t>
            </a:r>
            <a:r>
              <a:rPr lang="ru-RU" dirty="0"/>
              <a:t> </a:t>
            </a:r>
            <a:r>
              <a:rPr lang="ru-RU" dirty="0" err="1"/>
              <a:t>загальна</a:t>
            </a:r>
            <a:r>
              <a:rPr lang="ru-RU" dirty="0"/>
              <a:t> основа </a:t>
            </a:r>
            <a:r>
              <a:rPr lang="ru-RU" dirty="0" err="1"/>
              <a:t>суспільства</a:t>
            </a:r>
            <a:r>
              <a:rPr lang="ru-RU" dirty="0"/>
              <a:t>, але й </a:t>
            </a:r>
            <a:r>
              <a:rPr lang="ru-RU" dirty="0" err="1"/>
              <a:t>кращий</a:t>
            </a:r>
            <a:r>
              <a:rPr lang="ru-RU" dirty="0"/>
              <a:t> </a:t>
            </a:r>
            <a:r>
              <a:rPr lang="ru-RU" dirty="0" err="1"/>
              <a:t>спосіб</a:t>
            </a:r>
            <a:r>
              <a:rPr lang="ru-RU" dirty="0"/>
              <a:t> </a:t>
            </a:r>
            <a:r>
              <a:rPr lang="ru-RU" dirty="0" err="1"/>
              <a:t>служіння</a:t>
            </a:r>
            <a:r>
              <a:rPr lang="ru-RU" dirty="0"/>
              <a:t> </a:t>
            </a:r>
            <a:r>
              <a:rPr lang="ru-RU" dirty="0" err="1"/>
              <a:t>богові</a:t>
            </a:r>
            <a:r>
              <a:rPr lang="ru-RU" dirty="0"/>
              <a:t>. </a:t>
            </a:r>
          </a:p>
          <a:p>
            <a:pPr algn="just"/>
            <a:r>
              <a:rPr lang="ru-RU" dirty="0" err="1"/>
              <a:t>Кальвін</a:t>
            </a:r>
            <a:r>
              <a:rPr lang="ru-RU" dirty="0"/>
              <a:t> (1509-1564 </a:t>
            </a:r>
            <a:r>
              <a:rPr lang="ru-RU" dirty="0" err="1"/>
              <a:t>рр</a:t>
            </a:r>
            <a:r>
              <a:rPr lang="ru-RU" dirty="0"/>
              <a:t>.) </a:t>
            </a:r>
            <a:r>
              <a:rPr lang="ru-RU" dirty="0" err="1"/>
              <a:t>стверджує</a:t>
            </a:r>
            <a:r>
              <a:rPr lang="ru-RU" dirty="0"/>
              <a:t>, </a:t>
            </a:r>
            <a:r>
              <a:rPr lang="ru-RU" dirty="0" err="1"/>
              <a:t>що</a:t>
            </a:r>
            <a:r>
              <a:rPr lang="ru-RU" dirty="0"/>
              <a:t> </a:t>
            </a:r>
            <a:r>
              <a:rPr lang="ru-RU" dirty="0" err="1"/>
              <a:t>можна</a:t>
            </a:r>
            <a:r>
              <a:rPr lang="ru-RU" dirty="0"/>
              <a:t> точно </a:t>
            </a:r>
            <a:r>
              <a:rPr lang="ru-RU" dirty="0" err="1"/>
              <a:t>дізнатися</a:t>
            </a:r>
            <a:r>
              <a:rPr lang="ru-RU" dirty="0"/>
              <a:t>, </a:t>
            </a:r>
            <a:r>
              <a:rPr lang="ru-RU" dirty="0" err="1"/>
              <a:t>хто</a:t>
            </a:r>
            <a:r>
              <a:rPr lang="ru-RU" dirty="0"/>
              <a:t> </a:t>
            </a:r>
            <a:r>
              <a:rPr lang="ru-RU" dirty="0" err="1"/>
              <a:t>являється</a:t>
            </a:r>
            <a:r>
              <a:rPr lang="ru-RU" dirty="0"/>
              <a:t> “</a:t>
            </a:r>
            <a:r>
              <a:rPr lang="ru-RU" dirty="0" err="1"/>
              <a:t>обранцем</a:t>
            </a:r>
            <a:r>
              <a:rPr lang="ru-RU" dirty="0"/>
              <a:t> </a:t>
            </a:r>
            <a:r>
              <a:rPr lang="ru-RU" dirty="0" err="1"/>
              <a:t>божим</a:t>
            </a:r>
            <a:r>
              <a:rPr lang="ru-RU" dirty="0"/>
              <a:t>” перш за все за </a:t>
            </a:r>
            <a:r>
              <a:rPr lang="ru-RU" dirty="0" err="1"/>
              <a:t>допомогою</a:t>
            </a:r>
            <a:r>
              <a:rPr lang="ru-RU" dirty="0"/>
              <a:t> </a:t>
            </a:r>
            <a:r>
              <a:rPr lang="ru-RU" dirty="0" err="1"/>
              <a:t>віри</a:t>
            </a:r>
            <a:r>
              <a:rPr lang="ru-RU" dirty="0"/>
              <a:t> та </a:t>
            </a:r>
            <a:r>
              <a:rPr lang="ru-RU" dirty="0" err="1"/>
              <a:t>успіхів</a:t>
            </a:r>
            <a:r>
              <a:rPr lang="ru-RU" dirty="0"/>
              <a:t> у </a:t>
            </a:r>
            <a:r>
              <a:rPr lang="ru-RU" dirty="0" err="1"/>
              <a:t>праці</a:t>
            </a:r>
            <a:r>
              <a:rPr lang="ru-RU" dirty="0"/>
              <a:t>.</a:t>
            </a:r>
          </a:p>
          <a:p>
            <a:pPr algn="just"/>
            <a:r>
              <a:rPr lang="uk-UA" dirty="0"/>
              <a:t>Так, Томас Мор (1478-1535 рр.) в праці “Утопія” викладає погляди, згідно з якими праця не тільки обов’язок, але й честь для всіх членів суспільства. Поряд з землеробством, на його думку, кожний член суспільства повинен оволодіти ще яким-небудь одним ремеслом. Від праці як загальної повинності звільняються вчені, які повинні присвятити себе науці. Мор пропонує встановити 6-годинний робочий день, а вільний час використовувати для всебічного розвитку особистості. Приблизно так розуміє працю і Томмазо Кампанелла (1568-1639 рр.). В книзі “Місто  сонця” він трактує працю як загальну повинність всіх членів суспільства. Землеробству він надає більшого значення, але й будь-яку іншу працю вважає корисною та благородною, а найбільш небезпечні та важкі види діяльності –</a:t>
            </a:r>
            <a:r>
              <a:rPr lang="ru-RU" dirty="0" err="1"/>
              <a:t>найбільш</a:t>
            </a:r>
            <a:r>
              <a:rPr lang="ru-RU" dirty="0"/>
              <a:t> </a:t>
            </a:r>
            <a:r>
              <a:rPr lang="ru-RU" dirty="0" err="1"/>
              <a:t>почесними</a:t>
            </a:r>
            <a:r>
              <a:rPr lang="ru-RU" dirty="0"/>
              <a:t>. На </a:t>
            </a:r>
            <a:r>
              <a:rPr lang="ru-RU" dirty="0" err="1"/>
              <a:t>відміну</a:t>
            </a:r>
            <a:r>
              <a:rPr lang="ru-RU" dirty="0"/>
              <a:t> </a:t>
            </a:r>
            <a:r>
              <a:rPr lang="ru-RU" dirty="0" err="1"/>
              <a:t>від</a:t>
            </a:r>
            <a:r>
              <a:rPr lang="ru-RU" dirty="0"/>
              <a:t> Мора, Кампанелла </a:t>
            </a:r>
            <a:r>
              <a:rPr lang="ru-RU" dirty="0" err="1"/>
              <a:t>вважає</a:t>
            </a:r>
            <a:r>
              <a:rPr lang="ru-RU" dirty="0"/>
              <a:t>, </a:t>
            </a:r>
            <a:r>
              <a:rPr lang="ru-RU" dirty="0" err="1"/>
              <a:t>що</a:t>
            </a:r>
            <a:r>
              <a:rPr lang="ru-RU" dirty="0"/>
              <a:t> </a:t>
            </a:r>
            <a:r>
              <a:rPr lang="ru-RU" dirty="0" err="1"/>
              <a:t>праці</a:t>
            </a:r>
            <a:r>
              <a:rPr lang="ru-RU" dirty="0"/>
              <a:t> </a:t>
            </a:r>
            <a:r>
              <a:rPr lang="ru-RU" dirty="0" err="1"/>
              <a:t>слід</a:t>
            </a:r>
            <a:r>
              <a:rPr lang="ru-RU" dirty="0"/>
              <a:t> </a:t>
            </a:r>
            <a:r>
              <a:rPr lang="ru-RU" dirty="0" err="1"/>
              <a:t>присвячувати</a:t>
            </a:r>
            <a:r>
              <a:rPr lang="ru-RU" dirty="0"/>
              <a:t> 4 </a:t>
            </a:r>
            <a:r>
              <a:rPr lang="ru-RU" dirty="0" err="1"/>
              <a:t>години</a:t>
            </a:r>
            <a:r>
              <a:rPr lang="ru-RU" dirty="0"/>
              <a:t> на день, а </a:t>
            </a:r>
            <a:r>
              <a:rPr lang="ru-RU" dirty="0" err="1"/>
              <a:t>решта</a:t>
            </a:r>
            <a:r>
              <a:rPr lang="ru-RU" dirty="0"/>
              <a:t> часу повинно </a:t>
            </a:r>
            <a:r>
              <a:rPr lang="ru-RU" dirty="0" err="1"/>
              <a:t>належати</a:t>
            </a:r>
            <a:r>
              <a:rPr lang="ru-RU" dirty="0"/>
              <a:t> </a:t>
            </a:r>
            <a:r>
              <a:rPr lang="ru-RU" dirty="0" err="1"/>
              <a:t>відпочинку</a:t>
            </a:r>
            <a:r>
              <a:rPr lang="ru-RU" dirty="0"/>
              <a:t>, </a:t>
            </a:r>
            <a:r>
              <a:rPr lang="ru-RU" dirty="0" err="1"/>
              <a:t>навчанню</a:t>
            </a:r>
            <a:r>
              <a:rPr lang="ru-RU" dirty="0"/>
              <a:t> та </a:t>
            </a:r>
            <a:r>
              <a:rPr lang="ru-RU" dirty="0" err="1"/>
              <a:t>розвагам</a:t>
            </a:r>
            <a:r>
              <a:rPr lang="ru-RU" dirty="0"/>
              <a:t>.</a:t>
            </a:r>
            <a:endParaRPr lang="uk-UA" dirty="0"/>
          </a:p>
        </p:txBody>
      </p:sp>
    </p:spTree>
    <p:extLst>
      <p:ext uri="{BB962C8B-B14F-4D97-AF65-F5344CB8AC3E}">
        <p14:creationId xmlns:p14="http://schemas.microsoft.com/office/powerpoint/2010/main" val="1599343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5D39C6-FE9C-4B31-8020-24CECEA6BFB9}"/>
              </a:ext>
            </a:extLst>
          </p:cNvPr>
          <p:cNvSpPr>
            <a:spLocks noGrp="1"/>
          </p:cNvSpPr>
          <p:nvPr>
            <p:ph type="title"/>
          </p:nvPr>
        </p:nvSpPr>
        <p:spPr>
          <a:xfrm>
            <a:off x="623657" y="2381435"/>
            <a:ext cx="10396882" cy="1151965"/>
          </a:xfrm>
        </p:spPr>
        <p:txBody>
          <a:bodyPr/>
          <a:lstStyle/>
          <a:p>
            <a:pPr algn="ctr"/>
            <a:r>
              <a:rPr lang="uk-UA" dirty="0"/>
              <a:t>Дякую за увагу!</a:t>
            </a:r>
          </a:p>
        </p:txBody>
      </p:sp>
    </p:spTree>
    <p:extLst>
      <p:ext uri="{BB962C8B-B14F-4D97-AF65-F5344CB8AC3E}">
        <p14:creationId xmlns:p14="http://schemas.microsoft.com/office/powerpoint/2010/main" val="106472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E9CAA2-130B-4714-99EC-1786739F263A}"/>
              </a:ext>
            </a:extLst>
          </p:cNvPr>
          <p:cNvSpPr>
            <a:spLocks noGrp="1"/>
          </p:cNvSpPr>
          <p:nvPr>
            <p:ph sz="quarter" idx="13"/>
          </p:nvPr>
        </p:nvSpPr>
        <p:spPr>
          <a:xfrm>
            <a:off x="124287" y="727970"/>
            <a:ext cx="11558727" cy="4820574"/>
          </a:xfrm>
        </p:spPr>
        <p:txBody>
          <a:bodyPr>
            <a:normAutofit fontScale="85000" lnSpcReduction="20000"/>
          </a:bodyPr>
          <a:lstStyle/>
          <a:p>
            <a:pPr algn="just"/>
            <a:r>
              <a:rPr lang="uk-UA" dirty="0"/>
              <a:t>Великі соціалісти-утопісти трактували працю як суспільну категорію. Так, Сен-</a:t>
            </a:r>
            <a:r>
              <a:rPr lang="uk-UA" dirty="0" err="1"/>
              <a:t>Сімон</a:t>
            </a:r>
            <a:r>
              <a:rPr lang="uk-UA" dirty="0"/>
              <a:t> (1760-1825 рр.) розглядав людину як спільність духовних та фізичних сил (оскільки в праці використовуються інтелектуальні, фізичні, емоційні здібності та творче начало, тому виробництво одночасно має економічний, інтелектуальний та моральний характер). Тим самим він вважав працю значним суспільним явищем та підкреслював, що вона є обов’язком всіх людей, а </a:t>
            </a:r>
            <a:r>
              <a:rPr lang="uk-UA" dirty="0" err="1"/>
              <a:t>незаняття</a:t>
            </a:r>
            <a:r>
              <a:rPr lang="uk-UA" dirty="0"/>
              <a:t> справою вважав “неприродним, неморальним та шкідливим явищем”. Праця, на його думку, - джерело всіх позитивних якостей. Він пропонував, щоб розподіл здійснювався за працею і тим самим була неможлива експлуатація. Шарль Фур’є (1772-1873 рр.) вважав, що праця повинна бути найбільшою насолодою для людини і тому приємною. Він називав умови, за яких праця може надавати насолоду: це ліквідація системи найманої праці, матеріальна забезпеченість працівників, нетривалість робочих змін, усуспільнення виробництва, охорона праці, організація “нового порядку” та право всіх на працю. Без права на працю, вважає він, всі інші права зводяться нанівець. Він також пропонує здійснювати оплату за працю, а робочий час, на його думку, повинен кожний день складати лише 2 години. Соціаліст-утопіст Роберт Оуен (1771- 1858 рр.), хоча й був більше практиком, ніж теоретиком, також </a:t>
            </a:r>
            <a:r>
              <a:rPr lang="uk-UA" dirty="0" err="1"/>
              <a:t>вніс</a:t>
            </a:r>
            <a:r>
              <a:rPr lang="uk-UA" dirty="0"/>
              <a:t> певний внесок у розуміння праці як суспільної категорії. Відмічаючи зв’язок між умовами життя поза сферою праці та відносинами в процесі праці, продуктивністю праці, він зауважував, що людина здійснює трудову активність своєї особистості. Особливо важливі його зауваження з приводу того, що трудове середовище повинне відповідати природі людини. В цьому відношенні він виступав не тільки за регулювання та скорочення робочого часу, але й за введення заходів щодо охорони праці.</a:t>
            </a:r>
          </a:p>
        </p:txBody>
      </p:sp>
    </p:spTree>
    <p:extLst>
      <p:ext uri="{BB962C8B-B14F-4D97-AF65-F5344CB8AC3E}">
        <p14:creationId xmlns:p14="http://schemas.microsoft.com/office/powerpoint/2010/main" val="117166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702086-0CEE-45DE-8A48-39348CB07067}"/>
              </a:ext>
            </a:extLst>
          </p:cNvPr>
          <p:cNvSpPr>
            <a:spLocks noGrp="1"/>
          </p:cNvSpPr>
          <p:nvPr>
            <p:ph sz="quarter" idx="13"/>
          </p:nvPr>
        </p:nvSpPr>
        <p:spPr>
          <a:xfrm>
            <a:off x="168676" y="630315"/>
            <a:ext cx="11487705" cy="4927105"/>
          </a:xfrm>
        </p:spPr>
        <p:txBody>
          <a:bodyPr>
            <a:normAutofit fontScale="92500" lnSpcReduction="20000"/>
          </a:bodyPr>
          <a:lstStyle/>
          <a:p>
            <a:pPr algn="just"/>
            <a:r>
              <a:rPr lang="uk-UA" dirty="0"/>
              <a:t>Представники класичної політичної економії в своїх дослідженнях економічної проблематики зробили суттєвий внесок в розуміння людської праці. Уільям </a:t>
            </a:r>
            <a:r>
              <a:rPr lang="uk-UA" dirty="0" err="1"/>
              <a:t>Петті</a:t>
            </a:r>
            <a:r>
              <a:rPr lang="uk-UA" dirty="0"/>
              <a:t> (1623-1687 рр.) був геніальним та оригінальним дослідником, який вартість товару визначав через кількість праці, необхідної для його виробництва.</a:t>
            </a:r>
          </a:p>
          <a:p>
            <a:pPr algn="just"/>
            <a:r>
              <a:rPr lang="uk-UA" dirty="0"/>
              <a:t>Завдяки цьому його вважають засновником теорії трудової вартості. Однак класична політична економія Англії своєї вершини досягає в творах Адама Сміта (1723-1790 рр.) та </a:t>
            </a:r>
            <a:r>
              <a:rPr lang="uk-UA" dirty="0" err="1"/>
              <a:t>Давіда</a:t>
            </a:r>
            <a:r>
              <a:rPr lang="uk-UA" dirty="0"/>
              <a:t> Рікардо (1772-1823 рр.). В розумінні Адама Сміта, яке викладено ним найбільш повно в праці “Дослідження про природу та причини багатства народів” (1776), праця – фактор багатства всіх народів, при цьому мається на увазі праця взагалі, незалежно від того, в якій господарській сфері вона здійснюється. Поділ праці, за Смітом, має корисну та різноманітну дію. Обмеження людей тільки одним видом праці збільшує їх спритність, кмітливість, трудову ефективність, удосконалює частково трудовий процес, сприяє технічним винаходам. Всі ці фактори, які обумовлені розподілом праці, сприяють зростанню продуктивності праці (і через неї – зростанню національного багатства). В той же час Сміт вказував і на негативні сторони розподілу праці, підкреслюючи, що в результаті постійного виконання одних і тих же операцій людина не розвиває свої розумові здібності.</a:t>
            </a:r>
          </a:p>
        </p:txBody>
      </p:sp>
    </p:spTree>
    <p:extLst>
      <p:ext uri="{BB962C8B-B14F-4D97-AF65-F5344CB8AC3E}">
        <p14:creationId xmlns:p14="http://schemas.microsoft.com/office/powerpoint/2010/main" val="161879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A19B2D-B7E8-4C07-99CE-CB323600A4A1}"/>
              </a:ext>
            </a:extLst>
          </p:cNvPr>
          <p:cNvSpPr>
            <a:spLocks noGrp="1"/>
          </p:cNvSpPr>
          <p:nvPr>
            <p:ph sz="quarter" idx="13"/>
          </p:nvPr>
        </p:nvSpPr>
        <p:spPr>
          <a:xfrm>
            <a:off x="186432" y="514905"/>
            <a:ext cx="11452194" cy="5086905"/>
          </a:xfrm>
        </p:spPr>
        <p:txBody>
          <a:bodyPr>
            <a:normAutofit fontScale="85000" lnSpcReduction="10000"/>
          </a:bodyPr>
          <a:lstStyle/>
          <a:p>
            <a:pPr algn="just"/>
            <a:r>
              <a:rPr lang="ru-RU" dirty="0"/>
              <a:t>3.3. </a:t>
            </a:r>
            <a:r>
              <a:rPr lang="ru-RU" dirty="0" err="1"/>
              <a:t>Сучасні</a:t>
            </a:r>
            <a:r>
              <a:rPr lang="ru-RU" dirty="0"/>
              <a:t> </a:t>
            </a:r>
            <a:r>
              <a:rPr lang="ru-RU" dirty="0" err="1"/>
              <a:t>уявлення</a:t>
            </a:r>
            <a:r>
              <a:rPr lang="ru-RU" dirty="0"/>
              <a:t> про </a:t>
            </a:r>
            <a:r>
              <a:rPr lang="ru-RU" dirty="0" err="1"/>
              <a:t>працю</a:t>
            </a:r>
            <a:endParaRPr lang="ru-RU" dirty="0"/>
          </a:p>
          <a:p>
            <a:pPr algn="just"/>
            <a:endParaRPr lang="ru-RU" dirty="0"/>
          </a:p>
          <a:p>
            <a:pPr algn="just"/>
            <a:r>
              <a:rPr lang="ru-RU" dirty="0" err="1"/>
              <a:t>Праця</a:t>
            </a:r>
            <a:r>
              <a:rPr lang="ru-RU" dirty="0"/>
              <a:t> – </a:t>
            </a:r>
            <a:r>
              <a:rPr lang="ru-RU" dirty="0" err="1"/>
              <a:t>це</a:t>
            </a:r>
            <a:r>
              <a:rPr lang="ru-RU" dirty="0"/>
              <a:t> </a:t>
            </a:r>
            <a:r>
              <a:rPr lang="ru-RU" dirty="0" err="1"/>
              <a:t>процес</a:t>
            </a:r>
            <a:r>
              <a:rPr lang="ru-RU" dirty="0"/>
              <a:t> </a:t>
            </a:r>
            <a:r>
              <a:rPr lang="ru-RU" dirty="0" err="1"/>
              <a:t>цілеспрямованої</a:t>
            </a:r>
            <a:r>
              <a:rPr lang="ru-RU" dirty="0"/>
              <a:t> </a:t>
            </a:r>
            <a:r>
              <a:rPr lang="ru-RU" dirty="0" err="1"/>
              <a:t>діяльності</a:t>
            </a:r>
            <a:r>
              <a:rPr lang="ru-RU" dirty="0"/>
              <a:t> </a:t>
            </a:r>
            <a:r>
              <a:rPr lang="ru-RU" dirty="0" err="1"/>
              <a:t>людини</a:t>
            </a:r>
            <a:r>
              <a:rPr lang="ru-RU" dirty="0"/>
              <a:t> на </a:t>
            </a:r>
            <a:r>
              <a:rPr lang="ru-RU" dirty="0" err="1"/>
              <a:t>перетворення</a:t>
            </a:r>
            <a:r>
              <a:rPr lang="ru-RU" dirty="0"/>
              <a:t> </a:t>
            </a:r>
            <a:r>
              <a:rPr lang="ru-RU" dirty="0" err="1"/>
              <a:t>природних</a:t>
            </a:r>
            <a:r>
              <a:rPr lang="ru-RU" dirty="0"/>
              <a:t> </a:t>
            </a:r>
            <a:r>
              <a:rPr lang="ru-RU" dirty="0" err="1"/>
              <a:t>дарів</a:t>
            </a:r>
            <a:r>
              <a:rPr lang="ru-RU" dirty="0"/>
              <a:t> та </a:t>
            </a:r>
            <a:r>
              <a:rPr lang="ru-RU" dirty="0" err="1"/>
              <a:t>їх</a:t>
            </a:r>
            <a:r>
              <a:rPr lang="ru-RU" dirty="0"/>
              <a:t> </a:t>
            </a:r>
            <a:r>
              <a:rPr lang="ru-RU" dirty="0" err="1"/>
              <a:t>привласнення</a:t>
            </a:r>
            <a:r>
              <a:rPr lang="ru-RU" dirty="0"/>
              <a:t> у </a:t>
            </a:r>
            <a:r>
              <a:rPr lang="ru-RU" dirty="0" err="1"/>
              <a:t>формі</a:t>
            </a:r>
            <a:r>
              <a:rPr lang="ru-RU" dirty="0"/>
              <a:t>, </a:t>
            </a:r>
            <a:r>
              <a:rPr lang="ru-RU" dirty="0" err="1"/>
              <a:t>придатній</a:t>
            </a:r>
            <a:r>
              <a:rPr lang="ru-RU" dirty="0"/>
              <a:t> для </a:t>
            </a:r>
            <a:r>
              <a:rPr lang="ru-RU" dirty="0" err="1"/>
              <a:t>задоволення</a:t>
            </a:r>
            <a:r>
              <a:rPr lang="ru-RU" dirty="0"/>
              <a:t> </a:t>
            </a:r>
            <a:r>
              <a:rPr lang="ru-RU" dirty="0" err="1"/>
              <a:t>людських</a:t>
            </a:r>
            <a:r>
              <a:rPr lang="ru-RU" dirty="0"/>
              <a:t> потреб. </a:t>
            </a:r>
            <a:r>
              <a:rPr lang="ru-RU" dirty="0" err="1"/>
              <a:t>Впливаючи</a:t>
            </a:r>
            <a:r>
              <a:rPr lang="ru-RU" dirty="0"/>
              <a:t> </a:t>
            </a:r>
            <a:r>
              <a:rPr lang="ru-RU" dirty="0" err="1"/>
              <a:t>безпосередньо</a:t>
            </a:r>
            <a:r>
              <a:rPr lang="ru-RU" dirty="0"/>
              <a:t> </a:t>
            </a:r>
            <a:r>
              <a:rPr lang="ru-RU" dirty="0" err="1"/>
              <a:t>працею</a:t>
            </a:r>
            <a:r>
              <a:rPr lang="ru-RU" dirty="0"/>
              <a:t> на </a:t>
            </a:r>
            <a:r>
              <a:rPr lang="ru-RU" dirty="0" err="1"/>
              <a:t>зовнішню</a:t>
            </a:r>
            <a:r>
              <a:rPr lang="ru-RU" dirty="0"/>
              <a:t> природу та </a:t>
            </a:r>
            <a:r>
              <a:rPr lang="ru-RU" dirty="0" err="1"/>
              <a:t>змінюючи</a:t>
            </a:r>
            <a:r>
              <a:rPr lang="ru-RU" dirty="0"/>
              <a:t> </a:t>
            </a:r>
            <a:r>
              <a:rPr lang="ru-RU" dirty="0" err="1"/>
              <a:t>її</a:t>
            </a:r>
            <a:r>
              <a:rPr lang="ru-RU" dirty="0"/>
              <a:t>, </a:t>
            </a:r>
            <a:r>
              <a:rPr lang="ru-RU" dirty="0" err="1"/>
              <a:t>людина</a:t>
            </a:r>
            <a:r>
              <a:rPr lang="ru-RU" dirty="0"/>
              <a:t> в той же час </a:t>
            </a:r>
            <a:r>
              <a:rPr lang="ru-RU" dirty="0" err="1"/>
              <a:t>змінює</a:t>
            </a:r>
            <a:r>
              <a:rPr lang="ru-RU" dirty="0"/>
              <a:t> свою </a:t>
            </a:r>
            <a:r>
              <a:rPr lang="ru-RU" dirty="0" err="1"/>
              <a:t>власну</a:t>
            </a:r>
            <a:r>
              <a:rPr lang="ru-RU" dirty="0"/>
              <a:t> природу. </a:t>
            </a:r>
          </a:p>
          <a:p>
            <a:pPr algn="just"/>
            <a:r>
              <a:rPr lang="ru-RU" dirty="0" err="1"/>
              <a:t>К.Маркс</a:t>
            </a:r>
            <a:r>
              <a:rPr lang="ru-RU" dirty="0"/>
              <a:t> </a:t>
            </a:r>
            <a:r>
              <a:rPr lang="ru-RU" dirty="0" err="1"/>
              <a:t>підкреслював</a:t>
            </a:r>
            <a:r>
              <a:rPr lang="ru-RU" dirty="0"/>
              <a:t>, </a:t>
            </a:r>
            <a:r>
              <a:rPr lang="ru-RU" dirty="0" err="1"/>
              <a:t>що</a:t>
            </a:r>
            <a:r>
              <a:rPr lang="ru-RU" dirty="0"/>
              <a:t> потреба в </a:t>
            </a:r>
            <a:r>
              <a:rPr lang="ru-RU" dirty="0" err="1"/>
              <a:t>праці</a:t>
            </a:r>
            <a:r>
              <a:rPr lang="ru-RU" dirty="0"/>
              <a:t> </a:t>
            </a:r>
            <a:r>
              <a:rPr lang="ru-RU" dirty="0" err="1"/>
              <a:t>обумовлюється</a:t>
            </a:r>
            <a:r>
              <a:rPr lang="ru-RU" dirty="0"/>
              <a:t> самою природою </a:t>
            </a:r>
            <a:r>
              <a:rPr lang="ru-RU" dirty="0" err="1"/>
              <a:t>людини</a:t>
            </a:r>
            <a:r>
              <a:rPr lang="ru-RU" dirty="0"/>
              <a:t>. Здоровий </a:t>
            </a:r>
            <a:r>
              <a:rPr lang="ru-RU" dirty="0" err="1"/>
              <a:t>організм</a:t>
            </a:r>
            <a:r>
              <a:rPr lang="ru-RU" dirty="0"/>
              <a:t> </a:t>
            </a:r>
            <a:r>
              <a:rPr lang="ru-RU" dirty="0" err="1"/>
              <a:t>має</a:t>
            </a:r>
            <a:r>
              <a:rPr lang="ru-RU" dirty="0"/>
              <a:t> потребу “… в </a:t>
            </a:r>
            <a:r>
              <a:rPr lang="ru-RU" dirty="0" err="1"/>
              <a:t>нормальній</a:t>
            </a:r>
            <a:r>
              <a:rPr lang="ru-RU" dirty="0"/>
              <a:t> </a:t>
            </a:r>
            <a:r>
              <a:rPr lang="ru-RU" dirty="0" err="1"/>
              <a:t>порції</a:t>
            </a:r>
            <a:r>
              <a:rPr lang="ru-RU" dirty="0"/>
              <a:t> </a:t>
            </a:r>
            <a:r>
              <a:rPr lang="ru-RU" dirty="0" err="1"/>
              <a:t>праці</a:t>
            </a:r>
            <a:r>
              <a:rPr lang="ru-RU" dirty="0"/>
              <a:t> та в </a:t>
            </a:r>
            <a:r>
              <a:rPr lang="ru-RU" dirty="0" err="1"/>
              <a:t>припиненні</a:t>
            </a:r>
            <a:r>
              <a:rPr lang="ru-RU" dirty="0"/>
              <a:t> </a:t>
            </a:r>
            <a:r>
              <a:rPr lang="ru-RU" dirty="0" err="1"/>
              <a:t>спокою</a:t>
            </a:r>
            <a:r>
              <a:rPr lang="ru-RU" dirty="0"/>
              <a:t>”.</a:t>
            </a:r>
          </a:p>
          <a:p>
            <a:pPr algn="just"/>
            <a:r>
              <a:rPr lang="ru-RU" dirty="0" err="1"/>
              <a:t>Вже</a:t>
            </a:r>
            <a:r>
              <a:rPr lang="ru-RU" dirty="0"/>
              <a:t> </a:t>
            </a:r>
            <a:r>
              <a:rPr lang="ru-RU" dirty="0" err="1"/>
              <a:t>Фур’є</a:t>
            </a:r>
            <a:r>
              <a:rPr lang="ru-RU" dirty="0"/>
              <a:t> </a:t>
            </a:r>
            <a:r>
              <a:rPr lang="ru-RU" dirty="0" err="1"/>
              <a:t>довів</a:t>
            </a:r>
            <a:r>
              <a:rPr lang="ru-RU" dirty="0"/>
              <a:t>, “… </a:t>
            </a:r>
            <a:r>
              <a:rPr lang="ru-RU" dirty="0" err="1"/>
              <a:t>що</a:t>
            </a:r>
            <a:r>
              <a:rPr lang="ru-RU" dirty="0"/>
              <a:t> при </a:t>
            </a:r>
            <a:r>
              <a:rPr lang="ru-RU" dirty="0" err="1"/>
              <a:t>розумних</a:t>
            </a:r>
            <a:r>
              <a:rPr lang="ru-RU" dirty="0"/>
              <a:t> порядках, коли </a:t>
            </a:r>
            <a:r>
              <a:rPr lang="ru-RU" dirty="0" err="1"/>
              <a:t>кожен</a:t>
            </a:r>
            <a:r>
              <a:rPr lang="ru-RU" dirty="0"/>
              <a:t> буде </a:t>
            </a:r>
            <a:r>
              <a:rPr lang="ru-RU" dirty="0" err="1"/>
              <a:t>йти</a:t>
            </a:r>
            <a:r>
              <a:rPr lang="ru-RU" dirty="0"/>
              <a:t> за </a:t>
            </a:r>
            <a:r>
              <a:rPr lang="ru-RU" dirty="0" err="1"/>
              <a:t>своїми</a:t>
            </a:r>
            <a:r>
              <a:rPr lang="ru-RU" dirty="0"/>
              <a:t> </a:t>
            </a:r>
            <a:r>
              <a:rPr lang="ru-RU" dirty="0" err="1"/>
              <a:t>власними</a:t>
            </a:r>
            <a:r>
              <a:rPr lang="ru-RU" dirty="0"/>
              <a:t> </a:t>
            </a:r>
            <a:r>
              <a:rPr lang="ru-RU" dirty="0" err="1"/>
              <a:t>нахилами</a:t>
            </a:r>
            <a:r>
              <a:rPr lang="ru-RU" dirty="0"/>
              <a:t>, </a:t>
            </a:r>
            <a:r>
              <a:rPr lang="ru-RU" dirty="0" err="1"/>
              <a:t>праця</a:t>
            </a:r>
            <a:r>
              <a:rPr lang="ru-RU" dirty="0"/>
              <a:t> </a:t>
            </a:r>
            <a:r>
              <a:rPr lang="ru-RU" dirty="0" err="1"/>
              <a:t>може</a:t>
            </a:r>
            <a:r>
              <a:rPr lang="ru-RU" dirty="0"/>
              <a:t> стати </a:t>
            </a:r>
            <a:r>
              <a:rPr lang="ru-RU" dirty="0" err="1"/>
              <a:t>тим</a:t>
            </a:r>
            <a:r>
              <a:rPr lang="ru-RU" dirty="0"/>
              <a:t>, </a:t>
            </a:r>
            <a:r>
              <a:rPr lang="ru-RU" dirty="0" err="1"/>
              <a:t>чим</a:t>
            </a:r>
            <a:r>
              <a:rPr lang="ru-RU" dirty="0"/>
              <a:t> вона повинна бути – </a:t>
            </a:r>
            <a:r>
              <a:rPr lang="ru-RU" dirty="0" err="1"/>
              <a:t>насолодою</a:t>
            </a:r>
            <a:r>
              <a:rPr lang="ru-RU" dirty="0"/>
              <a:t>”. </a:t>
            </a:r>
            <a:r>
              <a:rPr lang="ru-RU" dirty="0" err="1"/>
              <a:t>Однак</a:t>
            </a:r>
            <a:r>
              <a:rPr lang="ru-RU" dirty="0"/>
              <a:t> </a:t>
            </a:r>
            <a:r>
              <a:rPr lang="ru-RU" dirty="0" err="1"/>
              <a:t>праця</a:t>
            </a:r>
            <a:r>
              <a:rPr lang="ru-RU" dirty="0"/>
              <a:t> </a:t>
            </a:r>
            <a:r>
              <a:rPr lang="ru-RU" dirty="0" err="1"/>
              <a:t>рабська</a:t>
            </a:r>
            <a:r>
              <a:rPr lang="ru-RU" dirty="0"/>
              <a:t>, панщина, </a:t>
            </a:r>
            <a:r>
              <a:rPr lang="ru-RU" dirty="0" err="1"/>
              <a:t>наймана</a:t>
            </a:r>
            <a:r>
              <a:rPr lang="ru-RU" dirty="0"/>
              <a:t>… </a:t>
            </a:r>
            <a:r>
              <a:rPr lang="ru-RU" dirty="0" err="1"/>
              <a:t>виступає</a:t>
            </a:r>
            <a:r>
              <a:rPr lang="ru-RU" dirty="0"/>
              <a:t> </a:t>
            </a:r>
            <a:r>
              <a:rPr lang="ru-RU" dirty="0" err="1"/>
              <a:t>завжди</a:t>
            </a:r>
            <a:r>
              <a:rPr lang="ru-RU" dirty="0"/>
              <a:t> як </a:t>
            </a:r>
            <a:r>
              <a:rPr lang="ru-RU" dirty="0" err="1"/>
              <a:t>щось</a:t>
            </a:r>
            <a:r>
              <a:rPr lang="ru-RU" dirty="0"/>
              <a:t> </a:t>
            </a:r>
            <a:r>
              <a:rPr lang="ru-RU" dirty="0" err="1"/>
              <a:t>образливе</a:t>
            </a:r>
            <a:r>
              <a:rPr lang="ru-RU" dirty="0"/>
              <a:t>, </a:t>
            </a:r>
            <a:r>
              <a:rPr lang="ru-RU" dirty="0" err="1"/>
              <a:t>завжди</a:t>
            </a:r>
            <a:r>
              <a:rPr lang="ru-RU" dirty="0"/>
              <a:t> </a:t>
            </a:r>
            <a:r>
              <a:rPr lang="ru-RU" dirty="0" err="1"/>
              <a:t>являється</a:t>
            </a:r>
            <a:r>
              <a:rPr lang="ru-RU" dirty="0"/>
              <a:t> </a:t>
            </a:r>
            <a:r>
              <a:rPr lang="ru-RU" dirty="0" err="1"/>
              <a:t>працею</a:t>
            </a:r>
            <a:r>
              <a:rPr lang="ru-RU" dirty="0"/>
              <a:t> за </a:t>
            </a:r>
            <a:r>
              <a:rPr lang="ru-RU" dirty="0" err="1"/>
              <a:t>зовнішнім</a:t>
            </a:r>
            <a:r>
              <a:rPr lang="ru-RU" dirty="0"/>
              <a:t> примусом .</a:t>
            </a:r>
          </a:p>
          <a:p>
            <a:pPr algn="just"/>
            <a:r>
              <a:rPr lang="ru-RU" dirty="0"/>
              <a:t>“В </a:t>
            </a:r>
            <a:r>
              <a:rPr lang="ru-RU" dirty="0" err="1"/>
              <a:t>матеріальному</a:t>
            </a:r>
            <a:r>
              <a:rPr lang="ru-RU" dirty="0"/>
              <a:t> </a:t>
            </a:r>
            <a:r>
              <a:rPr lang="ru-RU" dirty="0" err="1"/>
              <a:t>виробництві</a:t>
            </a:r>
            <a:r>
              <a:rPr lang="ru-RU" dirty="0"/>
              <a:t> </a:t>
            </a:r>
            <a:r>
              <a:rPr lang="ru-RU" dirty="0" err="1"/>
              <a:t>праця</a:t>
            </a:r>
            <a:r>
              <a:rPr lang="ru-RU" dirty="0"/>
              <a:t> </a:t>
            </a:r>
            <a:r>
              <a:rPr lang="ru-RU" dirty="0" err="1"/>
              <a:t>може</a:t>
            </a:r>
            <a:r>
              <a:rPr lang="ru-RU" dirty="0"/>
              <a:t> </a:t>
            </a:r>
            <a:r>
              <a:rPr lang="ru-RU" dirty="0" err="1"/>
              <a:t>набувати</a:t>
            </a:r>
            <a:r>
              <a:rPr lang="ru-RU" dirty="0"/>
              <a:t> такого характеру </a:t>
            </a:r>
            <a:r>
              <a:rPr lang="ru-RU" dirty="0" err="1"/>
              <a:t>лише</a:t>
            </a:r>
            <a:r>
              <a:rPr lang="ru-RU" dirty="0"/>
              <a:t> при </a:t>
            </a:r>
            <a:r>
              <a:rPr lang="ru-RU" dirty="0" err="1"/>
              <a:t>умові</a:t>
            </a:r>
            <a:r>
              <a:rPr lang="ru-RU" dirty="0"/>
              <a:t>, </a:t>
            </a:r>
            <a:r>
              <a:rPr lang="ru-RU" dirty="0" err="1"/>
              <a:t>що</a:t>
            </a:r>
            <a:r>
              <a:rPr lang="ru-RU" dirty="0"/>
              <a:t> вона: 1) </a:t>
            </a:r>
            <a:r>
              <a:rPr lang="ru-RU" dirty="0" err="1"/>
              <a:t>має</a:t>
            </a:r>
            <a:r>
              <a:rPr lang="ru-RU" dirty="0"/>
              <a:t> </a:t>
            </a:r>
            <a:r>
              <a:rPr lang="ru-RU" dirty="0" err="1"/>
              <a:t>суспільний</a:t>
            </a:r>
            <a:r>
              <a:rPr lang="ru-RU" dirty="0"/>
              <a:t> характер; 2) </a:t>
            </a:r>
            <a:r>
              <a:rPr lang="ru-RU" dirty="0" err="1"/>
              <a:t>має</a:t>
            </a:r>
            <a:r>
              <a:rPr lang="ru-RU" dirty="0"/>
              <a:t> </a:t>
            </a:r>
            <a:r>
              <a:rPr lang="ru-RU" dirty="0" err="1"/>
              <a:t>науковий</a:t>
            </a:r>
            <a:r>
              <a:rPr lang="ru-RU" dirty="0"/>
              <a:t> характер, </a:t>
            </a:r>
            <a:r>
              <a:rPr lang="ru-RU" dirty="0" err="1"/>
              <a:t>що</a:t>
            </a:r>
            <a:r>
              <a:rPr lang="ru-RU" dirty="0"/>
              <a:t> вона разом з </a:t>
            </a:r>
            <a:r>
              <a:rPr lang="ru-RU" dirty="0" err="1"/>
              <a:t>тим</a:t>
            </a:r>
            <a:r>
              <a:rPr lang="ru-RU" dirty="0"/>
              <a:t> є </a:t>
            </a:r>
            <a:r>
              <a:rPr lang="ru-RU" dirty="0" err="1"/>
              <a:t>загальною</a:t>
            </a:r>
            <a:r>
              <a:rPr lang="ru-RU" dirty="0"/>
              <a:t> </a:t>
            </a:r>
            <a:r>
              <a:rPr lang="ru-RU" dirty="0" err="1"/>
              <a:t>працею</a:t>
            </a:r>
            <a:r>
              <a:rPr lang="ru-RU" dirty="0"/>
              <a:t>, </a:t>
            </a:r>
            <a:r>
              <a:rPr lang="ru-RU" dirty="0" err="1"/>
              <a:t>напруженням</a:t>
            </a:r>
            <a:r>
              <a:rPr lang="ru-RU" dirty="0"/>
              <a:t> </a:t>
            </a:r>
            <a:r>
              <a:rPr lang="ru-RU" dirty="0" err="1"/>
              <a:t>людини</a:t>
            </a:r>
            <a:r>
              <a:rPr lang="ru-RU" dirty="0"/>
              <a:t> не </a:t>
            </a:r>
            <a:r>
              <a:rPr lang="ru-RU" dirty="0" err="1"/>
              <a:t>тільки</a:t>
            </a:r>
            <a:r>
              <a:rPr lang="ru-RU" dirty="0"/>
              <a:t> як </a:t>
            </a:r>
            <a:r>
              <a:rPr lang="ru-RU" dirty="0" err="1"/>
              <a:t>певним</a:t>
            </a:r>
            <a:r>
              <a:rPr lang="ru-RU" dirty="0"/>
              <a:t> чином </a:t>
            </a:r>
            <a:r>
              <a:rPr lang="ru-RU" dirty="0" err="1"/>
              <a:t>видресируваної</a:t>
            </a:r>
            <a:r>
              <a:rPr lang="ru-RU" dirty="0"/>
              <a:t> </a:t>
            </a:r>
            <a:r>
              <a:rPr lang="ru-RU" dirty="0" err="1"/>
              <a:t>сили</a:t>
            </a:r>
            <a:r>
              <a:rPr lang="ru-RU" dirty="0"/>
              <a:t> </a:t>
            </a:r>
            <a:r>
              <a:rPr lang="ru-RU" dirty="0" err="1"/>
              <a:t>природи</a:t>
            </a:r>
            <a:r>
              <a:rPr lang="ru-RU" dirty="0"/>
              <a:t>, а й у </a:t>
            </a:r>
            <a:r>
              <a:rPr lang="ru-RU" dirty="0" err="1"/>
              <a:t>вигляді</a:t>
            </a:r>
            <a:r>
              <a:rPr lang="ru-RU" dirty="0"/>
              <a:t> </a:t>
            </a:r>
            <a:r>
              <a:rPr lang="ru-RU" dirty="0" err="1"/>
              <a:t>діяльності</a:t>
            </a:r>
            <a:r>
              <a:rPr lang="ru-RU" dirty="0"/>
              <a:t>, яка </a:t>
            </a:r>
            <a:r>
              <a:rPr lang="ru-RU" dirty="0" err="1"/>
              <a:t>керує</a:t>
            </a:r>
            <a:r>
              <a:rPr lang="ru-RU" dirty="0"/>
              <a:t> </a:t>
            </a:r>
            <a:r>
              <a:rPr lang="ru-RU" dirty="0" err="1"/>
              <a:t>всіма</a:t>
            </a:r>
            <a:r>
              <a:rPr lang="ru-RU" dirty="0"/>
              <a:t> силами </a:t>
            </a:r>
            <a:r>
              <a:rPr lang="ru-RU" dirty="0" err="1"/>
              <a:t>природи</a:t>
            </a:r>
            <a:r>
              <a:rPr lang="ru-RU" dirty="0"/>
              <a:t>”. </a:t>
            </a:r>
            <a:r>
              <a:rPr lang="ru-RU" dirty="0" err="1"/>
              <a:t>Відповідно</a:t>
            </a:r>
            <a:r>
              <a:rPr lang="ru-RU" dirty="0"/>
              <a:t> до </a:t>
            </a:r>
            <a:r>
              <a:rPr lang="ru-RU" dirty="0" err="1"/>
              <a:t>цього</a:t>
            </a:r>
            <a:r>
              <a:rPr lang="ru-RU" dirty="0"/>
              <a:t> </a:t>
            </a:r>
            <a:r>
              <a:rPr lang="ru-RU" dirty="0" err="1"/>
              <a:t>положення</a:t>
            </a:r>
            <a:r>
              <a:rPr lang="ru-RU" dirty="0"/>
              <a:t> </a:t>
            </a:r>
            <a:r>
              <a:rPr lang="ru-RU" dirty="0" err="1"/>
              <a:t>К.Маркса</a:t>
            </a:r>
            <a:r>
              <a:rPr lang="ru-RU" dirty="0"/>
              <a:t>, перша та </a:t>
            </a:r>
            <a:r>
              <a:rPr lang="ru-RU" dirty="0" err="1"/>
              <a:t>найголовніша</a:t>
            </a:r>
            <a:r>
              <a:rPr lang="ru-RU" dirty="0"/>
              <a:t> </a:t>
            </a:r>
            <a:r>
              <a:rPr lang="ru-RU" dirty="0" err="1"/>
              <a:t>вимога</a:t>
            </a:r>
            <a:r>
              <a:rPr lang="ru-RU" dirty="0"/>
              <a:t> – </a:t>
            </a:r>
            <a:r>
              <a:rPr lang="ru-RU" dirty="0" err="1"/>
              <a:t>суспільний</a:t>
            </a:r>
            <a:r>
              <a:rPr lang="ru-RU" dirty="0"/>
              <a:t> характер </a:t>
            </a:r>
            <a:r>
              <a:rPr lang="ru-RU" dirty="0" err="1"/>
              <a:t>праці</a:t>
            </a:r>
            <a:r>
              <a:rPr lang="ru-RU" dirty="0"/>
              <a:t> – </a:t>
            </a:r>
            <a:r>
              <a:rPr lang="ru-RU" dirty="0" err="1"/>
              <a:t>реалізується</a:t>
            </a:r>
            <a:r>
              <a:rPr lang="ru-RU" dirty="0"/>
              <a:t> при </a:t>
            </a:r>
            <a:r>
              <a:rPr lang="ru-RU" dirty="0" err="1"/>
              <a:t>колективному</a:t>
            </a:r>
            <a:r>
              <a:rPr lang="ru-RU" dirty="0"/>
              <a:t> </a:t>
            </a:r>
            <a:r>
              <a:rPr lang="ru-RU" dirty="0" err="1"/>
              <a:t>способі</a:t>
            </a:r>
            <a:r>
              <a:rPr lang="ru-RU" dirty="0"/>
              <a:t> </a:t>
            </a:r>
            <a:r>
              <a:rPr lang="ru-RU" dirty="0" err="1"/>
              <a:t>виробництва</a:t>
            </a:r>
            <a:r>
              <a:rPr lang="ru-RU" dirty="0"/>
              <a:t>.</a:t>
            </a:r>
            <a:endParaRPr lang="uk-UA" dirty="0"/>
          </a:p>
        </p:txBody>
      </p:sp>
    </p:spTree>
    <p:extLst>
      <p:ext uri="{BB962C8B-B14F-4D97-AF65-F5344CB8AC3E}">
        <p14:creationId xmlns:p14="http://schemas.microsoft.com/office/powerpoint/2010/main" val="29535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C981AB-546C-4280-899A-6CE5BF5AB264}"/>
              </a:ext>
            </a:extLst>
          </p:cNvPr>
          <p:cNvSpPr>
            <a:spLocks noGrp="1"/>
          </p:cNvSpPr>
          <p:nvPr>
            <p:ph sz="quarter" idx="13"/>
          </p:nvPr>
        </p:nvSpPr>
        <p:spPr>
          <a:xfrm>
            <a:off x="213064" y="656948"/>
            <a:ext cx="11452194" cy="4909351"/>
          </a:xfrm>
        </p:spPr>
        <p:txBody>
          <a:bodyPr>
            <a:normAutofit fontScale="92500" lnSpcReduction="20000"/>
          </a:bodyPr>
          <a:lstStyle/>
          <a:p>
            <a:pPr algn="just"/>
            <a:r>
              <a:rPr lang="uk-UA" dirty="0"/>
              <a:t>Системам мотивації праці, в основі яких лежать внутрішні збуджувальні мотиви, властиві якості, які більшою мірою відповідають потребам активізації особи. До позитивного слід віднести те, що вони впливають на об’єкт управління не прямо, а побічно і спонукають діяти людину в потрібному для суспільства напрямі без особливого адміністративного втручання. Проте таке положення може бути забезпечене в тому випадку, коли цілі об’єкта управління і система економічних стимулів взаємопов’язані та взаємоузгоджені. Інакше людина, колектив вибирають напрям діяльності, який не збігається із суспільно-необхідним. При цьому особистий, колективний інтерес вступає в суперечність із суспільними цілями і наслідком цього є праця низької якості, недисциплінованість тощо. </a:t>
            </a:r>
          </a:p>
          <a:p>
            <a:pPr algn="just"/>
            <a:r>
              <a:rPr lang="uk-UA" dirty="0"/>
              <a:t>Так, недоліки та переваги економічних методів полягають в тому, що вони засновані на задоволенні потреб першого порядку (їжа, спрага, потреба в житлі та ін.). З одного боку, нема більш стабільного фундаменту ніж потреби першого порядку, а з другого, – інтенсивність їх впливу залежить від рівня задоволення.</a:t>
            </a:r>
          </a:p>
          <a:p>
            <a:pPr algn="just"/>
            <a:r>
              <a:rPr lang="uk-UA" dirty="0"/>
              <a:t>З підвищенням рівня задоволення основних потреб та надійнішим їх забезпеченням, зменшується вплив стимулів, спрямованих на їх задоволення.</a:t>
            </a:r>
          </a:p>
        </p:txBody>
      </p:sp>
    </p:spTree>
    <p:extLst>
      <p:ext uri="{BB962C8B-B14F-4D97-AF65-F5344CB8AC3E}">
        <p14:creationId xmlns:p14="http://schemas.microsoft.com/office/powerpoint/2010/main" val="363208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47957E-2F8E-4720-9CB9-03DDA63EFA88}"/>
              </a:ext>
            </a:extLst>
          </p:cNvPr>
          <p:cNvSpPr>
            <a:spLocks noGrp="1"/>
          </p:cNvSpPr>
          <p:nvPr>
            <p:ph sz="quarter" idx="13"/>
          </p:nvPr>
        </p:nvSpPr>
        <p:spPr>
          <a:xfrm>
            <a:off x="195309" y="710214"/>
            <a:ext cx="11452195" cy="4873840"/>
          </a:xfrm>
        </p:spPr>
        <p:txBody>
          <a:bodyPr>
            <a:normAutofit lnSpcReduction="10000"/>
          </a:bodyPr>
          <a:lstStyle/>
          <a:p>
            <a:pPr algn="just"/>
            <a:r>
              <a:rPr lang="ru-RU" dirty="0" err="1"/>
              <a:t>системи</a:t>
            </a:r>
            <a:r>
              <a:rPr lang="ru-RU" dirty="0"/>
              <a:t> </a:t>
            </a:r>
            <a:r>
              <a:rPr lang="ru-RU" dirty="0" err="1"/>
              <a:t>впливу</a:t>
            </a:r>
            <a:r>
              <a:rPr lang="ru-RU" dirty="0"/>
              <a:t>, в </a:t>
            </a:r>
            <a:r>
              <a:rPr lang="ru-RU" dirty="0" err="1"/>
              <a:t>основі</a:t>
            </a:r>
            <a:r>
              <a:rPr lang="ru-RU" dirty="0"/>
              <a:t> </a:t>
            </a:r>
            <a:r>
              <a:rPr lang="ru-RU" dirty="0" err="1"/>
              <a:t>яких</a:t>
            </a:r>
            <a:r>
              <a:rPr lang="ru-RU" dirty="0"/>
              <a:t> лежать </a:t>
            </a:r>
            <a:r>
              <a:rPr lang="ru-RU" dirty="0" err="1"/>
              <a:t>принципи</a:t>
            </a:r>
            <a:r>
              <a:rPr lang="ru-RU" dirty="0"/>
              <a:t> </a:t>
            </a:r>
            <a:r>
              <a:rPr lang="ru-RU" dirty="0" err="1"/>
              <a:t>реалізації</a:t>
            </a:r>
            <a:r>
              <a:rPr lang="ru-RU" dirty="0"/>
              <a:t> потреб </a:t>
            </a:r>
            <a:r>
              <a:rPr lang="ru-RU" dirty="0" err="1"/>
              <a:t>першого</a:t>
            </a:r>
            <a:r>
              <a:rPr lang="ru-RU" dirty="0"/>
              <a:t> порядку, конструктивно не </a:t>
            </a:r>
            <a:r>
              <a:rPr lang="ru-RU" dirty="0" err="1"/>
              <a:t>можуть</a:t>
            </a:r>
            <a:r>
              <a:rPr lang="ru-RU" dirty="0"/>
              <a:t> </a:t>
            </a:r>
            <a:r>
              <a:rPr lang="ru-RU" dirty="0" err="1"/>
              <a:t>забезпечити</a:t>
            </a:r>
            <a:r>
              <a:rPr lang="ru-RU" dirty="0"/>
              <a:t> </a:t>
            </a:r>
            <a:r>
              <a:rPr lang="ru-RU" dirty="0" err="1"/>
              <a:t>високої</a:t>
            </a:r>
            <a:r>
              <a:rPr lang="ru-RU" dirty="0"/>
              <a:t>, </a:t>
            </a:r>
            <a:r>
              <a:rPr lang="ru-RU" dirty="0" err="1"/>
              <a:t>постійної</a:t>
            </a:r>
            <a:r>
              <a:rPr lang="ru-RU" dirty="0"/>
              <a:t> </a:t>
            </a:r>
            <a:r>
              <a:rPr lang="ru-RU" dirty="0" err="1"/>
              <a:t>мотивації</a:t>
            </a:r>
            <a:r>
              <a:rPr lang="ru-RU" dirty="0"/>
              <a:t> до </a:t>
            </a:r>
            <a:r>
              <a:rPr lang="ru-RU" dirty="0" err="1"/>
              <a:t>праці</a:t>
            </a:r>
            <a:r>
              <a:rPr lang="ru-RU" dirty="0"/>
              <a:t>. А </a:t>
            </a:r>
            <a:r>
              <a:rPr lang="ru-RU" dirty="0" err="1"/>
              <a:t>якщо</a:t>
            </a:r>
            <a:r>
              <a:rPr lang="ru-RU" dirty="0"/>
              <a:t> </a:t>
            </a:r>
            <a:r>
              <a:rPr lang="ru-RU" dirty="0" err="1"/>
              <a:t>взяти</a:t>
            </a:r>
            <a:r>
              <a:rPr lang="ru-RU" dirty="0"/>
              <a:t> до </a:t>
            </a:r>
            <a:r>
              <a:rPr lang="ru-RU" dirty="0" err="1"/>
              <a:t>уваги</a:t>
            </a:r>
            <a:r>
              <a:rPr lang="ru-RU" dirty="0"/>
              <a:t> й те, </a:t>
            </a:r>
            <a:r>
              <a:rPr lang="ru-RU" dirty="0" err="1"/>
              <a:t>що</a:t>
            </a:r>
            <a:r>
              <a:rPr lang="ru-RU" dirty="0"/>
              <a:t> </a:t>
            </a:r>
            <a:r>
              <a:rPr lang="ru-RU" dirty="0" err="1"/>
              <a:t>суспільство</a:t>
            </a:r>
            <a:r>
              <a:rPr lang="ru-RU" dirty="0"/>
              <a:t> </a:t>
            </a:r>
            <a:r>
              <a:rPr lang="ru-RU" dirty="0" err="1"/>
              <a:t>задовольняє</a:t>
            </a:r>
            <a:r>
              <a:rPr lang="ru-RU" dirty="0"/>
              <a:t> </a:t>
            </a:r>
            <a:r>
              <a:rPr lang="ru-RU" dirty="0" err="1"/>
              <a:t>окремі</a:t>
            </a:r>
            <a:r>
              <a:rPr lang="ru-RU" dirty="0"/>
              <a:t> потреби </a:t>
            </a:r>
            <a:r>
              <a:rPr lang="ru-RU" dirty="0" err="1"/>
              <a:t>першого</a:t>
            </a:r>
            <a:r>
              <a:rPr lang="ru-RU" dirty="0"/>
              <a:t> порядку </a:t>
            </a:r>
            <a:r>
              <a:rPr lang="ru-RU" dirty="0" err="1"/>
              <a:t>повністю</a:t>
            </a:r>
            <a:r>
              <a:rPr lang="ru-RU" dirty="0"/>
              <a:t>, а </a:t>
            </a:r>
            <a:r>
              <a:rPr lang="ru-RU" dirty="0" err="1"/>
              <a:t>значну</a:t>
            </a:r>
            <a:r>
              <a:rPr lang="ru-RU" dirty="0"/>
              <a:t> </a:t>
            </a:r>
            <a:r>
              <a:rPr lang="ru-RU" dirty="0" err="1"/>
              <a:t>їх</a:t>
            </a:r>
            <a:r>
              <a:rPr lang="ru-RU" dirty="0"/>
              <a:t> </a:t>
            </a:r>
            <a:r>
              <a:rPr lang="ru-RU" dirty="0" err="1"/>
              <a:t>частину</a:t>
            </a:r>
            <a:r>
              <a:rPr lang="ru-RU" dirty="0"/>
              <a:t> до </a:t>
            </a:r>
            <a:r>
              <a:rPr lang="ru-RU" dirty="0" err="1"/>
              <a:t>певного</a:t>
            </a:r>
            <a:r>
              <a:rPr lang="ru-RU" dirty="0"/>
              <a:t> </a:t>
            </a:r>
            <a:r>
              <a:rPr lang="ru-RU" dirty="0" err="1"/>
              <a:t>рівня</a:t>
            </a:r>
            <a:r>
              <a:rPr lang="ru-RU" dirty="0"/>
              <a:t> (</a:t>
            </a:r>
            <a:r>
              <a:rPr lang="ru-RU" dirty="0" err="1"/>
              <a:t>назвемо</a:t>
            </a:r>
            <a:r>
              <a:rPr lang="ru-RU" dirty="0"/>
              <a:t> </a:t>
            </a:r>
            <a:r>
              <a:rPr lang="ru-RU" dirty="0" err="1"/>
              <a:t>його</a:t>
            </a:r>
            <a:r>
              <a:rPr lang="ru-RU" dirty="0"/>
              <a:t> </a:t>
            </a:r>
            <a:r>
              <a:rPr lang="ru-RU" dirty="0" err="1"/>
              <a:t>умовно</a:t>
            </a:r>
            <a:r>
              <a:rPr lang="ru-RU" dirty="0"/>
              <a:t> </a:t>
            </a:r>
            <a:r>
              <a:rPr lang="ru-RU" dirty="0" err="1"/>
              <a:t>нижнім</a:t>
            </a:r>
            <a:r>
              <a:rPr lang="ru-RU" dirty="0"/>
              <a:t>) </a:t>
            </a:r>
            <a:r>
              <a:rPr lang="ru-RU" dirty="0" err="1"/>
              <a:t>незалежно</a:t>
            </a:r>
            <a:r>
              <a:rPr lang="ru-RU" dirty="0"/>
              <a:t> </a:t>
            </a:r>
            <a:r>
              <a:rPr lang="ru-RU" dirty="0" err="1"/>
              <a:t>від</a:t>
            </a:r>
            <a:r>
              <a:rPr lang="ru-RU" dirty="0"/>
              <a:t> </a:t>
            </a:r>
            <a:r>
              <a:rPr lang="ru-RU" dirty="0" err="1"/>
              <a:t>кількості</a:t>
            </a:r>
            <a:r>
              <a:rPr lang="ru-RU" dirty="0"/>
              <a:t> та </a:t>
            </a:r>
            <a:r>
              <a:rPr lang="ru-RU" dirty="0" err="1"/>
              <a:t>якості</a:t>
            </a:r>
            <a:r>
              <a:rPr lang="ru-RU" dirty="0"/>
              <a:t> </a:t>
            </a:r>
            <a:r>
              <a:rPr lang="ru-RU" dirty="0" err="1"/>
              <a:t>праці</a:t>
            </a:r>
            <a:r>
              <a:rPr lang="ru-RU" dirty="0"/>
              <a:t> </a:t>
            </a:r>
            <a:r>
              <a:rPr lang="ru-RU" dirty="0" err="1"/>
              <a:t>окремої</a:t>
            </a:r>
            <a:r>
              <a:rPr lang="ru-RU" dirty="0"/>
              <a:t> особи, то стане ясно, </a:t>
            </a:r>
            <a:r>
              <a:rPr lang="ru-RU" dirty="0" err="1"/>
              <a:t>що</a:t>
            </a:r>
            <a:r>
              <a:rPr lang="ru-RU" dirty="0"/>
              <a:t> сфера </a:t>
            </a:r>
            <a:r>
              <a:rPr lang="ru-RU" dirty="0" err="1"/>
              <a:t>впливу</a:t>
            </a:r>
            <a:r>
              <a:rPr lang="ru-RU" dirty="0"/>
              <a:t> </a:t>
            </a:r>
            <a:r>
              <a:rPr lang="ru-RU" dirty="0" err="1"/>
              <a:t>економічних</a:t>
            </a:r>
            <a:r>
              <a:rPr lang="ru-RU" dirty="0"/>
              <a:t> </a:t>
            </a:r>
            <a:r>
              <a:rPr lang="ru-RU" dirty="0" err="1"/>
              <a:t>методів</a:t>
            </a:r>
            <a:r>
              <a:rPr lang="ru-RU" dirty="0"/>
              <a:t> не </a:t>
            </a:r>
            <a:r>
              <a:rPr lang="ru-RU" dirty="0" err="1"/>
              <a:t>безмежна</a:t>
            </a:r>
            <a:r>
              <a:rPr lang="ru-RU" dirty="0"/>
              <a:t>.</a:t>
            </a:r>
          </a:p>
          <a:p>
            <a:pPr algn="just"/>
            <a:r>
              <a:rPr lang="uk-UA" dirty="0"/>
              <a:t>Самоствердження людини відбувається в процесі реалізації можливостей, які надані їй природою та суспільством, з метою одержати оцінку результатів своєї праці у представників свого класу, оточуючих її людей і на цій основі підвищити свій статус. Це об’єктивний соціальний процес, спрямований на задоволення матеріальних та духовних запитів суб’єкта, ствердження його суспільного становища у відповідності з розвитком соціальних якостей та здібностей.</a:t>
            </a:r>
          </a:p>
          <a:p>
            <a:pPr algn="just"/>
            <a:r>
              <a:rPr lang="uk-UA" dirty="0"/>
              <a:t>Конкуренція та господарський механізм, які функціонують як єдина система мотивації, створюють реальні умови для задоволення потреб людини в самовираженні, самоствердженні.</a:t>
            </a:r>
          </a:p>
        </p:txBody>
      </p:sp>
    </p:spTree>
    <p:extLst>
      <p:ext uri="{BB962C8B-B14F-4D97-AF65-F5344CB8AC3E}">
        <p14:creationId xmlns:p14="http://schemas.microsoft.com/office/powerpoint/2010/main" val="86996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AA8EC8-FEC3-4B90-B1CE-031F8F489112}"/>
              </a:ext>
            </a:extLst>
          </p:cNvPr>
          <p:cNvSpPr>
            <a:spLocks noGrp="1"/>
          </p:cNvSpPr>
          <p:nvPr>
            <p:ph sz="quarter" idx="13"/>
          </p:nvPr>
        </p:nvSpPr>
        <p:spPr>
          <a:xfrm>
            <a:off x="177554" y="701336"/>
            <a:ext cx="11461072" cy="4856085"/>
          </a:xfrm>
        </p:spPr>
        <p:txBody>
          <a:bodyPr anchor="t">
            <a:normAutofit/>
          </a:bodyPr>
          <a:lstStyle/>
          <a:p>
            <a:pPr algn="ctr"/>
            <a:r>
              <a:rPr lang="ru-RU" dirty="0"/>
              <a:t>3.4. </a:t>
            </a:r>
            <a:r>
              <a:rPr lang="ru-RU" dirty="0" err="1"/>
              <a:t>Співвідношення</a:t>
            </a:r>
            <a:r>
              <a:rPr lang="ru-RU" dirty="0"/>
              <a:t> </a:t>
            </a:r>
            <a:r>
              <a:rPr lang="ru-RU" dirty="0" err="1"/>
              <a:t>індивідуального</a:t>
            </a:r>
            <a:r>
              <a:rPr lang="ru-RU" dirty="0"/>
              <a:t> та </a:t>
            </a:r>
            <a:r>
              <a:rPr lang="ru-RU" dirty="0" err="1"/>
              <a:t>колективного</a:t>
            </a:r>
            <a:r>
              <a:rPr lang="ru-RU" dirty="0"/>
              <a:t> </a:t>
            </a:r>
            <a:r>
              <a:rPr lang="ru-RU" dirty="0" err="1"/>
              <a:t>чинників</a:t>
            </a:r>
            <a:r>
              <a:rPr lang="ru-RU" dirty="0"/>
              <a:t> у </a:t>
            </a:r>
            <a:r>
              <a:rPr lang="ru-RU" dirty="0" err="1"/>
              <a:t>системі</a:t>
            </a:r>
            <a:r>
              <a:rPr lang="ru-RU" dirty="0"/>
              <a:t> </a:t>
            </a:r>
            <a:r>
              <a:rPr lang="ru-RU" dirty="0" err="1"/>
              <a:t>організації</a:t>
            </a:r>
            <a:r>
              <a:rPr lang="ru-RU" dirty="0"/>
              <a:t> </a:t>
            </a:r>
            <a:r>
              <a:rPr lang="ru-RU" dirty="0" err="1"/>
              <a:t>праці</a:t>
            </a:r>
            <a:endParaRPr lang="ru-RU" dirty="0"/>
          </a:p>
          <a:p>
            <a:pPr algn="ctr"/>
            <a:endParaRPr lang="en-US" dirty="0"/>
          </a:p>
        </p:txBody>
      </p:sp>
    </p:spTree>
    <p:extLst>
      <p:ext uri="{BB962C8B-B14F-4D97-AF65-F5344CB8AC3E}">
        <p14:creationId xmlns:p14="http://schemas.microsoft.com/office/powerpoint/2010/main" val="3630322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131</TotalTime>
  <Words>4230</Words>
  <Application>Microsoft Office PowerPoint</Application>
  <PresentationFormat>Широкоэкранный</PresentationFormat>
  <Paragraphs>158</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Impact</vt:lpstr>
      <vt:lpstr>Times New Roman</vt:lpstr>
      <vt:lpstr>Главное мероприятие</vt:lpstr>
      <vt:lpstr>Праця як базовий соціальний процес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lpstr>4. Мотивація трудової діяльності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Праця як базовий соціальний процес</dc:title>
  <dc:creator>Admin</dc:creator>
  <cp:lastModifiedBy>Admin</cp:lastModifiedBy>
  <cp:revision>28</cp:revision>
  <dcterms:created xsi:type="dcterms:W3CDTF">2023-09-05T13:45:14Z</dcterms:created>
  <dcterms:modified xsi:type="dcterms:W3CDTF">2023-09-11T07:53:56Z</dcterms:modified>
</cp:coreProperties>
</file>