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50000"/>
              <a:lumOff val="5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7744" y="429768"/>
            <a:ext cx="7315200" cy="3255264"/>
          </a:xfrm>
        </p:spPr>
        <p:txBody>
          <a:bodyPr/>
          <a:lstStyle/>
          <a:p>
            <a:r>
              <a:rPr lang="uk-UA" dirty="0" smtClean="0"/>
              <a:t>Фізика тонких плівок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50807" y="5602934"/>
            <a:ext cx="3993193" cy="914400"/>
          </a:xfrm>
        </p:spPr>
        <p:txBody>
          <a:bodyPr/>
          <a:lstStyle/>
          <a:p>
            <a:r>
              <a:rPr lang="uk-UA" dirty="0" smtClean="0"/>
              <a:t>Ніконова Аліна Олександрівна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1998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Нітрування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624072" y="1528118"/>
            <a:ext cx="7211568" cy="2166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Нітрування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можна провести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різними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методами: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80340" algn="l"/>
                <a:tab pos="676275" algn="l"/>
              </a:tabLs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іонна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лазерна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імплантація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азоту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тонкі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металеві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плівки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або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поверхневі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шари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80340" algn="l"/>
                <a:tab pos="676275" algn="l"/>
              </a:tabLs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низькотемпературне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(673 К)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нітрування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гідразином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Разом 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порівняно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методами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осадження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газової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фази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термічного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розкладання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метод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нітрування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особливих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переваг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504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Хімічний</a:t>
            </a:r>
            <a:r>
              <a:rPr lang="ru-RU" b="1" dirty="0"/>
              <a:t> склад і </a:t>
            </a:r>
            <a:r>
              <a:rPr lang="ru-RU" b="1" dirty="0" err="1"/>
              <a:t>кристалічна</a:t>
            </a:r>
            <a:r>
              <a:rPr lang="ru-RU" b="1" dirty="0"/>
              <a:t> структура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651504" y="819371"/>
            <a:ext cx="740359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Склад і структура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плівок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покриттів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деякою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мірою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залежать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від методу їх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отримання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Необхідна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товщина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плівок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обумовлює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застосування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методів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їх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Особливо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стосується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вивчення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складу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дефектності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застосовують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багато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методів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РФА,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електронна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оже-спектроскопія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(ЕОС),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скануюча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просвічуюча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електронна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мікроскопія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(СЕМ, ПЕМ),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спектроскопія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оберненого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резерфордівського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розсіювання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(СОРР),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електронний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мікрозондовий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аналіз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(ЕМА),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вторинна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іонна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мас-спектроскопія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(ВІМС),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скануюча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тунельна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й атомно-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силова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мікроскопія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(СТМ, АСМ),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електронний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циклотронний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резонанс (ЕЦР)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більшості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випадків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достовірності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застосовують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два і більше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методів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Склад і структуру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плівок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нітридів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карбідів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розглянемо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прикладі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нітриду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титану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карбіду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вольфраму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1608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Нітрид</a:t>
            </a:r>
            <a:r>
              <a:rPr lang="ru-RU" b="1" dirty="0"/>
              <a:t> титану</a:t>
            </a:r>
            <a:r>
              <a:rPr lang="ru-RU" dirty="0"/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675888" y="1007356"/>
            <a:ext cx="7781544" cy="4537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становлення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нітриду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титану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використовувалися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різні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конденсація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плівок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атмосфері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азоту,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хімічні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метод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імплантації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іонів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масивний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матеріал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тонку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плівку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сьогодні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широко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застосувуються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декілька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варіантів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іонно-плазмового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осадження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АРР,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іонне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розпилення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плазмове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осадження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осадження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іонних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пучків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чотирьох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ефективним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є метод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плазмового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осадження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 основу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покладено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принцип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генерації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вакуумно-дугового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розряду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плазмового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потоку.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назвою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методу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відбулася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термінологічна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плутанина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варіанти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назви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конденсація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іонним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бомбардуванням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(КІБ);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іонно-плазмове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осадження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іонне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осадження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плазмі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електродугового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розряду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„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плазмовий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котел”;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дугові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осадження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або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випарування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вакуумне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осадження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катодною дугою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.), то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було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запропоновано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метод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плазми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вакуумного дугового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розряду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(ПВДР).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таблиці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дають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уявлення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фазовий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склад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покриттів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залежно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від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параметрів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осадження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методом ПВДР.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23310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Фазовий</a:t>
            </a:r>
            <a:r>
              <a:rPr lang="ru-RU" dirty="0"/>
              <a:t> склад </a:t>
            </a:r>
            <a:r>
              <a:rPr lang="ru-RU" dirty="0" err="1"/>
              <a:t>покриттів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залежно</a:t>
            </a:r>
            <a:r>
              <a:rPr lang="ru-RU" dirty="0"/>
              <a:t> від умов </a:t>
            </a:r>
            <a:r>
              <a:rPr lang="ru-RU" dirty="0" err="1"/>
              <a:t>осадження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8928344"/>
              </p:ext>
            </p:extLst>
          </p:nvPr>
        </p:nvGraphicFramePr>
        <p:xfrm>
          <a:off x="3858767" y="868679"/>
          <a:ext cx="7104889" cy="369417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33830">
                  <a:extLst>
                    <a:ext uri="{9D8B030D-6E8A-4147-A177-3AD203B41FA5}">
                      <a16:colId xmlns:a16="http://schemas.microsoft.com/office/drawing/2014/main" val="3465037671"/>
                    </a:ext>
                  </a:extLst>
                </a:gridCol>
                <a:gridCol w="1111680">
                  <a:extLst>
                    <a:ext uri="{9D8B030D-6E8A-4147-A177-3AD203B41FA5}">
                      <a16:colId xmlns:a16="http://schemas.microsoft.com/office/drawing/2014/main" val="24531053"/>
                    </a:ext>
                  </a:extLst>
                </a:gridCol>
                <a:gridCol w="1429943">
                  <a:extLst>
                    <a:ext uri="{9D8B030D-6E8A-4147-A177-3AD203B41FA5}">
                      <a16:colId xmlns:a16="http://schemas.microsoft.com/office/drawing/2014/main" val="3249659766"/>
                    </a:ext>
                  </a:extLst>
                </a:gridCol>
                <a:gridCol w="3329436">
                  <a:extLst>
                    <a:ext uri="{9D8B030D-6E8A-4147-A177-3AD203B41FA5}">
                      <a16:colId xmlns:a16="http://schemas.microsoft.com/office/drawing/2014/main" val="2307597085"/>
                    </a:ext>
                  </a:extLst>
                </a:gridCol>
              </a:tblGrid>
              <a:tr h="4617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1600" baseline="-25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I, A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U, B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Фазовий склад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4276351"/>
                  </a:ext>
                </a:extLst>
              </a:tr>
              <a:tr h="4617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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-Ti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168395"/>
                  </a:ext>
                </a:extLst>
              </a:tr>
              <a:tr h="4617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200-250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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-Ti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07582690"/>
                  </a:ext>
                </a:extLst>
              </a:tr>
              <a:tr h="4617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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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4362314"/>
                  </a:ext>
                </a:extLst>
              </a:tr>
              <a:tr h="4617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0,56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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TiN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18352443"/>
                  </a:ext>
                </a:extLst>
              </a:tr>
              <a:tr h="4617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0,08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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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3617674"/>
                  </a:ext>
                </a:extLst>
              </a:tr>
              <a:tr h="4617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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TiN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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Ti</a:t>
                      </a:r>
                      <a:r>
                        <a:rPr lang="en-US" sz="16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+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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5543460"/>
                  </a:ext>
                </a:extLst>
              </a:tr>
              <a:tr h="4617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0,56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210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anose="05050102010706020507" pitchFamily="18" charset="2"/>
                        </a:rPr>
                        <a:t>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7649113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858767" y="4959388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Необхідно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відмітити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різні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методи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іноді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дають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різні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щодо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складу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плівок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Домішка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кисню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одна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найпоширеніших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домішок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наявність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залежить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від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„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вакуумної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гігієни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”.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88033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32632" y="609348"/>
            <a:ext cx="8253984" cy="4834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Укажемо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властивості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плівок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Зміна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електроопору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гомогенності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є монотонною.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Збільшується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відхиленні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від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стехіометрії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менший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&lt;1),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пов’язано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розсіюванням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носіїв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вакансіях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неметалічній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підрешітці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Значний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ріст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&gt;1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обумовлений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переходом до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сполук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неметалевою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провідністю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Нітриди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титану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області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гомогенності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різний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колір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</a:t>
            </a:r>
            <a:r>
              <a:rPr lang="ru-RU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0,5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металево-сірий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</a:t>
            </a:r>
            <a:r>
              <a:rPr lang="ru-RU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0,8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яскраво-жовтий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</a:t>
            </a:r>
            <a:r>
              <a:rPr lang="ru-RU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0,95-0,97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золотаво-жовтий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</a:t>
            </a:r>
            <a:r>
              <a:rPr lang="ru-RU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&gt;1,0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коричневий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Твердість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плівок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залежить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від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багатьох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факторів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у першу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чергу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від методу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плівки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стехіометричного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відношення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товщини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плівки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Так,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твердість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може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(17-35) ГПа.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властивостей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плівок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покриттів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показали,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їх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службові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характеристики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визначаються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хімічним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фазовим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складом,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мікроструктурою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кристалографічною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орієнтацією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дефектами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кристалічної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решітки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Нитрид титана TiN чистый цена, описание, видео и фото как выгляди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6423" y="4863465"/>
            <a:ext cx="2181225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Нітрид титану — Вікіпеді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1424" y="4863465"/>
            <a:ext cx="2322768" cy="184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90968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2919" y="1508760"/>
            <a:ext cx="2947482" cy="2569464"/>
          </a:xfrm>
        </p:spPr>
        <p:txBody>
          <a:bodyPr/>
          <a:lstStyle/>
          <a:p>
            <a:r>
              <a:rPr lang="ru-RU" b="1" dirty="0" err="1"/>
              <a:t>Карбід</a:t>
            </a:r>
            <a:r>
              <a:rPr lang="ru-RU" b="1" dirty="0"/>
              <a:t> вольфраму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880104" y="656118"/>
            <a:ext cx="788822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карбіду</a:t>
            </a:r>
            <a:r>
              <a:rPr lang="ru-RU" dirty="0"/>
              <a:t> вольфраму </a:t>
            </a:r>
            <a:r>
              <a:rPr lang="ru-RU" dirty="0" err="1"/>
              <a:t>лежить</a:t>
            </a:r>
            <a:r>
              <a:rPr lang="ru-RU" dirty="0"/>
              <a:t> </a:t>
            </a:r>
            <a:r>
              <a:rPr lang="ru-RU" dirty="0" err="1"/>
              <a:t>реакція</a:t>
            </a:r>
            <a:r>
              <a:rPr lang="ru-RU" dirty="0" smtClean="0"/>
              <a:t>:</a:t>
            </a:r>
          </a:p>
          <a:p>
            <a:r>
              <a:rPr lang="en-US" dirty="0" smtClean="0">
                <a:solidFill>
                  <a:schemeClr val="tx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W+C=WC</a:t>
            </a:r>
            <a:endParaRPr lang="ru-RU" dirty="0" smtClean="0">
              <a:solidFill>
                <a:schemeClr val="tx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>
                  <a:lumMod val="8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Утворення</a:t>
            </a:r>
            <a:r>
              <a:rPr lang="ru-RU" dirty="0" smtClean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WC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відбувається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утворенням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поверхні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вольфраму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частинок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монокарбіду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вольфраму, з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якого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всередину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дифундує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вуглець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утворює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глибше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розташований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шар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карбіду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дивольфраму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(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W</a:t>
            </a:r>
            <a:r>
              <a:rPr lang="en-US" baseline="-25000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2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C). 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При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отриманні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WC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використовують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порошок вольфраму,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відновлений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з </a:t>
            </a:r>
            <a:r>
              <a:rPr lang="ru-RU" dirty="0" err="1" smtClean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його</a:t>
            </a:r>
            <a:r>
              <a:rPr lang="ru-RU" dirty="0" smtClean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оксиду, і 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сажу.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Взяті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необхідній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пропорції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порошки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змішують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потім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брикетують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або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насипають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ущільненням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графітові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контейнери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й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поміщають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у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піч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. Для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захисту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порошку від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окиснення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процес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синтезу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ведуть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у </a:t>
            </a:r>
            <a:r>
              <a:rPr lang="ru-RU" dirty="0" err="1" smtClean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середовищі</a:t>
            </a:r>
            <a:r>
              <a:rPr lang="ru-RU" dirty="0" smtClean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водню</a:t>
            </a:r>
            <a:r>
              <a:rPr lang="ru-RU" dirty="0" smtClean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взаємодіючи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вуглецем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при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температурі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від 1300 °</a:t>
            </a:r>
            <a:r>
              <a:rPr lang="en-US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C </a:t>
            </a:r>
            <a:r>
              <a:rPr lang="ru-RU" dirty="0" err="1" smtClean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утворює</a:t>
            </a:r>
            <a:r>
              <a:rPr lang="ru-RU" dirty="0" smtClean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.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Утворення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карбіду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вольфраму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відбувається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в основному через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газову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фазу за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рахунок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вуглецю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міститься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в газах.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Реакції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карбідизації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описуються</a:t>
            </a:r>
            <a:r>
              <a:rPr lang="ru-RU" dirty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 такими </a:t>
            </a:r>
            <a:r>
              <a:rPr lang="ru-RU" dirty="0" err="1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рівняннями</a:t>
            </a:r>
            <a:r>
              <a:rPr lang="ru-RU" dirty="0" smtClean="0">
                <a:solidFill>
                  <a:schemeClr val="tx1">
                    <a:lumMod val="85000"/>
                  </a:schemeClr>
                </a:solidFill>
                <a:latin typeface="+mj-lt"/>
                <a:cs typeface="Times New Roman" panose="02020603050405020304" pitchFamily="18" charset="0"/>
              </a:rPr>
              <a:t>:</a:t>
            </a:r>
            <a:endParaRPr lang="en-US" dirty="0" smtClean="0">
              <a:solidFill>
                <a:schemeClr val="tx1">
                  <a:lumMod val="8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endParaRPr lang="en-US" dirty="0">
              <a:solidFill>
                <a:schemeClr val="tx1">
                  <a:lumMod val="8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endParaRPr lang="en-US" dirty="0" smtClean="0">
              <a:solidFill>
                <a:schemeClr val="tx1">
                  <a:lumMod val="8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endParaRPr lang="en-US" dirty="0">
              <a:solidFill>
                <a:schemeClr val="tx1">
                  <a:lumMod val="8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r>
              <a:rPr lang="ru-RU" dirty="0"/>
              <a:t>Зазвичай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карбіду</a:t>
            </a:r>
            <a:r>
              <a:rPr lang="ru-RU" dirty="0"/>
              <a:t> вольфраму </a:t>
            </a:r>
            <a:r>
              <a:rPr lang="ru-RU" dirty="0" err="1"/>
              <a:t>ведуть</a:t>
            </a:r>
            <a:r>
              <a:rPr lang="ru-RU" dirty="0"/>
              <a:t> за </a:t>
            </a:r>
            <a:r>
              <a:rPr lang="ru-RU" dirty="0" err="1"/>
              <a:t>температури</a:t>
            </a:r>
            <a:r>
              <a:rPr lang="ru-RU" dirty="0"/>
              <a:t> 1300…1350 °C для </a:t>
            </a:r>
            <a:r>
              <a:rPr lang="ru-RU" dirty="0" err="1"/>
              <a:t>дрібнозернистих</a:t>
            </a:r>
            <a:r>
              <a:rPr lang="ru-RU" dirty="0"/>
              <a:t> </a:t>
            </a:r>
            <a:r>
              <a:rPr lang="ru-RU" dirty="0" err="1"/>
              <a:t>порошків</a:t>
            </a:r>
            <a:r>
              <a:rPr lang="ru-RU" dirty="0"/>
              <a:t> вольфраму і 1600 °C для </a:t>
            </a:r>
            <a:r>
              <a:rPr lang="ru-RU" dirty="0" err="1"/>
              <a:t>крупнозернистих</a:t>
            </a:r>
            <a:r>
              <a:rPr lang="ru-RU" dirty="0"/>
              <a:t>, а час </a:t>
            </a:r>
            <a:r>
              <a:rPr lang="ru-RU" dirty="0" err="1"/>
              <a:t>витримки</a:t>
            </a:r>
            <a:r>
              <a:rPr lang="ru-RU" dirty="0"/>
              <a:t> становить від 1 до 2 годин. </a:t>
            </a:r>
            <a:r>
              <a:rPr lang="ru-RU" dirty="0" err="1"/>
              <a:t>Отримані</a:t>
            </a:r>
            <a:r>
              <a:rPr lang="ru-RU" dirty="0"/>
              <a:t> </a:t>
            </a:r>
            <a:r>
              <a:rPr lang="ru-RU" dirty="0" err="1"/>
              <a:t>злегка</a:t>
            </a:r>
            <a:r>
              <a:rPr lang="ru-RU" dirty="0"/>
              <a:t> </a:t>
            </a:r>
            <a:r>
              <a:rPr lang="ru-RU" dirty="0" err="1"/>
              <a:t>спечені</a:t>
            </a:r>
            <a:r>
              <a:rPr lang="ru-RU" dirty="0"/>
              <a:t> блоки </a:t>
            </a:r>
            <a:r>
              <a:rPr lang="ru-RU" dirty="0" err="1"/>
              <a:t>карбіду</a:t>
            </a:r>
            <a:r>
              <a:rPr lang="ru-RU" dirty="0"/>
              <a:t> вольфраму </a:t>
            </a:r>
            <a:r>
              <a:rPr lang="ru-RU" dirty="0" err="1"/>
              <a:t>подрібнюють</a:t>
            </a:r>
            <a:r>
              <a:rPr lang="ru-RU" dirty="0"/>
              <a:t> і </a:t>
            </a:r>
            <a:r>
              <a:rPr lang="ru-RU" dirty="0" err="1"/>
              <a:t>просівають</a:t>
            </a:r>
            <a:r>
              <a:rPr lang="ru-RU" dirty="0"/>
              <a:t> через сита</a:t>
            </a:r>
            <a:endParaRPr lang="en-US" dirty="0" smtClean="0">
              <a:solidFill>
                <a:schemeClr val="tx1">
                  <a:lumMod val="8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>
                  <a:lumMod val="85000"/>
                </a:schemeClr>
              </a:solidFill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2311" y="4619434"/>
            <a:ext cx="2228850" cy="600075"/>
          </a:xfrm>
          <a:prstGeom prst="rect">
            <a:avLst/>
          </a:prstGeom>
        </p:spPr>
      </p:pic>
      <p:pic>
        <p:nvPicPr>
          <p:cNvPr id="7183" name="Picture 15" descr="Карбід вольфраму, ціна 2000 грн — Prom.ua (ID#504668474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919" y="367245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1569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</a:t>
            </a:r>
            <a:r>
              <a:rPr lang="ru-RU" dirty="0" smtClean="0"/>
              <a:t>ЕКЦІЯ 10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err="1"/>
              <a:t>Алмазоподібні</a:t>
            </a:r>
            <a:r>
              <a:rPr lang="ru-RU" b="1" dirty="0"/>
              <a:t> та </a:t>
            </a:r>
            <a:r>
              <a:rPr lang="ru-RU" b="1" dirty="0" err="1"/>
              <a:t>споріднені</a:t>
            </a:r>
            <a:r>
              <a:rPr lang="ru-RU" b="1" dirty="0"/>
              <a:t> </a:t>
            </a:r>
            <a:r>
              <a:rPr lang="ru-RU" b="1" dirty="0" err="1"/>
              <a:t>їм</a:t>
            </a:r>
            <a:r>
              <a:rPr lang="ru-RU" b="1" dirty="0"/>
              <a:t> </a:t>
            </a:r>
            <a:br>
              <a:rPr lang="ru-RU" b="1" dirty="0"/>
            </a:br>
            <a:r>
              <a:rPr lang="ru-RU" b="1" dirty="0" err="1" smtClean="0"/>
              <a:t>матеріалили</a:t>
            </a:r>
            <a:endParaRPr lang="ru-RU" b="1" dirty="0" smtClean="0"/>
          </a:p>
          <a:p>
            <a:pPr marL="457200" indent="-457200">
              <a:buAutoNum type="arabicPeriod"/>
            </a:pPr>
            <a:r>
              <a:rPr lang="ru-RU" dirty="0" err="1" smtClean="0">
                <a:solidFill>
                  <a:schemeClr val="tx1">
                    <a:lumMod val="85000"/>
                  </a:schemeClr>
                </a:solidFill>
              </a:rPr>
              <a:t>Методи</a:t>
            </a:r>
            <a:r>
              <a:rPr lang="ru-RU" dirty="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</a:schemeClr>
                </a:solidFill>
              </a:rPr>
              <a:t>отримання</a:t>
            </a:r>
            <a:endParaRPr lang="ru-RU" dirty="0" smtClean="0">
              <a:solidFill>
                <a:schemeClr val="tx1">
                  <a:lumMod val="85000"/>
                </a:schemeClr>
              </a:solidFill>
            </a:endParaRPr>
          </a:p>
          <a:p>
            <a:pPr marL="457200" indent="-457200">
              <a:buAutoNum type="arabicPeriod"/>
            </a:pPr>
            <a:r>
              <a:rPr lang="ru-RU" b="1" dirty="0" err="1"/>
              <a:t>Хімічний</a:t>
            </a:r>
            <a:r>
              <a:rPr lang="ru-RU" b="1" dirty="0"/>
              <a:t> склад і </a:t>
            </a:r>
            <a:r>
              <a:rPr lang="ru-RU" b="1" dirty="0" err="1"/>
              <a:t>кристалічна</a:t>
            </a:r>
            <a:r>
              <a:rPr lang="ru-RU" b="1" dirty="0"/>
              <a:t> структура</a:t>
            </a:r>
            <a:endParaRPr lang="ru-RU" dirty="0" smtClean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77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872" y="1123837"/>
            <a:ext cx="3300983" cy="4601183"/>
          </a:xfrm>
        </p:spPr>
        <p:txBody>
          <a:bodyPr/>
          <a:lstStyle/>
          <a:p>
            <a:r>
              <a:rPr lang="ru-RU" b="1" dirty="0" err="1"/>
              <a:t>Алмазоподібні</a:t>
            </a:r>
            <a:r>
              <a:rPr lang="ru-RU" b="1" dirty="0"/>
              <a:t> та </a:t>
            </a:r>
            <a:r>
              <a:rPr lang="ru-RU" b="1" dirty="0" err="1"/>
              <a:t>споріднені</a:t>
            </a:r>
            <a:r>
              <a:rPr lang="ru-RU" b="1" dirty="0"/>
              <a:t> </a:t>
            </a:r>
            <a:r>
              <a:rPr lang="ru-RU" b="1" dirty="0" err="1"/>
              <a:t>їм</a:t>
            </a:r>
            <a:r>
              <a:rPr lang="ru-RU" b="1" dirty="0"/>
              <a:t> </a:t>
            </a:r>
            <a:br>
              <a:rPr lang="ru-RU" b="1" dirty="0"/>
            </a:br>
            <a:r>
              <a:rPr lang="ru-RU" b="1" dirty="0" err="1"/>
              <a:t>матеріалили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До </a:t>
            </a:r>
            <a:r>
              <a:rPr lang="ru-RU" dirty="0" err="1"/>
              <a:t>алмазоподібних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(</a:t>
            </a:r>
            <a:r>
              <a:rPr lang="ru-RU" dirty="0" err="1"/>
              <a:t>порошків</a:t>
            </a:r>
            <a:r>
              <a:rPr lang="ru-RU" dirty="0"/>
              <a:t>, </a:t>
            </a:r>
            <a:r>
              <a:rPr lang="ru-RU" dirty="0" err="1"/>
              <a:t>плівок</a:t>
            </a:r>
            <a:r>
              <a:rPr lang="ru-RU" dirty="0"/>
              <a:t>, </a:t>
            </a:r>
            <a:r>
              <a:rPr lang="ru-RU" dirty="0" err="1"/>
              <a:t>покриттів</a:t>
            </a:r>
            <a:r>
              <a:rPr lang="ru-RU" dirty="0"/>
              <a:t>) </a:t>
            </a:r>
            <a:r>
              <a:rPr lang="ru-RU" dirty="0" err="1"/>
              <a:t>відносять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карбону з </a:t>
            </a:r>
            <a:r>
              <a:rPr lang="ru-RU" dirty="0" err="1"/>
              <a:t>кристалічного</a:t>
            </a:r>
            <a:r>
              <a:rPr lang="ru-RU" dirty="0"/>
              <a:t> </a:t>
            </a:r>
            <a:r>
              <a:rPr lang="ru-RU" dirty="0" err="1"/>
              <a:t>решіткою</a:t>
            </a:r>
            <a:r>
              <a:rPr lang="ru-RU" dirty="0"/>
              <a:t>, </a:t>
            </a:r>
            <a:r>
              <a:rPr lang="ru-RU" dirty="0" err="1"/>
              <a:t>подібною</a:t>
            </a:r>
            <a:r>
              <a:rPr lang="ru-RU" dirty="0"/>
              <a:t> до алмазу, а й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, до складу яких не входить карбон. </a:t>
            </a:r>
            <a:r>
              <a:rPr lang="ru-RU" dirty="0" err="1"/>
              <a:t>Традиційно</a:t>
            </a:r>
            <a:r>
              <a:rPr lang="ru-RU" dirty="0"/>
              <a:t> до </a:t>
            </a:r>
            <a:r>
              <a:rPr lang="ru-RU" dirty="0" err="1"/>
              <a:t>алмазоподібних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 </a:t>
            </a:r>
            <a:r>
              <a:rPr lang="ru-RU" dirty="0" err="1"/>
              <a:t>відносять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велику</a:t>
            </a:r>
            <a:r>
              <a:rPr lang="ru-RU" dirty="0"/>
              <a:t> </a:t>
            </a:r>
            <a:r>
              <a:rPr lang="ru-RU" dirty="0" err="1"/>
              <a:t>твердість</a:t>
            </a:r>
            <a:r>
              <a:rPr lang="ru-RU" dirty="0"/>
              <a:t>, тобто </a:t>
            </a:r>
            <a:r>
              <a:rPr lang="ru-RU" dirty="0" err="1"/>
              <a:t>подібну</a:t>
            </a:r>
            <a:r>
              <a:rPr lang="ru-RU" dirty="0"/>
              <a:t> до алмазу (алмаз за шкалою </a:t>
            </a:r>
            <a:r>
              <a:rPr lang="ru-RU" dirty="0" err="1"/>
              <a:t>Маоса</a:t>
            </a:r>
            <a:r>
              <a:rPr lang="ru-RU" dirty="0"/>
              <a:t> (</a:t>
            </a:r>
            <a:r>
              <a:rPr lang="ru-RU" dirty="0" err="1"/>
              <a:t>мінералогічною</a:t>
            </a:r>
            <a:r>
              <a:rPr lang="ru-RU" dirty="0"/>
              <a:t>)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максимальну</a:t>
            </a:r>
            <a:r>
              <a:rPr lang="ru-RU" dirty="0"/>
              <a:t> </a:t>
            </a:r>
            <a:r>
              <a:rPr lang="ru-RU" dirty="0" err="1"/>
              <a:t>твердість</a:t>
            </a:r>
            <a:r>
              <a:rPr lang="ru-RU" dirty="0"/>
              <a:t> 10).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	До </a:t>
            </a:r>
            <a:r>
              <a:rPr lang="ru-RU" dirty="0" err="1"/>
              <a:t>матеріалів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високою</a:t>
            </a:r>
            <a:r>
              <a:rPr lang="ru-RU" dirty="0"/>
              <a:t> </a:t>
            </a:r>
            <a:r>
              <a:rPr lang="ru-RU" dirty="0" err="1"/>
              <a:t>твердістю</a:t>
            </a:r>
            <a:r>
              <a:rPr lang="ru-RU" dirty="0"/>
              <a:t> можна </a:t>
            </a:r>
            <a:r>
              <a:rPr lang="ru-RU" dirty="0" err="1"/>
              <a:t>віднести</a:t>
            </a:r>
            <a:r>
              <a:rPr lang="ru-RU" dirty="0"/>
              <a:t> </a:t>
            </a:r>
            <a:r>
              <a:rPr lang="ru-RU" dirty="0" err="1"/>
              <a:t>нітриди</a:t>
            </a:r>
            <a:r>
              <a:rPr lang="ru-RU" dirty="0"/>
              <a:t> </a:t>
            </a:r>
            <a:r>
              <a:rPr lang="ru-RU" dirty="0" err="1"/>
              <a:t>перехідних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</a:t>
            </a:r>
            <a:r>
              <a:rPr lang="en-US" dirty="0" err="1"/>
              <a:t>Ti</a:t>
            </a:r>
            <a:r>
              <a:rPr lang="ru-RU" dirty="0"/>
              <a:t>, </a:t>
            </a:r>
            <a:r>
              <a:rPr lang="en-US" dirty="0" err="1"/>
              <a:t>Nb</a:t>
            </a:r>
            <a:r>
              <a:rPr lang="ru-RU" dirty="0"/>
              <a:t>, </a:t>
            </a:r>
            <a:r>
              <a:rPr lang="en-US" dirty="0" err="1"/>
              <a:t>Zr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., </a:t>
            </a:r>
            <a:r>
              <a:rPr lang="ru-RU" dirty="0" err="1"/>
              <a:t>бориди</a:t>
            </a:r>
            <a:r>
              <a:rPr lang="ru-RU" dirty="0"/>
              <a:t> </a:t>
            </a:r>
            <a:r>
              <a:rPr lang="en-US" dirty="0" err="1"/>
              <a:t>Ti</a:t>
            </a:r>
            <a:r>
              <a:rPr lang="ru-RU" dirty="0"/>
              <a:t>, </a:t>
            </a:r>
            <a:r>
              <a:rPr lang="en-US" dirty="0" err="1"/>
              <a:t>Zr</a:t>
            </a:r>
            <a:r>
              <a:rPr lang="ru-RU" dirty="0"/>
              <a:t>, </a:t>
            </a:r>
            <a:r>
              <a:rPr lang="en-US" dirty="0"/>
              <a:t>Y</a:t>
            </a:r>
            <a:r>
              <a:rPr lang="ru-RU" dirty="0"/>
              <a:t>, </a:t>
            </a:r>
            <a:r>
              <a:rPr lang="en-US" dirty="0"/>
              <a:t>W</a:t>
            </a:r>
            <a:r>
              <a:rPr lang="ru-RU" dirty="0"/>
              <a:t>; </a:t>
            </a:r>
            <a:r>
              <a:rPr lang="ru-RU" dirty="0" err="1"/>
              <a:t>карбіди</a:t>
            </a:r>
            <a:r>
              <a:rPr lang="ru-RU" dirty="0"/>
              <a:t> </a:t>
            </a:r>
            <a:r>
              <a:rPr lang="en-US" dirty="0"/>
              <a:t>W</a:t>
            </a:r>
            <a:r>
              <a:rPr lang="ru-RU" dirty="0"/>
              <a:t>, </a:t>
            </a:r>
            <a:r>
              <a:rPr lang="en-US" dirty="0" err="1"/>
              <a:t>Zr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</a:t>
            </a:r>
            <a:r>
              <a:rPr lang="ru-RU" dirty="0" err="1"/>
              <a:t>Більш</a:t>
            </a:r>
            <a:r>
              <a:rPr lang="ru-RU" dirty="0"/>
              <a:t> детально ми </a:t>
            </a:r>
            <a:r>
              <a:rPr lang="ru-RU" dirty="0" err="1"/>
              <a:t>розглянемо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/>
              <a:t>одержання</a:t>
            </a:r>
            <a:r>
              <a:rPr lang="ru-RU" dirty="0"/>
              <a:t> та </a:t>
            </a:r>
            <a:r>
              <a:rPr lang="ru-RU" dirty="0" err="1"/>
              <a:t>властивості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, </a:t>
            </a:r>
            <a:r>
              <a:rPr lang="ru-RU" dirty="0" err="1"/>
              <a:t>споріднених</a:t>
            </a:r>
            <a:r>
              <a:rPr lang="ru-RU" dirty="0"/>
              <a:t> з </a:t>
            </a:r>
            <a:r>
              <a:rPr lang="ru-RU" dirty="0" err="1"/>
              <a:t>алмазоподібними</a:t>
            </a:r>
            <a:r>
              <a:rPr lang="ru-RU" dirty="0"/>
              <a:t>, на </a:t>
            </a:r>
            <a:r>
              <a:rPr lang="ru-RU" dirty="0" err="1"/>
              <a:t>прикладі</a:t>
            </a:r>
            <a:r>
              <a:rPr lang="ru-RU" dirty="0"/>
              <a:t> </a:t>
            </a:r>
            <a:r>
              <a:rPr lang="ru-RU" dirty="0" err="1"/>
              <a:t>нітридів</a:t>
            </a:r>
            <a:r>
              <a:rPr lang="ru-RU" dirty="0"/>
              <a:t>, </a:t>
            </a:r>
            <a:r>
              <a:rPr lang="ru-RU" dirty="0" err="1"/>
              <a:t>боридів</a:t>
            </a:r>
            <a:r>
              <a:rPr lang="ru-RU" dirty="0"/>
              <a:t> та </a:t>
            </a:r>
            <a:r>
              <a:rPr lang="ru-RU" dirty="0" err="1"/>
              <a:t>карбідів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0201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Методи</a:t>
            </a:r>
            <a:r>
              <a:rPr lang="ru-RU" b="1" dirty="0"/>
              <a:t> </a:t>
            </a:r>
            <a:r>
              <a:rPr lang="ru-RU" b="1" dirty="0" err="1"/>
              <a:t>одержання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068056" y="875680"/>
            <a:ext cx="338937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Умовно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всі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методи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отримання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матеріалів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споріднених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алмазоподібними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можна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класифікувати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фізичні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термічне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випаровування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іонне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осадження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хімічні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осадження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газової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фази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термічне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розкладання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нітрування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4589952"/>
              </p:ext>
            </p:extLst>
          </p:nvPr>
        </p:nvGraphicFramePr>
        <p:xfrm>
          <a:off x="0" y="115845"/>
          <a:ext cx="7498080" cy="682074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797648">
                  <a:extLst>
                    <a:ext uri="{9D8B030D-6E8A-4147-A177-3AD203B41FA5}">
                      <a16:colId xmlns:a16="http://schemas.microsoft.com/office/drawing/2014/main" val="2849054816"/>
                    </a:ext>
                  </a:extLst>
                </a:gridCol>
                <a:gridCol w="3192005">
                  <a:extLst>
                    <a:ext uri="{9D8B030D-6E8A-4147-A177-3AD203B41FA5}">
                      <a16:colId xmlns:a16="http://schemas.microsoft.com/office/drawing/2014/main" val="1436101995"/>
                    </a:ext>
                  </a:extLst>
                </a:gridCol>
                <a:gridCol w="2508427">
                  <a:extLst>
                    <a:ext uri="{9D8B030D-6E8A-4147-A177-3AD203B41FA5}">
                      <a16:colId xmlns:a16="http://schemas.microsoft.com/office/drawing/2014/main" val="416483978"/>
                    </a:ext>
                  </a:extLst>
                </a:gridCol>
              </a:tblGrid>
              <a:tr h="2239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Метод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91" marR="578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Основні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різновиди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91" marR="578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Сполуки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91" marR="57891" marT="0" marB="0"/>
                </a:tc>
                <a:extLst>
                  <a:ext uri="{0D108BD9-81ED-4DB2-BD59-A6C34878D82A}">
                    <a16:rowId xmlns:a16="http://schemas.microsoft.com/office/drawing/2014/main" val="1189541788"/>
                  </a:ext>
                </a:extLst>
              </a:tr>
              <a:tr h="447936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Фізичні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методи</a:t>
                      </a:r>
                      <a:endParaRPr lang="ru-RU" sz="18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91" marR="5789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8579123"/>
                  </a:ext>
                </a:extLst>
              </a:tr>
              <a:tr h="15677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Термічне випарування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91" marR="578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Активоване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реактивне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розпилення</a:t>
                      </a:r>
                      <a:r>
                        <a:rPr lang="ru-RU" sz="1400" dirty="0">
                          <a:effectLst/>
                        </a:rPr>
                        <a:t> (АРР)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Електронно-променеве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нагрівання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Лазерна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обробка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91" marR="578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Нітриди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r>
                        <a:rPr lang="ru-RU" sz="1400" dirty="0" err="1">
                          <a:effectLst/>
                        </a:rPr>
                        <a:t>карбіди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Бориди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r>
                        <a:rPr lang="ru-RU" sz="1400" dirty="0" err="1">
                          <a:effectLst/>
                        </a:rPr>
                        <a:t>карбіди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Нітриди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r>
                        <a:rPr lang="ru-RU" sz="1400" dirty="0" err="1">
                          <a:effectLst/>
                        </a:rPr>
                        <a:t>карбіди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91" marR="57891" marT="0" marB="0"/>
                </a:tc>
                <a:extLst>
                  <a:ext uri="{0D108BD9-81ED-4DB2-BD59-A6C34878D82A}">
                    <a16:rowId xmlns:a16="http://schemas.microsoft.com/office/drawing/2014/main" val="249368699"/>
                  </a:ext>
                </a:extLst>
              </a:tr>
              <a:tr h="19836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Іонне осадження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91" marR="578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Іонно-дугове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розпилення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Магнетронне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 smtClean="0">
                          <a:effectLst/>
                        </a:rPr>
                        <a:t>розпилення</a:t>
                      </a:r>
                      <a:r>
                        <a:rPr lang="ru-RU" sz="1400" dirty="0" smtClean="0"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(МР)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Іонно-променева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обробка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Імплантація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91" marR="578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Нітриди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r>
                        <a:rPr lang="ru-RU" sz="1400" dirty="0" err="1">
                          <a:effectLst/>
                        </a:rPr>
                        <a:t>карбіди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Нітриди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r>
                        <a:rPr lang="ru-RU" sz="1400" dirty="0" err="1">
                          <a:effectLst/>
                        </a:rPr>
                        <a:t>бориди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r>
                        <a:rPr lang="ru-RU" sz="1400" dirty="0" err="1">
                          <a:effectLst/>
                        </a:rPr>
                        <a:t>карбіди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Нітриди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r>
                        <a:rPr lang="ru-RU" sz="1400" dirty="0" err="1">
                          <a:effectLst/>
                        </a:rPr>
                        <a:t>бориди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Нітриди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r>
                        <a:rPr lang="ru-RU" sz="1400" dirty="0" err="1">
                          <a:effectLst/>
                        </a:rPr>
                        <a:t>бориди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r>
                        <a:rPr lang="ru-RU" sz="1400" dirty="0" err="1">
                          <a:effectLst/>
                        </a:rPr>
                        <a:t>карбіди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91" marR="57891" marT="0" marB="0"/>
                </a:tc>
                <a:extLst>
                  <a:ext uri="{0D108BD9-81ED-4DB2-BD59-A6C34878D82A}">
                    <a16:rowId xmlns:a16="http://schemas.microsoft.com/office/drawing/2014/main" val="62343250"/>
                  </a:ext>
                </a:extLst>
              </a:tr>
              <a:tr h="447936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Хімічні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методи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91" marR="5789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562061"/>
                  </a:ext>
                </a:extLst>
              </a:tr>
              <a:tr h="5950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Осадження з газової фази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91" marR="578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Плазмовоактивовані процеси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91" marR="578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Нітриди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r>
                        <a:rPr lang="ru-RU" sz="1400" dirty="0" err="1">
                          <a:effectLst/>
                        </a:rPr>
                        <a:t>бориди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r>
                        <a:rPr lang="ru-RU" sz="1400" dirty="0" err="1">
                          <a:effectLst/>
                        </a:rPr>
                        <a:t>карбіди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91" marR="57891" marT="0" marB="0"/>
                </a:tc>
                <a:extLst>
                  <a:ext uri="{0D108BD9-81ED-4DB2-BD59-A6C34878D82A}">
                    <a16:rowId xmlns:a16="http://schemas.microsoft.com/office/drawing/2014/main" val="3112699109"/>
                  </a:ext>
                </a:extLst>
              </a:tr>
              <a:tr h="7934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Термічні розкладання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91" marR="578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Газоподібні та конден-совані прекурсори (спо-луки)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91" marR="578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Нітриди, бориди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91" marR="57891" marT="0" marB="0"/>
                </a:tc>
                <a:extLst>
                  <a:ext uri="{0D108BD9-81ED-4DB2-BD59-A6C34878D82A}">
                    <a16:rowId xmlns:a16="http://schemas.microsoft.com/office/drawing/2014/main" val="2044248683"/>
                  </a:ext>
                </a:extLst>
              </a:tr>
              <a:tr h="5787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Азотування (нітрування)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91" marR="578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Низькотемпературні методи, імплантація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91" marR="5789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Нітриди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891" marR="57891" marT="0" marB="0"/>
                </a:tc>
                <a:extLst>
                  <a:ext uri="{0D108BD9-81ED-4DB2-BD59-A6C34878D82A}">
                    <a16:rowId xmlns:a16="http://schemas.microsoft.com/office/drawing/2014/main" val="19946528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1498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008" y="1123837"/>
            <a:ext cx="3374135" cy="4601183"/>
          </a:xfrm>
        </p:spPr>
        <p:txBody>
          <a:bodyPr/>
          <a:lstStyle/>
          <a:p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Термічне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випаровування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614928" y="1440307"/>
            <a:ext cx="3938016" cy="40112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зв’язку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високою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температурою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плавлення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більшості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карбідів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нітридів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боридів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метод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рідко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Суть методу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електронно-променевому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або лазерному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випаруванні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речовин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боридів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нітридів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при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одночасному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нагріванні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підкладки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920-1870 К.</a:t>
            </a:r>
            <a:endParaRPr lang="ru-RU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Schematic of WO3 film deposition with thermal evaporation. | Download  Scientific Diag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3111" y="1679667"/>
            <a:ext cx="3532505" cy="3532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4544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Іонне</a:t>
            </a:r>
            <a:r>
              <a:rPr lang="ru-RU" dirty="0"/>
              <a:t> </a:t>
            </a:r>
            <a:r>
              <a:rPr lang="ru-RU" dirty="0" err="1"/>
              <a:t>осадження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621023" y="331273"/>
            <a:ext cx="790041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>
                <a:solidFill>
                  <a:srgbClr val="FF0000"/>
                </a:solidFill>
              </a:rPr>
              <a:t>Іонне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осадження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(</a:t>
            </a:r>
            <a:r>
              <a:rPr lang="en-US" dirty="0"/>
              <a:t>PVD </a:t>
            </a:r>
            <a:r>
              <a:rPr lang="ru-RU" dirty="0"/>
              <a:t>або </a:t>
            </a:r>
            <a:r>
              <a:rPr lang="ru-RU" dirty="0" err="1"/>
              <a:t>технологія</a:t>
            </a:r>
            <a:r>
              <a:rPr lang="ru-RU" dirty="0"/>
              <a:t> </a:t>
            </a:r>
            <a:r>
              <a:rPr lang="ru-RU" dirty="0" err="1"/>
              <a:t>плазмоактивованих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різновидів</a:t>
            </a:r>
            <a:r>
              <a:rPr lang="ru-RU" dirty="0"/>
              <a:t> </a:t>
            </a:r>
            <a:r>
              <a:rPr lang="ru-RU" dirty="0" err="1"/>
              <a:t>іонного</a:t>
            </a:r>
            <a:r>
              <a:rPr lang="ru-RU" dirty="0"/>
              <a:t> </a:t>
            </a:r>
            <a:r>
              <a:rPr lang="ru-RU" dirty="0" err="1"/>
              <a:t>осадження</a:t>
            </a:r>
            <a:r>
              <a:rPr lang="ru-RU" dirty="0"/>
              <a:t>: </a:t>
            </a:r>
          </a:p>
          <a:p>
            <a:r>
              <a:rPr lang="ru-RU" dirty="0"/>
              <a:t>-	</a:t>
            </a:r>
            <a:r>
              <a:rPr lang="ru-RU" dirty="0" err="1"/>
              <a:t>іонно-дуговий</a:t>
            </a:r>
            <a:r>
              <a:rPr lang="ru-RU" dirty="0"/>
              <a:t> </a:t>
            </a:r>
            <a:r>
              <a:rPr lang="ru-RU" dirty="0" err="1"/>
              <a:t>розряд</a:t>
            </a:r>
            <a:r>
              <a:rPr lang="ru-RU" dirty="0"/>
              <a:t> (ІДР);</a:t>
            </a:r>
          </a:p>
          <a:p>
            <a:r>
              <a:rPr lang="ru-RU" dirty="0"/>
              <a:t>-	</a:t>
            </a:r>
            <a:r>
              <a:rPr lang="ru-RU" dirty="0" err="1"/>
              <a:t>магнетронне</a:t>
            </a:r>
            <a:r>
              <a:rPr lang="ru-RU" dirty="0"/>
              <a:t> </a:t>
            </a:r>
            <a:r>
              <a:rPr lang="ru-RU" dirty="0" err="1"/>
              <a:t>розпилення</a:t>
            </a:r>
            <a:r>
              <a:rPr lang="ru-RU" dirty="0"/>
              <a:t> (МР);</a:t>
            </a:r>
          </a:p>
          <a:p>
            <a:r>
              <a:rPr lang="ru-RU" dirty="0"/>
              <a:t>-	</a:t>
            </a:r>
            <a:r>
              <a:rPr lang="ru-RU" dirty="0" err="1"/>
              <a:t>іонно-променева</a:t>
            </a:r>
            <a:r>
              <a:rPr lang="ru-RU" dirty="0"/>
              <a:t> </a:t>
            </a:r>
            <a:r>
              <a:rPr lang="ru-RU" dirty="0" err="1"/>
              <a:t>обробка</a:t>
            </a:r>
            <a:r>
              <a:rPr lang="ru-RU" dirty="0"/>
              <a:t> (ІПО).</a:t>
            </a:r>
          </a:p>
          <a:p>
            <a:r>
              <a:rPr lang="ru-RU" dirty="0" err="1"/>
              <a:t>Іонно-дуговий</a:t>
            </a:r>
            <a:r>
              <a:rPr lang="ru-RU" dirty="0"/>
              <a:t> </a:t>
            </a:r>
            <a:r>
              <a:rPr lang="ru-RU" dirty="0" err="1"/>
              <a:t>розряд</a:t>
            </a:r>
            <a:r>
              <a:rPr lang="ru-RU" dirty="0"/>
              <a:t> </a:t>
            </a:r>
            <a:r>
              <a:rPr lang="ru-RU" dirty="0" err="1"/>
              <a:t>утворюється</a:t>
            </a:r>
            <a:r>
              <a:rPr lang="ru-RU" dirty="0"/>
              <a:t> в </a:t>
            </a:r>
            <a:r>
              <a:rPr lang="ru-RU" dirty="0" err="1"/>
              <a:t>атмосфері</a:t>
            </a:r>
            <a:r>
              <a:rPr lang="ru-RU" dirty="0"/>
              <a:t> азоту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вуглецевій</a:t>
            </a:r>
            <a:r>
              <a:rPr lang="ru-RU" dirty="0"/>
              <a:t> </a:t>
            </a:r>
            <a:r>
              <a:rPr lang="ru-RU" dirty="0" err="1"/>
              <a:t>атмосфері</a:t>
            </a:r>
            <a:r>
              <a:rPr lang="ru-RU" dirty="0"/>
              <a:t> (метан, </a:t>
            </a:r>
            <a:r>
              <a:rPr lang="ru-RU" dirty="0" err="1"/>
              <a:t>етан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.). </a:t>
            </a:r>
            <a:r>
              <a:rPr lang="ru-RU" dirty="0" err="1"/>
              <a:t>Найчастіше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реактивні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en-US" dirty="0"/>
              <a:t>Ar+N2 </a:t>
            </a:r>
            <a:r>
              <a:rPr lang="ru-RU" dirty="0"/>
              <a:t>при </a:t>
            </a:r>
            <a:r>
              <a:rPr lang="ru-RU" dirty="0" err="1"/>
              <a:t>одержані</a:t>
            </a:r>
            <a:r>
              <a:rPr lang="ru-RU" dirty="0"/>
              <a:t> </a:t>
            </a:r>
            <a:r>
              <a:rPr lang="ru-RU" dirty="0" err="1"/>
              <a:t>нітридів</a:t>
            </a:r>
            <a:r>
              <a:rPr lang="ru-RU" dirty="0"/>
              <a:t> або </a:t>
            </a:r>
            <a:r>
              <a:rPr lang="en-US" dirty="0" err="1"/>
              <a:t>Ar+CnHm</a:t>
            </a:r>
            <a:r>
              <a:rPr lang="en-US" dirty="0"/>
              <a:t> (</a:t>
            </a:r>
            <a:r>
              <a:rPr lang="ru-RU" dirty="0"/>
              <a:t>метан, </a:t>
            </a:r>
            <a:r>
              <a:rPr lang="ru-RU" dirty="0" err="1"/>
              <a:t>етан</a:t>
            </a:r>
            <a:r>
              <a:rPr lang="ru-RU" dirty="0"/>
              <a:t>) при </a:t>
            </a:r>
            <a:r>
              <a:rPr lang="ru-RU" dirty="0" err="1"/>
              <a:t>одержанні</a:t>
            </a:r>
            <a:r>
              <a:rPr lang="ru-RU" dirty="0"/>
              <a:t> </a:t>
            </a:r>
            <a:r>
              <a:rPr lang="ru-RU" dirty="0" err="1"/>
              <a:t>карбідів</a:t>
            </a:r>
            <a:r>
              <a:rPr lang="ru-RU" dirty="0"/>
              <a:t> при </a:t>
            </a:r>
            <a:r>
              <a:rPr lang="ru-RU" dirty="0" err="1"/>
              <a:t>тиску</a:t>
            </a:r>
            <a:r>
              <a:rPr lang="ru-RU" dirty="0"/>
              <a:t> 10-3 мм </a:t>
            </a:r>
            <a:r>
              <a:rPr lang="ru-RU" dirty="0" err="1"/>
              <a:t>рт.ст</a:t>
            </a:r>
            <a:r>
              <a:rPr lang="ru-RU" dirty="0"/>
              <a:t>. Також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металеві</a:t>
            </a:r>
            <a:r>
              <a:rPr lang="ru-RU" dirty="0"/>
              <a:t> </a:t>
            </a:r>
            <a:r>
              <a:rPr lang="ru-RU" dirty="0" err="1"/>
              <a:t>катоди</a:t>
            </a:r>
            <a:r>
              <a:rPr lang="ru-RU" dirty="0"/>
              <a:t> (</a:t>
            </a:r>
            <a:r>
              <a:rPr lang="en-US" dirty="0" err="1"/>
              <a:t>Ti</a:t>
            </a:r>
            <a:r>
              <a:rPr lang="en-US" dirty="0"/>
              <a:t>, </a:t>
            </a:r>
            <a:r>
              <a:rPr lang="en-US" dirty="0" err="1"/>
              <a:t>Ir</a:t>
            </a:r>
            <a:r>
              <a:rPr lang="en-US" dirty="0"/>
              <a:t>, Mo, W, Cr) </a:t>
            </a:r>
            <a:r>
              <a:rPr lang="ru-RU" dirty="0" err="1"/>
              <a:t>залежно</a:t>
            </a:r>
            <a:r>
              <a:rPr lang="ru-RU" dirty="0"/>
              <a:t> від </a:t>
            </a:r>
            <a:r>
              <a:rPr lang="ru-RU" dirty="0" err="1"/>
              <a:t>поставленої</a:t>
            </a:r>
            <a:r>
              <a:rPr lang="ru-RU" dirty="0"/>
              <a:t> </a:t>
            </a:r>
            <a:r>
              <a:rPr lang="ru-RU" dirty="0" err="1"/>
              <a:t>задачі</a:t>
            </a:r>
            <a:r>
              <a:rPr lang="ru-RU" dirty="0"/>
              <a:t>. </a:t>
            </a:r>
          </a:p>
          <a:p>
            <a:r>
              <a:rPr lang="ru-RU" dirty="0"/>
              <a:t>При магнетронному </a:t>
            </a:r>
            <a:r>
              <a:rPr lang="ru-RU" dirty="0" err="1"/>
              <a:t>розпиленні</a:t>
            </a:r>
            <a:r>
              <a:rPr lang="ru-RU" dirty="0"/>
              <a:t> можна </a:t>
            </a:r>
            <a:r>
              <a:rPr lang="ru-RU" dirty="0" err="1"/>
              <a:t>використо-вувати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катоди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і </a:t>
            </a:r>
            <a:r>
              <a:rPr lang="ru-RU" dirty="0" err="1"/>
              <a:t>сплавів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катоди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сполук</a:t>
            </a:r>
            <a:r>
              <a:rPr lang="ru-RU" dirty="0"/>
              <a:t> (</a:t>
            </a:r>
            <a:r>
              <a:rPr lang="en-US" dirty="0" err="1"/>
              <a:t>TiN</a:t>
            </a:r>
            <a:r>
              <a:rPr lang="en-US" dirty="0"/>
              <a:t>, </a:t>
            </a:r>
            <a:r>
              <a:rPr lang="en-US" dirty="0" err="1"/>
              <a:t>ZnN</a:t>
            </a:r>
            <a:r>
              <a:rPr lang="en-US" dirty="0"/>
              <a:t>, </a:t>
            </a:r>
            <a:r>
              <a:rPr lang="ru-RU" dirty="0"/>
              <a:t>та </a:t>
            </a:r>
            <a:r>
              <a:rPr lang="ru-RU" dirty="0" err="1"/>
              <a:t>інші</a:t>
            </a:r>
            <a:r>
              <a:rPr lang="ru-RU" dirty="0"/>
              <a:t>). До того ж температуру </a:t>
            </a:r>
            <a:r>
              <a:rPr lang="ru-RU" dirty="0" err="1"/>
              <a:t>підкладки</a:t>
            </a:r>
            <a:r>
              <a:rPr lang="ru-RU" dirty="0"/>
              <a:t> можна </a:t>
            </a:r>
            <a:r>
              <a:rPr lang="ru-RU" dirty="0" err="1"/>
              <a:t>знизити</a:t>
            </a:r>
            <a:r>
              <a:rPr lang="ru-RU" dirty="0"/>
              <a:t> до 370-470 К.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фактори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розширюють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/>
              <a:t>одержання</a:t>
            </a:r>
            <a:r>
              <a:rPr lang="ru-RU" dirty="0"/>
              <a:t> </a:t>
            </a:r>
            <a:r>
              <a:rPr lang="ru-RU" dirty="0" err="1"/>
              <a:t>плівок</a:t>
            </a:r>
            <a:r>
              <a:rPr lang="ru-RU" dirty="0"/>
              <a:t> в аморфному і </a:t>
            </a:r>
            <a:r>
              <a:rPr lang="ru-RU" dirty="0" err="1"/>
              <a:t>нанокристалічному</a:t>
            </a:r>
            <a:r>
              <a:rPr lang="ru-RU" dirty="0"/>
              <a:t> </a:t>
            </a:r>
            <a:r>
              <a:rPr lang="ru-RU" dirty="0" err="1"/>
              <a:t>стані</a:t>
            </a:r>
            <a:r>
              <a:rPr lang="ru-RU" dirty="0"/>
              <a:t>.</a:t>
            </a:r>
          </a:p>
          <a:p>
            <a:r>
              <a:rPr lang="ru-RU" dirty="0"/>
              <a:t>	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варіантів</a:t>
            </a:r>
            <a:r>
              <a:rPr lang="ru-RU" dirty="0"/>
              <a:t> магнетронного </a:t>
            </a:r>
            <a:r>
              <a:rPr lang="ru-RU" dirty="0" err="1"/>
              <a:t>розпилення</a:t>
            </a:r>
            <a:r>
              <a:rPr lang="ru-RU" dirty="0"/>
              <a:t>: </a:t>
            </a:r>
            <a:r>
              <a:rPr lang="ru-RU" dirty="0" err="1"/>
              <a:t>розпилення</a:t>
            </a:r>
            <a:r>
              <a:rPr lang="ru-RU" dirty="0"/>
              <a:t> при </a:t>
            </a:r>
            <a:r>
              <a:rPr lang="ru-RU" dirty="0" err="1"/>
              <a:t>постійному</a:t>
            </a:r>
            <a:r>
              <a:rPr lang="ru-RU" dirty="0"/>
              <a:t> </a:t>
            </a:r>
            <a:r>
              <a:rPr lang="ru-RU" dirty="0" err="1"/>
              <a:t>струмі</a:t>
            </a:r>
            <a:r>
              <a:rPr lang="ru-RU" dirty="0"/>
              <a:t>, </a:t>
            </a:r>
            <a:r>
              <a:rPr lang="ru-RU" dirty="0" err="1"/>
              <a:t>високочастотне</a:t>
            </a:r>
            <a:r>
              <a:rPr lang="ru-RU" dirty="0"/>
              <a:t> </a:t>
            </a:r>
            <a:r>
              <a:rPr lang="ru-RU" dirty="0" err="1"/>
              <a:t>розпилення</a:t>
            </a:r>
            <a:r>
              <a:rPr lang="ru-RU" dirty="0"/>
              <a:t> ТОЩО.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іонізації</a:t>
            </a:r>
            <a:r>
              <a:rPr lang="ru-RU" dirty="0"/>
              <a:t>, </a:t>
            </a:r>
            <a:r>
              <a:rPr lang="ru-RU" dirty="0" err="1"/>
              <a:t>кінетична</a:t>
            </a:r>
            <a:r>
              <a:rPr lang="ru-RU" dirty="0"/>
              <a:t> </a:t>
            </a:r>
            <a:r>
              <a:rPr lang="ru-RU" dirty="0" err="1"/>
              <a:t>енергія</a:t>
            </a:r>
            <a:r>
              <a:rPr lang="ru-RU" dirty="0"/>
              <a:t> </a:t>
            </a:r>
            <a:r>
              <a:rPr lang="ru-RU" dirty="0" err="1"/>
              <a:t>іонів</a:t>
            </a:r>
            <a:r>
              <a:rPr lang="ru-RU" dirty="0"/>
              <a:t> і </a:t>
            </a:r>
            <a:r>
              <a:rPr lang="ru-RU" dirty="0" err="1"/>
              <a:t>швидкість</a:t>
            </a:r>
            <a:r>
              <a:rPr lang="ru-RU" dirty="0"/>
              <a:t> </a:t>
            </a:r>
            <a:r>
              <a:rPr lang="ru-RU" dirty="0" err="1"/>
              <a:t>осадження</a:t>
            </a:r>
            <a:r>
              <a:rPr lang="ru-RU" dirty="0"/>
              <a:t> </a:t>
            </a:r>
            <a:r>
              <a:rPr lang="ru-RU" dirty="0" err="1"/>
              <a:t>майже</a:t>
            </a:r>
            <a:r>
              <a:rPr lang="ru-RU" dirty="0"/>
              <a:t> в усіх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нижчі</a:t>
            </a:r>
            <a:r>
              <a:rPr lang="ru-RU" dirty="0"/>
              <a:t>, ніж при ІДР.</a:t>
            </a:r>
          </a:p>
          <a:p>
            <a:r>
              <a:rPr lang="ru-RU" dirty="0"/>
              <a:t>	При </a:t>
            </a:r>
            <a:r>
              <a:rPr lang="ru-RU" dirty="0" err="1"/>
              <a:t>іонно</a:t>
            </a:r>
            <a:r>
              <a:rPr lang="ru-RU" dirty="0"/>
              <a:t> - </a:t>
            </a:r>
            <a:r>
              <a:rPr lang="ru-RU" dirty="0" err="1"/>
              <a:t>променевій</a:t>
            </a:r>
            <a:r>
              <a:rPr lang="ru-RU" dirty="0"/>
              <a:t> </a:t>
            </a:r>
            <a:r>
              <a:rPr lang="ru-RU" dirty="0" err="1"/>
              <a:t>обробці</a:t>
            </a:r>
            <a:r>
              <a:rPr lang="ru-RU" dirty="0"/>
              <a:t> </a:t>
            </a:r>
            <a:r>
              <a:rPr lang="ru-RU" dirty="0" err="1"/>
              <a:t>відбувається</a:t>
            </a:r>
            <a:r>
              <a:rPr lang="ru-RU" dirty="0"/>
              <a:t> </a:t>
            </a:r>
            <a:r>
              <a:rPr lang="ru-RU" dirty="0" err="1"/>
              <a:t>вибивання</a:t>
            </a:r>
            <a:r>
              <a:rPr lang="ru-RU" dirty="0"/>
              <a:t> </a:t>
            </a:r>
            <a:r>
              <a:rPr lang="ru-RU" dirty="0" err="1"/>
              <a:t>атомів</a:t>
            </a:r>
            <a:r>
              <a:rPr lang="ru-RU" dirty="0"/>
              <a:t> </a:t>
            </a:r>
            <a:r>
              <a:rPr lang="ru-RU" dirty="0" err="1"/>
              <a:t>мішені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бомбардування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іонними</a:t>
            </a:r>
            <a:r>
              <a:rPr lang="ru-RU" dirty="0"/>
              <a:t> пучками. На рис. 1.26 наведена схема </a:t>
            </a:r>
            <a:r>
              <a:rPr lang="ru-RU" dirty="0" err="1"/>
              <a:t>іонно</a:t>
            </a:r>
            <a:r>
              <a:rPr lang="ru-RU" dirty="0"/>
              <a:t> - </a:t>
            </a:r>
            <a:r>
              <a:rPr lang="ru-RU" dirty="0" err="1"/>
              <a:t>стимульованого</a:t>
            </a:r>
            <a:r>
              <a:rPr lang="ru-RU" dirty="0"/>
              <a:t> </a:t>
            </a:r>
            <a:r>
              <a:rPr lang="ru-RU" dirty="0" err="1"/>
              <a:t>осадження</a:t>
            </a:r>
            <a:r>
              <a:rPr lang="ru-RU" dirty="0"/>
              <a:t> </a:t>
            </a:r>
            <a:r>
              <a:rPr lang="ru-RU" dirty="0" err="1"/>
              <a:t>нітридних</a:t>
            </a:r>
            <a:r>
              <a:rPr lang="ru-RU" dirty="0"/>
              <a:t> </a:t>
            </a:r>
            <a:r>
              <a:rPr lang="ru-RU" dirty="0" err="1"/>
              <a:t>плівок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31781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Осадження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газової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фази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493007" y="1123837"/>
            <a:ext cx="5568823" cy="4537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Осадження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газової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фази</a:t>
            </a:r>
            <a:endParaRPr lang="ru-RU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Традиційно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CVD-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технологія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хімічне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осадження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пов’язана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високотемпературними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газовими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реакціями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таких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типів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TiCl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+ 1/2 N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+ 2H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TiH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+ 4HCl,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TiCl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+ 1/n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baseline="-25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aseline="-25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H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TiC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+ 4HCl + (m/2n – 1)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2,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TiCl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+ 2DCl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+ 5H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TiB</a:t>
            </a:r>
            <a:r>
              <a:rPr lang="en-US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+ 10HCl.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Вони давно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застосовуються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одержання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зносостійких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захисних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шарів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плівок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покриттів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більшості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випадків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температурний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інтервал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осадження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CVD–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плівок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складає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1173 – 1373 К,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швидкість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осадження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0,03 – 0,2 мкм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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хв</a:t>
            </a:r>
            <a:r>
              <a:rPr lang="ru-RU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100" name="Picture 4" descr="Химическое осаждение из газовой фазы с источником индуктивно-связанной  плазмы (ICP-CVD) – Техноинф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1831" y="2002536"/>
            <a:ext cx="2715879" cy="3291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5590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Осадження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газової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фази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50920" y="1412124"/>
            <a:ext cx="8089392" cy="4499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Пошук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можливостей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зниження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температури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процесу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обумовлений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головним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чином,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вимогами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електроніки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машинобудування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посприяв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створенню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різних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варіантів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фізично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стимульованих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режимів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у яких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плазмова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лазерна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техніка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електронний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циклотронний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резонанс.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варіантів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особливості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80340" algn="l"/>
                <a:tab pos="676275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температура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осадження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знижується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до 500-800 К;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80340" algn="l"/>
                <a:tab pos="676275" algn="l"/>
              </a:tabLs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швидкість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осадження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складає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r>
              <a:rPr lang="ru-RU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0.2 мкм∙хв</a:t>
            </a:r>
            <a:r>
              <a:rPr lang="ru-RU" baseline="30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80340" algn="l"/>
                <a:tab pos="676275" algn="l"/>
              </a:tabLs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використовуються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металоорганічні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прекурсори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тиску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тетрадиметил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етил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амідів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(N(СН</a:t>
            </a:r>
            <a:r>
              <a:rPr lang="ru-RU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(N(С</a:t>
            </a:r>
            <a:r>
              <a:rPr lang="ru-RU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високий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тиск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пари;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80340" algn="l"/>
                <a:tab pos="676275" algn="l"/>
              </a:tabLs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порівняно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звичайною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СVD-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технологією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вимагають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особливих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приладів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тому їх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більшості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випадків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економічно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доцільне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тільки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електроніці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Вищеописаними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методами можна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отримати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відносно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низьких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температурах (500 – 700 К)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такі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нітриди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ТіN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Zr</a:t>
            </a:r>
            <a:r>
              <a:rPr lang="ru-RU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Hf</a:t>
            </a:r>
            <a:r>
              <a:rPr lang="ru-RU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VN, Nb</a:t>
            </a:r>
            <a:r>
              <a:rPr lang="ru-RU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Та</a:t>
            </a:r>
            <a:r>
              <a:rPr lang="ru-RU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9451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Термічне</a:t>
            </a:r>
            <a:r>
              <a:rPr lang="ru-RU" b="1" dirty="0"/>
              <a:t> </a:t>
            </a:r>
            <a:r>
              <a:rPr lang="ru-RU" b="1" dirty="0" err="1"/>
              <a:t>розкладання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154424" y="1451901"/>
            <a:ext cx="6096000" cy="39450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Термоліз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газоподібних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конденсованих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прекурсорів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одержання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плівок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використовується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рідко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Стосовно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плівок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нітриду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карбо-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нітриду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титану їх можна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отримувати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термічним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розкладанням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деяких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металоорганічних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сполук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титану.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Осадження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плівок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боридів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титану,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цирконію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гафнію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термолізом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боргідридів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можливо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провести при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дуже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низьких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температурах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розкладання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(400 – 550 К), і при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відбувається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утворення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аморфних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так і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кристалічних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плівок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достатню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металеву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провідність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Остання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властивість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особливо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приваблива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плівок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електроніці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дифузійних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бар’єрів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586698"/>
      </p:ext>
    </p:extLst>
  </p:cSld>
  <p:clrMapOvr>
    <a:masterClrMapping/>
  </p:clrMapOvr>
</p:sld>
</file>

<file path=ppt/theme/theme1.xml><?xml version="1.0" encoding="utf-8"?>
<a:theme xmlns:a="http://schemas.openxmlformats.org/drawingml/2006/main" name="Рамка">
  <a:themeElements>
    <a:clrScheme name="Frame">
      <a:dk1>
        <a:sysClr val="windowText" lastClr="000000"/>
      </a:dk1>
      <a:lt1>
        <a:sysClr val="window" lastClr="FFFFFF"/>
      </a:lt1>
      <a:dk2>
        <a:srgbClr val="4A3F38"/>
      </a:dk2>
      <a:lt2>
        <a:srgbClr val="EEEDCB"/>
      </a:lt2>
      <a:accent1>
        <a:srgbClr val="818E9F"/>
      </a:accent1>
      <a:accent2>
        <a:srgbClr val="D26400"/>
      </a:accent2>
      <a:accent3>
        <a:srgbClr val="C3BA45"/>
      </a:accent3>
      <a:accent4>
        <a:srgbClr val="8A8552"/>
      </a:accent4>
      <a:accent5>
        <a:srgbClr val="F3B843"/>
      </a:accent5>
      <a:accent6>
        <a:srgbClr val="786C71"/>
      </a:accent6>
      <a:hlink>
        <a:srgbClr val="46A7CA"/>
      </a:hlink>
      <a:folHlink>
        <a:srgbClr val="B2B2B2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9935E573-C197-41A8-BCA1-5D5F62C560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TM03457475[[fn=Рамка]]</Template>
  <TotalTime>1994</TotalTime>
  <Words>960</Words>
  <Application>Microsoft Office PowerPoint</Application>
  <PresentationFormat>Широкоэкранный</PresentationFormat>
  <Paragraphs>149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Calibri</vt:lpstr>
      <vt:lpstr>Corbel</vt:lpstr>
      <vt:lpstr>Symbol</vt:lpstr>
      <vt:lpstr>Times New Roman</vt:lpstr>
      <vt:lpstr>Wingdings 2</vt:lpstr>
      <vt:lpstr>Рамка</vt:lpstr>
      <vt:lpstr>Фізика тонких плівок</vt:lpstr>
      <vt:lpstr>ЛЕКЦІЯ 10</vt:lpstr>
      <vt:lpstr>Алмазоподібні та споріднені їм  матеріалили</vt:lpstr>
      <vt:lpstr>Методи одержання</vt:lpstr>
      <vt:lpstr>Термічне випаровування</vt:lpstr>
      <vt:lpstr>Іонне осадження</vt:lpstr>
      <vt:lpstr>Осадження газової фази</vt:lpstr>
      <vt:lpstr>Осадження газової фази</vt:lpstr>
      <vt:lpstr>Термічне розкладання</vt:lpstr>
      <vt:lpstr>Нітрування</vt:lpstr>
      <vt:lpstr>Хімічний склад і кристалічна структура</vt:lpstr>
      <vt:lpstr>Нітрид титану </vt:lpstr>
      <vt:lpstr>Фазовий склад покриттів Ті залежно від умов осадження</vt:lpstr>
      <vt:lpstr>TiN</vt:lpstr>
      <vt:lpstr>Карбід вольфраму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Фізика тонких плівок</dc:title>
  <dc:creator>Алина</dc:creator>
  <cp:lastModifiedBy>Алина</cp:lastModifiedBy>
  <cp:revision>76</cp:revision>
  <dcterms:created xsi:type="dcterms:W3CDTF">2023-02-01T10:01:52Z</dcterms:created>
  <dcterms:modified xsi:type="dcterms:W3CDTF">2023-03-20T21:26:07Z</dcterms:modified>
</cp:coreProperties>
</file>