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81" r:id="rId2"/>
    <p:sldId id="282" r:id="rId3"/>
    <p:sldId id="283" r:id="rId4"/>
    <p:sldId id="284" r:id="rId5"/>
    <p:sldId id="285" r:id="rId6"/>
    <p:sldId id="286" r:id="rId7"/>
    <p:sldId id="287" r:id="rId8"/>
    <p:sldId id="28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75D0402E-B2D4-4C2F-B7F8-61DFD4E5B6F8}">
          <p14:sldIdLst>
            <p14:sldId id="281"/>
            <p14:sldId id="282"/>
            <p14:sldId id="283"/>
            <p14:sldId id="284"/>
            <p14:sldId id="285"/>
            <p14:sldId id="286"/>
            <p14:sldId id="287"/>
            <p14:sldId id="28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574" autoAdjust="0"/>
    <p:restoredTop sz="94660"/>
  </p:normalViewPr>
  <p:slideViewPr>
    <p:cSldViewPr snapToGrid="0">
      <p:cViewPr varScale="1">
        <p:scale>
          <a:sx n="67" d="100"/>
          <a:sy n="67" d="100"/>
        </p:scale>
        <p:origin x="53" y="37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9FB99-3B36-429A-A2E2-63E6B458E34E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7BAB2-F136-4F2C-8FC2-B597AB660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7679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9FB99-3B36-429A-A2E2-63E6B458E34E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7BAB2-F136-4F2C-8FC2-B597AB660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475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9FB99-3B36-429A-A2E2-63E6B458E34E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7BAB2-F136-4F2C-8FC2-B597AB6609D9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98758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9FB99-3B36-429A-A2E2-63E6B458E34E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7BAB2-F136-4F2C-8FC2-B597AB660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42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9FB99-3B36-429A-A2E2-63E6B458E34E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7BAB2-F136-4F2C-8FC2-B597AB6609D9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057681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9FB99-3B36-429A-A2E2-63E6B458E34E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7BAB2-F136-4F2C-8FC2-B597AB660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71718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9FB99-3B36-429A-A2E2-63E6B458E34E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7BAB2-F136-4F2C-8FC2-B597AB660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0853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9FB99-3B36-429A-A2E2-63E6B458E34E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7BAB2-F136-4F2C-8FC2-B597AB660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2413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9FB99-3B36-429A-A2E2-63E6B458E34E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7BAB2-F136-4F2C-8FC2-B597AB660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3107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9FB99-3B36-429A-A2E2-63E6B458E34E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7BAB2-F136-4F2C-8FC2-B597AB660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1693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9FB99-3B36-429A-A2E2-63E6B458E34E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7BAB2-F136-4F2C-8FC2-B597AB660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6838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9FB99-3B36-429A-A2E2-63E6B458E34E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7BAB2-F136-4F2C-8FC2-B597AB660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973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9FB99-3B36-429A-A2E2-63E6B458E34E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7BAB2-F136-4F2C-8FC2-B597AB660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3111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9FB99-3B36-429A-A2E2-63E6B458E34E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7BAB2-F136-4F2C-8FC2-B597AB660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42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9FB99-3B36-429A-A2E2-63E6B458E34E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7BAB2-F136-4F2C-8FC2-B597AB660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8783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7BAB2-F136-4F2C-8FC2-B597AB6609D9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9FB99-3B36-429A-A2E2-63E6B458E34E}" type="datetimeFigureOut">
              <a:rPr lang="ru-RU" smtClean="0"/>
              <a:t>07.10.2024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9563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9FB99-3B36-429A-A2E2-63E6B458E34E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707BAB2-F136-4F2C-8FC2-B597AB660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4085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454FBD8-1358-4149-ADD1-669C8EC38F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1298" y="113250"/>
            <a:ext cx="11952849" cy="6639242"/>
          </a:xfrm>
        </p:spPr>
        <p:txBody>
          <a:bodyPr>
            <a:normAutofit/>
          </a:bodyPr>
          <a:lstStyle/>
          <a:p>
            <a:pPr algn="just"/>
            <a:r>
              <a:rPr lang="uk-UA" sz="2800" dirty="0">
                <a:solidFill>
                  <a:schemeClr val="tx1"/>
                </a:solidFill>
              </a:rPr>
              <a:t>МОДЕРНІЗАЦІЯ                                                                     Мішук К.М.</a:t>
            </a:r>
          </a:p>
          <a:p>
            <a:pPr algn="just"/>
            <a:r>
              <a:rPr lang="uk-UA" sz="2400" dirty="0">
                <a:solidFill>
                  <a:schemeClr val="tx1"/>
                </a:solidFill>
              </a:rPr>
              <a:t>Тема 4 Модернізація житлових </a:t>
            </a:r>
            <a:r>
              <a:rPr lang="uk-UA" sz="2400" dirty="0" err="1">
                <a:solidFill>
                  <a:schemeClr val="tx1"/>
                </a:solidFill>
              </a:rPr>
              <a:t>будівельїхньою</a:t>
            </a:r>
            <a:r>
              <a:rPr lang="uk-UA" sz="2400" dirty="0">
                <a:solidFill>
                  <a:schemeClr val="tx1"/>
                </a:solidFill>
              </a:rPr>
              <a:t> надбудовою та перебудовою горищних приміщень (з можливою надбудовою)</a:t>
            </a:r>
          </a:p>
          <a:p>
            <a:pPr algn="just"/>
            <a:r>
              <a:rPr lang="uk-UA" sz="2000" dirty="0">
                <a:solidFill>
                  <a:schemeClr val="tx1"/>
                </a:solidFill>
              </a:rPr>
              <a:t>План</a:t>
            </a:r>
          </a:p>
          <a:p>
            <a:pPr algn="just"/>
            <a:r>
              <a:rPr lang="uk-UA" sz="2000" dirty="0">
                <a:solidFill>
                  <a:schemeClr val="tx1"/>
                </a:solidFill>
              </a:rPr>
              <a:t>4.1 Принципи модернізації житлових і цивільних будівель надбудовою поверхів</a:t>
            </a:r>
          </a:p>
          <a:p>
            <a:pPr algn="just"/>
            <a:r>
              <a:rPr lang="uk-UA" sz="2000" dirty="0">
                <a:solidFill>
                  <a:schemeClr val="tx1"/>
                </a:solidFill>
              </a:rPr>
              <a:t>4.2 Роботи підготовчого циклу модернізацію будівель їхньою надбудовою</a:t>
            </a:r>
          </a:p>
          <a:p>
            <a:pPr algn="just"/>
            <a:r>
              <a:rPr lang="uk-UA" sz="2000" dirty="0">
                <a:solidFill>
                  <a:schemeClr val="tx1"/>
                </a:solidFill>
              </a:rPr>
              <a:t>4.3 технологія надбудови поверхів при модернізації будівель</a:t>
            </a:r>
          </a:p>
          <a:p>
            <a:pPr algn="just"/>
            <a:r>
              <a:rPr lang="uk-UA" sz="2000" dirty="0">
                <a:solidFill>
                  <a:schemeClr val="tx1"/>
                </a:solidFill>
              </a:rPr>
              <a:t>4.4 технологія опоряджувального циклу при модернізації горищ</a:t>
            </a:r>
          </a:p>
          <a:p>
            <a:pPr algn="just"/>
            <a:endParaRPr lang="uk-UA" sz="2000" dirty="0">
              <a:solidFill>
                <a:schemeClr val="tx1"/>
              </a:solidFill>
            </a:endParaRPr>
          </a:p>
          <a:p>
            <a:pPr algn="just"/>
            <a:r>
              <a:rPr lang="uk-UA" sz="2000" dirty="0">
                <a:solidFill>
                  <a:schemeClr val="tx1"/>
                </a:solidFill>
              </a:rPr>
              <a:t>4.1 Принципи модернізації житлових і цивільних будівель надбудовою поверхів</a:t>
            </a:r>
          </a:p>
          <a:p>
            <a:pPr algn="just"/>
            <a:r>
              <a:rPr lang="uk-UA" sz="2000" dirty="0">
                <a:solidFill>
                  <a:schemeClr val="tx1"/>
                </a:solidFill>
              </a:rPr>
              <a:t>4.1.1 В чому полягає сенс модернізації будівель їхньою надбудовою поверхів?</a:t>
            </a:r>
          </a:p>
          <a:p>
            <a:pPr algn="just"/>
            <a:r>
              <a:rPr lang="uk-UA" sz="2000" dirty="0">
                <a:solidFill>
                  <a:schemeClr val="tx1"/>
                </a:solidFill>
              </a:rPr>
              <a:t>Принципи модернізації будівель спрямовані на вирішення двох головних проблем: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-	</a:t>
            </a:r>
            <a:r>
              <a:rPr lang="uk-UA" sz="2000" dirty="0">
                <a:solidFill>
                  <a:schemeClr val="tx1"/>
                </a:solidFill>
              </a:rPr>
              <a:t>мати житло або службові приміщення </a:t>
            </a:r>
            <a:r>
              <a:rPr lang="uk-UA" sz="2000" dirty="0" err="1">
                <a:solidFill>
                  <a:schemeClr val="tx1"/>
                </a:solidFill>
              </a:rPr>
              <a:t>зниженної</a:t>
            </a:r>
            <a:r>
              <a:rPr lang="uk-UA" sz="2000" dirty="0">
                <a:solidFill>
                  <a:schemeClr val="tx1"/>
                </a:solidFill>
              </a:rPr>
              <a:t> (близько 30%) вартості в порівнянні з новобудовами за рахунок скорочення нульового циклу та відсутності необхідності додаткових транспортних систем а також об’єктів інфраструктури</a:t>
            </a:r>
            <a:r>
              <a:rPr lang="ru-RU" sz="2000" dirty="0">
                <a:solidFill>
                  <a:schemeClr val="tx1"/>
                </a:solidFill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535796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454FBD8-1358-4149-ADD1-669C8EC38F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1298" y="113250"/>
            <a:ext cx="11952849" cy="6639242"/>
          </a:xfrm>
        </p:spPr>
        <p:txBody>
          <a:bodyPr>
            <a:normAutofit/>
          </a:bodyPr>
          <a:lstStyle/>
          <a:p>
            <a:pPr algn="just"/>
            <a:r>
              <a:rPr lang="uk-UA" sz="2800" dirty="0">
                <a:solidFill>
                  <a:schemeClr val="tx1"/>
                </a:solidFill>
              </a:rPr>
              <a:t>МОДЕРНІЗАЦІЯ                                                                     Мішук К.М.</a:t>
            </a:r>
          </a:p>
          <a:p>
            <a:pPr indent="457200" algn="just"/>
            <a:r>
              <a:rPr lang="ru-RU" sz="2000" dirty="0">
                <a:solidFill>
                  <a:schemeClr val="tx1"/>
                </a:solidFill>
              </a:rPr>
              <a:t>-	</a:t>
            </a:r>
            <a:r>
              <a:rPr lang="uk-UA" sz="2000" dirty="0">
                <a:solidFill>
                  <a:schemeClr val="tx1"/>
                </a:solidFill>
              </a:rPr>
              <a:t>можливість модернізувати зовнішній вигляд будівель за рахунок використання відповідних архітектурних вирішень</a:t>
            </a:r>
          </a:p>
          <a:p>
            <a:pPr indent="457200" algn="just"/>
            <a:r>
              <a:rPr lang="uk-UA" sz="2000" dirty="0">
                <a:solidFill>
                  <a:schemeClr val="tx1"/>
                </a:solidFill>
              </a:rPr>
              <a:t>-	забезпечити більш комфортні умови життєдіяльності існуючих верх поверхів</a:t>
            </a:r>
          </a:p>
          <a:p>
            <a:pPr indent="457200" algn="just"/>
            <a:r>
              <a:rPr lang="uk-UA" sz="2000" dirty="0">
                <a:solidFill>
                  <a:schemeClr val="tx1"/>
                </a:solidFill>
              </a:rPr>
              <a:t>4.1.2 Які будівлі підлягають модерн?</a:t>
            </a:r>
          </a:p>
          <a:p>
            <a:pPr indent="457200" algn="just"/>
            <a:r>
              <a:rPr lang="uk-UA" sz="2000" dirty="0">
                <a:solidFill>
                  <a:schemeClr val="tx1"/>
                </a:solidFill>
              </a:rPr>
              <a:t>В першу чергу модернізації можуть підлягати будинки </a:t>
            </a:r>
            <a:r>
              <a:rPr lang="uk-UA" sz="2000" dirty="0" err="1">
                <a:solidFill>
                  <a:schemeClr val="tx1"/>
                </a:solidFill>
              </a:rPr>
              <a:t>пеших</a:t>
            </a:r>
            <a:r>
              <a:rPr lang="uk-UA" sz="2000" dirty="0">
                <a:solidFill>
                  <a:schemeClr val="tx1"/>
                </a:solidFill>
              </a:rPr>
              <a:t> років </a:t>
            </a:r>
            <a:r>
              <a:rPr lang="uk-UA" sz="2000" dirty="0" err="1">
                <a:solidFill>
                  <a:schemeClr val="tx1"/>
                </a:solidFill>
              </a:rPr>
              <a:t>індустріал</a:t>
            </a:r>
            <a:r>
              <a:rPr lang="uk-UA" sz="2000" dirty="0">
                <a:solidFill>
                  <a:schemeClr val="tx1"/>
                </a:solidFill>
              </a:rPr>
              <a:t> забудови які мають достатню несучу здатність (за результатами детального оцінювання технічного стану), Але зовнішній вигляд яких не відповідає вимогам сучасності.</a:t>
            </a:r>
          </a:p>
          <a:p>
            <a:pPr indent="457200" algn="just"/>
            <a:r>
              <a:rPr lang="uk-UA" sz="2000" dirty="0">
                <a:solidFill>
                  <a:schemeClr val="tx1"/>
                </a:solidFill>
              </a:rPr>
              <a:t>Модернізація надбудовою поверхів найчастіше відноситься до </a:t>
            </a:r>
            <a:r>
              <a:rPr lang="uk-UA" sz="2000" dirty="0" err="1">
                <a:solidFill>
                  <a:schemeClr val="tx1"/>
                </a:solidFill>
              </a:rPr>
              <a:t>п’ятиповерхівок</a:t>
            </a:r>
            <a:r>
              <a:rPr lang="uk-UA" sz="2000" dirty="0">
                <a:solidFill>
                  <a:schemeClr val="tx1"/>
                </a:solidFill>
              </a:rPr>
              <a:t>, рідше 9типоверхівок.</a:t>
            </a:r>
          </a:p>
          <a:p>
            <a:pPr indent="457200" algn="just"/>
            <a:r>
              <a:rPr lang="uk-UA" sz="2000" dirty="0">
                <a:solidFill>
                  <a:schemeClr val="tx1"/>
                </a:solidFill>
              </a:rPr>
              <a:t>4.1.3 Чи можуть бути модернізовані будівлі більш ранньої забудови?</a:t>
            </a:r>
          </a:p>
          <a:p>
            <a:pPr indent="457200" algn="just"/>
            <a:r>
              <a:rPr lang="uk-UA" sz="2000" dirty="0">
                <a:solidFill>
                  <a:schemeClr val="tx1"/>
                </a:solidFill>
              </a:rPr>
              <a:t>Будівлі більш ранньої забудови здебільшого мають достатній запас міцності і потенційно придатні до надбудови поверхів або мансардного поверху з вирішенням завдань архітектурної виразності</a:t>
            </a:r>
            <a:r>
              <a:rPr lang="ru-RU" sz="2000" dirty="0">
                <a:solidFill>
                  <a:schemeClr val="tx1"/>
                </a:solidFill>
              </a:rPr>
              <a:t>.</a:t>
            </a:r>
          </a:p>
          <a:p>
            <a:pPr algn="just"/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915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454FBD8-1358-4149-ADD1-669C8EC38F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1298" y="113250"/>
            <a:ext cx="11952849" cy="6639242"/>
          </a:xfrm>
        </p:spPr>
        <p:txBody>
          <a:bodyPr>
            <a:normAutofit/>
          </a:bodyPr>
          <a:lstStyle/>
          <a:p>
            <a:pPr algn="just"/>
            <a:r>
              <a:rPr lang="uk-UA" sz="2800" dirty="0">
                <a:solidFill>
                  <a:schemeClr val="tx1"/>
                </a:solidFill>
              </a:rPr>
              <a:t>МОДЕРНІЗАЦІЯ                                                                     Мішук К.М.</a:t>
            </a:r>
          </a:p>
          <a:p>
            <a:pPr indent="457200" algn="just"/>
            <a:r>
              <a:rPr lang="uk-UA" sz="2000" dirty="0">
                <a:solidFill>
                  <a:schemeClr val="tx1"/>
                </a:solidFill>
              </a:rPr>
              <a:t>4.1.4 В чому полягають принципи модернізації горищних </a:t>
            </a:r>
            <a:r>
              <a:rPr lang="uk-UA" sz="2000" dirty="0" err="1">
                <a:solidFill>
                  <a:schemeClr val="tx1"/>
                </a:solidFill>
              </a:rPr>
              <a:t>приміщ</a:t>
            </a:r>
            <a:r>
              <a:rPr lang="uk-UA" sz="2000" dirty="0">
                <a:solidFill>
                  <a:schemeClr val="tx1"/>
                </a:solidFill>
              </a:rPr>
              <a:t>?</a:t>
            </a:r>
          </a:p>
          <a:p>
            <a:pPr indent="457200" algn="just"/>
            <a:r>
              <a:rPr lang="uk-UA" sz="2000" dirty="0">
                <a:solidFill>
                  <a:schemeClr val="tx1"/>
                </a:solidFill>
              </a:rPr>
              <a:t>Принципи модерн горищ принц передбачають:</a:t>
            </a:r>
          </a:p>
          <a:p>
            <a:pPr indent="457200" algn="just"/>
            <a:r>
              <a:rPr lang="uk-UA" sz="2000" dirty="0">
                <a:solidFill>
                  <a:schemeClr val="tx1"/>
                </a:solidFill>
              </a:rPr>
              <a:t>-	отримати додаткові житлові або службові приміщення значно меншої вартості в порівнянні з новобудовами;</a:t>
            </a:r>
          </a:p>
          <a:p>
            <a:pPr indent="457200" algn="just"/>
            <a:r>
              <a:rPr lang="uk-UA" sz="2000" dirty="0">
                <a:solidFill>
                  <a:schemeClr val="tx1"/>
                </a:solidFill>
              </a:rPr>
              <a:t>-	надати сучасний вигляд будівлям завдяки оригінальності архітектурних вирішень</a:t>
            </a:r>
          </a:p>
          <a:p>
            <a:pPr indent="457200" algn="just"/>
            <a:r>
              <a:rPr lang="uk-UA" sz="2000" dirty="0">
                <a:solidFill>
                  <a:schemeClr val="tx1"/>
                </a:solidFill>
              </a:rPr>
              <a:t>-	раціональне використання фонду малоповерхових будівель.</a:t>
            </a:r>
          </a:p>
          <a:p>
            <a:pPr indent="457200" algn="just"/>
            <a:r>
              <a:rPr lang="uk-UA" sz="2000" dirty="0">
                <a:solidFill>
                  <a:schemeClr val="tx1"/>
                </a:solidFill>
              </a:rPr>
              <a:t>4.1.5 Які заходи виконують при модернізації горищних приміщень?</a:t>
            </a:r>
          </a:p>
          <a:p>
            <a:pPr indent="457200" algn="just"/>
            <a:r>
              <a:rPr lang="uk-UA" sz="2000" dirty="0">
                <a:solidFill>
                  <a:schemeClr val="tx1"/>
                </a:solidFill>
              </a:rPr>
              <a:t>Модерн горищ приміщень може відбуватися в двох напрямках:</a:t>
            </a:r>
          </a:p>
          <a:p>
            <a:pPr indent="457200" algn="just"/>
            <a:r>
              <a:rPr lang="uk-UA" sz="2000" dirty="0">
                <a:solidFill>
                  <a:schemeClr val="tx1"/>
                </a:solidFill>
              </a:rPr>
              <a:t>1. Одноповерхові варіанти мансард</a:t>
            </a:r>
          </a:p>
          <a:p>
            <a:pPr indent="457200" algn="just"/>
            <a:r>
              <a:rPr lang="uk-UA" sz="2000" dirty="0">
                <a:solidFill>
                  <a:schemeClr val="tx1"/>
                </a:solidFill>
              </a:rPr>
              <a:t>2. Двоповерховий, в якому верхній поверх відповідає архітектурно-планувальному вирішенню базової будівлі з верхнім мансардним поверхом.</a:t>
            </a:r>
          </a:p>
          <a:p>
            <a:pPr indent="457200" algn="just"/>
            <a:r>
              <a:rPr lang="uk-UA" sz="2000" dirty="0">
                <a:solidFill>
                  <a:schemeClr val="tx1"/>
                </a:solidFill>
              </a:rPr>
              <a:t>4.1.6 Що змінює зовнішній вигляд модернізованих будівель?</a:t>
            </a:r>
          </a:p>
          <a:p>
            <a:pPr indent="457200" algn="just"/>
            <a:r>
              <a:rPr lang="uk-UA" sz="2000" dirty="0">
                <a:solidFill>
                  <a:schemeClr val="tx1"/>
                </a:solidFill>
              </a:rPr>
              <a:t>Достатньо ефективними рішеннями оцінюють використання вертикальних вікон оригінальних форм </a:t>
            </a:r>
          </a:p>
          <a:p>
            <a:pPr algn="just"/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6414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454FBD8-1358-4149-ADD1-669C8EC38F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1298" y="113250"/>
            <a:ext cx="11952849" cy="663924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uk-UA" sz="2800" dirty="0">
                <a:solidFill>
                  <a:schemeClr val="tx1"/>
                </a:solidFill>
              </a:rPr>
              <a:t>МОДЕРНІЗАЦІЯ                                                                     Мішук К.М.</a:t>
            </a:r>
          </a:p>
          <a:p>
            <a:pPr indent="457200" algn="just"/>
            <a:r>
              <a:rPr lang="uk-UA" sz="2000" dirty="0">
                <a:solidFill>
                  <a:schemeClr val="tx1"/>
                </a:solidFill>
              </a:rPr>
              <a:t>4.2 Роботи підготовчого циклу модернізацію будівель їхньою надбудовою</a:t>
            </a:r>
          </a:p>
          <a:p>
            <a:pPr indent="457200" algn="just"/>
            <a:r>
              <a:rPr lang="uk-UA" sz="2000" dirty="0">
                <a:solidFill>
                  <a:schemeClr val="tx1"/>
                </a:solidFill>
              </a:rPr>
              <a:t>4.2.1 Що виконують на стадії підготовки модернізації? </a:t>
            </a:r>
          </a:p>
          <a:p>
            <a:pPr indent="457200" algn="just"/>
            <a:r>
              <a:rPr lang="uk-UA" sz="2000" dirty="0">
                <a:solidFill>
                  <a:schemeClr val="tx1"/>
                </a:solidFill>
              </a:rPr>
              <a:t>З урахуванням модерн експлуатованих будівель та необхідність норм функціонувань передбачають:</a:t>
            </a:r>
          </a:p>
          <a:p>
            <a:pPr indent="457200" algn="just"/>
            <a:r>
              <a:rPr lang="uk-UA" sz="2000" dirty="0">
                <a:solidFill>
                  <a:schemeClr val="tx1"/>
                </a:solidFill>
              </a:rPr>
              <a:t>-	заходи безпечної життєдіяльності (навіси, огородження, знаки)</a:t>
            </a:r>
          </a:p>
          <a:p>
            <a:pPr indent="457200" algn="just"/>
            <a:r>
              <a:rPr lang="uk-UA" sz="2000" dirty="0">
                <a:solidFill>
                  <a:schemeClr val="tx1"/>
                </a:solidFill>
              </a:rPr>
              <a:t>-	вибір вантажопідйомної техніки</a:t>
            </a:r>
          </a:p>
          <a:p>
            <a:pPr indent="457200" algn="just"/>
            <a:r>
              <a:rPr lang="uk-UA" sz="2000" dirty="0">
                <a:solidFill>
                  <a:schemeClr val="tx1"/>
                </a:solidFill>
              </a:rPr>
              <a:t>-	визначення необхідності площ складування та укрупнення конструкцій</a:t>
            </a:r>
          </a:p>
          <a:p>
            <a:pPr indent="457200" algn="just"/>
            <a:r>
              <a:rPr lang="uk-UA" sz="2000" dirty="0">
                <a:solidFill>
                  <a:schemeClr val="tx1"/>
                </a:solidFill>
              </a:rPr>
              <a:t>-	можливий склад виконавців та їхнього кваліфікаційного рівня</a:t>
            </a:r>
          </a:p>
          <a:p>
            <a:pPr indent="457200" algn="just"/>
            <a:r>
              <a:rPr lang="uk-UA" sz="2000" dirty="0">
                <a:solidFill>
                  <a:schemeClr val="tx1"/>
                </a:solidFill>
              </a:rPr>
              <a:t>-	</a:t>
            </a:r>
            <a:r>
              <a:rPr lang="uk-UA" sz="2000" dirty="0" err="1">
                <a:solidFill>
                  <a:schemeClr val="tx1"/>
                </a:solidFill>
              </a:rPr>
              <a:t>ресурсозабезпечення</a:t>
            </a:r>
            <a:endParaRPr lang="uk-UA" sz="2000" dirty="0">
              <a:solidFill>
                <a:schemeClr val="tx1"/>
              </a:solidFill>
            </a:endParaRPr>
          </a:p>
          <a:p>
            <a:pPr indent="457200" algn="just"/>
            <a:endParaRPr lang="uk-UA" sz="2000" dirty="0">
              <a:solidFill>
                <a:schemeClr val="tx1"/>
              </a:solidFill>
            </a:endParaRPr>
          </a:p>
          <a:p>
            <a:pPr indent="457200" algn="just"/>
            <a:r>
              <a:rPr lang="uk-UA" sz="2000" dirty="0">
                <a:solidFill>
                  <a:schemeClr val="tx1"/>
                </a:solidFill>
              </a:rPr>
              <a:t>4.2.2 Яким видом вантажопідйомної техніки надають перевагу? </a:t>
            </a:r>
          </a:p>
          <a:p>
            <a:pPr indent="457200" algn="just"/>
            <a:r>
              <a:rPr lang="uk-UA" sz="2000" dirty="0">
                <a:solidFill>
                  <a:schemeClr val="tx1"/>
                </a:solidFill>
              </a:rPr>
              <a:t>Доцільним може бути вибір стрілових кранів на пневмоходу та гідравлічним приводом телескопічної стріли. Інший варіант – шахтні підйомники , які встановлюють біля торцевої частини будівлі. </a:t>
            </a:r>
          </a:p>
          <a:p>
            <a:pPr indent="457200" algn="just"/>
            <a:r>
              <a:rPr lang="uk-UA" sz="2000" dirty="0">
                <a:solidFill>
                  <a:schemeClr val="tx1"/>
                </a:solidFill>
              </a:rPr>
              <a:t>3.2.3 Що включають заходи забезпечення модернізації будівельними конструкціями та матеріалами</a:t>
            </a:r>
          </a:p>
          <a:p>
            <a:pPr indent="457200" algn="just"/>
            <a:r>
              <a:rPr lang="uk-UA" sz="2000" dirty="0">
                <a:solidFill>
                  <a:schemeClr val="tx1"/>
                </a:solidFill>
              </a:rPr>
              <a:t>Оптимальними варіантами можуть бути постачання конструкцій максимально можливої заводської готовності, в тому числі готових бетонних сумішей, які потім використовують </a:t>
            </a:r>
            <a:r>
              <a:rPr lang="uk-UA" sz="2000" dirty="0" err="1">
                <a:solidFill>
                  <a:schemeClr val="tx1"/>
                </a:solidFill>
              </a:rPr>
              <a:t>автобетононасосами</a:t>
            </a:r>
            <a:r>
              <a:rPr lang="uk-UA" sz="2000" dirty="0">
                <a:solidFill>
                  <a:schemeClr val="tx1"/>
                </a:solidFill>
              </a:rPr>
              <a:t>.</a:t>
            </a:r>
          </a:p>
          <a:p>
            <a:pPr indent="457200" algn="just"/>
            <a:r>
              <a:rPr lang="uk-UA" sz="2000" dirty="0">
                <a:solidFill>
                  <a:schemeClr val="tx1"/>
                </a:solidFill>
              </a:rPr>
              <a:t>При необхідності обладнують майданчики для </a:t>
            </a:r>
            <a:r>
              <a:rPr lang="uk-UA" sz="2000" dirty="0" err="1">
                <a:solidFill>
                  <a:schemeClr val="tx1"/>
                </a:solidFill>
              </a:rPr>
              <a:t>укруплення</a:t>
            </a:r>
            <a:r>
              <a:rPr lang="uk-UA" sz="2000" dirty="0">
                <a:solidFill>
                  <a:schemeClr val="tx1"/>
                </a:solidFill>
              </a:rPr>
              <a:t> конструкцій.</a:t>
            </a:r>
          </a:p>
          <a:p>
            <a:pPr algn="just"/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858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454FBD8-1358-4149-ADD1-669C8EC38F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1298" y="113249"/>
            <a:ext cx="11952849" cy="689246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uk-UA" sz="2800" dirty="0">
                <a:solidFill>
                  <a:schemeClr val="tx1"/>
                </a:solidFill>
              </a:rPr>
              <a:t>МОДЕРНІЗАЦІЯ                                                                     Мішук К.М.</a:t>
            </a:r>
          </a:p>
          <a:p>
            <a:pPr indent="457200" algn="just"/>
            <a:r>
              <a:rPr lang="uk-UA" sz="2000" dirty="0">
                <a:solidFill>
                  <a:schemeClr val="tx1"/>
                </a:solidFill>
              </a:rPr>
              <a:t>4.2.5 Які попередні роботи виконують по відношенню до наявних м’яких покрівельних покриттів?</a:t>
            </a:r>
          </a:p>
          <a:p>
            <a:pPr indent="457200" algn="just"/>
            <a:r>
              <a:rPr lang="uk-UA" sz="2000" dirty="0">
                <a:solidFill>
                  <a:schemeClr val="tx1"/>
                </a:solidFill>
              </a:rPr>
              <a:t>Для попередження протікання та </a:t>
            </a:r>
            <a:r>
              <a:rPr lang="uk-UA" sz="2000" dirty="0" err="1">
                <a:solidFill>
                  <a:schemeClr val="tx1"/>
                </a:solidFill>
              </a:rPr>
              <a:t>пожарозабезпечення</a:t>
            </a:r>
            <a:r>
              <a:rPr lang="uk-UA" sz="2000" dirty="0">
                <a:solidFill>
                  <a:schemeClr val="tx1"/>
                </a:solidFill>
              </a:rPr>
              <a:t> покрівлі її поверхню до початку робіт слід покривати плитками та забезпечити водовідведення.</a:t>
            </a:r>
          </a:p>
          <a:p>
            <a:pPr indent="457200" algn="just"/>
            <a:endParaRPr lang="uk-UA" sz="2000" dirty="0">
              <a:solidFill>
                <a:schemeClr val="tx1"/>
              </a:solidFill>
            </a:endParaRPr>
          </a:p>
          <a:p>
            <a:pPr indent="457200" algn="just"/>
            <a:r>
              <a:rPr lang="uk-UA" sz="2000" dirty="0">
                <a:solidFill>
                  <a:schemeClr val="tx1"/>
                </a:solidFill>
              </a:rPr>
              <a:t>4.2.6 В чому полягають протипожежні заходи?</a:t>
            </a:r>
          </a:p>
          <a:p>
            <a:pPr indent="457200" algn="just"/>
            <a:r>
              <a:rPr lang="uk-UA" sz="2000" dirty="0">
                <a:solidFill>
                  <a:schemeClr val="tx1"/>
                </a:solidFill>
              </a:rPr>
              <a:t>Для захисту </a:t>
            </a:r>
            <a:r>
              <a:rPr lang="uk-UA" sz="2000" dirty="0" err="1">
                <a:solidFill>
                  <a:schemeClr val="tx1"/>
                </a:solidFill>
              </a:rPr>
              <a:t>бітумно</a:t>
            </a:r>
            <a:r>
              <a:rPr lang="uk-UA" sz="2000" dirty="0">
                <a:solidFill>
                  <a:schemeClr val="tx1"/>
                </a:solidFill>
              </a:rPr>
              <a:t>-руберойд килиму покриттями плитками забезпечують роботи також належними заходами гасіння</a:t>
            </a:r>
          </a:p>
          <a:p>
            <a:pPr indent="457200" algn="just"/>
            <a:endParaRPr lang="uk-UA" sz="2000" dirty="0">
              <a:solidFill>
                <a:schemeClr val="tx1"/>
              </a:solidFill>
            </a:endParaRPr>
          </a:p>
          <a:p>
            <a:pPr indent="457200" algn="just"/>
            <a:r>
              <a:rPr lang="uk-UA" sz="2000" dirty="0">
                <a:solidFill>
                  <a:schemeClr val="tx1"/>
                </a:solidFill>
              </a:rPr>
              <a:t>4.3 технологія надбудови поверхів при модернізації будівель</a:t>
            </a:r>
          </a:p>
          <a:p>
            <a:pPr indent="457200" algn="just"/>
            <a:r>
              <a:rPr lang="uk-UA" sz="2000" dirty="0">
                <a:solidFill>
                  <a:schemeClr val="tx1"/>
                </a:solidFill>
              </a:rPr>
              <a:t>4.3.1 Навіщо та як влаштовують розвантажувальні пояси? </a:t>
            </a:r>
          </a:p>
          <a:p>
            <a:pPr indent="457200" algn="just"/>
            <a:r>
              <a:rPr lang="uk-UA" sz="2000" dirty="0">
                <a:solidFill>
                  <a:schemeClr val="tx1"/>
                </a:solidFill>
              </a:rPr>
              <a:t>Розвантаж пояси виконують роль фундаментів. Вони являють собою залізобетонні конструкції, арматурні каркаси яких з’єднують з арматурними каркасами плит </a:t>
            </a:r>
            <a:r>
              <a:rPr lang="uk-UA" sz="2000" dirty="0" err="1">
                <a:solidFill>
                  <a:schemeClr val="tx1"/>
                </a:solidFill>
              </a:rPr>
              <a:t>перекриттів</a:t>
            </a:r>
            <a:r>
              <a:rPr lang="uk-UA" sz="2000" dirty="0">
                <a:solidFill>
                  <a:schemeClr val="tx1"/>
                </a:solidFill>
              </a:rPr>
              <a:t> після відповідного звільнення таких плит у відповідних місцях від ділянок </a:t>
            </a:r>
            <a:r>
              <a:rPr lang="uk-UA" sz="2000" dirty="0" err="1">
                <a:solidFill>
                  <a:schemeClr val="tx1"/>
                </a:solidFill>
              </a:rPr>
              <a:t>бітумно</a:t>
            </a:r>
            <a:r>
              <a:rPr lang="uk-UA" sz="2000" dirty="0">
                <a:solidFill>
                  <a:schemeClr val="tx1"/>
                </a:solidFill>
              </a:rPr>
              <a:t> руберойд килиму та </a:t>
            </a:r>
            <a:r>
              <a:rPr lang="uk-UA" sz="2000" dirty="0" err="1">
                <a:solidFill>
                  <a:schemeClr val="tx1"/>
                </a:solidFill>
              </a:rPr>
              <a:t>заисного</a:t>
            </a:r>
            <a:r>
              <a:rPr lang="uk-UA" sz="2000" dirty="0">
                <a:solidFill>
                  <a:schemeClr val="tx1"/>
                </a:solidFill>
              </a:rPr>
              <a:t> шару.</a:t>
            </a:r>
          </a:p>
          <a:p>
            <a:pPr indent="457200" algn="just"/>
            <a:endParaRPr lang="uk-UA" sz="2000" dirty="0">
              <a:solidFill>
                <a:schemeClr val="tx1"/>
              </a:solidFill>
            </a:endParaRPr>
          </a:p>
          <a:p>
            <a:pPr indent="457200" algn="just"/>
            <a:r>
              <a:rPr lang="uk-UA" sz="2000" dirty="0">
                <a:solidFill>
                  <a:schemeClr val="tx1"/>
                </a:solidFill>
              </a:rPr>
              <a:t>4.3.2 Яким вимогам відповідають конструкції розвантажувальних поясів?</a:t>
            </a:r>
          </a:p>
          <a:p>
            <a:pPr indent="457200" algn="just"/>
            <a:r>
              <a:rPr lang="uk-UA" sz="2000" dirty="0">
                <a:solidFill>
                  <a:schemeClr val="tx1"/>
                </a:solidFill>
              </a:rPr>
              <a:t>Крім раніше названих, в розвантаж поясах влаштовують отвори для водовідведення опадів, а також встановлюють закладні пластини з їхнім кріпленням до арматурних каркасів до кріплення конструкцій каркасів стінового огородження та покриттів.</a:t>
            </a:r>
          </a:p>
        </p:txBody>
      </p:sp>
    </p:spTree>
    <p:extLst>
      <p:ext uri="{BB962C8B-B14F-4D97-AF65-F5344CB8AC3E}">
        <p14:creationId xmlns:p14="http://schemas.microsoft.com/office/powerpoint/2010/main" val="3424323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454FBD8-1358-4149-ADD1-669C8EC38F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1298" y="113250"/>
            <a:ext cx="11952849" cy="6639242"/>
          </a:xfrm>
        </p:spPr>
        <p:txBody>
          <a:bodyPr>
            <a:normAutofit/>
          </a:bodyPr>
          <a:lstStyle/>
          <a:p>
            <a:pPr algn="just"/>
            <a:r>
              <a:rPr lang="uk-UA" sz="2800" dirty="0">
                <a:solidFill>
                  <a:schemeClr val="tx1"/>
                </a:solidFill>
              </a:rPr>
              <a:t>МОДЕРНІЗАЦІЯ                                                                     Мішук К.М.</a:t>
            </a:r>
          </a:p>
          <a:p>
            <a:pPr algn="just"/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7734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454FBD8-1358-4149-ADD1-669C8EC38F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1298" y="113250"/>
            <a:ext cx="11952849" cy="6639242"/>
          </a:xfrm>
        </p:spPr>
        <p:txBody>
          <a:bodyPr>
            <a:normAutofit/>
          </a:bodyPr>
          <a:lstStyle/>
          <a:p>
            <a:pPr algn="just"/>
            <a:r>
              <a:rPr lang="uk-UA" sz="2800" dirty="0">
                <a:solidFill>
                  <a:schemeClr val="tx1"/>
                </a:solidFill>
              </a:rPr>
              <a:t>МОДЕРНІЗАЦІЯ                                                                     Мішук К.М.</a:t>
            </a:r>
          </a:p>
          <a:p>
            <a:pPr algn="just"/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8226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454FBD8-1358-4149-ADD1-669C8EC38F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1298" y="113250"/>
            <a:ext cx="11952849" cy="6639242"/>
          </a:xfrm>
        </p:spPr>
        <p:txBody>
          <a:bodyPr>
            <a:normAutofit/>
          </a:bodyPr>
          <a:lstStyle/>
          <a:p>
            <a:pPr algn="just"/>
            <a:r>
              <a:rPr lang="uk-UA" sz="2800" dirty="0">
                <a:solidFill>
                  <a:schemeClr val="tx1"/>
                </a:solidFill>
              </a:rPr>
              <a:t>МОДЕРНІЗАЦІЯ                                                                     Мішук К.М.</a:t>
            </a:r>
          </a:p>
          <a:p>
            <a:pPr algn="just"/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0987704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727</TotalTime>
  <Words>299</Words>
  <Application>Microsoft Office PowerPoint</Application>
  <PresentationFormat>Широкоэкранный</PresentationFormat>
  <Paragraphs>63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Ekaterina</dc:creator>
  <cp:lastModifiedBy>Admin</cp:lastModifiedBy>
  <cp:revision>57</cp:revision>
  <dcterms:created xsi:type="dcterms:W3CDTF">2022-10-23T14:33:03Z</dcterms:created>
  <dcterms:modified xsi:type="dcterms:W3CDTF">2024-10-07T16:44:05Z</dcterms:modified>
</cp:coreProperties>
</file>