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8" autoAdjust="0"/>
    <p:restoredTop sz="94576" autoAdjust="0"/>
  </p:normalViewPr>
  <p:slideViewPr>
    <p:cSldViewPr snapToGrid="0">
      <p:cViewPr varScale="1">
        <p:scale>
          <a:sx n="73" d="100"/>
          <a:sy n="73" d="100"/>
        </p:scale>
        <p:origin x="-35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737428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61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19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9191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8939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88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09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743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43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7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373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542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745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02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116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64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329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A81791-2732-41FE-A022-064E8F4CF763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533394-037A-4A35-909A-C58C8D134F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94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Сексуальні мотиви в рекламі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25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6421" y="533402"/>
            <a:ext cx="6172198" cy="443345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Разом з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сексуальність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практично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ймовірністю</a:t>
            </a:r>
            <a:r>
              <a:rPr lang="ru-RU" dirty="0"/>
              <a:t> покупки, </a:t>
            </a:r>
            <a:r>
              <a:rPr lang="ru-RU" dirty="0" err="1"/>
              <a:t>констатують</a:t>
            </a:r>
            <a:r>
              <a:rPr lang="ru-RU" dirty="0"/>
              <a:t> </a:t>
            </a:r>
            <a:r>
              <a:rPr lang="ru-RU" dirty="0" err="1"/>
              <a:t>вчені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параметри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слабо </a:t>
            </a:r>
            <a:r>
              <a:rPr lang="ru-RU" dirty="0" err="1"/>
              <a:t>пов'язані</a:t>
            </a:r>
            <a:r>
              <a:rPr lang="ru-RU" dirty="0"/>
              <a:t> з таким </a:t>
            </a:r>
            <a:r>
              <a:rPr lang="ru-RU" dirty="0" err="1"/>
              <a:t>підтекстом</a:t>
            </a:r>
            <a:r>
              <a:rPr lang="ru-RU" dirty="0"/>
              <a:t>. За словами </a:t>
            </a:r>
            <a:r>
              <a:rPr lang="ru-RU" dirty="0" err="1"/>
              <a:t>дослідників</a:t>
            </a:r>
            <a:r>
              <a:rPr lang="ru-RU" dirty="0"/>
              <a:t>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прояснюють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еротичних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на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та </a:t>
            </a:r>
            <a:r>
              <a:rPr lang="ru-RU" dirty="0" err="1"/>
              <a:t>брендів</a:t>
            </a:r>
            <a:r>
              <a:rPr lang="ru-RU" dirty="0"/>
              <a:t> – </a:t>
            </a:r>
            <a:r>
              <a:rPr lang="ru-RU" dirty="0" err="1"/>
              <a:t>виявилось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en-US" dirty="0"/>
              <a:t>sex </a:t>
            </a:r>
            <a:r>
              <a:rPr lang="ru-RU" dirty="0"/>
              <a:t>не </a:t>
            </a:r>
            <a:r>
              <a:rPr lang="ru-RU" dirty="0" err="1"/>
              <a:t>дуже</a:t>
            </a:r>
            <a:r>
              <a:rPr lang="ru-RU" dirty="0"/>
              <a:t> то й </a:t>
            </a:r>
            <a:r>
              <a:rPr lang="en-US" dirty="0"/>
              <a:t>sells.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054" y="408711"/>
            <a:ext cx="4664219" cy="49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063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0273"/>
            <a:ext cx="10396882" cy="1151965"/>
          </a:xfrm>
        </p:spPr>
        <p:txBody>
          <a:bodyPr/>
          <a:lstStyle/>
          <a:p>
            <a:r>
              <a:rPr lang="uk-UA" dirty="0" smtClean="0"/>
              <a:t>Теорія </a:t>
            </a:r>
            <a:r>
              <a:rPr lang="uk-UA" dirty="0" err="1" smtClean="0"/>
              <a:t>З.Фройда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1" y="1602238"/>
            <a:ext cx="7045036" cy="389405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3. </a:t>
            </a:r>
            <a:r>
              <a:rPr lang="ru-RU" dirty="0" err="1" smtClean="0"/>
              <a:t>Фройд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 </a:t>
            </a:r>
            <a:r>
              <a:rPr lang="ru-RU" dirty="0" err="1"/>
              <a:t>лібідо</a:t>
            </a:r>
            <a:r>
              <a:rPr lang="ru-RU" dirty="0"/>
              <a:t> </a:t>
            </a:r>
            <a:r>
              <a:rPr lang="ru-RU" dirty="0" smtClean="0"/>
              <a:t>основною </a:t>
            </a:r>
            <a:r>
              <a:rPr lang="ru-RU" dirty="0" err="1" smtClean="0"/>
              <a:t>складовою</a:t>
            </a:r>
            <a:r>
              <a:rPr lang="ru-RU" dirty="0" smtClean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психіки</a:t>
            </a:r>
            <a:r>
              <a:rPr lang="ru-RU" dirty="0"/>
              <a:t>, </a:t>
            </a:r>
            <a:r>
              <a:rPr lang="ru-RU" dirty="0" err="1"/>
              <a:t>опираючись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інстинкт</a:t>
            </a:r>
            <a:r>
              <a:rPr lang="ru-RU" dirty="0"/>
              <a:t> </a:t>
            </a:r>
            <a:r>
              <a:rPr lang="ru-RU" dirty="0" err="1"/>
              <a:t>продовження</a:t>
            </a:r>
            <a:r>
              <a:rPr lang="ru-RU" dirty="0"/>
              <a:t> роду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сильний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творчі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виводив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сублімованої</a:t>
            </a:r>
            <a:r>
              <a:rPr lang="ru-RU" dirty="0"/>
              <a:t> (</a:t>
            </a:r>
            <a:r>
              <a:rPr lang="ru-RU" dirty="0" err="1"/>
              <a:t>заміщеної</a:t>
            </a:r>
            <a:r>
              <a:rPr lang="ru-RU" dirty="0"/>
              <a:t>) </a:t>
            </a:r>
            <a:r>
              <a:rPr lang="ru-RU" dirty="0" err="1"/>
              <a:t>сексуальної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smtClean="0"/>
              <a:t>Людина </a:t>
            </a:r>
            <a:r>
              <a:rPr lang="ru-RU" dirty="0"/>
              <a:t>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жити</a:t>
            </a:r>
            <a:r>
              <a:rPr lang="ru-RU" dirty="0"/>
              <a:t> таким </a:t>
            </a:r>
            <a:r>
              <a:rPr lang="ru-RU" dirty="0" err="1"/>
              <a:t>інтенсивним</a:t>
            </a:r>
            <a:r>
              <a:rPr lang="ru-RU" dirty="0"/>
              <a:t> </a:t>
            </a:r>
            <a:r>
              <a:rPr lang="ru-RU" dirty="0" err="1"/>
              <a:t>сексуальним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, </a:t>
            </a:r>
            <a:r>
              <a:rPr lang="ru-RU" dirty="0" err="1" smtClean="0"/>
              <a:t>яким</a:t>
            </a:r>
            <a:r>
              <a:rPr lang="ru-RU" dirty="0" smtClean="0"/>
              <a:t> </a:t>
            </a:r>
            <a:r>
              <a:rPr lang="ru-RU" dirty="0" err="1"/>
              <a:t>прагне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суспільна</a:t>
            </a:r>
            <a:r>
              <a:rPr lang="ru-RU" dirty="0"/>
              <a:t> думка й цензура </a:t>
            </a:r>
            <a:r>
              <a:rPr lang="ru-RU" dirty="0" err="1"/>
              <a:t>соціуму</a:t>
            </a:r>
            <a:r>
              <a:rPr lang="ru-RU" dirty="0"/>
              <a:t> не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 Тому </a:t>
            </a:r>
            <a:r>
              <a:rPr lang="ru-RU" dirty="0" smtClean="0"/>
              <a:t>вона </a:t>
            </a:r>
            <a:r>
              <a:rPr lang="ru-RU" dirty="0"/>
              <a:t>«</a:t>
            </a:r>
            <a:r>
              <a:rPr lang="ru-RU" dirty="0" err="1"/>
              <a:t>замикає</a:t>
            </a:r>
            <a:r>
              <a:rPr lang="ru-RU" dirty="0"/>
              <a:t>»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усередину</a:t>
            </a:r>
            <a:r>
              <a:rPr lang="ru-RU" dirty="0"/>
              <a:t>, </a:t>
            </a:r>
            <a:r>
              <a:rPr lang="ru-RU" dirty="0" err="1"/>
              <a:t>заміщаючи</a:t>
            </a:r>
            <a:r>
              <a:rPr lang="ru-RU" dirty="0"/>
              <a:t> </a:t>
            </a:r>
            <a:r>
              <a:rPr lang="ru-RU" dirty="0" err="1"/>
              <a:t>сексуальну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 smtClean="0"/>
              <a:t>іншою</a:t>
            </a:r>
            <a:r>
              <a:rPr lang="ru-RU" dirty="0" smtClean="0"/>
              <a:t>. </a:t>
            </a:r>
            <a:r>
              <a:rPr lang="ru-RU" dirty="0"/>
              <a:t>Але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щільніше</a:t>
            </a:r>
            <a:r>
              <a:rPr lang="ru-RU" dirty="0"/>
              <a:t> </a:t>
            </a:r>
            <a:r>
              <a:rPr lang="ru-RU" dirty="0" err="1"/>
              <a:t>стискаєш</a:t>
            </a:r>
            <a:r>
              <a:rPr lang="ru-RU" dirty="0"/>
              <a:t> </a:t>
            </a:r>
            <a:r>
              <a:rPr lang="ru-RU" dirty="0" err="1"/>
              <a:t>субстанцію</a:t>
            </a:r>
            <a:r>
              <a:rPr lang="ru-RU" dirty="0"/>
              <a:t>,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/>
              <a:t>більший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 вона </a:t>
            </a:r>
            <a:r>
              <a:rPr lang="ru-RU" dirty="0" err="1"/>
              <a:t>виявляє</a:t>
            </a:r>
            <a:r>
              <a:rPr lang="ru-RU" dirty="0"/>
              <a:t> на посудину.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на </a:t>
            </a:r>
            <a:r>
              <a:rPr lang="ru-RU" dirty="0" err="1"/>
              <a:t>людину</a:t>
            </a:r>
            <a:r>
              <a:rPr lang="ru-RU" dirty="0"/>
              <a:t>. </a:t>
            </a:r>
            <a:r>
              <a:rPr lang="ru-RU" dirty="0" err="1"/>
              <a:t>Лібідо</a:t>
            </a:r>
            <a:r>
              <a:rPr lang="ru-RU" dirty="0"/>
              <a:t> давить на нас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середини</a:t>
            </a:r>
            <a:r>
              <a:rPr lang="ru-RU" dirty="0"/>
              <a:t>, </a:t>
            </a:r>
            <a:r>
              <a:rPr lang="ru-RU" dirty="0" err="1" smtClean="0"/>
              <a:t>спонукаючи</a:t>
            </a:r>
            <a:r>
              <a:rPr lang="ru-RU" dirty="0" smtClean="0"/>
              <a:t>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сексуальний</a:t>
            </a:r>
            <a:r>
              <a:rPr lang="ru-RU" dirty="0"/>
              <a:t> </a:t>
            </a:r>
            <a:r>
              <a:rPr lang="ru-RU" dirty="0" err="1"/>
              <a:t>підтекст</a:t>
            </a:r>
            <a:r>
              <a:rPr lang="ru-RU" dirty="0"/>
              <a:t> </a:t>
            </a:r>
            <a:r>
              <a:rPr lang="ru-RU" dirty="0" err="1"/>
              <a:t>скрізь</a:t>
            </a:r>
            <a:r>
              <a:rPr lang="ru-RU" dirty="0"/>
              <a:t>, де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491" y="304800"/>
            <a:ext cx="3631870" cy="508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33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450273"/>
            <a:ext cx="10396882" cy="1151965"/>
          </a:xfrm>
        </p:spPr>
        <p:txBody>
          <a:bodyPr/>
          <a:lstStyle/>
          <a:p>
            <a:r>
              <a:rPr lang="uk-UA" dirty="0" smtClean="0"/>
              <a:t>Сексуальні мотиви в рекламі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37765"/>
            <a:ext cx="10394707" cy="356550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Для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до </a:t>
            </a:r>
            <a:r>
              <a:rPr lang="ru-RU" dirty="0" err="1"/>
              <a:t>реклами</a:t>
            </a:r>
            <a:r>
              <a:rPr lang="ru-RU" dirty="0"/>
              <a:t> часто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потужні</a:t>
            </a:r>
            <a:r>
              <a:rPr lang="ru-RU" dirty="0"/>
              <a:t> </a:t>
            </a:r>
            <a:r>
              <a:rPr lang="ru-RU" dirty="0" err="1"/>
              <a:t>безумовні</a:t>
            </a:r>
            <a:r>
              <a:rPr lang="ru-RU" dirty="0"/>
              <a:t> </a:t>
            </a:r>
            <a:r>
              <a:rPr lang="ru-RU" dirty="0" err="1"/>
              <a:t>подразники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масово</a:t>
            </a:r>
            <a:r>
              <a:rPr lang="ru-RU" dirty="0"/>
              <a:t>, поза </a:t>
            </a:r>
            <a:r>
              <a:rPr lang="ru-RU" dirty="0" err="1"/>
              <a:t>логікою</a:t>
            </a:r>
            <a:r>
              <a:rPr lang="ru-RU" dirty="0"/>
              <a:t>, на </a:t>
            </a:r>
            <a:r>
              <a:rPr lang="ru-RU" dirty="0" err="1"/>
              <a:t>якийсь</a:t>
            </a:r>
            <a:r>
              <a:rPr lang="ru-RU" dirty="0"/>
              <a:t> час </a:t>
            </a:r>
            <a:r>
              <a:rPr lang="ru-RU" dirty="0" err="1"/>
              <a:t>змушують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зосередитися</a:t>
            </a:r>
            <a:r>
              <a:rPr lang="ru-RU" dirty="0"/>
              <a:t> на </a:t>
            </a:r>
            <a:r>
              <a:rPr lang="ru-RU" dirty="0" err="1"/>
              <a:t>вузькій</a:t>
            </a:r>
            <a:r>
              <a:rPr lang="ru-RU" dirty="0"/>
              <a:t>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дійсності</a:t>
            </a:r>
            <a:r>
              <a:rPr lang="ru-RU" dirty="0"/>
              <a:t> (в </a:t>
            </a:r>
            <a:r>
              <a:rPr lang="ru-RU" dirty="0" err="1"/>
              <a:t>нашому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- на рекламному </a:t>
            </a:r>
            <a:r>
              <a:rPr lang="ru-RU" dirty="0" err="1"/>
              <a:t>оголошенні</a:t>
            </a:r>
            <a:r>
              <a:rPr lang="ru-RU" dirty="0"/>
              <a:t>). У </a:t>
            </a:r>
            <a:r>
              <a:rPr lang="ru-RU" dirty="0" err="1"/>
              <a:t>числі</a:t>
            </a:r>
            <a:r>
              <a:rPr lang="ru-RU" dirty="0"/>
              <a:t> таких </a:t>
            </a:r>
            <a:r>
              <a:rPr lang="ru-RU" dirty="0" err="1"/>
              <a:t>подразників</a:t>
            </a:r>
            <a:r>
              <a:rPr lang="ru-RU" dirty="0"/>
              <a:t> - </a:t>
            </a:r>
            <a:r>
              <a:rPr lang="ru-RU" dirty="0" err="1"/>
              <a:t>жінка</a:t>
            </a:r>
            <a:r>
              <a:rPr lang="ru-RU" dirty="0"/>
              <a:t> і </a:t>
            </a:r>
            <a:r>
              <a:rPr lang="ru-RU" dirty="0" err="1"/>
              <a:t>чоловік</a:t>
            </a:r>
            <a:r>
              <a:rPr lang="ru-RU" dirty="0"/>
              <a:t> в сексуальному </a:t>
            </a:r>
            <a:r>
              <a:rPr lang="ru-RU" dirty="0" err="1"/>
              <a:t>контексті</a:t>
            </a:r>
            <a:r>
              <a:rPr lang="ru-RU" dirty="0"/>
              <a:t>.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накладається</a:t>
            </a:r>
            <a:r>
              <a:rPr lang="ru-RU" dirty="0"/>
              <a:t> і </a:t>
            </a:r>
            <a:r>
              <a:rPr lang="ru-RU" dirty="0" err="1"/>
              <a:t>ще</a:t>
            </a:r>
            <a:r>
              <a:rPr lang="ru-RU" dirty="0"/>
              <a:t> одна </a:t>
            </a:r>
            <a:r>
              <a:rPr lang="ru-RU" dirty="0" err="1"/>
              <a:t>особливість</a:t>
            </a:r>
            <a:r>
              <a:rPr lang="ru-RU" dirty="0"/>
              <a:t>. </a:t>
            </a:r>
            <a:r>
              <a:rPr lang="ru-RU" dirty="0" err="1"/>
              <a:t>Подібна</a:t>
            </a:r>
            <a:r>
              <a:rPr lang="ru-RU" dirty="0"/>
              <a:t> реклама,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закритості</a:t>
            </a:r>
            <a:r>
              <a:rPr lang="ru-RU" dirty="0"/>
              <a:t> сексу,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шокуюче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, як і </a:t>
            </a:r>
            <a:r>
              <a:rPr lang="ru-RU" dirty="0" smtClean="0"/>
              <a:t>будь-яке </a:t>
            </a:r>
            <a:r>
              <a:rPr lang="ru-RU" dirty="0" err="1"/>
              <a:t>демонстративне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норм і правил. </a:t>
            </a:r>
            <a:r>
              <a:rPr lang="ru-RU" dirty="0" err="1"/>
              <a:t>Шокуюча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привертає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людям </a:t>
            </a:r>
            <a:r>
              <a:rPr lang="ru-RU" dirty="0" err="1"/>
              <a:t>властиво</a:t>
            </a:r>
            <a:r>
              <a:rPr lang="ru-RU" dirty="0"/>
              <a:t> </a:t>
            </a:r>
            <a:r>
              <a:rPr lang="ru-RU" dirty="0" err="1"/>
              <a:t>асоціювати</a:t>
            </a:r>
            <a:r>
              <a:rPr lang="ru-RU" dirty="0"/>
              <a:t> себе з </a:t>
            </a:r>
            <a:r>
              <a:rPr lang="ru-RU" dirty="0" err="1"/>
              <a:t>рекламними</a:t>
            </a:r>
            <a:r>
              <a:rPr lang="ru-RU" dirty="0"/>
              <a:t> образами. </a:t>
            </a:r>
            <a:r>
              <a:rPr lang="ru-RU" dirty="0" err="1"/>
              <a:t>Оскільки</a:t>
            </a:r>
            <a:r>
              <a:rPr lang="ru-RU" dirty="0"/>
              <a:t> сексуальна </a:t>
            </a:r>
            <a:r>
              <a:rPr lang="ru-RU" dirty="0" err="1"/>
              <a:t>привабливість</a:t>
            </a:r>
            <a:r>
              <a:rPr lang="ru-RU" dirty="0"/>
              <a:t> </a:t>
            </a:r>
            <a:r>
              <a:rPr lang="ru-RU" dirty="0" err="1"/>
              <a:t>цінується</a:t>
            </a:r>
            <a:r>
              <a:rPr lang="ru-RU" dirty="0"/>
              <a:t> </a:t>
            </a:r>
            <a:r>
              <a:rPr lang="ru-RU" dirty="0" err="1"/>
              <a:t>високо</a:t>
            </a:r>
            <a:r>
              <a:rPr lang="ru-RU" dirty="0"/>
              <a:t>, є </a:t>
            </a:r>
            <a:r>
              <a:rPr lang="ru-RU" dirty="0" err="1"/>
              <a:t>цінністю</a:t>
            </a:r>
            <a:r>
              <a:rPr lang="ru-RU" dirty="0"/>
              <a:t>, то </a:t>
            </a:r>
            <a:r>
              <a:rPr lang="ru-RU" dirty="0" err="1"/>
              <a:t>підкреслення</a:t>
            </a:r>
            <a:r>
              <a:rPr lang="ru-RU" dirty="0"/>
              <a:t> </a:t>
            </a:r>
            <a:r>
              <a:rPr lang="ru-RU" dirty="0" err="1"/>
              <a:t>сексуальності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, показ </a:t>
            </a:r>
            <a:r>
              <a:rPr lang="ru-RU" dirty="0" err="1"/>
              <a:t>їх</a:t>
            </a:r>
            <a:r>
              <a:rPr lang="ru-RU" dirty="0"/>
              <a:t> у сексуальному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, в </a:t>
            </a:r>
            <a:r>
              <a:rPr lang="ru-RU" dirty="0" err="1"/>
              <a:t>принципі</a:t>
            </a:r>
            <a:r>
              <a:rPr lang="ru-RU" dirty="0"/>
              <a:t>, </a:t>
            </a:r>
            <a:r>
              <a:rPr lang="ru-RU" dirty="0" err="1"/>
              <a:t>привабливість</a:t>
            </a:r>
            <a:r>
              <a:rPr lang="ru-RU" dirty="0"/>
              <a:t> </a:t>
            </a:r>
            <a:r>
              <a:rPr lang="ru-RU" dirty="0" err="1"/>
              <a:t>рекламованих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обіцяючи</a:t>
            </a:r>
            <a:r>
              <a:rPr lang="ru-RU" dirty="0"/>
              <a:t> </a:t>
            </a:r>
            <a:r>
              <a:rPr lang="ru-RU" dirty="0" err="1"/>
              <a:t>покупцям</a:t>
            </a:r>
            <a:r>
              <a:rPr lang="ru-RU" dirty="0"/>
              <a:t> той же </a:t>
            </a:r>
            <a:r>
              <a:rPr lang="ru-RU" dirty="0" err="1"/>
              <a:t>ефект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706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119" y="249383"/>
            <a:ext cx="3615318" cy="4995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4690" y="249383"/>
            <a:ext cx="3857554" cy="49951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381" y="249383"/>
            <a:ext cx="3326892" cy="49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26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3891" y="221673"/>
            <a:ext cx="9144000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317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5745" y="360218"/>
            <a:ext cx="5652655" cy="476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перший в </a:t>
            </a:r>
            <a:r>
              <a:rPr lang="ru-RU" sz="3200" dirty="0" err="1"/>
              <a:t>історії</a:t>
            </a:r>
            <a:r>
              <a:rPr lang="ru-RU" sz="3200" dirty="0"/>
              <a:t> </a:t>
            </a:r>
            <a:r>
              <a:rPr lang="ru-RU" sz="3200" dirty="0" err="1"/>
              <a:t>рекламний</a:t>
            </a:r>
            <a:r>
              <a:rPr lang="ru-RU" sz="3200" dirty="0"/>
              <a:t> плакат </a:t>
            </a:r>
            <a:r>
              <a:rPr lang="ru-RU" sz="3200" dirty="0" smtClean="0"/>
              <a:t>«</a:t>
            </a:r>
            <a:r>
              <a:rPr lang="ru-RU" sz="3200" dirty="0"/>
              <a:t>Прекрасна </a:t>
            </a:r>
            <a:r>
              <a:rPr lang="ru-RU" sz="3200" dirty="0" err="1" smtClean="0"/>
              <a:t>Мелузина</a:t>
            </a:r>
            <a:r>
              <a:rPr lang="ru-RU" sz="3200" dirty="0" smtClean="0"/>
              <a:t>» (1941 </a:t>
            </a:r>
            <a:r>
              <a:rPr lang="ru-RU" sz="3200" dirty="0" err="1" smtClean="0"/>
              <a:t>рік</a:t>
            </a:r>
            <a:r>
              <a:rPr lang="ru-RU" sz="3200" dirty="0" smtClean="0"/>
              <a:t>) </a:t>
            </a:r>
            <a:r>
              <a:rPr lang="ru-RU" sz="3200" dirty="0" err="1" smtClean="0"/>
              <a:t>вважається</a:t>
            </a:r>
            <a:r>
              <a:rPr lang="ru-RU" sz="3200" dirty="0" smtClean="0"/>
              <a:t> </a:t>
            </a:r>
            <a:r>
              <a:rPr lang="ru-RU" sz="3200" dirty="0" err="1"/>
              <a:t>одночасно</a:t>
            </a:r>
            <a:r>
              <a:rPr lang="ru-RU" sz="3200" dirty="0"/>
              <a:t> і першим </a:t>
            </a:r>
            <a:r>
              <a:rPr lang="ru-RU" sz="3200" dirty="0" err="1"/>
              <a:t>зразком</a:t>
            </a:r>
            <a:r>
              <a:rPr lang="ru-RU" sz="3200" dirty="0"/>
              <a:t> </a:t>
            </a:r>
            <a:r>
              <a:rPr lang="ru-RU" sz="3200" dirty="0" err="1"/>
              <a:t>використання</a:t>
            </a:r>
            <a:r>
              <a:rPr lang="ru-RU" sz="3200" dirty="0"/>
              <a:t> в </a:t>
            </a:r>
            <a:r>
              <a:rPr lang="ru-RU" sz="3200" dirty="0" err="1"/>
              <a:t>рекламі</a:t>
            </a:r>
            <a:r>
              <a:rPr lang="ru-RU" sz="3200" dirty="0"/>
              <a:t> сексуального </a:t>
            </a:r>
            <a:r>
              <a:rPr lang="ru-RU" sz="3200" dirty="0" err="1"/>
              <a:t>зображення</a:t>
            </a:r>
            <a:r>
              <a:rPr lang="ru-RU" sz="32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9455" y="193962"/>
            <a:ext cx="4558146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838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0892"/>
            <a:ext cx="10396882" cy="936998"/>
          </a:xfrm>
        </p:spPr>
        <p:txBody>
          <a:bodyPr/>
          <a:lstStyle/>
          <a:p>
            <a:pPr algn="ctr"/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секс </a:t>
            </a:r>
            <a:r>
              <a:rPr lang="ru-RU" dirty="0" err="1"/>
              <a:t>продає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38482" y="1137889"/>
            <a:ext cx="7751617" cy="4225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Дискримінаційні</a:t>
            </a:r>
            <a:r>
              <a:rPr lang="ru-RU" dirty="0"/>
              <a:t> </a:t>
            </a:r>
            <a:r>
              <a:rPr lang="ru-RU" dirty="0" err="1"/>
              <a:t>гендерні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та сексуальна </a:t>
            </a:r>
            <a:r>
              <a:rPr lang="ru-RU" dirty="0" err="1"/>
              <a:t>об’єктивація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злободенною</a:t>
            </a:r>
            <a:r>
              <a:rPr lang="ru-RU" dirty="0"/>
              <a:t> проблемою в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акаунтах</a:t>
            </a:r>
            <a:r>
              <a:rPr lang="ru-RU" dirty="0"/>
              <a:t> у </a:t>
            </a:r>
            <a:r>
              <a:rPr lang="ru-RU" dirty="0" err="1"/>
              <a:t>соцмережах</a:t>
            </a:r>
            <a:r>
              <a:rPr lang="ru-RU" dirty="0"/>
              <a:t> та в </a:t>
            </a:r>
            <a:r>
              <a:rPr lang="ru-RU" dirty="0" err="1"/>
              <a:t>рекламі</a:t>
            </a:r>
            <a:r>
              <a:rPr lang="ru-RU" dirty="0"/>
              <a:t> </a:t>
            </a:r>
            <a:r>
              <a:rPr lang="ru-RU" dirty="0" err="1"/>
              <a:t>загалом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 smtClean="0"/>
              <a:t>Почасти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у маркетингу </a:t>
            </a:r>
            <a:r>
              <a:rPr lang="ru-RU" dirty="0" err="1"/>
              <a:t>кліше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секс </a:t>
            </a:r>
            <a:r>
              <a:rPr lang="ru-RU" dirty="0" err="1"/>
              <a:t>продає</a:t>
            </a:r>
            <a:r>
              <a:rPr lang="ru-RU" dirty="0"/>
              <a:t> (</a:t>
            </a:r>
            <a:r>
              <a:rPr lang="en-US" dirty="0"/>
              <a:t>sex sells).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 smtClean="0"/>
              <a:t>свідчать</a:t>
            </a:r>
            <a:r>
              <a:rPr lang="ru-RU" dirty="0" smtClean="0"/>
              <a:t> (</a:t>
            </a:r>
            <a:r>
              <a:rPr lang="ru-RU" dirty="0" err="1"/>
              <a:t>Дослідники</a:t>
            </a:r>
            <a:r>
              <a:rPr lang="ru-RU" dirty="0"/>
              <a:t> з </a:t>
            </a:r>
            <a:r>
              <a:rPr lang="ru-RU" dirty="0" err="1"/>
              <a:t>Університету</a:t>
            </a:r>
            <a:r>
              <a:rPr lang="ru-RU" dirty="0"/>
              <a:t> Огайо Роберт Б. Лал (</a:t>
            </a:r>
            <a:r>
              <a:rPr lang="en-US" dirty="0"/>
              <a:t>Robert B. Lull) </a:t>
            </a:r>
            <a:r>
              <a:rPr lang="ru-RU" dirty="0"/>
              <a:t>і Бред Дж. Бушмен (</a:t>
            </a:r>
            <a:r>
              <a:rPr lang="en-US" dirty="0"/>
              <a:t>Brad J. Bushman) </a:t>
            </a:r>
            <a:r>
              <a:rPr lang="ru-RU" dirty="0"/>
              <a:t>провели 53 </a:t>
            </a:r>
            <a:r>
              <a:rPr lang="ru-RU" dirty="0" err="1"/>
              <a:t>експерименти</a:t>
            </a:r>
            <a:r>
              <a:rPr lang="ru-RU" dirty="0"/>
              <a:t> за </a:t>
            </a:r>
            <a:r>
              <a:rPr lang="ru-RU" dirty="0" err="1"/>
              <a:t>участю</a:t>
            </a:r>
            <a:r>
              <a:rPr lang="ru-RU" dirty="0"/>
              <a:t> 8489), 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твердження</a:t>
            </a:r>
            <a:r>
              <a:rPr lang="ru-RU" dirty="0"/>
              <a:t>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і </a:t>
            </a:r>
            <a:r>
              <a:rPr lang="ru-RU" dirty="0" err="1"/>
              <a:t>покупців</a:t>
            </a:r>
            <a:r>
              <a:rPr lang="ru-RU" dirty="0"/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7417" y="1137889"/>
            <a:ext cx="3048522" cy="42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85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4801" y="235528"/>
            <a:ext cx="5541818" cy="52785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Реклама,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апелює</a:t>
            </a:r>
            <a:r>
              <a:rPr lang="ru-RU" dirty="0"/>
              <a:t> до </a:t>
            </a:r>
            <a:r>
              <a:rPr lang="ru-RU" dirty="0" err="1"/>
              <a:t>сексуальності</a:t>
            </a:r>
            <a:r>
              <a:rPr lang="ru-RU" dirty="0"/>
              <a:t>, давно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 з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.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показали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сексуальність</a:t>
            </a:r>
            <a:r>
              <a:rPr lang="ru-RU" dirty="0"/>
              <a:t> </a:t>
            </a:r>
            <a:r>
              <a:rPr lang="ru-RU" dirty="0" err="1"/>
              <a:t>оголошень</a:t>
            </a:r>
            <a:r>
              <a:rPr lang="ru-RU" dirty="0"/>
              <a:t> не </a:t>
            </a:r>
            <a:r>
              <a:rPr lang="ru-RU" dirty="0" err="1"/>
              <a:t>корелює</a:t>
            </a:r>
            <a:r>
              <a:rPr lang="ru-RU" dirty="0"/>
              <a:t> з </a:t>
            </a:r>
            <a:r>
              <a:rPr lang="ru-RU" dirty="0" err="1"/>
              <a:t>відомістю</a:t>
            </a:r>
            <a:r>
              <a:rPr lang="ru-RU" dirty="0"/>
              <a:t> бренду, товару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з'ясувалось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люди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запам'ятовували</a:t>
            </a:r>
            <a:r>
              <a:rPr lang="ru-RU" dirty="0"/>
              <a:t> рекламу,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апелювала</a:t>
            </a:r>
            <a:r>
              <a:rPr lang="ru-RU" dirty="0"/>
              <a:t> до </a:t>
            </a:r>
            <a:r>
              <a:rPr lang="ru-RU" dirty="0" err="1"/>
              <a:t>сексуальності</a:t>
            </a:r>
            <a:r>
              <a:rPr lang="ru-RU" dirty="0"/>
              <a:t>, але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 </a:t>
            </a:r>
            <a:r>
              <a:rPr lang="ru-RU" dirty="0" err="1"/>
              <a:t>оцінювали</a:t>
            </a:r>
            <a:r>
              <a:rPr lang="ru-RU" dirty="0"/>
              <a:t> бренд,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відвертою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реклама,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гіршим</a:t>
            </a:r>
            <a:r>
              <a:rPr lang="ru-RU" dirty="0"/>
              <a:t> </a:t>
            </a:r>
            <a:r>
              <a:rPr lang="ru-RU" dirty="0" err="1"/>
              <a:t>виявлялось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163" y="734291"/>
            <a:ext cx="5650922" cy="42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272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1945" y="110836"/>
            <a:ext cx="10394707" cy="13438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розглянули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 моделей. </a:t>
            </a:r>
            <a:r>
              <a:rPr lang="ru-RU" dirty="0" err="1"/>
              <a:t>Відповіді</a:t>
            </a:r>
            <a:r>
              <a:rPr lang="ru-RU" dirty="0"/>
              <a:t> </a:t>
            </a:r>
            <a:r>
              <a:rPr lang="ru-RU" dirty="0" err="1"/>
              <a:t>чоловіків</a:t>
            </a:r>
            <a:r>
              <a:rPr lang="ru-RU" dirty="0"/>
              <a:t> і </a:t>
            </a:r>
            <a:r>
              <a:rPr lang="ru-RU" dirty="0" err="1"/>
              <a:t>жінок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різнилися</a:t>
            </a:r>
            <a:r>
              <a:rPr lang="ru-RU" dirty="0"/>
              <a:t>, але в </a:t>
            </a:r>
            <a:r>
              <a:rPr lang="ru-RU" dirty="0" err="1"/>
              <a:t>середньому</a:t>
            </a:r>
            <a:r>
              <a:rPr lang="ru-RU" dirty="0"/>
              <a:t> </a:t>
            </a:r>
            <a:r>
              <a:rPr lang="ru-RU" dirty="0" err="1"/>
              <a:t>найгірше</a:t>
            </a:r>
            <a:r>
              <a:rPr lang="ru-RU" dirty="0"/>
              <a:t> </a:t>
            </a:r>
            <a:r>
              <a:rPr lang="ru-RU" dirty="0" err="1"/>
              <a:t>респонденти</a:t>
            </a:r>
            <a:r>
              <a:rPr lang="ru-RU" dirty="0"/>
              <a:t> </a:t>
            </a:r>
            <a:r>
              <a:rPr lang="ru-RU" dirty="0" err="1"/>
              <a:t>оцінювали</a:t>
            </a:r>
            <a:r>
              <a:rPr lang="ru-RU" dirty="0"/>
              <a:t> </a:t>
            </a:r>
            <a:r>
              <a:rPr lang="ru-RU" dirty="0" err="1"/>
              <a:t>вульгарні</a:t>
            </a:r>
            <a:r>
              <a:rPr lang="ru-RU" dirty="0"/>
              <a:t> </a:t>
            </a:r>
            <a:r>
              <a:rPr lang="ru-RU" dirty="0" err="1"/>
              <a:t>оголошення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 моделями </a:t>
            </a:r>
            <a:r>
              <a:rPr lang="ru-RU" dirty="0" err="1"/>
              <a:t>чоловічої</a:t>
            </a:r>
            <a:r>
              <a:rPr lang="ru-RU" dirty="0"/>
              <a:t> </a:t>
            </a:r>
            <a:r>
              <a:rPr lang="ru-RU" dirty="0" err="1"/>
              <a:t>статі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870" y="1406237"/>
            <a:ext cx="3803073" cy="4142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298" y="1454726"/>
            <a:ext cx="4571999" cy="409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319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</TotalTime>
  <Words>518</Words>
  <Application>Microsoft Office PowerPoint</Application>
  <PresentationFormat>Произвольный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Главное мероприятие</vt:lpstr>
      <vt:lpstr>Сексуальні мотиви в рекламі</vt:lpstr>
      <vt:lpstr>Теорія З.Фройда</vt:lpstr>
      <vt:lpstr>Сексуальні мотиви в рекламі</vt:lpstr>
      <vt:lpstr>Слайд 4</vt:lpstr>
      <vt:lpstr>Слайд 5</vt:lpstr>
      <vt:lpstr>Слайд 6</vt:lpstr>
      <vt:lpstr>Чи дійсно секс продає?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Сексуальні мотиви в рекламі</dc:title>
  <dc:creator>Лена</dc:creator>
  <cp:lastModifiedBy>allo</cp:lastModifiedBy>
  <cp:revision>8</cp:revision>
  <dcterms:created xsi:type="dcterms:W3CDTF">2019-03-22T08:21:36Z</dcterms:created>
  <dcterms:modified xsi:type="dcterms:W3CDTF">2019-03-27T19:52:37Z</dcterms:modified>
</cp:coreProperties>
</file>