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sldIdLst>
    <p:sldId id="258" r:id="rId8"/>
    <p:sldId id="259" r:id="rId9"/>
    <p:sldId id="262" r:id="rId10"/>
    <p:sldId id="377" r:id="rId11"/>
    <p:sldId id="378" r:id="rId12"/>
    <p:sldId id="375" r:id="rId13"/>
    <p:sldId id="373" r:id="rId14"/>
    <p:sldId id="264" r:id="rId15"/>
    <p:sldId id="374" r:id="rId16"/>
    <p:sldId id="380" r:id="rId17"/>
    <p:sldId id="614" r:id="rId18"/>
    <p:sldId id="615" r:id="rId19"/>
    <p:sldId id="617" r:id="rId20"/>
    <p:sldId id="276" r:id="rId21"/>
    <p:sldId id="270" r:id="rId22"/>
    <p:sldId id="300" r:id="rId23"/>
    <p:sldId id="265" r:id="rId24"/>
    <p:sldId id="280" r:id="rId25"/>
    <p:sldId id="266" r:id="rId26"/>
    <p:sldId id="269" r:id="rId27"/>
    <p:sldId id="282" r:id="rId28"/>
    <p:sldId id="285" r:id="rId29"/>
    <p:sldId id="281" r:id="rId30"/>
    <p:sldId id="283" r:id="rId31"/>
    <p:sldId id="284" r:id="rId32"/>
    <p:sldId id="267" r:id="rId33"/>
    <p:sldId id="268" r:id="rId34"/>
    <p:sldId id="286" r:id="rId3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6" autoAdjust="0"/>
    <p:restoredTop sz="94660"/>
  </p:normalViewPr>
  <p:slideViewPr>
    <p:cSldViewPr snapToGrid="0">
      <p:cViewPr varScale="1">
        <p:scale>
          <a:sx n="55" d="100"/>
          <a:sy n="55" d="100"/>
        </p:scale>
        <p:origin x="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373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644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4260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12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84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18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23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62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57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70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1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5525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25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25FB6F-4B82-4090-B4C4-28B955433AD1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66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803A31-A055-40FB-A486-B6FA7AEA5A66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87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6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6" y="458968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7E280E-57A6-4509-8F74-A404926CA6AD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55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8C86FE-7930-4526-B3C6-456CF8C6551C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46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20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9A925F-0BB0-4D00-9859-73D8263575A7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940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A47FE7-407C-48A2-B632-F41519ECC9AC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44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7B04BA-726A-4137-90AC-A4721CC5886E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3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6355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6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6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BD6FC2-C481-441F-9B94-105F3444A17F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22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6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x-none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6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C627C0-1AB5-402C-AD4B-BA93FEB896B3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88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0140EF-887F-4E2F-957C-41C5786D94B2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82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C34439-E707-44E1-AD54-ADE25EEF384B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87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84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58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6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6" y="458998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14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90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2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65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88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5726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993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34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453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053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9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58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34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80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67788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46581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2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32782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0400" y="1600205"/>
            <a:ext cx="584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05600" y="1600205"/>
            <a:ext cx="584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5998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575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82547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9991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445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92356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8186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52011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75800" y="274640"/>
            <a:ext cx="2971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0404" y="274640"/>
            <a:ext cx="87122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2465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3559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9290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0450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70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2402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9651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5552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029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8112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1232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731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0624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33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60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4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43090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869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467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041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987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504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420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9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4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2703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476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4F7C2-C382-4425-AAB0-2460ADDC7BE2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961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3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Зразок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Зразок тексту</a:t>
            </a:r>
          </a:p>
          <a:p>
            <a:pPr lvl="1"/>
            <a:r>
              <a:rPr lang="uk-UA" altLang="uk-UA"/>
              <a:t>Другий рівень</a:t>
            </a:r>
          </a:p>
          <a:p>
            <a:pPr lvl="2"/>
            <a:r>
              <a:rPr lang="uk-UA" altLang="uk-UA"/>
              <a:t>Третій рівень</a:t>
            </a:r>
          </a:p>
          <a:p>
            <a:pPr lvl="3"/>
            <a:r>
              <a:rPr lang="uk-UA" altLang="uk-UA"/>
              <a:t>Четвертий рівень</a:t>
            </a:r>
          </a:p>
          <a:p>
            <a:pPr lvl="4"/>
            <a:r>
              <a:rPr lang="uk-UA" altLang="uk-UA"/>
              <a:t>П'ятий рівень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8E0C7E-3DE0-4E70-A291-B7B16CEAA468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4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8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8" y="635687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8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7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8E5A7-282A-4DF8-984D-35840F8953F9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72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7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210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6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25.11.2025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6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32657"/>
            <a:ext cx="8229600" cy="1296144"/>
          </a:xfrm>
        </p:spPr>
        <p:txBody>
          <a:bodyPr>
            <a:noAutofit/>
          </a:bodyPr>
          <a:lstStyle/>
          <a:p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Лекція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6</a:t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Інтермедіальні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студії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1" y="1529368"/>
            <a:ext cx="3755621" cy="21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720" y="4116559"/>
            <a:ext cx="2408784" cy="240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720" y="-7863"/>
            <a:ext cx="2408784" cy="361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42" y="3780837"/>
            <a:ext cx="3064082" cy="248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70AB09-17AA-5311-0934-C0437BB0A053}"/>
              </a:ext>
            </a:extLst>
          </p:cNvPr>
          <p:cNvSpPr txBox="1"/>
          <p:nvPr/>
        </p:nvSpPr>
        <p:spPr>
          <a:xfrm>
            <a:off x="3355724" y="3944985"/>
            <a:ext cx="6633227" cy="285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1.Генеза 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інтермедіальних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студій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2.Рівні 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міжмистецької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взаємодії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3.Феномен 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поліматії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4.Ключові категорії </a:t>
            </a:r>
            <a:r>
              <a:rPr lang="uk-UA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інтермедіальних</a:t>
            </a:r>
            <a:r>
              <a:rPr lang="uk-UA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студій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435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1BC1F-5144-92A8-119F-2A1CAF1C5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"Щит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Ахілла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478-608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A6C4BD-8A1A-1E35-6897-A505B1131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81559"/>
            <a:ext cx="7811843" cy="4695404"/>
          </a:xfrm>
        </p:spPr>
        <p:txBody>
          <a:bodyPr>
            <a:normAutofit fontScale="62500" lnSpcReduction="20000"/>
          </a:bodyPr>
          <a:lstStyle/>
          <a:p>
            <a:r>
              <a:rPr lang="uk-UA" dirty="0"/>
              <a:t>Приготував він насамперед щит — міцний і великий,</a:t>
            </a:r>
          </a:p>
          <a:p>
            <a:r>
              <a:rPr lang="uk-UA" dirty="0"/>
              <a:t>479] Гарно оздоблений всюди, ще й викував обід потрійний,</a:t>
            </a:r>
          </a:p>
          <a:p>
            <a:r>
              <a:rPr lang="uk-UA" dirty="0"/>
              <a:t>480] </a:t>
            </a:r>
            <a:r>
              <a:rPr lang="uk-UA" dirty="0" err="1"/>
              <a:t>Ясноблискучий</a:t>
            </a:r>
            <a:r>
              <a:rPr lang="uk-UA" dirty="0"/>
              <a:t>, та ззаду посріблений ремінь приладив.</a:t>
            </a:r>
          </a:p>
          <a:p>
            <a:endParaRPr lang="uk-UA" dirty="0"/>
          </a:p>
          <a:p>
            <a:r>
              <a:rPr lang="uk-UA" dirty="0"/>
              <a:t>481] Щит той з п'ятьох був шарів шкіряних, а поверх він багато</a:t>
            </a:r>
          </a:p>
          <a:p>
            <a:r>
              <a:rPr lang="uk-UA" dirty="0"/>
              <a:t>482] Вирізьбив різних оздоб, до дрібниць все продумавши тонко.</a:t>
            </a:r>
          </a:p>
          <a:p>
            <a:endParaRPr lang="uk-UA" dirty="0"/>
          </a:p>
          <a:p>
            <a:r>
              <a:rPr lang="uk-UA" dirty="0"/>
              <a:t>483] Землю на нім він зобразив майстерно, і небо, і море,</a:t>
            </a:r>
          </a:p>
          <a:p>
            <a:r>
              <a:rPr lang="uk-UA" dirty="0"/>
              <a:t>484] Сонця невтомного коло, і срібний у повені місяць,</a:t>
            </a:r>
          </a:p>
          <a:p>
            <a:r>
              <a:rPr lang="uk-UA" dirty="0"/>
              <a:t>485] І незліченні сузір'я, шо неба склепіння вінчають,</a:t>
            </a:r>
          </a:p>
          <a:p>
            <a:r>
              <a:rPr lang="uk-UA" dirty="0"/>
              <a:t>486] Посеред них і Плеяди, й Пади, і міць Оріона,</a:t>
            </a:r>
          </a:p>
          <a:p>
            <a:r>
              <a:rPr lang="uk-UA" dirty="0"/>
              <a:t>487] Й навіть Ведмедицю — інші ще Возом її називають.</a:t>
            </a:r>
          </a:p>
          <a:p>
            <a:r>
              <a:rPr lang="uk-UA" dirty="0"/>
              <a:t>488] Крутиться Віз той на місці й лише </a:t>
            </a:r>
            <a:r>
              <a:rPr lang="uk-UA" dirty="0" err="1"/>
              <a:t>вигляда</a:t>
            </a:r>
            <a:r>
              <a:rPr lang="uk-UA" dirty="0"/>
              <a:t> Оріона, —</a:t>
            </a:r>
          </a:p>
          <a:p>
            <a:r>
              <a:rPr lang="uk-UA" dirty="0"/>
              <a:t>489] Тільки один до купань в Океані-ріці непричетний.</a:t>
            </a:r>
          </a:p>
          <a:p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CBD3CE7-F9F9-96BB-4386-6F1C84C5B1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50043" y="1351063"/>
            <a:ext cx="36288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91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FC8F8-2EB9-152A-ACCB-4534C379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422" y="365128"/>
            <a:ext cx="10358385" cy="526124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«Лукреція»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Вільяма Шекспіра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A277FB-964B-BF0B-2204-89E53DD02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422" y="1099595"/>
            <a:ext cx="10358386" cy="5077368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«Гекуба плаче,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Пріам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 Гектор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слабне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Троїл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зомлів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Побіля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друга друг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вмирає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друга друг разить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ворогів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стількох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згубив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строгості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тримав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Пріаме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Троя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світилася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вогнями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горем Трої ллє вона сльозу,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Адже печаль гуде, як дзвін піднятий,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б’є вгорі, та звуки йдуть внизу,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Щоб розбудить жалобу й сум нагнати;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і Лукреція в словах віддати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Жадає ту скорботу, що митець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Відбив, узявши фарби й олівець.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Вона обводить поглядом картину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кожного оплакує біду: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9BE5BD-68E9-D552-87FB-07913C2EC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429" y="961754"/>
            <a:ext cx="1704975" cy="2676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866F47-214D-A4E0-2248-1DA0CF44F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503" y="2917965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57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A76DE-D1A9-AF64-F5E5-4B84D8983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8" y="365127"/>
            <a:ext cx="10515584" cy="72289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Гіпотипозис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форма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міжмедійної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взаємодії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1BC0ECC-7266-A24E-C5A1-FC76C52A4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7" y="1088020"/>
            <a:ext cx="10632303" cy="508894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Гіпотипозис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це літературний художній прийом, що означає живий, яскравий опис події, явища або персонажа, який так детально й образно передається словом, що читач “бачить” його перед собою, немов на власні очі.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Гіпотипозис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або зображення посередництвом слова, є репрезентацією реальності в тому сенсі, як її репрезентує фотографія, скульптура чи картина, а не вторинною, як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екфразис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Він скерований на ефектне словесне відтворення баченого чи того, що задумав подати як зриме автор. Барокові та середньовічні романи широко застосовували прийом вербального зображення через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гіпотипозис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котрий унаочнював батальні картини, лицарів та вельмож, пейзажі, що межували з персоніфікацією пір року. Метою прийому було викликати в читача ілюзію входження в романну реальність через її максимальне унаочнення» (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Л.Генералюк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характеристики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гіпотипозису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Яскравість і конкретність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опис надає деталізацію, що дозволяє уявити сцену або образ.</a:t>
            </a:r>
          </a:p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 присутності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читач ніби сам стає свідком події.</a:t>
            </a:r>
          </a:p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Динамізм і емоційність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події передаються в русі, часто з активними дієсловами.</a:t>
            </a:r>
          </a:p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в літературі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 для опису бою, трагедії, натовпу, природи, катастроф — там, де важливо викликати сильне емоційне враження</a:t>
            </a:r>
            <a:r>
              <a:rPr lang="uk-UA" dirty="0"/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4754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D8DD2-59E3-2784-0FB3-0387F6BCF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 Корчуватому, під Києвом..» Ліна Костенко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370E01-5A7E-CC8F-B4DB-38D86C851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2" y="1041722"/>
            <a:ext cx="5181608" cy="5135241"/>
          </a:xfrm>
        </p:spPr>
        <p:txBody>
          <a:bodyPr>
            <a:normAutofit fontScale="62500" lnSpcReduction="2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Корчуватому, під Києвом,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рік сорок другий, ожеледь, зима.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 цуцик п'ятами накивує.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Знічев'я німець зброю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підніма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цілиться. Бо холодно і нудно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йому стоять, арійцю, на посту.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навкруги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безсмертно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безлюдно,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 всі обходять німця за версту.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Лишає мить у пам'яті естампи.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Ворона небо скинула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крильми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Вже скільки снігу і подій розтануло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після тої давньої зими!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Вже там цвіли і квіти незліченні,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вже там і трасу вивели тугу.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...А все той німець цілиться знічев'я.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...А все той песик скімлить на снігу.</a:t>
            </a: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A2A969FA-899D-ACE3-B489-168B619A64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38504" y="1253331"/>
            <a:ext cx="2896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07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3D51A-92F8-BA79-548F-9358FA21A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Феномен </a:t>
            </a:r>
            <a:r>
              <a:rPr lang="uk-UA" dirty="0" err="1"/>
              <a:t>поліматії</a:t>
            </a:r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69D0AB-85F1-BCF2-7469-C6294E92C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359" y="1417638"/>
            <a:ext cx="3940937" cy="27352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71E758-6915-8A2C-95E1-A00ED710D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80" y="1417638"/>
            <a:ext cx="2971800" cy="2971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213BA0-E6C5-ECB0-AD8C-55E2EB023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300" y="4474067"/>
            <a:ext cx="1535394" cy="20427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20C9BB-881C-3E95-B56C-38B03DC9B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359" y="4474067"/>
            <a:ext cx="4087643" cy="20438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A3FBAD-8B04-8CAE-12CD-29D3006AE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3757" y="1417219"/>
            <a:ext cx="1933361" cy="50995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9295EA-CB6C-5893-B7B6-72E40F7F6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2867" y="2565119"/>
            <a:ext cx="172402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08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4122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«Тигр» (1794) Вільяма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Блейка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3" y="1329445"/>
            <a:ext cx="3168351" cy="551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36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Ернст Теодор Амадей Гофман </a:t>
            </a:r>
          </a:p>
        </p:txBody>
      </p:sp>
      <p:pic>
        <p:nvPicPr>
          <p:cNvPr id="4" name="Гофманн, Ернст Теодор Амадей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5775" y="1600201"/>
            <a:ext cx="6142038" cy="4525963"/>
          </a:xfrm>
        </p:spPr>
      </p:pic>
    </p:spTree>
    <p:extLst>
      <p:ext uri="{BB962C8B-B14F-4D97-AF65-F5344CB8AC3E}">
        <p14:creationId xmlns:p14="http://schemas.microsoft.com/office/powerpoint/2010/main" val="117392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784976" cy="778098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«Катерина» (олія, 1842), Тарас Шевченко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3" y="1287616"/>
            <a:ext cx="3545935" cy="531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700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«Колгосп тварин» (1954) Джона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Хеласа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dirty="0">
                <a:latin typeface="Times New Roman" pitchFamily="18" charset="0"/>
                <a:cs typeface="Times New Roman" pitchFamily="18" charset="0"/>
              </a:rPr>
              <a:t>(трансмутація)</a:t>
            </a:r>
          </a:p>
        </p:txBody>
      </p:sp>
      <p:pic>
        <p:nvPicPr>
          <p:cNvPr id="4" name="Animal Far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5775" y="1600201"/>
            <a:ext cx="6142038" cy="4525963"/>
          </a:xfrm>
        </p:spPr>
      </p:pic>
    </p:spTree>
    <p:extLst>
      <p:ext uri="{BB962C8B-B14F-4D97-AF65-F5344CB8AC3E}">
        <p14:creationId xmlns:p14="http://schemas.microsoft.com/office/powerpoint/2010/main" val="310893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404664"/>
            <a:ext cx="8507288" cy="648072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КЛЮЧОВІ КАТЕГОРІЇ ІНТЕРМЕДІАЛЬНИХ СТУДІЙ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1544" y="1484785"/>
            <a:ext cx="8496944" cy="4569371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Мультимедійність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– узгоджене поєднання в єдиному ансамблі двох чи більше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медій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які одночасно сприймаються різними органами відчуттів. </a:t>
            </a:r>
          </a:p>
          <a:p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Інтертекстуальність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зв'язки, що вишиковуються всередині одного семіотичного коду.</a:t>
            </a:r>
          </a:p>
          <a:p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Інтермедіальність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організація тексту через взаємодію семіотичних кодів різних видів мистецтва. </a:t>
            </a:r>
          </a:p>
        </p:txBody>
      </p:sp>
    </p:spTree>
    <p:extLst>
      <p:ext uri="{BB962C8B-B14F-4D97-AF65-F5344CB8AC3E}">
        <p14:creationId xmlns:p14="http://schemas.microsoft.com/office/powerpoint/2010/main" val="1723924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>
                <a:latin typeface="Times New Roman" pitchFamily="18" charset="0"/>
                <a:cs typeface="Times New Roman" pitchFamily="18" charset="0"/>
              </a:rPr>
              <a:t>Інтермедіальні студії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3592" y="1988841"/>
            <a:ext cx="7787208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це вивчення літератури у її зв'язках з іншими видами мистецтва та їхньої кореляції з різними аспектами соціокультурного буття (</a:t>
            </a: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ідеологією, політикою, релігією, расовими і гендерними відносинами, мас-медіа, рекламою та ін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166445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Мультимедійність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омео і Джульєтта- Адажіо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700" y="1600201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50272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Шекспір, Сонет 66</a:t>
            </a:r>
          </a:p>
        </p:txBody>
      </p:sp>
      <p:pic>
        <p:nvPicPr>
          <p:cNvPr id="4" name="Sonnet 6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700" y="1600201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78605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Шекспір. Сонет 66. </a:t>
            </a:r>
            <a:b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Переклад Д. Павличка</a:t>
            </a:r>
          </a:p>
        </p:txBody>
      </p:sp>
      <p:pic>
        <p:nvPicPr>
          <p:cNvPr id="4" name="Сонет 6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560" y="1628801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247517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188640"/>
            <a:ext cx="8640960" cy="100811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Сонет 66, </a:t>
            </a:r>
            <a:b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Берлінер</a:t>
            </a:r>
            <a: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ансамбль» </a:t>
            </a:r>
          </a:p>
        </p:txBody>
      </p:sp>
      <p:pic>
        <p:nvPicPr>
          <p:cNvPr id="4" name="Сонет 66 Берлінгер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700" y="1600201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343424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uk-UA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Мультимедійність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Сонет 66 </a:t>
            </a:r>
            <a:r>
              <a:rPr lang="uk-UA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(Румунія)</a:t>
            </a:r>
          </a:p>
        </p:txBody>
      </p:sp>
      <p:pic>
        <p:nvPicPr>
          <p:cNvPr id="4" name="Сонет 66 - Румунія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700" y="1600201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410515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Мультимедійність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Сонет 66. (</a:t>
            </a:r>
            <a:r>
              <a:rPr lang="uk-UA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Ларрі</a:t>
            </a:r>
            <a:r>
              <a:rPr lang="uk-UA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Головко)</a:t>
            </a:r>
          </a:p>
        </p:txBody>
      </p:sp>
      <p:pic>
        <p:nvPicPr>
          <p:cNvPr id="4" name="Сонет-66-Ларрі Головко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700" y="1600201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165242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Інтертекстуальність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3592" y="1340768"/>
            <a:ext cx="7787208" cy="5040560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Леонід Первомайський</a:t>
            </a:r>
          </a:p>
          <a:p>
            <a:pPr marL="0" indent="0" algn="ctr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Гамлет</a:t>
            </a:r>
          </a:p>
          <a:p>
            <a:pPr marL="0" indent="0" algn="ctr"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«Ось флейта,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Гільденстерн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лише набрати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Повітря в груди – й зазвучать пісні!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А! ви не вчилися на дудці грати…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Гадаєте, що легше на мені?»</a:t>
            </a:r>
          </a:p>
          <a:p>
            <a:pPr marL="0">
              <a:lnSpc>
                <a:spcPct val="90000"/>
              </a:lnSpc>
              <a:spcBef>
                <a:spcPts val="0"/>
              </a:spcBef>
            </a:pPr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Єдиною з усіх можливих мірок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Він мірить їх, як мірить поле жнець.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Уже давно підписано їм вирок.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 його душі, хоч це й його кінець...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62543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981200" y="549275"/>
            <a:ext cx="8229600" cy="11430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uk-UA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Yerko</a:t>
            </a:r>
            <a:r>
              <a:rPr lang="en-US" altLang="uk-UA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Rosencrantz and Guildenstern</a:t>
            </a:r>
            <a:endParaRPr lang="ru-RU" altLang="uk-UA" sz="4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235200"/>
            <a:ext cx="9144000" cy="4622800"/>
          </a:xfrm>
        </p:spPr>
      </p:pic>
    </p:spTree>
    <p:extLst>
      <p:ext uri="{BB962C8B-B14F-4D97-AF65-F5344CB8AC3E}">
        <p14:creationId xmlns:p14="http://schemas.microsoft.com/office/powerpoint/2010/main" val="3343688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Объект 2"/>
          <p:cNvSpPr>
            <a:spLocks noGrp="1" noChangeArrowheads="1"/>
          </p:cNvSpPr>
          <p:nvPr>
            <p:ph idx="1"/>
          </p:nvPr>
        </p:nvSpPr>
        <p:spPr>
          <a:xfrm>
            <a:off x="2109398" y="496890"/>
            <a:ext cx="8004970" cy="181860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uk-UA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  <a:p>
            <a:pPr marL="0" indent="0" algn="ctr" eaLnBrk="1" hangingPunct="1">
              <a:buNone/>
            </a:pPr>
            <a:endParaRPr lang="uk-UA" altLang="uk-UA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6131" name="Picture 4" descr="Image result for ÑÐºÑÐ°ÑÐ½Ð° ÑÐµÑÐ´Ñ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2350489"/>
            <a:ext cx="5904656" cy="430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410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498178"/>
          </a:xfrm>
        </p:spPr>
        <p:txBody>
          <a:bodyPr>
            <a:noAutofit/>
          </a:bodyPr>
          <a:lstStyle/>
          <a:p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Генезис </a:t>
            </a:r>
            <a:br>
              <a:rPr lang="uk-UA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 err="1">
                <a:latin typeface="Times New Roman" pitchFamily="18" charset="0"/>
                <a:cs typeface="Times New Roman" pitchFamily="18" charset="0"/>
              </a:rPr>
              <a:t>інтермедіальних</a:t>
            </a:r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 студій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2132856"/>
            <a:ext cx="8229600" cy="439248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«Поетика»</a:t>
            </a:r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(332 р. до н. е)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Арістотеля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spcAft>
                <a:spcPts val="600"/>
              </a:spcAft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«Лаокоон» (1776) Г. Лессінга;</a:t>
            </a:r>
          </a:p>
          <a:p>
            <a:pPr>
              <a:spcAft>
                <a:spcPts val="600"/>
              </a:spcAft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«Лекції з естетики» (1823) Г.  Гегеля;</a:t>
            </a:r>
          </a:p>
          <a:p>
            <a:pPr>
              <a:spcAft>
                <a:spcPts val="600"/>
              </a:spcAft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«Із секретів поетичної творчості» (1899) І. Франка. </a:t>
            </a:r>
          </a:p>
          <a:p>
            <a:pPr>
              <a:spcAft>
                <a:spcPts val="600"/>
              </a:spcAft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Взаємовисвітлення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мистецтв» (1917)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    О.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Вальцеля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04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0700122-C180-896F-19B2-F50840987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276" y="435104"/>
            <a:ext cx="10737448" cy="593463"/>
          </a:xfrm>
        </p:spPr>
        <p:txBody>
          <a:bodyPr>
            <a:no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Давня Греція: </a:t>
            </a:r>
            <a:r>
              <a:rPr lang="uk-UA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Арістотель«Поетика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336-322до н.е.</a:t>
            </a: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77F5CA8F-4C8F-1BFF-E2EB-026F9DB2F1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7002" y="1464182"/>
            <a:ext cx="2859272" cy="1603387"/>
          </a:xfrm>
          <a:prstGeom prst="rect">
            <a:avLst/>
          </a:prstGeom>
        </p:spPr>
      </p:pic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143CA0D-035E-D5D5-62D8-A461B6E58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76274" y="1464182"/>
            <a:ext cx="8580374" cy="5202835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зіставивши поезію з музикою, а музику з архітектурою і скульптурою, запропонував класифікацію мистецтв за принципом їх спорідненості й відмінності: </a:t>
            </a:r>
          </a:p>
          <a:p>
            <a:pPr algn="just"/>
            <a:endParaRPr lang="uk-UA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Пластичні (образотворчі, просторові) 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від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πλάσσω — «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ліплю, формую». Це мистецтва </a:t>
            </a:r>
            <a:r>
              <a:rPr lang="uk-UA" sz="5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(архітектура, скульптура, живопис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які виражають образ у просторі, через форму, лінію, колір, матеріальну речовину.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наслідують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дійсність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«за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 і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барв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Poetica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1447a).</a:t>
            </a:r>
            <a:endParaRPr lang="uk-UA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Характерні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риси:статичність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зоровість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об’єктивність, зверненість до просторової форми, композиції, гармонії пропорцій; Безпосереднє сприйняття через зір.</a:t>
            </a:r>
          </a:p>
          <a:p>
            <a:pPr algn="just"/>
            <a:r>
              <a:rPr lang="uk-UA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Мусичні</a:t>
            </a:r>
            <a:r>
              <a:rPr lang="uk-UA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(часові, динамічні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від імені муз (</a:t>
            </a:r>
            <a:r>
              <a:rPr lang="el-GR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Μοῦσαι) — 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богинь мистецтв і наук; у давніх греків </a:t>
            </a:r>
            <a:r>
              <a:rPr lang="el-GR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μουσική τέχνη 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означала сукупність “музичних” мистецтв — </a:t>
            </a:r>
            <a:r>
              <a:rPr lang="uk-UA" sz="5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поезії, музики, </a:t>
            </a:r>
            <a:r>
              <a:rPr lang="uk-UA" sz="5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театру,танцю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розгортаються у часі і сприймаються послідовно.</a:t>
            </a:r>
          </a:p>
          <a:p>
            <a:pPr algn="just"/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Характерні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риси:динамічність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розвиток у часовій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послідовності,емоційна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виразність, ритм,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інтонація;Спрямованість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внутрішній світ, переживання.</a:t>
            </a:r>
          </a:p>
          <a:p>
            <a:pPr algn="just"/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.У «Політиці» (</a:t>
            </a:r>
            <a:r>
              <a:rPr lang="hu-H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VIII, 1339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а–1341</a:t>
            </a:r>
            <a:r>
              <a:rPr lang="hu-H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Арістотель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наголошував на виховному й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катарсичному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потенціалі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мусичних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мистецтв, які «очищують душу через насолоду ритмом і гармонією».</a:t>
            </a:r>
          </a:p>
          <a:p>
            <a:pPr algn="just"/>
            <a:endParaRPr lang="uk-UA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273201-E6FA-1128-4FF2-E9B341092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33" y="3590009"/>
            <a:ext cx="1804572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60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066130"/>
          </a:xfrm>
        </p:spPr>
        <p:txBody>
          <a:bodyPr>
            <a:normAutofit/>
          </a:bodyPr>
          <a:lstStyle/>
          <a:p>
            <a:r>
              <a:rPr lang="uk-UA" sz="5400" b="1" dirty="0">
                <a:latin typeface="Times New Roman" pitchFamily="18" charset="0"/>
                <a:cs typeface="Times New Roman" pitchFamily="18" charset="0"/>
              </a:rPr>
              <a:t>Музи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9656" y="1556792"/>
            <a:ext cx="6984776" cy="5040560"/>
          </a:xfrm>
        </p:spPr>
        <p:txBody>
          <a:bodyPr>
            <a:normAutofit lnSpcReduction="10000"/>
          </a:bodyPr>
          <a:lstStyle/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Каліопа</a:t>
            </a:r>
            <a:r>
              <a:rPr lang="uk-UA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муза епосу, </a:t>
            </a:r>
          </a:p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Евтерпа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— лірики, </a:t>
            </a:r>
          </a:p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Мельпомена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— трагедії, </a:t>
            </a:r>
          </a:p>
          <a:p>
            <a:r>
              <a:rPr lang="uk-UA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Талія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комедії й сільської поезії, </a:t>
            </a:r>
          </a:p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Ерато</a:t>
            </a:r>
            <a:r>
              <a:rPr lang="uk-UA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еротичної поезії і міміки, </a:t>
            </a:r>
          </a:p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Полігімнія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— </a:t>
            </a:r>
            <a:r>
              <a:rPr lang="uk-UA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гімнічної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поезії, </a:t>
            </a:r>
          </a:p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Терпсихора</a:t>
            </a:r>
            <a:r>
              <a:rPr lang="uk-UA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танцю, </a:t>
            </a:r>
          </a:p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Кліо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— історії, </a:t>
            </a:r>
          </a:p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Уранія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— астрономії</a:t>
            </a:r>
            <a:r>
              <a:rPr lang="uk-UA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37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D5A978-EE78-F7BC-1DC0-A509B79A2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7" y="111513"/>
            <a:ext cx="11004387" cy="1092820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Класифікації мистецтв в аспекті діахронії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7A4BB3B-29E6-D6CC-D6C1-D4EBB0602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60449"/>
            <a:ext cx="11965259" cy="5386038"/>
          </a:xfrm>
        </p:spPr>
        <p:txBody>
          <a:bodyPr>
            <a:normAutofit fontScale="85000" lnSpcReduction="20000"/>
          </a:bodyPr>
          <a:lstStyle/>
          <a:p>
            <a:endParaRPr lang="uk-UA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малярство - це «німа поезія», а поезія - «</a:t>
            </a:r>
            <a:r>
              <a:rPr lang="uk-UA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ословлене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малярство». Це визначення, яке Плутарх («Про славу афінян») приписує грецькому поету </a:t>
            </a:r>
            <a:r>
              <a:rPr lang="uk-UA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Симонідові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Кеоському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(556-ч468 до н. е.), пізніше виклав Горацій у своєму посланні до </a:t>
            </a:r>
            <a:r>
              <a:rPr lang="uk-UA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Пісонів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 поетичне мистецтво» в поетичній формулі: «</a:t>
            </a: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 pictura poesis» (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вірш 361-й) .</a:t>
            </a:r>
          </a:p>
          <a:p>
            <a:r>
              <a:rPr lang="uk-UA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Лесінг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«Лаокоон»( 1776): специфіка кожного виду мистецтва зумовлена своєрідністю відповідних мистецьких засобів: об'ємні форми й кольори дають змогу скульпторові чи маляреві будувати просторовий образ, а слова, які звучать у часовій послідовності, надаються для творення поетичної розповіді, а не опису.</a:t>
            </a:r>
          </a:p>
          <a:p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Дослідники традиційно ділять мистецтва на односкладові, що спи­раються на один матеріальний носій образності (слово в літературі, звук у музиці), і багатоскладові (синтетичні), що поєднують кілька різних носіїв образності (такими є архітектурні ансамблі, що «вбирають» у себе скульптуру й живопис; театр і кіномистецтво тощо).Синтетичними є театр, цирк, кінематограф, телебачення.(</a:t>
            </a:r>
            <a:r>
              <a:rPr lang="uk-UA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В.Будний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М.Ільницький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93907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338C7-095E-B35A-E0B7-733EB5272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8" y="89211"/>
            <a:ext cx="10515600" cy="1070516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інтермедіальні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студії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6442DE-1515-2234-CBF4-1D9574C6F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27" y="1159727"/>
            <a:ext cx="11708779" cy="5430643"/>
          </a:xfrm>
        </p:spPr>
        <p:txBody>
          <a:bodyPr>
            <a:no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«Інтермедіальні студії - вивчення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зв'язків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взаємодій літератури з іншими мистецтвами й сферами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-практичної діяльності»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(«Порівняльне літературознавство: метод і перспективи» (1961), Г. </a:t>
            </a: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Ремак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 «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став загальновідомим завдяки досліднику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О.Ханзен-Льове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виник за аналогією до раніше запропонованого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Ю.Крістевою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інтертекстуальність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того поняття, що характеризувало взаємодію в межах однієї знакової системи. </a:t>
            </a:r>
          </a:p>
          <a:p>
            <a:pPr algn="just"/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це, з одного боку, використання художньою літературою інших видів мистецтва, задля посилення ефекту та поглиблення головної ідеї та змісту твору: музики, живопису, скульптури, кіно тощо, з іншого – це й методологія порівняльного аналізу художнього твору і культури загалом. </a:t>
            </a: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Неоднозначність тлумачення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інтермедіальності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зумовлює необхідність її чіткішої конкретизації. («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літературознавстві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О.В.Попова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983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712968" cy="1143000"/>
          </a:xfrm>
        </p:spPr>
        <p:txBody>
          <a:bodyPr>
            <a:noAutofit/>
          </a:bodyPr>
          <a:lstStyle/>
          <a:p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Рівні </a:t>
            </a:r>
            <a:r>
              <a:rPr lang="uk-UA" sz="4800" b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міжмистецької</a:t>
            </a:r>
            <a:r>
              <a:rPr lang="uk-UA" sz="4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взаємодії</a:t>
            </a:r>
            <a:endParaRPr lang="uk-UA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600200"/>
            <a:ext cx="8435280" cy="470912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екфразис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гіпотипозис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поєднання різних мистецтв у творчості окремої особистості;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синтез мистецтв в єдиному ансамблі або взаємопроникнення мистецтв;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трансмутація або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міжсеміотичний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переклад. </a:t>
            </a:r>
          </a:p>
        </p:txBody>
      </p:sp>
    </p:spTree>
    <p:extLst>
      <p:ext uri="{BB962C8B-B14F-4D97-AF65-F5344CB8AC3E}">
        <p14:creationId xmlns:p14="http://schemas.microsoft.com/office/powerpoint/2010/main" val="1674497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7F560-A0BE-603A-02D4-28965E57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Екфразис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форма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міжмедійної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взаємодії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57CED19-2CCE-BEE7-D4DF-10526C96A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Екфразис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ἐκφράζω — “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виражаю, вимовляю”) — це риторико-естетичний і літературний феномен, що полягає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словесному відтворенні або інтерпретації візуального образу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(реального чи уявного) з метою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ефекту живої наочності (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енаргеї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емоційного залучення реципієнта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сучасному гуманітарному дискурсі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екфразис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міжмедійний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реагує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образ,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мову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мету — не просто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оживити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збудити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переживання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541228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Оформлення за замовчуванням">
  <a:themeElements>
    <a:clrScheme name="Оформлення за замовчування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ня за замовчуванням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1666</Words>
  <Application>Microsoft Office PowerPoint</Application>
  <PresentationFormat>Широкий екран</PresentationFormat>
  <Paragraphs>127</Paragraphs>
  <Slides>28</Slides>
  <Notes>0</Notes>
  <HiddenSlides>0</HiddenSlides>
  <MMClips>8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7</vt:i4>
      </vt:variant>
      <vt:variant>
        <vt:lpstr>Заголовки слайдів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1_Тема Office</vt:lpstr>
      <vt:lpstr>2_Тема Office</vt:lpstr>
      <vt:lpstr>11_Оформлення за замовчуванням</vt:lpstr>
      <vt:lpstr>3_Тема Office</vt:lpstr>
      <vt:lpstr>4_Тема Office</vt:lpstr>
      <vt:lpstr>Тема Office</vt:lpstr>
      <vt:lpstr>7_Тема Office</vt:lpstr>
      <vt:lpstr>Лекція 6 Інтермедіальні студії</vt:lpstr>
      <vt:lpstr>Інтермедіальні студії</vt:lpstr>
      <vt:lpstr>Генезис  інтермедіальних студій</vt:lpstr>
      <vt:lpstr>Давня Греція: Арістотель«Поетика», 336-322до н.е.</vt:lpstr>
      <vt:lpstr>Музи</vt:lpstr>
      <vt:lpstr>Класифікації мистецтв в аспекті діахронії</vt:lpstr>
      <vt:lpstr>Сучасні інтермедіальні студії</vt:lpstr>
      <vt:lpstr>Рівні міжмистецької взаємодії</vt:lpstr>
      <vt:lpstr>Екфразис як форма міжмедійної взаємодії</vt:lpstr>
      <vt:lpstr> "Щит Ахілла", Пісня 18, вірші 478-608</vt:lpstr>
      <vt:lpstr>«Лукреція» Вільяма Шекспіра</vt:lpstr>
      <vt:lpstr>Гіпотипозис як форма міжмедійної взаємодії</vt:lpstr>
      <vt:lpstr>«У Корчуватому, під Києвом..» Ліна Костенко </vt:lpstr>
      <vt:lpstr>Феномен поліматії</vt:lpstr>
      <vt:lpstr>«Тигр» (1794) Вільяма Блейка </vt:lpstr>
      <vt:lpstr>Ернст Теодор Амадей Гофман </vt:lpstr>
      <vt:lpstr>«Катерина» (олія, 1842), Тарас Шевченко</vt:lpstr>
      <vt:lpstr>«Колгосп тварин» (1954) Джона Хеласа (трансмутація)</vt:lpstr>
      <vt:lpstr>КЛЮЧОВІ КАТЕГОРІЇ ІНТЕРМЕДІАЛЬНИХ СТУДІЙ</vt:lpstr>
      <vt:lpstr>Мультимедійність</vt:lpstr>
      <vt:lpstr>Шекспір, Сонет 66</vt:lpstr>
      <vt:lpstr>Шекспір. Сонет 66.  Переклад Д. Павличка</vt:lpstr>
      <vt:lpstr>Сонет 66,  «Берлінер ансамбль» </vt:lpstr>
      <vt:lpstr>Мультимедійність. Сонет 66 (Румунія)</vt:lpstr>
      <vt:lpstr>Мультимедійність.  Сонет 66. (Ларрі Головко)</vt:lpstr>
      <vt:lpstr>Інтертекстуальність</vt:lpstr>
      <vt:lpstr>Yerko: Rosencrantz and Guildenstern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Nataliya Torkut</dc:creator>
  <cp:lastModifiedBy>Nataliya Torkut</cp:lastModifiedBy>
  <cp:revision>6</cp:revision>
  <dcterms:created xsi:type="dcterms:W3CDTF">2025-10-30T21:12:56Z</dcterms:created>
  <dcterms:modified xsi:type="dcterms:W3CDTF">2025-11-25T01:34:36Z</dcterms:modified>
</cp:coreProperties>
</file>