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63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7" r:id="rId33"/>
    <p:sldId id="288" r:id="rId34"/>
    <p:sldId id="289" r:id="rId35"/>
    <p:sldId id="290" r:id="rId36"/>
    <p:sldId id="292" r:id="rId37"/>
    <p:sldId id="291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4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58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32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6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33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08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73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73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44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36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83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43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BB0FF-7B61-4C3A-8B78-B36E4FA704FB}" type="datetimeFigureOut">
              <a:rPr lang="ru-RU" smtClean="0"/>
              <a:t>02.05.2019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F29D4-FFF3-45C1-9214-7588C35F1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36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ПЕРЕВІРКА СТАТИСТИЧНИХ ГІПОТЕЗ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Дисципліна: Біометрія</a:t>
            </a:r>
          </a:p>
          <a:p>
            <a:r>
              <a:rPr lang="uk-UA" dirty="0" smtClean="0"/>
              <a:t>Модуль: другий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45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059" y="0"/>
            <a:ext cx="8857445" cy="10356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Найбільш розповсюдженим критерієм перевірки нульової гіпотези про закон розподілу ознаки генеральної сукупності є критерій узгодженості χ</a:t>
            </a:r>
            <a:r>
              <a:rPr lang="uk-UA" sz="23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 , що розраховується за формулою</a:t>
            </a:r>
            <a:r>
              <a:rPr lang="uk-UA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uk-UA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m – 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число часткових інтервалів, на які поділяється статистичний розподіл вибірки; </a:t>
            </a:r>
          </a:p>
          <a:p>
            <a:pPr indent="457200" algn="just"/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частота ознаки в і-му інтервалі; </a:t>
            </a:r>
          </a:p>
          <a:p>
            <a:pPr indent="457200" algn="just"/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' – 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теоретичні частоти, підраховані за відповідними формулами закону розподілу ймовірностей, який припускається для ознаки генеральної сукупності. </a:t>
            </a:r>
          </a:p>
          <a:p>
            <a:pPr indent="457200" algn="just"/>
            <a:r>
              <a:rPr lang="uk-UA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Теоретичні 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частоти знаходяться за формулою:</a:t>
            </a:r>
          </a:p>
          <a:p>
            <a:pPr indent="457200" algn="just"/>
            <a:endParaRPr lang="uk-UA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де: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n – 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об’єм вибірки;</a:t>
            </a:r>
          </a:p>
          <a:p>
            <a:pPr indent="457200" algn="just"/>
            <a:r>
              <a:rPr lang="uk-UA" sz="2300" dirty="0" err="1">
                <a:latin typeface="Arial" panose="020B0604020202020204" pitchFamily="34" charset="0"/>
                <a:cs typeface="Arial" panose="020B0604020202020204" pitchFamily="34" charset="0"/>
              </a:rPr>
              <a:t>рі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 – для дискретної величини є ймовірність події </a:t>
            </a:r>
            <a:r>
              <a:rPr lang="uk-UA" sz="2300" dirty="0" err="1">
                <a:latin typeface="Arial" panose="020B0604020202020204" pitchFamily="34" charset="0"/>
                <a:cs typeface="Arial" panose="020B0604020202020204" pitchFamily="34" charset="0"/>
              </a:rPr>
              <a:t>рі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=Р(Х=хі), для неперервної випадкової величини </a:t>
            </a:r>
            <a:r>
              <a:rPr lang="uk-UA" sz="2300" dirty="0" err="1">
                <a:latin typeface="Arial" panose="020B0604020202020204" pitchFamily="34" charset="0"/>
                <a:cs typeface="Arial" panose="020B0604020202020204" pitchFamily="34" charset="0"/>
              </a:rPr>
              <a:t>рі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 є ймовірність того, що ознака Х потрапить в і-</a:t>
            </a:r>
            <a:r>
              <a:rPr lang="uk-UA" sz="2300" dirty="0" err="1">
                <a:latin typeface="Arial" panose="020B0604020202020204" pitchFamily="34" charset="0"/>
                <a:cs typeface="Arial" panose="020B0604020202020204" pitchFamily="34" charset="0"/>
              </a:rPr>
              <a:t>ий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 інтервал.</a:t>
            </a:r>
          </a:p>
          <a:p>
            <a:pPr indent="457200" algn="just"/>
            <a:endParaRPr lang="uk-UA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408" y="1209677"/>
            <a:ext cx="6852612" cy="1211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04" y="4817631"/>
            <a:ext cx="5781176" cy="470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30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228" y="29915"/>
            <a:ext cx="888642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Критерій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λ (лямбда</a:t>
            </a: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Порівняльну оцінку двох однорідних варіаційних рядів і співставлення частот теоретичного і емпіричного розподілу, можна провести  і за допомогою непараметричних, або порядкових критеріїв. Для їх застосування  необхідно впорядкувати  у вигляді кумуляції емпіричні і теоретичні частоти, тобто отримати ряди накопичених частот.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Характерною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особливістю непараметричних критеріїв є те, що вони в однаковій мірі придатні для оцінки вибіркового розподілу якого завгодно виду, в той час як застосування параметричних критеріїв можливе лише за умови нормального розподілу варіаційних рядів, які взяті до уваги.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00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569" y="330335"/>
            <a:ext cx="8828468" cy="872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Найбільш простий і зручний метод запропонував А.Н. </a:t>
            </a:r>
            <a:r>
              <a:rPr lang="uk-UA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Колмогоров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та Н.В. Смирнов. Цей непараметричний показник  називається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критерій – лямбда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і позначається грецькою літерою </a:t>
            </a:r>
            <a:r>
              <a:rPr lang="uk-UA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. Визначається за формулою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457200" algn="just">
              <a:lnSpc>
                <a:spcPct val="150000"/>
              </a:lnSpc>
            </a:pP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d_max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максимальна різниця між значенням накопичених частот емпіричного і теоретичного рядів;</a:t>
            </a:r>
          </a:p>
          <a:p>
            <a:pPr indent="457200" algn="just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 –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сума всіх варіант сукупності.</a:t>
            </a:r>
          </a:p>
          <a:p>
            <a:pPr indent="457200" algn="just"/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05" y="2538300"/>
            <a:ext cx="7731417" cy="109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67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67" y="156931"/>
            <a:ext cx="892505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Перевага цього методу полягає у тому, що він для своєї оцінки не потребує допоміжних таблиць. До того ж при застосуванні критерію – </a:t>
            </a:r>
            <a:r>
              <a:rPr lang="uk-UA" sz="2200" dirty="0" err="1">
                <a:latin typeface="Arial" panose="020B0604020202020204" pitchFamily="34" charset="0"/>
                <a:cs typeface="Arial" panose="020B0604020202020204" pitchFamily="34" charset="0"/>
              </a:rPr>
              <a:t>ламбда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відпадає необхідність вирахування ступенів вільності. Граничне значення критерію λ залежить від рівня довірчої імовірності і вираховується за формулою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457200" algn="just">
              <a:lnSpc>
                <a:spcPct val="150000"/>
              </a:lnSpc>
            </a:pP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де Р – відповідний рівень імовірності – 0,95; 0,99; 0,999;</a:t>
            </a:r>
          </a:p>
          <a:p>
            <a:pPr indent="457200" algn="just"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Відповідно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цього граничні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значення критерію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λ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дорівнюють:</a:t>
            </a:r>
          </a:p>
          <a:p>
            <a:pPr indent="457200" algn="just">
              <a:lnSpc>
                <a:spcPct val="150000"/>
              </a:lnSpc>
            </a:pP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Наразі використовують модифіковану статистику </a:t>
            </a:r>
            <a:r>
              <a:rPr lang="en-GB" sz="2800" b="1" dirty="0" err="1"/>
              <a:t>Lilliefors</a:t>
            </a:r>
            <a:endParaRPr lang="uk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88" y="2636912"/>
            <a:ext cx="7154951" cy="1354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70237"/>
            <a:ext cx="8260472" cy="607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079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Перевірка гіпотез про генеральні середні і дисперсії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В прикладних задачах часто виникає необхідність перевірки рівності середніх значень та дисперсій за даними двох або більше вибірок. </a:t>
            </a:r>
            <a:endParaRPr lang="uk-UA" dirty="0" smtClean="0"/>
          </a:p>
          <a:p>
            <a:r>
              <a:rPr lang="uk-UA" dirty="0" smtClean="0"/>
              <a:t>Здійснення </a:t>
            </a:r>
            <a:r>
              <a:rPr lang="uk-UA" dirty="0"/>
              <a:t>означеної перевірки виконується за критеріями, що обираються залежно від виду розподілу вибіркових даних і мети дослідження. </a:t>
            </a:r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/>
              <a:t>деяких критеріїв перевірки рівності середніх значень висувається додаткова вимога - про рівність генеральних дисперсій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63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/>
              <a:t>Перевірка гіпотези про рівність генеральних дисперсій. </a:t>
            </a:r>
            <a:r>
              <a:rPr lang="en-US" sz="3200" dirty="0"/>
              <a:t>F</a:t>
            </a:r>
            <a:r>
              <a:rPr lang="uk-UA" sz="3200" dirty="0"/>
              <a:t>- критерій (Фішера)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 про </a:t>
            </a:r>
            <a:r>
              <a:rPr lang="ru-RU" dirty="0" err="1"/>
              <a:t>рівність</a:t>
            </a:r>
            <a:r>
              <a:rPr lang="ru-RU" dirty="0"/>
              <a:t> </a:t>
            </a:r>
            <a:r>
              <a:rPr lang="ru-RU" dirty="0" err="1"/>
              <a:t>генеральних</a:t>
            </a:r>
            <a:r>
              <a:rPr lang="ru-RU" dirty="0"/>
              <a:t> </a:t>
            </a:r>
            <a:r>
              <a:rPr lang="ru-RU" dirty="0" err="1"/>
              <a:t>дисперсій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</a:t>
            </a:r>
            <a:r>
              <a:rPr lang="ru-RU" i="1" dirty="0"/>
              <a:t> </a:t>
            </a:r>
            <a:r>
              <a:rPr lang="en-US" i="1" dirty="0"/>
              <a:t>F</a:t>
            </a:r>
            <a:r>
              <a:rPr lang="uk-UA" i="1" dirty="0"/>
              <a:t>- </a:t>
            </a:r>
            <a:r>
              <a:rPr lang="ru-RU" dirty="0" err="1"/>
              <a:t>критерієм</a:t>
            </a:r>
            <a:r>
              <a:rPr lang="ru-RU" dirty="0"/>
              <a:t> (</a:t>
            </a:r>
            <a:r>
              <a:rPr lang="ru-RU" dirty="0" err="1"/>
              <a:t>Фішера</a:t>
            </a:r>
            <a:r>
              <a:rPr lang="ru-RU" dirty="0"/>
              <a:t>)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незалежні</a:t>
            </a:r>
            <a:r>
              <a:rPr lang="ru-RU" dirty="0"/>
              <a:t> і </a:t>
            </a:r>
            <a:r>
              <a:rPr lang="ru-RU" dirty="0" err="1"/>
              <a:t>розподілені</a:t>
            </a:r>
            <a:r>
              <a:rPr lang="ru-RU" dirty="0"/>
              <a:t> за </a:t>
            </a:r>
            <a:r>
              <a:rPr lang="ru-RU" dirty="0" err="1"/>
              <a:t>нормальним</a:t>
            </a:r>
            <a:r>
              <a:rPr lang="ru-RU" dirty="0"/>
              <a:t> законом. </a:t>
            </a:r>
            <a:r>
              <a:rPr lang="ru-RU" dirty="0" err="1"/>
              <a:t>Формулюються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:</a:t>
            </a:r>
          </a:p>
          <a:p>
            <a:r>
              <a:rPr lang="uk-UA" i="1" dirty="0"/>
              <a:t>Н</a:t>
            </a:r>
            <a:r>
              <a:rPr lang="ru-RU" sz="2400" dirty="0"/>
              <a:t>0</a:t>
            </a:r>
            <a:r>
              <a:rPr lang="ru-RU" dirty="0"/>
              <a:t> - </a:t>
            </a:r>
            <a:r>
              <a:rPr lang="ru-RU" dirty="0" err="1"/>
              <a:t>дисперсії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нормально </a:t>
            </a:r>
            <a:r>
              <a:rPr lang="ru-RU" dirty="0" err="1"/>
              <a:t>розподілених</a:t>
            </a:r>
            <a:r>
              <a:rPr lang="ru-RU" dirty="0"/>
              <a:t> </a:t>
            </a:r>
            <a:r>
              <a:rPr lang="ru-RU" dirty="0" err="1"/>
              <a:t>генеральних</a:t>
            </a:r>
            <a:r>
              <a:rPr lang="ru-RU" dirty="0"/>
              <a:t> </a:t>
            </a:r>
            <a:r>
              <a:rPr lang="ru-RU" dirty="0" err="1"/>
              <a:t>сукупностей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uk-UA" dirty="0"/>
              <a:t>= </a:t>
            </a:r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2</a:t>
            </a:r>
            <a:r>
              <a:rPr lang="ru-RU" dirty="0"/>
              <a:t>;</a:t>
            </a:r>
          </a:p>
          <a:p>
            <a:r>
              <a:rPr lang="ru-RU" dirty="0" smtClean="0"/>
              <a:t>Н</a:t>
            </a:r>
            <a:r>
              <a:rPr lang="ru-RU" sz="2400" dirty="0" smtClean="0"/>
              <a:t>1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дисперсії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нормально </a:t>
            </a:r>
            <a:r>
              <a:rPr lang="ru-RU" dirty="0" err="1"/>
              <a:t>розподілених</a:t>
            </a:r>
            <a:r>
              <a:rPr lang="ru-RU" dirty="0"/>
              <a:t> </a:t>
            </a:r>
            <a:r>
              <a:rPr lang="ru-RU" dirty="0" err="1"/>
              <a:t>генеральних</a:t>
            </a:r>
            <a:r>
              <a:rPr lang="ru-RU" dirty="0"/>
              <a:t> </a:t>
            </a:r>
            <a:r>
              <a:rPr lang="ru-RU" dirty="0" err="1"/>
              <a:t>сукупностей</a:t>
            </a:r>
            <a:r>
              <a:rPr lang="ru-RU" dirty="0"/>
              <a:t> не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uk-UA" dirty="0"/>
              <a:t>≠ </a:t>
            </a:r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/>
              <a:t>Перевірка гіпотези про рівність генеральних дисперсій. </a:t>
            </a:r>
            <a:r>
              <a:rPr lang="en-US" sz="3200" dirty="0"/>
              <a:t>F</a:t>
            </a:r>
            <a:r>
              <a:rPr lang="uk-UA" sz="3200" dirty="0"/>
              <a:t>- критерій (Фішера)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</a:t>
            </a:r>
            <a:r>
              <a:rPr lang="uk-UA" dirty="0" err="1" smtClean="0"/>
              <a:t>-критерій</a:t>
            </a:r>
            <a:r>
              <a:rPr lang="uk-UA" dirty="0" smtClean="0"/>
              <a:t> (Фішера) розраховується за формулою:</a:t>
            </a:r>
          </a:p>
          <a:p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Гіпотеза </a:t>
            </a:r>
            <a:r>
              <a:rPr lang="uk-UA" dirty="0"/>
              <a:t>Н</a:t>
            </a:r>
            <a:r>
              <a:rPr lang="uk-UA" baseline="-25000" dirty="0"/>
              <a:t>0</a:t>
            </a:r>
            <a:r>
              <a:rPr lang="uk-UA" dirty="0"/>
              <a:t> приймається, якщо розраховане значення</a:t>
            </a:r>
            <a:r>
              <a:rPr lang="uk-UA" i="1" dirty="0"/>
              <a:t>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uk-UA" dirty="0"/>
              <a:t>менше критичного значення розподілу Фішера </a:t>
            </a:r>
            <a:r>
              <a:rPr lang="en-GB" dirty="0"/>
              <a:t>F</a:t>
            </a:r>
            <a:r>
              <a:rPr lang="uk-UA" baseline="-25000" dirty="0" err="1"/>
              <a:t>крит</a:t>
            </a:r>
            <a:r>
              <a:rPr lang="uk-UA" dirty="0"/>
              <a:t>, взятого із рівнем значущості</a:t>
            </a:r>
            <a:r>
              <a:rPr lang="uk-UA" i="1" dirty="0"/>
              <a:t> α</a:t>
            </a:r>
            <a:r>
              <a:rPr lang="uk-UA" dirty="0"/>
              <a:t> і степенями свободи </a:t>
            </a:r>
            <a:r>
              <a:rPr lang="en-GB" i="1" dirty="0"/>
              <a:t>l</a:t>
            </a:r>
            <a:r>
              <a:rPr lang="uk-UA" baseline="-25000" dirty="0"/>
              <a:t>1</a:t>
            </a:r>
            <a:r>
              <a:rPr lang="uk-UA" dirty="0"/>
              <a:t> та </a:t>
            </a:r>
            <a:r>
              <a:rPr lang="en-US" i="1" dirty="0"/>
              <a:t>l</a:t>
            </a:r>
            <a:r>
              <a:rPr lang="uk-UA" baseline="-25000" dirty="0"/>
              <a:t>2</a:t>
            </a:r>
            <a:r>
              <a:rPr lang="uk-UA" dirty="0"/>
              <a:t> для чисельника і знаменника відповідно: </a:t>
            </a:r>
            <a:r>
              <a:rPr lang="en-GB" i="1" dirty="0"/>
              <a:t>l</a:t>
            </a:r>
            <a:r>
              <a:rPr lang="uk-UA" baseline="-25000" dirty="0"/>
              <a:t>1</a:t>
            </a:r>
            <a:r>
              <a:rPr lang="uk-UA" dirty="0"/>
              <a:t> = </a:t>
            </a:r>
            <a:r>
              <a:rPr lang="en-GB" dirty="0"/>
              <a:t>n</a:t>
            </a:r>
            <a:r>
              <a:rPr lang="uk-UA" baseline="-25000" dirty="0"/>
              <a:t>1</a:t>
            </a:r>
            <a:r>
              <a:rPr lang="uk-UA" dirty="0"/>
              <a:t>-1, </a:t>
            </a:r>
            <a:r>
              <a:rPr lang="en-GB" i="1" dirty="0"/>
              <a:t>l</a:t>
            </a:r>
            <a:r>
              <a:rPr lang="uk-UA" baseline="-25000" dirty="0"/>
              <a:t>2</a:t>
            </a:r>
            <a:r>
              <a:rPr lang="uk-UA" dirty="0"/>
              <a:t> = </a:t>
            </a:r>
            <a:r>
              <a:rPr lang="en-GB" dirty="0"/>
              <a:t>n</a:t>
            </a:r>
            <a:r>
              <a:rPr lang="uk-UA" baseline="-25000" dirty="0"/>
              <a:t>2</a:t>
            </a:r>
            <a:r>
              <a:rPr lang="uk-UA" dirty="0"/>
              <a:t>-1, де </a:t>
            </a:r>
            <a:r>
              <a:rPr lang="en-GB" dirty="0"/>
              <a:t>n</a:t>
            </a:r>
            <a:r>
              <a:rPr lang="uk-UA" baseline="-25000" dirty="0"/>
              <a:t>1</a:t>
            </a:r>
            <a:r>
              <a:rPr lang="uk-UA" dirty="0"/>
              <a:t>, </a:t>
            </a:r>
            <a:r>
              <a:rPr lang="en-GB" dirty="0"/>
              <a:t>n</a:t>
            </a:r>
            <a:r>
              <a:rPr lang="uk-UA" baseline="-25000" dirty="0"/>
              <a:t>2</a:t>
            </a:r>
            <a:r>
              <a:rPr lang="uk-UA" dirty="0"/>
              <a:t> - об'єми вибірок. </a:t>
            </a:r>
            <a:r>
              <a:rPr lang="uk-UA" dirty="0" err="1"/>
              <a:t>F</a:t>
            </a:r>
            <a:r>
              <a:rPr lang="uk-UA" baseline="-25000" dirty="0" err="1"/>
              <a:t>крит</a:t>
            </a:r>
            <a:r>
              <a:rPr lang="uk-UA" dirty="0"/>
              <a:t> </a:t>
            </a:r>
            <a:r>
              <a:rPr lang="ru-RU" dirty="0"/>
              <a:t>– </a:t>
            </a:r>
            <a:r>
              <a:rPr lang="ru-RU" dirty="0" err="1" smtClean="0"/>
              <a:t>табличн</a:t>
            </a:r>
            <a:r>
              <a:rPr lang="uk-UA" dirty="0" smtClean="0"/>
              <a:t>а величина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161" y="2132856"/>
            <a:ext cx="485775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90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/>
              <a:t>Перевірка гіпотези про рівність генеральних середніх. Критерій </a:t>
            </a:r>
            <a:r>
              <a:rPr lang="uk-UA" sz="3200" dirty="0" err="1"/>
              <a:t>Стьюдента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Критерій</a:t>
            </a:r>
            <a:r>
              <a:rPr lang="ru-RU" dirty="0"/>
              <a:t> Стьюдента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r>
              <a:rPr lang="ru-RU" dirty="0"/>
              <a:t> про </a:t>
            </a:r>
            <a:r>
              <a:rPr lang="ru-RU" dirty="0" err="1"/>
              <a:t>рівність</a:t>
            </a:r>
            <a:r>
              <a:rPr lang="ru-RU" dirty="0"/>
              <a:t> </a:t>
            </a:r>
            <a:r>
              <a:rPr lang="ru-RU" dirty="0" err="1"/>
              <a:t>генеральних</a:t>
            </a:r>
            <a:r>
              <a:rPr lang="ru-RU" dirty="0"/>
              <a:t> </a:t>
            </a:r>
            <a:r>
              <a:rPr lang="ru-RU" dirty="0" err="1"/>
              <a:t>середніх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розподілені</a:t>
            </a:r>
            <a:r>
              <a:rPr lang="ru-RU" dirty="0"/>
              <a:t> за </a:t>
            </a:r>
            <a:r>
              <a:rPr lang="ru-RU" dirty="0" err="1"/>
              <a:t>нормальним</a:t>
            </a:r>
            <a:r>
              <a:rPr lang="ru-RU" dirty="0"/>
              <a:t> законом. </a:t>
            </a:r>
            <a:r>
              <a:rPr lang="ru-RU" dirty="0" err="1"/>
              <a:t>Формулюються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:</a:t>
            </a:r>
          </a:p>
          <a:p>
            <a:r>
              <a:rPr lang="ru-RU" dirty="0"/>
              <a:t>Н</a:t>
            </a:r>
            <a:r>
              <a:rPr lang="ru-RU" baseline="-25000" dirty="0"/>
              <a:t>0</a:t>
            </a:r>
            <a:r>
              <a:rPr lang="ru-RU" dirty="0"/>
              <a:t> - </a:t>
            </a:r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генеральних</a:t>
            </a:r>
            <a:r>
              <a:rPr lang="ru-RU" dirty="0"/>
              <a:t> </a:t>
            </a:r>
            <a:r>
              <a:rPr lang="ru-RU" dirty="0" err="1"/>
              <a:t>сукупностей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 smtClean="0"/>
              <a:t>тобто</a:t>
            </a:r>
            <a:endParaRPr lang="ru-RU" dirty="0"/>
          </a:p>
          <a:p>
            <a:r>
              <a:rPr lang="uk-UA" dirty="0"/>
              <a:t>Н</a:t>
            </a:r>
            <a:r>
              <a:rPr lang="uk-UA" baseline="-25000" dirty="0"/>
              <a:t>1</a:t>
            </a:r>
            <a:r>
              <a:rPr lang="uk-UA" dirty="0"/>
              <a:t> - середні двох генеральних сукупностей не рівні, тобто </a:t>
            </a:r>
            <a:endParaRPr lang="uk-UA" dirty="0" smtClean="0"/>
          </a:p>
          <a:p>
            <a:r>
              <a:rPr lang="uk-UA" dirty="0"/>
              <a:t>Перевірка виконується за даними двох вибірок об'ємом </a:t>
            </a:r>
            <a:r>
              <a:rPr lang="en-GB" dirty="0"/>
              <a:t>n</a:t>
            </a:r>
            <a:r>
              <a:rPr lang="ru-RU" baseline="-25000" dirty="0"/>
              <a:t>1</a:t>
            </a:r>
            <a:r>
              <a:rPr lang="ru-RU" dirty="0"/>
              <a:t> та </a:t>
            </a:r>
            <a:r>
              <a:rPr lang="en-GB" dirty="0"/>
              <a:t>n</a:t>
            </a:r>
            <a:r>
              <a:rPr lang="ru-RU" baseline="-25000" dirty="0"/>
              <a:t>2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При </a:t>
            </a:r>
            <a:r>
              <a:rPr lang="uk-UA" dirty="0"/>
              <a:t>цьому </a:t>
            </a:r>
            <a:r>
              <a:rPr lang="uk-UA" dirty="0" smtClean="0"/>
              <a:t>можливо декілька випадків.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861048"/>
            <a:ext cx="972849" cy="490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4715910"/>
            <a:ext cx="972848" cy="52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016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08653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244408" y="1700808"/>
            <a:ext cx="723639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6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75" y="620688"/>
            <a:ext cx="8820472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44408" y="1700808"/>
            <a:ext cx="723639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44408" y="4365104"/>
            <a:ext cx="723639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79"/>
            <a:ext cx="8229600" cy="1143000"/>
          </a:xfrm>
        </p:spPr>
        <p:txBody>
          <a:bodyPr/>
          <a:lstStyle/>
          <a:p>
            <a:r>
              <a:rPr lang="uk-UA" dirty="0"/>
              <a:t>Поняття про статистичні гіпотези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5472608"/>
          </a:xfrm>
        </p:spPr>
        <p:txBody>
          <a:bodyPr>
            <a:noAutofit/>
          </a:bodyPr>
          <a:lstStyle/>
          <a:p>
            <a:r>
              <a:rPr lang="ru-RU" sz="2200" b="1" dirty="0" err="1"/>
              <a:t>Статистичною</a:t>
            </a:r>
            <a:r>
              <a:rPr lang="ru-RU" sz="2200" b="1" dirty="0"/>
              <a:t> </a:t>
            </a:r>
            <a:r>
              <a:rPr lang="ru-RU" sz="2200" b="1" dirty="0" err="1"/>
              <a:t>гіпотезою</a:t>
            </a:r>
            <a:r>
              <a:rPr lang="ru-RU" sz="2200" dirty="0"/>
              <a:t> </a:t>
            </a:r>
            <a:r>
              <a:rPr lang="ru-RU" sz="2200" dirty="0" err="1"/>
              <a:t>називається</a:t>
            </a:r>
            <a:r>
              <a:rPr lang="ru-RU" sz="2200" dirty="0"/>
              <a:t> будь-яке </a:t>
            </a:r>
            <a:r>
              <a:rPr lang="ru-RU" sz="2200" dirty="0" err="1"/>
              <a:t>припущення</a:t>
            </a:r>
            <a:r>
              <a:rPr lang="ru-RU" sz="2200" dirty="0"/>
              <a:t> про </a:t>
            </a:r>
            <a:r>
              <a:rPr lang="ru-RU" sz="2200" dirty="0" err="1"/>
              <a:t>властивості</a:t>
            </a:r>
            <a:r>
              <a:rPr lang="ru-RU" sz="2200" dirty="0"/>
              <a:t> </a:t>
            </a:r>
            <a:r>
              <a:rPr lang="ru-RU" sz="2200" dirty="0" err="1"/>
              <a:t>досліджуваної</a:t>
            </a:r>
            <a:r>
              <a:rPr lang="ru-RU" sz="2200" dirty="0"/>
              <a:t> </a:t>
            </a:r>
            <a:r>
              <a:rPr lang="ru-RU" sz="2200" dirty="0" err="1"/>
              <a:t>величини</a:t>
            </a:r>
            <a:r>
              <a:rPr lang="ru-RU" sz="2200" dirty="0"/>
              <a:t>, </a:t>
            </a:r>
            <a:r>
              <a:rPr lang="ru-RU" sz="2200" dirty="0" err="1"/>
              <a:t>висунуте</a:t>
            </a:r>
            <a:r>
              <a:rPr lang="ru-RU" sz="2200" dirty="0"/>
              <a:t> на </a:t>
            </a:r>
            <a:r>
              <a:rPr lang="ru-RU" sz="2200" dirty="0" err="1"/>
              <a:t>основі</a:t>
            </a:r>
            <a:r>
              <a:rPr lang="ru-RU" sz="2200" dirty="0"/>
              <a:t> </a:t>
            </a:r>
            <a:r>
              <a:rPr lang="ru-RU" sz="2200" dirty="0" err="1"/>
              <a:t>статистичних</a:t>
            </a:r>
            <a:r>
              <a:rPr lang="ru-RU" sz="2200" dirty="0"/>
              <a:t> </a:t>
            </a:r>
            <a:r>
              <a:rPr lang="ru-RU" sz="2200" dirty="0" err="1"/>
              <a:t>даних</a:t>
            </a:r>
            <a:r>
              <a:rPr lang="ru-RU" sz="2200" dirty="0"/>
              <a:t>.</a:t>
            </a:r>
          </a:p>
          <a:p>
            <a:r>
              <a:rPr lang="ru-RU" sz="2200" dirty="0"/>
              <a:t>За </a:t>
            </a:r>
            <a:r>
              <a:rPr lang="ru-RU" sz="2200" dirty="0" err="1"/>
              <a:t>змістом</a:t>
            </a:r>
            <a:r>
              <a:rPr lang="ru-RU" sz="2200" dirty="0"/>
              <a:t> </a:t>
            </a:r>
            <a:r>
              <a:rPr lang="ru-RU" sz="2200" dirty="0" err="1"/>
              <a:t>статистичні</a:t>
            </a:r>
            <a:r>
              <a:rPr lang="ru-RU" sz="2200" dirty="0"/>
              <a:t> </a:t>
            </a:r>
            <a:r>
              <a:rPr lang="ru-RU" sz="2200" dirty="0" err="1"/>
              <a:t>гіпотези</a:t>
            </a:r>
            <a:r>
              <a:rPr lang="ru-RU" sz="2200" dirty="0"/>
              <a:t> </a:t>
            </a:r>
            <a:r>
              <a:rPr lang="ru-RU" sz="2200" dirty="0" err="1"/>
              <a:t>можна</a:t>
            </a:r>
            <a:r>
              <a:rPr lang="ru-RU" sz="2200" dirty="0"/>
              <a:t> </a:t>
            </a:r>
            <a:r>
              <a:rPr lang="ru-RU" sz="2200" dirty="0" err="1"/>
              <a:t>віднести</a:t>
            </a:r>
            <a:r>
              <a:rPr lang="ru-RU" sz="2200" dirty="0"/>
              <a:t> до таких </a:t>
            </a:r>
            <a:r>
              <a:rPr lang="ru-RU" sz="2200" dirty="0" err="1"/>
              <a:t>типів</a:t>
            </a:r>
            <a:r>
              <a:rPr lang="ru-RU" sz="2200" dirty="0"/>
              <a:t>:</a:t>
            </a:r>
          </a:p>
          <a:p>
            <a:pPr marL="639763" lvl="3"/>
            <a:r>
              <a:rPr lang="ru-RU" sz="2200" dirty="0" err="1"/>
              <a:t>Гіпотези</a:t>
            </a:r>
            <a:r>
              <a:rPr lang="ru-RU" sz="2200" dirty="0"/>
              <a:t> про вид закону </a:t>
            </a:r>
            <a:r>
              <a:rPr lang="ru-RU" sz="2200" dirty="0" err="1"/>
              <a:t>розподілу</a:t>
            </a:r>
            <a:r>
              <a:rPr lang="ru-RU" sz="2200" dirty="0"/>
              <a:t> </a:t>
            </a:r>
            <a:r>
              <a:rPr lang="ru-RU" sz="2200" dirty="0" err="1"/>
              <a:t>досліджуваної</a:t>
            </a:r>
            <a:r>
              <a:rPr lang="ru-RU" sz="2200" dirty="0"/>
              <a:t> </a:t>
            </a:r>
            <a:r>
              <a:rPr lang="ru-RU" sz="2200" dirty="0" err="1"/>
              <a:t>величини</a:t>
            </a:r>
            <a:r>
              <a:rPr lang="ru-RU" sz="2200" dirty="0"/>
              <a:t>.</a:t>
            </a:r>
          </a:p>
          <a:p>
            <a:pPr marL="639763" lvl="3"/>
            <a:r>
              <a:rPr lang="ru-RU" sz="2200" dirty="0" err="1"/>
              <a:t>Гіпотези</a:t>
            </a:r>
            <a:r>
              <a:rPr lang="ru-RU" sz="2200" dirty="0"/>
              <a:t> про </a:t>
            </a:r>
            <a:r>
              <a:rPr lang="ru-RU" sz="2200" dirty="0" err="1"/>
              <a:t>числові</a:t>
            </a:r>
            <a:r>
              <a:rPr lang="ru-RU" sz="2200" dirty="0"/>
              <a:t> характеристики </a:t>
            </a:r>
            <a:r>
              <a:rPr lang="ru-RU" sz="2200" dirty="0" err="1"/>
              <a:t>досліджуваної</a:t>
            </a:r>
            <a:r>
              <a:rPr lang="ru-RU" sz="2200" dirty="0"/>
              <a:t> </a:t>
            </a:r>
            <a:r>
              <a:rPr lang="ru-RU" sz="2200" dirty="0" err="1"/>
              <a:t>величини</a:t>
            </a:r>
            <a:r>
              <a:rPr lang="ru-RU" sz="2200" dirty="0"/>
              <a:t>.</a:t>
            </a:r>
          </a:p>
          <a:p>
            <a:pPr marL="639763" lvl="3"/>
            <a:r>
              <a:rPr lang="ru-RU" sz="2200" dirty="0" err="1"/>
              <a:t>Гіпотези</a:t>
            </a:r>
            <a:r>
              <a:rPr lang="ru-RU" sz="2200" dirty="0"/>
              <a:t> про </a:t>
            </a:r>
            <a:r>
              <a:rPr lang="ru-RU" sz="2200" dirty="0" err="1"/>
              <a:t>рівність</a:t>
            </a:r>
            <a:r>
              <a:rPr lang="ru-RU" sz="2200" dirty="0"/>
              <a:t> </a:t>
            </a:r>
            <a:r>
              <a:rPr lang="ru-RU" sz="2200" dirty="0" err="1"/>
              <a:t>числових</a:t>
            </a:r>
            <a:r>
              <a:rPr lang="ru-RU" sz="2200" dirty="0"/>
              <a:t> характеристик </a:t>
            </a:r>
            <a:r>
              <a:rPr lang="ru-RU" sz="2200" dirty="0" err="1"/>
              <a:t>досліджуваних</a:t>
            </a:r>
            <a:r>
              <a:rPr lang="ru-RU" sz="2200" dirty="0"/>
              <a:t> величин.</a:t>
            </a:r>
          </a:p>
          <a:p>
            <a:pPr marL="639763" lvl="3"/>
            <a:r>
              <a:rPr lang="ru-RU" sz="2200" dirty="0" err="1"/>
              <a:t>Гіпотези</a:t>
            </a:r>
            <a:r>
              <a:rPr lang="ru-RU" sz="2200" dirty="0"/>
              <a:t> про </a:t>
            </a:r>
            <a:r>
              <a:rPr lang="ru-RU" sz="2200" dirty="0" err="1"/>
              <a:t>належність</a:t>
            </a:r>
            <a:r>
              <a:rPr lang="ru-RU" sz="2200" dirty="0"/>
              <a:t> </a:t>
            </a:r>
            <a:r>
              <a:rPr lang="ru-RU" sz="2200" dirty="0" err="1"/>
              <a:t>досліджуваних</a:t>
            </a:r>
            <a:r>
              <a:rPr lang="ru-RU" sz="2200" dirty="0"/>
              <a:t> величин до </a:t>
            </a:r>
            <a:r>
              <a:rPr lang="ru-RU" sz="2200" dirty="0" err="1"/>
              <a:t>одній</a:t>
            </a:r>
            <a:r>
              <a:rPr lang="ru-RU" sz="2200" dirty="0"/>
              <a:t> </a:t>
            </a:r>
            <a:r>
              <a:rPr lang="ru-RU" sz="2200" dirty="0" err="1"/>
              <a:t>генеральної</a:t>
            </a:r>
            <a:r>
              <a:rPr lang="ru-RU" sz="2200" dirty="0"/>
              <a:t> </a:t>
            </a:r>
            <a:r>
              <a:rPr lang="ru-RU" sz="2200" dirty="0" err="1"/>
              <a:t>сукупності</a:t>
            </a:r>
            <a:r>
              <a:rPr lang="ru-RU" sz="2200" dirty="0"/>
              <a:t>.</a:t>
            </a:r>
          </a:p>
          <a:p>
            <a:pPr marL="639763" lvl="3"/>
            <a:r>
              <a:rPr lang="ru-RU" sz="2200" dirty="0" err="1"/>
              <a:t>Гіпотези</a:t>
            </a:r>
            <a:r>
              <a:rPr lang="ru-RU" sz="2200" dirty="0"/>
              <a:t> про вид </a:t>
            </a:r>
            <a:r>
              <a:rPr lang="ru-RU" sz="2200" dirty="0" err="1"/>
              <a:t>моделі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описує</a:t>
            </a:r>
            <a:r>
              <a:rPr lang="ru-RU" sz="2200" dirty="0"/>
              <a:t> </a:t>
            </a:r>
            <a:r>
              <a:rPr lang="ru-RU" sz="2200" dirty="0" err="1"/>
              <a:t>взаємозв'язок</a:t>
            </a:r>
            <a:r>
              <a:rPr lang="ru-RU" sz="2200" dirty="0"/>
              <a:t> </a:t>
            </a:r>
            <a:r>
              <a:rPr lang="ru-RU" sz="2200" dirty="0" err="1"/>
              <a:t>між</a:t>
            </a:r>
            <a:r>
              <a:rPr lang="ru-RU" sz="2200" dirty="0"/>
              <a:t> </a:t>
            </a:r>
            <a:r>
              <a:rPr lang="ru-RU" sz="2200" dirty="0" err="1"/>
              <a:t>досліджуваними</a:t>
            </a:r>
            <a:r>
              <a:rPr lang="ru-RU" sz="2200" dirty="0"/>
              <a:t> величинами.</a:t>
            </a:r>
          </a:p>
          <a:p>
            <a:pPr marL="639763" lvl="3"/>
            <a:r>
              <a:rPr lang="ru-RU" sz="2200" dirty="0" err="1"/>
              <a:t>Гіпотези</a:t>
            </a:r>
            <a:r>
              <a:rPr lang="ru-RU" sz="2200" dirty="0"/>
              <a:t> про </a:t>
            </a:r>
            <a:r>
              <a:rPr lang="ru-RU" sz="2200" dirty="0" err="1"/>
              <a:t>належність</a:t>
            </a:r>
            <a:r>
              <a:rPr lang="ru-RU" sz="2200" dirty="0"/>
              <a:t> </a:t>
            </a:r>
            <a:r>
              <a:rPr lang="ru-RU" sz="2200" dirty="0" err="1"/>
              <a:t>досліджуваних</a:t>
            </a:r>
            <a:r>
              <a:rPr lang="ru-RU" sz="2200" dirty="0"/>
              <a:t> величин до одного </a:t>
            </a:r>
            <a:r>
              <a:rPr lang="ru-RU" sz="2200" dirty="0" err="1"/>
              <a:t>класу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922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820472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1" y="5519026"/>
            <a:ext cx="9110329" cy="114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76345" y="2780928"/>
            <a:ext cx="723639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109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78098"/>
          </a:xfrm>
        </p:spPr>
        <p:txBody>
          <a:bodyPr>
            <a:normAutofit/>
          </a:bodyPr>
          <a:lstStyle/>
          <a:p>
            <a:r>
              <a:rPr lang="ru-RU" b="1" dirty="0" err="1"/>
              <a:t>Дисперсійний</a:t>
            </a:r>
            <a:r>
              <a:rPr lang="ru-RU" b="1" dirty="0"/>
              <a:t> </a:t>
            </a:r>
            <a:r>
              <a:rPr lang="ru-RU" b="1" dirty="0" err="1" smtClean="0"/>
              <a:t>аналіз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Розглянутий</a:t>
            </a:r>
            <a:r>
              <a:rPr lang="ru-RU" dirty="0" smtClean="0"/>
              <a:t> </a:t>
            </a:r>
            <a:r>
              <a:rPr lang="ru-RU" dirty="0" err="1" smtClean="0"/>
              <a:t>критерій</a:t>
            </a:r>
            <a:r>
              <a:rPr lang="ru-RU" dirty="0" smtClean="0"/>
              <a:t> </a:t>
            </a:r>
            <a:r>
              <a:rPr lang="ru-RU" dirty="0" err="1" smtClean="0"/>
              <a:t>Стюдента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/>
              <a:t>істотності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середніми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/>
              <a:t>обмежене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пов'язано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умов і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результативну</a:t>
            </a:r>
            <a:r>
              <a:rPr lang="ru-RU" dirty="0"/>
              <a:t> </a:t>
            </a:r>
            <a:r>
              <a:rPr lang="ru-RU" dirty="0" err="1"/>
              <a:t>ознаку</a:t>
            </a:r>
            <a:r>
              <a:rPr lang="ru-RU" dirty="0"/>
              <a:t> </a:t>
            </a:r>
            <a:r>
              <a:rPr lang="ru-RU" dirty="0" err="1"/>
              <a:t>польові</a:t>
            </a:r>
            <a:r>
              <a:rPr lang="ru-RU" dirty="0"/>
              <a:t> та </a:t>
            </a:r>
            <a:r>
              <a:rPr lang="ru-RU" dirty="0" err="1"/>
              <a:t>лабораторні</a:t>
            </a:r>
            <a:r>
              <a:rPr lang="ru-RU" dirty="0"/>
              <a:t> </a:t>
            </a:r>
            <a:r>
              <a:rPr lang="ru-RU" dirty="0" err="1"/>
              <a:t>досліди</a:t>
            </a:r>
            <a:r>
              <a:rPr lang="ru-RU" dirty="0"/>
              <a:t>, як правило,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не </a:t>
            </a:r>
            <a:r>
              <a:rPr lang="ru-RU" dirty="0" err="1"/>
              <a:t>двох</a:t>
            </a:r>
            <a:r>
              <a:rPr lang="ru-RU" dirty="0"/>
              <a:t>, а </a:t>
            </a:r>
            <a:r>
              <a:rPr lang="ru-RU" dirty="0" err="1"/>
              <a:t>більшого</a:t>
            </a:r>
            <a:r>
              <a:rPr lang="ru-RU" dirty="0"/>
              <a:t> числа </a:t>
            </a:r>
            <a:r>
              <a:rPr lang="ru-RU" dirty="0" err="1" smtClean="0"/>
              <a:t>вибірок</a:t>
            </a:r>
            <a:endParaRPr lang="ru-RU" dirty="0" smtClean="0"/>
          </a:p>
          <a:p>
            <a:r>
              <a:rPr lang="ru-RU" dirty="0"/>
              <a:t>Часто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порівнюють</a:t>
            </a:r>
            <a:r>
              <a:rPr lang="ru-RU" dirty="0"/>
              <a:t> </a:t>
            </a:r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вибірок</a:t>
            </a:r>
            <a:r>
              <a:rPr lang="ru-RU" dirty="0"/>
              <a:t>, </a:t>
            </a:r>
            <a:r>
              <a:rPr lang="ru-RU" dirty="0" err="1"/>
              <a:t>об'єднаних</a:t>
            </a:r>
            <a:r>
              <a:rPr lang="ru-RU" dirty="0"/>
              <a:t> у </a:t>
            </a:r>
            <a:r>
              <a:rPr lang="ru-RU" dirty="0" err="1"/>
              <a:t>єдиний</a:t>
            </a:r>
            <a:r>
              <a:rPr lang="ru-RU" dirty="0"/>
              <a:t> комплекс. </a:t>
            </a:r>
            <a:r>
              <a:rPr lang="ru-RU" dirty="0" smtClean="0"/>
              <a:t>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попарні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громіздкими</a:t>
            </a:r>
            <a:r>
              <a:rPr lang="ru-RU" dirty="0"/>
              <a:t>, а </a:t>
            </a:r>
            <a:r>
              <a:rPr lang="ru-RU" dirty="0" err="1"/>
              <a:t>статистичний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комплексу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особливого методу. </a:t>
            </a:r>
            <a:r>
              <a:rPr lang="ru-RU" dirty="0" err="1"/>
              <a:t>Такий</a:t>
            </a:r>
            <a:r>
              <a:rPr lang="ru-RU" dirty="0"/>
              <a:t> метод, </a:t>
            </a:r>
            <a:r>
              <a:rPr lang="ru-RU" dirty="0" err="1"/>
              <a:t>розроблений</a:t>
            </a:r>
            <a:r>
              <a:rPr lang="ru-RU" dirty="0"/>
              <a:t> в </a:t>
            </a:r>
            <a:r>
              <a:rPr lang="ru-RU" dirty="0" err="1"/>
              <a:t>математичній</a:t>
            </a:r>
            <a:r>
              <a:rPr lang="ru-RU" dirty="0"/>
              <a:t> </a:t>
            </a:r>
            <a:r>
              <a:rPr lang="ru-RU" dirty="0" err="1"/>
              <a:t>статистиці</a:t>
            </a:r>
            <a:r>
              <a:rPr lang="ru-RU" dirty="0"/>
              <a:t>, </a:t>
            </a:r>
            <a:r>
              <a:rPr lang="ru-RU" dirty="0" err="1"/>
              <a:t>дістав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дисперсійного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5645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err="1" smtClean="0"/>
              <a:t>Дисперсійний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аналіз</a:t>
            </a:r>
            <a:r>
              <a:rPr lang="ru-RU" b="1" dirty="0" smtClean="0"/>
              <a:t> 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/>
              <a:t>метод </a:t>
            </a:r>
            <a:r>
              <a:rPr lang="ru-RU" dirty="0" err="1"/>
              <a:t>статистичної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надійності</a:t>
            </a:r>
            <a:r>
              <a:rPr lang="ru-RU" dirty="0"/>
              <a:t> </a:t>
            </a:r>
            <a:r>
              <a:rPr lang="ru-RU" dirty="0" err="1"/>
              <a:t>проявлення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результативної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. За </a:t>
            </a:r>
            <a:r>
              <a:rPr lang="ru-RU" dirty="0" err="1"/>
              <a:t>допомогою</a:t>
            </a:r>
            <a:r>
              <a:rPr lang="ru-RU" dirty="0"/>
              <a:t> методу </a:t>
            </a:r>
            <a:r>
              <a:rPr lang="ru-RU" dirty="0" err="1"/>
              <a:t>дисперсійного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проводиться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статистичних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середніх</a:t>
            </a:r>
            <a:r>
              <a:rPr lang="ru-RU" dirty="0"/>
              <a:t> в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генеральних</a:t>
            </a:r>
            <a:r>
              <a:rPr lang="ru-RU" dirty="0"/>
              <a:t> </a:t>
            </a:r>
            <a:r>
              <a:rPr lang="ru-RU" dirty="0" err="1"/>
              <a:t>сукупностях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b="1" i="1" dirty="0" err="1"/>
              <a:t>нормальний</a:t>
            </a:r>
            <a:r>
              <a:rPr lang="ru-RU" b="1" i="1" dirty="0"/>
              <a:t> </a:t>
            </a:r>
            <a:r>
              <a:rPr lang="ru-RU" b="1" i="1" dirty="0" err="1"/>
              <a:t>розподіл</a:t>
            </a:r>
            <a:r>
              <a:rPr lang="ru-RU" dirty="0" smtClean="0"/>
              <a:t>.</a:t>
            </a:r>
          </a:p>
          <a:p>
            <a:r>
              <a:rPr lang="ru-RU" dirty="0" err="1"/>
              <a:t>Дисперсійний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вибіркові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результативного і </a:t>
            </a:r>
            <a:r>
              <a:rPr lang="ru-RU" dirty="0" err="1"/>
              <a:t>факторних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достатні</a:t>
            </a:r>
            <a:r>
              <a:rPr lang="ru-RU" dirty="0"/>
              <a:t> для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одержаних</a:t>
            </a:r>
            <a:r>
              <a:rPr lang="ru-RU" dirty="0"/>
              <a:t> за </a:t>
            </a:r>
            <a:r>
              <a:rPr lang="ru-RU" dirty="0" err="1"/>
              <a:t>вибіркою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на </a:t>
            </a:r>
            <a:r>
              <a:rPr lang="ru-RU" dirty="0" err="1"/>
              <a:t>генеральну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. </a:t>
            </a:r>
            <a:r>
              <a:rPr lang="ru-RU" dirty="0" err="1"/>
              <a:t>Достоїнством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 є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надійні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по </a:t>
            </a:r>
            <a:r>
              <a:rPr lang="ru-RU" dirty="0" err="1"/>
              <a:t>вибірках</a:t>
            </a:r>
            <a:r>
              <a:rPr lang="ru-RU" dirty="0"/>
              <a:t> </a:t>
            </a:r>
            <a:r>
              <a:rPr lang="ru-RU" dirty="0" err="1"/>
              <a:t>невеликої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8206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 err="1" smtClean="0"/>
              <a:t>Дисперсійний</a:t>
            </a:r>
            <a:r>
              <a:rPr lang="ru-RU" b="1" dirty="0" smtClean="0"/>
              <a:t> </a:t>
            </a:r>
            <a:r>
              <a:rPr lang="ru-RU" b="1" dirty="0" err="1" smtClean="0"/>
              <a:t>аналіз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147248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Суть </a:t>
            </a:r>
            <a:r>
              <a:rPr lang="ru-RU" dirty="0" err="1" smtClean="0"/>
              <a:t>дисперсійного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статистичному</a:t>
            </a:r>
            <a:r>
              <a:rPr lang="ru-RU" dirty="0"/>
              <a:t>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вірогідності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одного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на </a:t>
            </a:r>
            <a:r>
              <a:rPr lang="ru-RU" dirty="0" err="1"/>
              <a:t>результативну</a:t>
            </a:r>
            <a:r>
              <a:rPr lang="ru-RU" dirty="0"/>
              <a:t> </a:t>
            </a:r>
            <a:r>
              <a:rPr lang="ru-RU" dirty="0" err="1"/>
              <a:t>ознаку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цього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дисперсійного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вирішуються</a:t>
            </a:r>
            <a:r>
              <a:rPr lang="ru-RU" dirty="0"/>
              <a:t> три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: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істотності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груповими</a:t>
            </a:r>
            <a:r>
              <a:rPr lang="ru-RU" dirty="0"/>
              <a:t> </a:t>
            </a:r>
            <a:r>
              <a:rPr lang="ru-RU" dirty="0" err="1"/>
              <a:t>середніми</a:t>
            </a:r>
            <a:r>
              <a:rPr lang="ru-RU" dirty="0"/>
              <a:t>;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/>
              <a:t>вірогідності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;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/>
              <a:t>істотності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парами </a:t>
            </a:r>
            <a:r>
              <a:rPr lang="ru-RU" dirty="0" err="1"/>
              <a:t>середніх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12657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err="1" smtClean="0"/>
              <a:t>Відповідно</a:t>
            </a:r>
            <a:r>
              <a:rPr lang="ru-RU" sz="3200" b="1" dirty="0" smtClean="0"/>
              <a:t> до </a:t>
            </a:r>
            <a:r>
              <a:rPr lang="ru-RU" sz="3200" b="1" dirty="0" err="1" smtClean="0"/>
              <a:t>принципової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схеми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дисперсійний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аналіз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можна</a:t>
            </a:r>
            <a:r>
              <a:rPr lang="ru-RU" sz="3200" b="1" dirty="0" smtClean="0"/>
              <a:t> подати у </a:t>
            </a:r>
            <a:r>
              <a:rPr lang="ru-RU" sz="3200" b="1" dirty="0" err="1" smtClean="0"/>
              <a:t>вигляді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п'яти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послідовно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виконуваних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етапів</a:t>
            </a:r>
            <a:r>
              <a:rPr lang="ru-RU" sz="3200" b="1" dirty="0" smtClean="0"/>
              <a:t>: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визначення</a:t>
            </a:r>
            <a:r>
              <a:rPr lang="ru-RU" dirty="0"/>
              <a:t> і </a:t>
            </a:r>
            <a:r>
              <a:rPr lang="ru-RU" dirty="0" err="1"/>
              <a:t>розкладання</a:t>
            </a:r>
            <a:r>
              <a:rPr lang="ru-RU" dirty="0"/>
              <a:t> </a:t>
            </a:r>
            <a:r>
              <a:rPr lang="ru-RU" dirty="0" err="1"/>
              <a:t>варіації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 err="1"/>
              <a:t>визначення</a:t>
            </a:r>
            <a:r>
              <a:rPr lang="ru-RU" dirty="0"/>
              <a:t> числа </a:t>
            </a:r>
            <a:r>
              <a:rPr lang="ru-RU" dirty="0" err="1"/>
              <a:t>ступенів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варіації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3) </a:t>
            </a:r>
            <a:r>
              <a:rPr lang="ru-RU" dirty="0" err="1"/>
              <a:t>обчислення</a:t>
            </a:r>
            <a:r>
              <a:rPr lang="ru-RU" dirty="0"/>
              <a:t> </a:t>
            </a:r>
            <a:r>
              <a:rPr lang="ru-RU" dirty="0" err="1"/>
              <a:t>дисперсій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співвідношень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4)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дисперсій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співвідношень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5)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вірогідності</a:t>
            </a:r>
            <a:r>
              <a:rPr lang="ru-RU" dirty="0"/>
              <a:t> </a:t>
            </a:r>
            <a:r>
              <a:rPr lang="ru-RU" dirty="0" err="1"/>
              <a:t>різниці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середніми</a:t>
            </a:r>
            <a:r>
              <a:rPr lang="ru-RU" dirty="0"/>
              <a:t> і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висновків</a:t>
            </a:r>
            <a:r>
              <a:rPr lang="ru-RU" dirty="0"/>
              <a:t> з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нульової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3707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Дисперсійний</a:t>
            </a:r>
            <a:r>
              <a:rPr lang="ru-RU" b="1" dirty="0" smtClean="0"/>
              <a:t> </a:t>
            </a:r>
            <a:r>
              <a:rPr lang="ru-RU" b="1" dirty="0" err="1" smtClean="0"/>
              <a:t>аналіз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розв'язування</a:t>
            </a:r>
            <a:r>
              <a:rPr lang="ru-RU" dirty="0"/>
              <a:t> задач </a:t>
            </a:r>
            <a:r>
              <a:rPr lang="ru-RU" dirty="0" err="1"/>
              <a:t>дисперсійного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закон </a:t>
            </a:r>
            <a:r>
              <a:rPr lang="ru-RU" dirty="0" err="1"/>
              <a:t>розкладання</a:t>
            </a:r>
            <a:r>
              <a:rPr lang="ru-RU" dirty="0"/>
              <a:t> (</a:t>
            </a:r>
            <a:r>
              <a:rPr lang="ru-RU" dirty="0" err="1"/>
              <a:t>додавання</a:t>
            </a:r>
            <a:r>
              <a:rPr lang="ru-RU" dirty="0"/>
              <a:t>) </a:t>
            </a:r>
            <a:r>
              <a:rPr lang="ru-RU" dirty="0" err="1"/>
              <a:t>варіації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варіація</a:t>
            </a:r>
            <a:r>
              <a:rPr lang="ru-RU" dirty="0"/>
              <a:t> (</a:t>
            </a:r>
            <a:r>
              <a:rPr lang="ru-RU" dirty="0" err="1"/>
              <a:t>коливання</a:t>
            </a:r>
            <a:r>
              <a:rPr lang="ru-RU" dirty="0"/>
              <a:t>) </a:t>
            </a:r>
            <a:r>
              <a:rPr lang="ru-RU" dirty="0" err="1"/>
              <a:t>результативної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поділяється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: </a:t>
            </a:r>
            <a:r>
              <a:rPr lang="ru-RU" dirty="0" err="1"/>
              <a:t>варіацію</a:t>
            </a:r>
            <a:r>
              <a:rPr lang="ru-RU" dirty="0"/>
              <a:t>, </a:t>
            </a:r>
            <a:r>
              <a:rPr lang="ru-RU" dirty="0" err="1"/>
              <a:t>зумовлену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фактора (</a:t>
            </a:r>
            <a:r>
              <a:rPr lang="ru-RU" dirty="0" err="1"/>
              <a:t>факторів</a:t>
            </a:r>
            <a:r>
              <a:rPr lang="ru-RU" dirty="0"/>
              <a:t>), і </a:t>
            </a:r>
            <a:r>
              <a:rPr lang="ru-RU" dirty="0" err="1"/>
              <a:t>варіацію</a:t>
            </a:r>
            <a:r>
              <a:rPr lang="ru-RU" dirty="0"/>
              <a:t>, </a:t>
            </a:r>
            <a:r>
              <a:rPr lang="ru-RU" dirty="0" err="1"/>
              <a:t>викликану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випадкових</a:t>
            </a:r>
            <a:r>
              <a:rPr lang="ru-RU" dirty="0"/>
              <a:t> причин</a:t>
            </a:r>
          </a:p>
        </p:txBody>
      </p:sp>
    </p:spTree>
    <p:extLst>
      <p:ext uri="{BB962C8B-B14F-4D97-AF65-F5344CB8AC3E}">
        <p14:creationId xmlns:p14="http://schemas.microsoft.com/office/powerpoint/2010/main" val="1511537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Дисперсійний</a:t>
            </a:r>
            <a:r>
              <a:rPr lang="ru-RU" b="1" dirty="0" smtClean="0"/>
              <a:t> </a:t>
            </a:r>
            <a:r>
              <a:rPr lang="ru-RU" b="1" dirty="0" err="1" smtClean="0"/>
              <a:t>аналіз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511256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вірогідність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груповими</a:t>
            </a:r>
            <a:r>
              <a:rPr lang="ru-RU" dirty="0"/>
              <a:t> </a:t>
            </a:r>
            <a:r>
              <a:rPr lang="ru-RU" dirty="0" err="1"/>
              <a:t>середніми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міжгрупову</a:t>
            </a:r>
            <a:r>
              <a:rPr lang="ru-RU" dirty="0"/>
              <a:t> та </a:t>
            </a:r>
            <a:r>
              <a:rPr lang="ru-RU" dirty="0" err="1"/>
              <a:t>внутрішньогрупову</a:t>
            </a:r>
            <a:r>
              <a:rPr lang="ru-RU" dirty="0"/>
              <a:t> </a:t>
            </a:r>
            <a:r>
              <a:rPr lang="ru-RU" dirty="0" err="1"/>
              <a:t>варіації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міжгрупова</a:t>
            </a:r>
            <a:r>
              <a:rPr lang="ru-RU" dirty="0"/>
              <a:t> (</a:t>
            </a:r>
            <a:r>
              <a:rPr lang="ru-RU" dirty="0" err="1"/>
              <a:t>факторна</a:t>
            </a:r>
            <a:r>
              <a:rPr lang="ru-RU" dirty="0"/>
              <a:t>) </a:t>
            </a:r>
            <a:r>
              <a:rPr lang="ru-RU" dirty="0" err="1"/>
              <a:t>варіація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внутрішньогрупову</a:t>
            </a:r>
            <a:r>
              <a:rPr lang="ru-RU" dirty="0"/>
              <a:t> (</a:t>
            </a:r>
            <a:r>
              <a:rPr lang="ru-RU" dirty="0" err="1"/>
              <a:t>залишкову</a:t>
            </a:r>
            <a:r>
              <a:rPr lang="ru-RU" dirty="0"/>
              <a:t>) </a:t>
            </a:r>
            <a:r>
              <a:rPr lang="ru-RU" dirty="0" err="1"/>
              <a:t>варіацію</a:t>
            </a:r>
            <a:r>
              <a:rPr lang="ru-RU" dirty="0"/>
              <a:t>, то фактор </a:t>
            </a:r>
            <a:r>
              <a:rPr lang="ru-RU" dirty="0" err="1"/>
              <a:t>впливав</a:t>
            </a:r>
            <a:r>
              <a:rPr lang="ru-RU" dirty="0"/>
              <a:t> на </a:t>
            </a:r>
            <a:r>
              <a:rPr lang="ru-RU" dirty="0" err="1"/>
              <a:t>результативну</a:t>
            </a:r>
            <a:r>
              <a:rPr lang="ru-RU" dirty="0"/>
              <a:t> </a:t>
            </a:r>
            <a:r>
              <a:rPr lang="ru-RU" dirty="0" err="1"/>
              <a:t>ознаку</a:t>
            </a:r>
            <a:r>
              <a:rPr lang="ru-RU" dirty="0"/>
              <a:t>,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змінюючи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групових</a:t>
            </a:r>
            <a:r>
              <a:rPr lang="ru-RU" dirty="0"/>
              <a:t> </a:t>
            </a:r>
            <a:r>
              <a:rPr lang="ru-RU" dirty="0" err="1"/>
              <a:t>середніх</a:t>
            </a:r>
            <a:r>
              <a:rPr lang="ru-RU" dirty="0"/>
              <a:t> величин. </a:t>
            </a:r>
            <a:endParaRPr lang="ru-RU" dirty="0" smtClean="0"/>
          </a:p>
          <a:p>
            <a:r>
              <a:rPr lang="ru-RU" dirty="0" smtClean="0"/>
              <a:t>Але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, яке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міжгруповою</a:t>
            </a:r>
            <a:r>
              <a:rPr lang="ru-RU" dirty="0"/>
              <a:t> і </a:t>
            </a:r>
            <a:r>
              <a:rPr lang="ru-RU" dirty="0" err="1"/>
              <a:t>внутрішньогруповою</a:t>
            </a:r>
            <a:r>
              <a:rPr lang="ru-RU" dirty="0"/>
              <a:t> </a:t>
            </a:r>
            <a:r>
              <a:rPr lang="ru-RU" dirty="0" err="1"/>
              <a:t>варіаціями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як </a:t>
            </a:r>
            <a:r>
              <a:rPr lang="ru-RU" dirty="0" err="1"/>
              <a:t>достатнє</a:t>
            </a:r>
            <a:r>
              <a:rPr lang="ru-RU" dirty="0"/>
              <a:t> для </a:t>
            </a:r>
            <a:r>
              <a:rPr lang="ru-RU" dirty="0" err="1"/>
              <a:t>висновку</a:t>
            </a:r>
            <a:r>
              <a:rPr lang="ru-RU" dirty="0"/>
              <a:t> про </a:t>
            </a:r>
            <a:r>
              <a:rPr lang="ru-RU" dirty="0" err="1"/>
              <a:t>вірогідність</a:t>
            </a:r>
            <a:r>
              <a:rPr lang="ru-RU" dirty="0"/>
              <a:t> (</a:t>
            </a:r>
            <a:r>
              <a:rPr lang="ru-RU" dirty="0" err="1"/>
              <a:t>істотність</a:t>
            </a:r>
            <a:r>
              <a:rPr lang="ru-RU" dirty="0"/>
              <a:t>) </a:t>
            </a:r>
            <a:r>
              <a:rPr lang="ru-RU" dirty="0" err="1"/>
              <a:t>відмінностей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груповими</a:t>
            </a:r>
            <a:r>
              <a:rPr lang="ru-RU" dirty="0"/>
              <a:t> </a:t>
            </a:r>
            <a:r>
              <a:rPr lang="ru-RU" dirty="0" err="1"/>
              <a:t>середніми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188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 </a:t>
            </a:r>
            <a:r>
              <a:rPr lang="ru-RU" b="1" dirty="0" smtClean="0"/>
              <a:t>-</a:t>
            </a:r>
            <a:r>
              <a:rPr lang="ru-RU" b="1" dirty="0" err="1" smtClean="0"/>
              <a:t>критерій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Для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істотності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середніми</a:t>
            </a:r>
            <a:r>
              <a:rPr lang="ru-RU" dirty="0"/>
              <a:t> і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висновків</a:t>
            </a:r>
            <a:r>
              <a:rPr lang="ru-RU" dirty="0"/>
              <a:t> з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нульової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/>
              <a:t>дисперсійному</a:t>
            </a:r>
            <a:r>
              <a:rPr lang="ru-RU" dirty="0"/>
              <a:t> </a:t>
            </a:r>
            <a:r>
              <a:rPr lang="ru-RU" dirty="0" err="1"/>
              <a:t>аналізі</a:t>
            </a:r>
            <a:r>
              <a:rPr lang="ru-RU" dirty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en-GB" b="1" dirty="0" smtClean="0"/>
              <a:t>F </a:t>
            </a:r>
            <a:r>
              <a:rPr lang="ru-RU" b="1" dirty="0" smtClean="0"/>
              <a:t>-</a:t>
            </a:r>
            <a:r>
              <a:rPr lang="ru-RU" b="1" dirty="0" err="1" smtClean="0"/>
              <a:t>критерій</a:t>
            </a:r>
            <a:r>
              <a:rPr lang="ru-RU" dirty="0"/>
              <a:t>, закон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встановив</a:t>
            </a:r>
            <a:r>
              <a:rPr lang="ru-RU" dirty="0"/>
              <a:t> Р</a:t>
            </a:r>
            <a:r>
              <a:rPr lang="ru-RU" dirty="0" smtClean="0"/>
              <a:t>.</a:t>
            </a:r>
            <a:r>
              <a:rPr lang="en-GB" dirty="0" smtClean="0"/>
              <a:t> </a:t>
            </a:r>
            <a:r>
              <a:rPr lang="ru-RU" dirty="0" err="1" smtClean="0"/>
              <a:t>Фішер</a:t>
            </a:r>
            <a:r>
              <a:rPr lang="ru-RU" dirty="0"/>
              <a:t>. </a:t>
            </a:r>
            <a:endParaRPr lang="en-GB" dirty="0" smtClean="0"/>
          </a:p>
          <a:p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/>
              <a:t>критерій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дисперсій</a:t>
            </a:r>
            <a:r>
              <a:rPr lang="ru-RU" dirty="0"/>
              <a:t>: </a:t>
            </a:r>
            <a:r>
              <a:rPr lang="ru-RU" dirty="0" err="1"/>
              <a:t>факторної</a:t>
            </a:r>
            <a:r>
              <a:rPr lang="ru-RU" dirty="0"/>
              <a:t>, </a:t>
            </a:r>
            <a:r>
              <a:rPr lang="ru-RU" dirty="0" err="1"/>
              <a:t>породжуваної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фактора, та </a:t>
            </a:r>
            <a:r>
              <a:rPr lang="ru-RU" dirty="0" err="1"/>
              <a:t>залишкової</a:t>
            </a:r>
            <a:r>
              <a:rPr lang="ru-RU" dirty="0"/>
              <a:t>, </a:t>
            </a:r>
            <a:r>
              <a:rPr lang="ru-RU" dirty="0" err="1"/>
              <a:t>зумовленої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випадкових</a:t>
            </a:r>
            <a:r>
              <a:rPr lang="ru-RU" dirty="0"/>
              <a:t> </a:t>
            </a:r>
            <a:r>
              <a:rPr lang="ru-RU" dirty="0" smtClean="0"/>
              <a:t>причин</a:t>
            </a:r>
            <a:endParaRPr lang="en-GB" dirty="0" smtClean="0"/>
          </a:p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en-GB" b="1" dirty="0" smtClean="0"/>
              <a:t>F </a:t>
            </a:r>
            <a:r>
              <a:rPr lang="ru-RU" b="1" dirty="0" smtClean="0"/>
              <a:t>-</a:t>
            </a:r>
            <a:r>
              <a:rPr lang="ru-RU" b="1" dirty="0" err="1" smtClean="0"/>
              <a:t>критерій</a:t>
            </a:r>
            <a:r>
              <a:rPr lang="ru-RU" dirty="0" smtClean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значнішими</a:t>
            </a:r>
            <a:r>
              <a:rPr lang="ru-RU" dirty="0"/>
              <a:t> є </a:t>
            </a:r>
            <a:r>
              <a:rPr lang="ru-RU" dirty="0" err="1"/>
              <a:t>розбіжності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дисперсіями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378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56226"/>
            <a:ext cx="8316416" cy="2061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5629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Диспресійний</a:t>
            </a:r>
            <a:r>
              <a:rPr lang="uk-UA" dirty="0" smtClean="0"/>
              <a:t> </a:t>
            </a:r>
            <a:r>
              <a:rPr lang="en-GB" dirty="0" smtClean="0"/>
              <a:t>(ANOVA) </a:t>
            </a:r>
            <a:r>
              <a:rPr lang="uk-UA" dirty="0" smtClean="0"/>
              <a:t>аналіз</a:t>
            </a:r>
            <a:r>
              <a:rPr lang="en-GB" dirty="0" smtClean="0"/>
              <a:t> </a:t>
            </a:r>
            <a:r>
              <a:rPr lang="uk-UA" dirty="0" smtClean="0"/>
              <a:t>виконуємо в </a:t>
            </a:r>
            <a:r>
              <a:rPr lang="en-GB" dirty="0" smtClean="0"/>
              <a:t>PAST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00" t="3125" r="27800" b="48437"/>
          <a:stretch/>
        </p:blipFill>
        <p:spPr bwMode="auto">
          <a:xfrm>
            <a:off x="203481" y="1628800"/>
            <a:ext cx="8953343" cy="3945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6093296"/>
            <a:ext cx="7230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/>
              <a:t>Univariate</a:t>
            </a:r>
            <a:r>
              <a:rPr lang="en-GB" sz="2800" dirty="0" smtClean="0"/>
              <a:t> -&gt; ANOVA etc. -&gt; Several sample tests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4050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79"/>
            <a:ext cx="8229600" cy="1143000"/>
          </a:xfrm>
        </p:spPr>
        <p:txBody>
          <a:bodyPr/>
          <a:lstStyle/>
          <a:p>
            <a:r>
              <a:rPr lang="uk-UA" dirty="0" smtClean="0"/>
              <a:t>Поняття про статистичні гіпотези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32859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 </a:t>
            </a:r>
            <a:r>
              <a:rPr lang="ru-RU" dirty="0" err="1"/>
              <a:t>позначаються</a:t>
            </a:r>
            <a:r>
              <a:rPr lang="ru-RU" dirty="0"/>
              <a:t> </a:t>
            </a:r>
            <a:r>
              <a:rPr lang="ru-RU" dirty="0" err="1"/>
              <a:t>латинськими</a:t>
            </a:r>
            <a:r>
              <a:rPr lang="ru-RU" dirty="0"/>
              <a:t> буквами </a:t>
            </a:r>
            <a:r>
              <a:rPr lang="ru-RU" b="1" i="1" dirty="0"/>
              <a:t>Н</a:t>
            </a:r>
            <a:r>
              <a:rPr lang="ru-RU" b="1" baseline="-25000" dirty="0"/>
              <a:t>0</a:t>
            </a:r>
            <a:r>
              <a:rPr lang="ru-RU" b="1" dirty="0"/>
              <a:t>, </a:t>
            </a:r>
            <a:r>
              <a:rPr lang="ru-RU" b="1" i="1" dirty="0" smtClean="0"/>
              <a:t>Н</a:t>
            </a:r>
            <a:r>
              <a:rPr lang="ru-RU" b="1" baseline="-25000" dirty="0" smtClean="0"/>
              <a:t>1</a:t>
            </a:r>
            <a:r>
              <a:rPr lang="ru-RU" b="1" dirty="0" smtClean="0"/>
              <a:t>, </a:t>
            </a:r>
            <a:r>
              <a:rPr lang="ru-RU" b="1" i="1" dirty="0" smtClean="0"/>
              <a:t>Н</a:t>
            </a:r>
            <a:r>
              <a:rPr lang="ru-RU" b="1" baseline="-25000" dirty="0" smtClean="0"/>
              <a:t>2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dirty="0"/>
              <a:t>і т.д. </a:t>
            </a:r>
            <a:r>
              <a:rPr lang="ru-RU" dirty="0" err="1"/>
              <a:t>Гіпотеза</a:t>
            </a:r>
            <a:r>
              <a:rPr lang="ru-RU" dirty="0"/>
              <a:t> </a:t>
            </a:r>
            <a:r>
              <a:rPr lang="ru-RU" b="1" i="1" dirty="0"/>
              <a:t>Н</a:t>
            </a:r>
            <a:r>
              <a:rPr lang="ru-RU" b="1" baseline="-25000" dirty="0"/>
              <a:t>0</a:t>
            </a:r>
            <a:r>
              <a:rPr lang="ru-RU" dirty="0"/>
              <a:t> </a:t>
            </a:r>
            <a:r>
              <a:rPr lang="ru-RU" dirty="0" err="1"/>
              <a:t>формулюється</a:t>
            </a:r>
            <a:r>
              <a:rPr lang="ru-RU" dirty="0"/>
              <a:t> як </a:t>
            </a:r>
            <a:r>
              <a:rPr lang="ru-RU" b="1" dirty="0" err="1"/>
              <a:t>основна</a:t>
            </a:r>
            <a:r>
              <a:rPr lang="ru-RU" dirty="0"/>
              <a:t> в тому </a:t>
            </a:r>
            <a:r>
              <a:rPr lang="ru-RU" dirty="0" err="1"/>
              <a:t>розумінні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перевірці</a:t>
            </a:r>
            <a:r>
              <a:rPr lang="ru-RU" dirty="0"/>
              <a:t> </a:t>
            </a:r>
            <a:r>
              <a:rPr lang="ru-RU" dirty="0" err="1"/>
              <a:t>бажано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б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справедливість</a:t>
            </a:r>
            <a:r>
              <a:rPr lang="ru-RU" dirty="0"/>
              <a:t>. </a:t>
            </a:r>
            <a:r>
              <a:rPr lang="ru-RU" dirty="0" err="1"/>
              <a:t>Основній</a:t>
            </a:r>
            <a:r>
              <a:rPr lang="ru-RU" dirty="0"/>
              <a:t> </a:t>
            </a:r>
            <a:r>
              <a:rPr lang="ru-RU" dirty="0" err="1"/>
              <a:t>гіпотезі</a:t>
            </a:r>
            <a:r>
              <a:rPr lang="ru-RU" dirty="0"/>
              <a:t> </a:t>
            </a:r>
            <a:r>
              <a:rPr lang="ru-RU" b="1" i="1" dirty="0"/>
              <a:t>Н</a:t>
            </a:r>
            <a:r>
              <a:rPr lang="ru-RU" b="1" baseline="-25000" dirty="0"/>
              <a:t>0</a:t>
            </a:r>
            <a:r>
              <a:rPr lang="ru-RU" baseline="-25000" dirty="0"/>
              <a:t> </a:t>
            </a:r>
            <a:r>
              <a:rPr lang="ru-RU" dirty="0" err="1"/>
              <a:t>протиставляються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 </a:t>
            </a:r>
            <a:r>
              <a:rPr lang="ru-RU" b="1" i="1" dirty="0"/>
              <a:t>Н</a:t>
            </a:r>
            <a:r>
              <a:rPr lang="ru-RU" b="1" baseline="-25000" dirty="0"/>
              <a:t>1</a:t>
            </a:r>
            <a:r>
              <a:rPr lang="ru-RU" b="1" dirty="0"/>
              <a:t>, </a:t>
            </a:r>
            <a:r>
              <a:rPr lang="ru-RU" b="1" i="1" dirty="0"/>
              <a:t>Н</a:t>
            </a:r>
            <a:r>
              <a:rPr lang="ru-RU" b="1" baseline="-25000" dirty="0"/>
              <a:t>2</a:t>
            </a:r>
            <a:r>
              <a:rPr lang="ru-RU" dirty="0"/>
              <a:t>, ...,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b="1" dirty="0" err="1"/>
              <a:t>альтернативними</a:t>
            </a:r>
            <a:r>
              <a:rPr lang="ru-RU" dirty="0"/>
              <a:t>.</a:t>
            </a:r>
          </a:p>
          <a:p>
            <a:pPr>
              <a:spcBef>
                <a:spcPts val="1200"/>
              </a:spcBef>
            </a:pP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з </a:t>
            </a:r>
            <a:r>
              <a:rPr lang="ru-RU" dirty="0" err="1"/>
              <a:t>альтернативних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статистичних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проводиться за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b="1" dirty="0" err="1"/>
              <a:t>критерієм</a:t>
            </a:r>
            <a:r>
              <a:rPr lang="ru-RU" b="1" dirty="0"/>
              <a:t>,</a:t>
            </a:r>
            <a:r>
              <a:rPr lang="ru-RU" dirty="0"/>
              <a:t>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обирається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 і виду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статистичних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</a:t>
            </a:r>
          </a:p>
          <a:p>
            <a:pPr>
              <a:spcBef>
                <a:spcPts val="1200"/>
              </a:spcBef>
            </a:pPr>
            <a:r>
              <a:rPr lang="uk-UA" dirty="0"/>
              <a:t>Якщо сформульовані гіпотези</a:t>
            </a:r>
            <a:r>
              <a:rPr lang="uk-UA" i="1" dirty="0"/>
              <a:t> </a:t>
            </a:r>
            <a:r>
              <a:rPr lang="uk-UA" b="1" i="1" dirty="0"/>
              <a:t>Н</a:t>
            </a:r>
            <a:r>
              <a:rPr lang="ru-RU" b="1" baseline="-25000" dirty="0"/>
              <a:t>0</a:t>
            </a:r>
            <a:r>
              <a:rPr lang="uk-UA" dirty="0"/>
              <a:t> - основна та</a:t>
            </a:r>
            <a:r>
              <a:rPr lang="uk-UA" i="1" dirty="0"/>
              <a:t> </a:t>
            </a:r>
            <a:r>
              <a:rPr lang="ru-RU" i="1" dirty="0" smtClean="0"/>
              <a:t>Н</a:t>
            </a:r>
            <a:r>
              <a:rPr lang="ru-RU" baseline="-25000" dirty="0" smtClean="0"/>
              <a:t>1</a:t>
            </a:r>
            <a:r>
              <a:rPr lang="uk-UA" dirty="0" smtClean="0"/>
              <a:t> </a:t>
            </a:r>
            <a:r>
              <a:rPr lang="uk-UA" dirty="0"/>
              <a:t>альтернативна (конкуруюча) і обраний критерій перевірки справедливості основної гіпотези, то прийняття </a:t>
            </a:r>
            <a:r>
              <a:rPr lang="uk-UA" b="1" i="1" dirty="0"/>
              <a:t>Н</a:t>
            </a:r>
            <a:r>
              <a:rPr lang="ru-RU" b="1" baseline="-25000" dirty="0"/>
              <a:t>0</a:t>
            </a:r>
            <a:r>
              <a:rPr lang="uk-UA" dirty="0"/>
              <a:t> означає відкидання </a:t>
            </a:r>
            <a:r>
              <a:rPr lang="ru-RU" i="1" dirty="0" smtClean="0"/>
              <a:t>Н</a:t>
            </a:r>
            <a:r>
              <a:rPr lang="ru-RU" baseline="-25000" dirty="0" smtClean="0"/>
              <a:t>1</a:t>
            </a:r>
            <a:r>
              <a:rPr lang="uk-UA" dirty="0" smtClean="0"/>
              <a:t>, </a:t>
            </a:r>
            <a:r>
              <a:rPr lang="uk-UA" dirty="0"/>
              <a:t>а відкидання </a:t>
            </a:r>
            <a:r>
              <a:rPr lang="uk-UA" b="1" i="1" dirty="0"/>
              <a:t>Н</a:t>
            </a:r>
            <a:r>
              <a:rPr lang="ru-RU" b="1" baseline="-25000" dirty="0"/>
              <a:t>0</a:t>
            </a:r>
            <a:r>
              <a:rPr lang="uk-UA" dirty="0"/>
              <a:t> означає справедливість </a:t>
            </a:r>
            <a:r>
              <a:rPr lang="ru-RU" i="1" dirty="0" smtClean="0"/>
              <a:t>Н</a:t>
            </a:r>
            <a:r>
              <a:rPr lang="ru-RU" baseline="-25000" dirty="0" smtClean="0"/>
              <a:t>1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77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Результати дисперсійного аналізу в </a:t>
            </a:r>
            <a:r>
              <a:rPr lang="en-GB" dirty="0" smtClean="0"/>
              <a:t>PAST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258128"/>
              </p:ext>
            </p:extLst>
          </p:nvPr>
        </p:nvGraphicFramePr>
        <p:xfrm>
          <a:off x="467544" y="1484784"/>
          <a:ext cx="8496942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6157"/>
                <a:gridCol w="2040227"/>
                <a:gridCol w="792087"/>
                <a:gridCol w="1416157"/>
                <a:gridCol w="1416157"/>
                <a:gridCol w="1416157"/>
              </a:tblGrid>
              <a:tr h="66871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Test for equal means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210374"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Sum of sqrs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Mean square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 (same)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21037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Between groups: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3,05469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3,05469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6,12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0,01386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21037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Within groups: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166,704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334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0,499115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Permutation p (n=99999)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8715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Total: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169,759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335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0,01283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9303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Ранговий</a:t>
            </a:r>
            <a:r>
              <a:rPr lang="ru-RU" b="1" dirty="0" smtClean="0"/>
              <a:t> </a:t>
            </a:r>
            <a:r>
              <a:rPr lang="uk-UA" b="1" dirty="0" smtClean="0"/>
              <a:t>о</a:t>
            </a:r>
            <a:r>
              <a:rPr lang="ru-RU" b="1" dirty="0" err="1" smtClean="0"/>
              <a:t>днофакторний</a:t>
            </a:r>
            <a:r>
              <a:rPr lang="ru-RU" b="1" dirty="0" smtClean="0"/>
              <a:t> </a:t>
            </a:r>
            <a:r>
              <a:rPr lang="ru-RU" b="1" dirty="0" err="1" smtClean="0"/>
              <a:t>аналіз</a:t>
            </a:r>
            <a:r>
              <a:rPr lang="ru-RU" b="1" dirty="0" smtClean="0"/>
              <a:t> </a:t>
            </a:r>
            <a:r>
              <a:rPr lang="ru-RU" b="1" dirty="0" err="1" smtClean="0"/>
              <a:t>Краскела</a:t>
            </a:r>
            <a:r>
              <a:rPr lang="ru-RU" b="1" dirty="0" smtClean="0"/>
              <a:t>– </a:t>
            </a:r>
            <a:r>
              <a:rPr lang="ru-RU" b="1" dirty="0" err="1" smtClean="0"/>
              <a:t>Уолліса</a:t>
            </a:r>
            <a:r>
              <a:rPr lang="ru-RU" b="1" dirty="0" smtClean="0"/>
              <a:t> (</a:t>
            </a:r>
            <a:r>
              <a:rPr lang="en-GB" b="1" dirty="0" err="1"/>
              <a:t>Kruskal</a:t>
            </a:r>
            <a:r>
              <a:rPr lang="en-GB" b="1" dirty="0"/>
              <a:t>-Wallis test</a:t>
            </a:r>
            <a:r>
              <a:rPr lang="ru-RU" b="1" dirty="0" smtClean="0"/>
              <a:t>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є </a:t>
            </a:r>
            <a:r>
              <a:rPr lang="ru-RU" dirty="0" err="1" smtClean="0"/>
              <a:t>непараметричним</a:t>
            </a:r>
            <a:r>
              <a:rPr lang="ru-RU" dirty="0" smtClean="0"/>
              <a:t> аналогом однофакторного </a:t>
            </a:r>
            <a:r>
              <a:rPr lang="ru-RU" dirty="0" err="1" smtClean="0"/>
              <a:t>дисперсійного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критерій</a:t>
            </a:r>
            <a:r>
              <a:rPr lang="ru-RU" dirty="0" smtClean="0"/>
              <a:t> </a:t>
            </a:r>
            <a:r>
              <a:rPr lang="ru-RU" dirty="0" err="1" smtClean="0"/>
              <a:t>призначено</a:t>
            </a:r>
            <a:r>
              <a:rPr lang="ru-RU" dirty="0" smtClean="0"/>
              <a:t> для </a:t>
            </a:r>
            <a:r>
              <a:rPr lang="ru-RU" dirty="0" err="1" smtClean="0"/>
              <a:t>перевірки</a:t>
            </a:r>
            <a:r>
              <a:rPr lang="ru-RU" dirty="0" smtClean="0"/>
              <a:t> </a:t>
            </a:r>
            <a:r>
              <a:rPr lang="ru-RU" dirty="0" err="1" smtClean="0"/>
              <a:t>нульової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r>
              <a:rPr lang="ru-RU" dirty="0" smtClean="0"/>
              <a:t> про </a:t>
            </a:r>
            <a:r>
              <a:rPr lang="ru-RU" dirty="0" err="1" smtClean="0"/>
              <a:t>рівність</a:t>
            </a:r>
            <a:r>
              <a:rPr lang="ru-RU" dirty="0" smtClean="0"/>
              <a:t> </a:t>
            </a:r>
            <a:r>
              <a:rPr lang="ru-RU" dirty="0" err="1" smtClean="0"/>
              <a:t>ефектів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досліджувані</a:t>
            </a:r>
            <a:r>
              <a:rPr lang="ru-RU" dirty="0" smtClean="0"/>
              <a:t> </a:t>
            </a:r>
            <a:r>
              <a:rPr lang="ru-RU" dirty="0" err="1" smtClean="0"/>
              <a:t>вибірки</a:t>
            </a:r>
            <a:r>
              <a:rPr lang="ru-RU" dirty="0" smtClean="0"/>
              <a:t> з </a:t>
            </a:r>
            <a:r>
              <a:rPr lang="ru-RU" dirty="0" err="1" smtClean="0"/>
              <a:t>невідомими</a:t>
            </a:r>
            <a:r>
              <a:rPr lang="ru-RU" dirty="0" smtClean="0"/>
              <a:t>, але </a:t>
            </a:r>
            <a:r>
              <a:rPr lang="ru-RU" dirty="0" err="1" smtClean="0"/>
              <a:t>рівними</a:t>
            </a:r>
            <a:r>
              <a:rPr lang="ru-RU" dirty="0" smtClean="0"/>
              <a:t> </a:t>
            </a:r>
            <a:r>
              <a:rPr lang="ru-RU" dirty="0" err="1" smtClean="0"/>
              <a:t>середніми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i="1" dirty="0" smtClean="0"/>
              <a:t>Н</a:t>
            </a:r>
            <a:r>
              <a:rPr lang="ru-RU" b="1" baseline="-25000" dirty="0" smtClean="0"/>
              <a:t>0</a:t>
            </a:r>
            <a:r>
              <a:rPr lang="ru-RU" b="1" dirty="0" smtClean="0"/>
              <a:t>, </a:t>
            </a:r>
            <a:r>
              <a:rPr lang="ru-RU" dirty="0" smtClean="0"/>
              <a:t>:</a:t>
            </a:r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 </a:t>
            </a:r>
            <a:r>
              <a:rPr lang="ru-RU" dirty="0" err="1" smtClean="0"/>
              <a:t>розподіл</a:t>
            </a:r>
            <a:r>
              <a:rPr lang="ru-RU" dirty="0" smtClean="0"/>
              <a:t> величин в </a:t>
            </a:r>
            <a:r>
              <a:rPr lang="ru-RU" dirty="0" err="1" smtClean="0"/>
              <a:t>популяції</a:t>
            </a:r>
            <a:r>
              <a:rPr lang="ru-RU" dirty="0" smtClean="0"/>
              <a:t>;</a:t>
            </a: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i="1" dirty="0" smtClean="0"/>
              <a:t>Н</a:t>
            </a:r>
            <a:r>
              <a:rPr lang="ru-RU" b="1" baseline="-25000" dirty="0" smtClean="0"/>
              <a:t>1 </a:t>
            </a:r>
            <a:r>
              <a:rPr lang="ru-RU" dirty="0" smtClean="0"/>
              <a:t>: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однакового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величин в </a:t>
            </a:r>
            <a:r>
              <a:rPr lang="ru-RU" dirty="0" err="1" smtClean="0"/>
              <a:t>популяції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5359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Рангові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(</a:t>
            </a:r>
            <a:r>
              <a:rPr lang="ru-RU" dirty="0" err="1" smtClean="0"/>
              <a:t>Краскела</a:t>
            </a:r>
            <a:r>
              <a:rPr lang="ru-RU" dirty="0" smtClean="0"/>
              <a:t>– </a:t>
            </a:r>
            <a:r>
              <a:rPr lang="ru-RU" dirty="0" err="1" smtClean="0"/>
              <a:t>Уолліса</a:t>
            </a:r>
            <a:r>
              <a:rPr lang="ru-RU" dirty="0" smtClean="0"/>
              <a:t>, Манна– </a:t>
            </a:r>
            <a:r>
              <a:rPr lang="ru-RU" dirty="0" err="1" smtClean="0"/>
              <a:t>Уїтні</a:t>
            </a:r>
            <a:r>
              <a:rPr lang="ru-RU" dirty="0" smtClean="0"/>
              <a:t>, ) </a:t>
            </a:r>
            <a:r>
              <a:rPr lang="ru-RU" b="1" i="1" dirty="0" smtClean="0"/>
              <a:t>не </a:t>
            </a:r>
            <a:r>
              <a:rPr lang="ru-RU" b="1" i="1" dirty="0" err="1" smtClean="0"/>
              <a:t>передбачають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нормальності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і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застосовуватися</a:t>
            </a:r>
            <a:r>
              <a:rPr lang="ru-RU" dirty="0" smtClean="0"/>
              <a:t> як для </a:t>
            </a:r>
            <a:r>
              <a:rPr lang="ru-RU" dirty="0" err="1" smtClean="0"/>
              <a:t>кількісних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з </a:t>
            </a:r>
            <a:r>
              <a:rPr lang="ru-RU" dirty="0" err="1" smtClean="0"/>
              <a:t>невідомим</a:t>
            </a:r>
            <a:r>
              <a:rPr lang="ru-RU" dirty="0" smtClean="0"/>
              <a:t> законом </a:t>
            </a:r>
            <a:r>
              <a:rPr lang="ru-RU" dirty="0" err="1" smtClean="0"/>
              <a:t>розподілу</a:t>
            </a:r>
            <a:r>
              <a:rPr lang="ru-RU" dirty="0" smtClean="0"/>
              <a:t>, так і для </a:t>
            </a:r>
            <a:r>
              <a:rPr lang="ru-RU" dirty="0" err="1" smtClean="0"/>
              <a:t>порядкових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957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Результати дисперсійного аналізу</a:t>
            </a:r>
            <a:r>
              <a:rPr lang="en-GB" b="1" dirty="0" smtClean="0"/>
              <a:t> </a:t>
            </a:r>
            <a:r>
              <a:rPr lang="uk-UA" b="1" dirty="0" smtClean="0"/>
              <a:t>в </a:t>
            </a:r>
            <a:r>
              <a:rPr lang="en-GB" b="1" dirty="0" smtClean="0"/>
              <a:t>PAST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Kruskal</a:t>
            </a:r>
            <a:r>
              <a:rPr lang="en-US" dirty="0" smtClean="0"/>
              <a:t>-Wallis test for equal medians</a:t>
            </a:r>
          </a:p>
          <a:p>
            <a:endParaRPr lang="en-US" dirty="0" smtClean="0"/>
          </a:p>
          <a:p>
            <a:r>
              <a:rPr lang="en-US" b="1" dirty="0" smtClean="0"/>
              <a:t>H (chi2):	4,957</a:t>
            </a:r>
          </a:p>
          <a:p>
            <a:r>
              <a:rPr lang="en-US" dirty="0" err="1" smtClean="0"/>
              <a:t>Hc</a:t>
            </a:r>
            <a:r>
              <a:rPr lang="en-US" dirty="0" smtClean="0"/>
              <a:t> (tie corrected):	4,958</a:t>
            </a:r>
          </a:p>
          <a:p>
            <a:r>
              <a:rPr lang="en-US" b="1" dirty="0" smtClean="0"/>
              <a:t>p (same):	0,02598</a:t>
            </a:r>
          </a:p>
          <a:p>
            <a:endParaRPr lang="en-US" dirty="0" smtClean="0"/>
          </a:p>
          <a:p>
            <a:r>
              <a:rPr lang="en-US" dirty="0" smtClean="0"/>
              <a:t>There is a significant difference between sample medians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06334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КОРЕЛЯЦІЙНИЙ АНАЛІЗ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 багатьох прикладних задачах необхідно виявити залежність між двома властивостями (ознаками)</a:t>
            </a:r>
            <a:r>
              <a:rPr lang="uk-UA" i="1" dirty="0"/>
              <a:t> Х</a:t>
            </a:r>
            <a:r>
              <a:rPr lang="uk-UA" dirty="0"/>
              <a:t> і</a:t>
            </a:r>
            <a:r>
              <a:rPr lang="uk-UA" i="1" dirty="0"/>
              <a:t>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uk-UA" dirty="0"/>
              <a:t>одного і того ж об'єкта або між певними ознаками різних об'єктів. Якщо вказані ознаки допускають кількісне вимірювання, а ознака</a:t>
            </a:r>
            <a:r>
              <a:rPr lang="uk-UA" i="1" dirty="0"/>
              <a:t>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uk-UA" dirty="0"/>
              <a:t>залежить від ознаки</a:t>
            </a:r>
            <a:r>
              <a:rPr lang="uk-UA" i="1" dirty="0"/>
              <a:t> Х.</a:t>
            </a:r>
            <a:r>
              <a:rPr lang="uk-UA" dirty="0"/>
              <a:t> Тоді</a:t>
            </a:r>
            <a:r>
              <a:rPr lang="uk-UA" i="1" dirty="0"/>
              <a:t> Х</a:t>
            </a:r>
            <a:r>
              <a:rPr lang="uk-UA" dirty="0"/>
              <a:t> можна назвати незалежною змінною або</a:t>
            </a:r>
            <a:r>
              <a:rPr lang="uk-UA" b="1" dirty="0"/>
              <a:t> факторною ознакою,</a:t>
            </a:r>
            <a:r>
              <a:rPr lang="uk-UA" dirty="0"/>
              <a:t> а</a:t>
            </a:r>
            <a:r>
              <a:rPr lang="uk-UA" i="1" dirty="0"/>
              <a:t>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uk-UA" dirty="0"/>
              <a:t>- залежною змінною або </a:t>
            </a:r>
            <a:r>
              <a:rPr lang="uk-UA" b="1" dirty="0"/>
              <a:t>результативною ознакою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9040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КОРЕЛЯЦІЙНИЙ АНАЛІЗ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Якщо кожному значенню факторної ознаки</a:t>
            </a:r>
            <a:r>
              <a:rPr lang="uk-UA" i="1" dirty="0"/>
              <a:t> Х</a:t>
            </a:r>
            <a:r>
              <a:rPr lang="uk-UA" dirty="0"/>
              <a:t> відповідає одне і тільки одне значення результативної ознаки</a:t>
            </a:r>
            <a:r>
              <a:rPr lang="uk-UA" i="1" dirty="0"/>
              <a:t> </a:t>
            </a:r>
            <a:r>
              <a:rPr lang="en-US" i="1" dirty="0"/>
              <a:t>Y</a:t>
            </a:r>
            <a:r>
              <a:rPr lang="ru-RU" i="1" dirty="0"/>
              <a:t>,</a:t>
            </a:r>
            <a:r>
              <a:rPr lang="ru-RU" dirty="0"/>
              <a:t> </a:t>
            </a:r>
            <a:r>
              <a:rPr lang="uk-UA" dirty="0"/>
              <a:t>то говорять, що між цими ознаками існує</a:t>
            </a:r>
            <a:r>
              <a:rPr lang="uk-UA" b="1" dirty="0"/>
              <a:t> функціональний зв'язок:</a:t>
            </a:r>
            <a:r>
              <a:rPr lang="uk-UA" i="1" dirty="0"/>
              <a:t> </a:t>
            </a:r>
            <a:r>
              <a:rPr lang="uk-UA" i="1" dirty="0" smtClean="0"/>
              <a:t> </a:t>
            </a:r>
          </a:p>
          <a:p>
            <a:endParaRPr lang="uk-UA" dirty="0" smtClean="0"/>
          </a:p>
          <a:p>
            <a:r>
              <a:rPr lang="uk-UA" dirty="0" smtClean="0"/>
              <a:t>Якщо </a:t>
            </a:r>
            <a:r>
              <a:rPr lang="uk-UA" dirty="0"/>
              <a:t>кожному значенню факторної ознаки</a:t>
            </a:r>
            <a:r>
              <a:rPr lang="uk-UA" i="1" dirty="0"/>
              <a:t> Х</a:t>
            </a:r>
            <a:r>
              <a:rPr lang="uk-UA" dirty="0"/>
              <a:t> відповідає певне середнє значення результативної ознаки</a:t>
            </a:r>
            <a:r>
              <a:rPr lang="uk-UA" i="1" dirty="0"/>
              <a:t> </a:t>
            </a:r>
            <a:r>
              <a:rPr lang="en-US" i="1" dirty="0"/>
              <a:t>Y</a:t>
            </a:r>
            <a:r>
              <a:rPr lang="ru-RU" i="1" dirty="0"/>
              <a:t>,</a:t>
            </a:r>
            <a:r>
              <a:rPr lang="ru-RU" dirty="0"/>
              <a:t> </a:t>
            </a:r>
            <a:r>
              <a:rPr lang="uk-UA" dirty="0"/>
              <a:t>то говорять, що між цими ознаками існує </a:t>
            </a:r>
            <a:r>
              <a:rPr lang="uk-UA" b="1" dirty="0"/>
              <a:t>кореляційний зв'язок.</a:t>
            </a:r>
            <a:r>
              <a:rPr lang="uk-UA" dirty="0"/>
              <a:t> Тобто кореляційною є функціональна залежність між значеннями</a:t>
            </a:r>
            <a:r>
              <a:rPr lang="uk-UA" i="1" dirty="0"/>
              <a:t> Х</a:t>
            </a:r>
            <a:r>
              <a:rPr lang="uk-UA" dirty="0"/>
              <a:t> і середніми значеннями </a:t>
            </a:r>
            <a:r>
              <a:rPr lang="en-US" dirty="0" smtClean="0"/>
              <a:t>Y</a:t>
            </a:r>
            <a:r>
              <a:rPr lang="uk-UA" dirty="0" smtClean="0"/>
              <a:t>: 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045" y="2606713"/>
            <a:ext cx="1512168" cy="585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151" y="5301208"/>
            <a:ext cx="203679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6581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 </a:t>
            </a:r>
            <a:r>
              <a:rPr lang="ru-RU" dirty="0" err="1" smtClean="0"/>
              <a:t>кореляції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5" t="14676" r="13718" b="13080"/>
          <a:stretch/>
        </p:blipFill>
        <p:spPr bwMode="auto">
          <a:xfrm>
            <a:off x="971600" y="1412776"/>
            <a:ext cx="7272808" cy="4953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776571" y="5781943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X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80013" y="1412776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Y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889243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Коефіцієнт кореляції </a:t>
            </a:r>
            <a:r>
              <a:rPr lang="uk-UA" dirty="0" err="1"/>
              <a:t>Пірсона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</a:t>
            </a:r>
            <a:r>
              <a:rPr lang="uk-UA" dirty="0"/>
              <a:t>випадку, коли між</a:t>
            </a:r>
            <a:r>
              <a:rPr lang="uk-UA" i="1" dirty="0"/>
              <a:t> Х</a:t>
            </a:r>
            <a:r>
              <a:rPr lang="uk-UA" dirty="0"/>
              <a:t> та</a:t>
            </a:r>
            <a:r>
              <a:rPr lang="uk-UA" i="1" dirty="0"/>
              <a:t>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uk-UA" dirty="0"/>
              <a:t>існує лінійний зв'язок та вибіркові дані розподілені за нормальним законом, використовується</a:t>
            </a:r>
            <a:r>
              <a:rPr lang="uk-UA" b="1" dirty="0"/>
              <a:t> коефіцієнт кореляції </a:t>
            </a:r>
            <a:r>
              <a:rPr lang="uk-UA" b="1" dirty="0" err="1"/>
              <a:t>Пірсона</a:t>
            </a:r>
            <a:r>
              <a:rPr lang="uk-UA" b="1" dirty="0"/>
              <a:t>,</a:t>
            </a:r>
            <a:r>
              <a:rPr lang="uk-UA" dirty="0"/>
              <a:t> який ще називається параметричним коефіцієнтом кореляції.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0890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uk-UA" dirty="0"/>
              <a:t>Властивості коефіцієнта кореляції </a:t>
            </a:r>
            <a:r>
              <a:rPr lang="uk-UA" dirty="0" err="1"/>
              <a:t>Пірсона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кореляції</a:t>
            </a:r>
            <a:r>
              <a:rPr lang="ru-RU" dirty="0"/>
              <a:t> </a:t>
            </a:r>
            <a:r>
              <a:rPr lang="ru-RU" dirty="0" err="1"/>
              <a:t>Пірсона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на </a:t>
            </a:r>
            <a:r>
              <a:rPr lang="ru-RU" dirty="0" err="1"/>
              <a:t>проміжку</a:t>
            </a:r>
            <a:r>
              <a:rPr lang="ru-RU" dirty="0"/>
              <a:t> [—1;1], </a:t>
            </a:r>
            <a:r>
              <a:rPr lang="ru-RU" dirty="0" err="1"/>
              <a:t>тобто</a:t>
            </a:r>
            <a:r>
              <a:rPr lang="ru-RU" dirty="0"/>
              <a:t> —1 &lt;</a:t>
            </a:r>
            <a:r>
              <a:rPr lang="ru-RU" i="1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ru-RU" dirty="0"/>
              <a:t>&lt; 1.</a:t>
            </a:r>
          </a:p>
          <a:p>
            <a:pPr lvl="0"/>
            <a:r>
              <a:rPr lang="ru-RU" dirty="0" err="1"/>
              <a:t>Якщо</a:t>
            </a:r>
            <a:r>
              <a:rPr lang="ru-RU" dirty="0"/>
              <a:t> 0,3 &lt; |</a:t>
            </a:r>
            <a:r>
              <a:rPr lang="en-US" dirty="0"/>
              <a:t>r</a:t>
            </a:r>
            <a:r>
              <a:rPr lang="ru-RU" dirty="0"/>
              <a:t>| &lt; 0,5, то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b="1" dirty="0" err="1"/>
              <a:t>слабким</a:t>
            </a:r>
            <a:r>
              <a:rPr lang="ru-RU" dirty="0"/>
              <a:t>; </a:t>
            </a:r>
            <a:r>
              <a:rPr lang="ru-RU" dirty="0" err="1"/>
              <a:t>якщо</a:t>
            </a:r>
            <a:r>
              <a:rPr lang="ru-RU" dirty="0"/>
              <a:t> 0,5 &lt; |</a:t>
            </a:r>
            <a:r>
              <a:rPr lang="en-US" dirty="0"/>
              <a:t>r</a:t>
            </a:r>
            <a:r>
              <a:rPr lang="ru-RU" dirty="0"/>
              <a:t>| &lt; 0,7, то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b="1" dirty="0" err="1"/>
              <a:t>середнім</a:t>
            </a:r>
            <a:r>
              <a:rPr lang="ru-RU" dirty="0"/>
              <a:t>; 0,7 &lt; |</a:t>
            </a:r>
            <a:r>
              <a:rPr lang="en-US" dirty="0"/>
              <a:t>r</a:t>
            </a:r>
            <a:r>
              <a:rPr lang="ru-RU" dirty="0"/>
              <a:t>| &lt; 1, то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b="1" dirty="0" err="1"/>
              <a:t>сильним</a:t>
            </a:r>
            <a:r>
              <a:rPr lang="ru-RU" dirty="0"/>
              <a:t>.</a:t>
            </a:r>
          </a:p>
          <a:p>
            <a:r>
              <a:rPr lang="uk-UA" dirty="0"/>
              <a:t>Якщо</a:t>
            </a:r>
            <a:r>
              <a:rPr lang="uk-UA" i="1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uk-UA" dirty="0"/>
              <a:t>&gt; 0, то зв'язок називається додатнім, тобто зі збільшенням значень</a:t>
            </a:r>
            <a:r>
              <a:rPr lang="uk-UA" i="1" dirty="0"/>
              <a:t> Х</a:t>
            </a:r>
            <a:r>
              <a:rPr lang="uk-UA" dirty="0"/>
              <a:t> значення</a:t>
            </a:r>
            <a:r>
              <a:rPr lang="uk-UA" i="1" dirty="0"/>
              <a:t>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uk-UA" dirty="0"/>
              <a:t>також збільшуються. Якщо</a:t>
            </a:r>
            <a:r>
              <a:rPr lang="uk-UA" i="1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uk-UA" dirty="0"/>
              <a:t>&lt; 0, то зв'язок називається від'ємним, тобто зі збільшенням значень</a:t>
            </a:r>
            <a:r>
              <a:rPr lang="uk-UA" i="1" dirty="0"/>
              <a:t> Х</a:t>
            </a:r>
            <a:r>
              <a:rPr lang="uk-UA" dirty="0"/>
              <a:t> значення</a:t>
            </a:r>
            <a:r>
              <a:rPr lang="uk-UA" i="1" dirty="0"/>
              <a:t>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uk-UA" dirty="0"/>
              <a:t>зменшуються.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7846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Властивості коефіцієнта кореляції </a:t>
            </a:r>
            <a:r>
              <a:rPr lang="uk-UA" dirty="0" err="1" smtClean="0"/>
              <a:t>Пірсона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Оскільки</a:t>
            </a:r>
            <a:r>
              <a:rPr lang="ru-RU" dirty="0" smtClean="0"/>
              <a:t> сила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 Х  та  </a:t>
            </a:r>
            <a:r>
              <a:rPr lang="en-GB" dirty="0" smtClean="0"/>
              <a:t>Y</a:t>
            </a:r>
            <a:r>
              <a:rPr lang="uk-UA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 за </a:t>
            </a:r>
            <a:r>
              <a:rPr lang="ru-RU" dirty="0" err="1" smtClean="0"/>
              <a:t>вибірковими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, то </a:t>
            </a:r>
            <a:r>
              <a:rPr lang="ru-RU" dirty="0" err="1" smtClean="0"/>
              <a:t>необхідна</a:t>
            </a:r>
            <a:r>
              <a:rPr lang="ru-RU" dirty="0" smtClean="0"/>
              <a:t> </a:t>
            </a:r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 </a:t>
            </a:r>
            <a:r>
              <a:rPr lang="ru-RU" dirty="0" err="1" smtClean="0"/>
              <a:t>статистичної</a:t>
            </a:r>
            <a:r>
              <a:rPr lang="ru-RU" dirty="0" smtClean="0"/>
              <a:t> </a:t>
            </a:r>
            <a:r>
              <a:rPr lang="ru-RU" dirty="0" err="1" smtClean="0"/>
              <a:t>значущості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розповсюдити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на всю </a:t>
            </a:r>
            <a:r>
              <a:rPr lang="ru-RU" dirty="0" err="1" smtClean="0"/>
              <a:t>генеральну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статистичної</a:t>
            </a:r>
            <a:r>
              <a:rPr lang="ru-RU" dirty="0" smtClean="0"/>
              <a:t> </a:t>
            </a:r>
            <a:r>
              <a:rPr lang="ru-RU" dirty="0" err="1" smtClean="0"/>
              <a:t>значущості</a:t>
            </a:r>
            <a:r>
              <a:rPr lang="ru-RU" dirty="0" smtClean="0"/>
              <a:t>  </a:t>
            </a:r>
            <a:r>
              <a:rPr lang="ru-RU" dirty="0" err="1" smtClean="0"/>
              <a:t>коефіцієнта</a:t>
            </a:r>
            <a:r>
              <a:rPr lang="ru-RU" dirty="0" smtClean="0"/>
              <a:t> </a:t>
            </a:r>
            <a:r>
              <a:rPr lang="ru-RU" dirty="0" err="1" smtClean="0"/>
              <a:t>кореляції</a:t>
            </a:r>
            <a:r>
              <a:rPr lang="ru-RU" dirty="0" smtClean="0"/>
              <a:t> </a:t>
            </a:r>
            <a:r>
              <a:rPr lang="ru-RU" dirty="0" err="1" smtClean="0"/>
              <a:t>Пірсона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так </a:t>
            </a:r>
            <a:r>
              <a:rPr lang="ru-RU" dirty="0" err="1" smtClean="0"/>
              <a:t>званої</a:t>
            </a:r>
            <a:r>
              <a:rPr lang="ru-RU" dirty="0" smtClean="0"/>
              <a:t>  </a:t>
            </a:r>
            <a:r>
              <a:rPr lang="en-GB" dirty="0" smtClean="0"/>
              <a:t>t-</a:t>
            </a:r>
            <a:r>
              <a:rPr lang="ru-RU" dirty="0" smtClean="0"/>
              <a:t>статистики.</a:t>
            </a:r>
            <a:endParaRPr lang="en-GB" dirty="0" smtClean="0"/>
          </a:p>
          <a:p>
            <a:r>
              <a:rPr lang="ru-RU" dirty="0" smtClean="0"/>
              <a:t>За умов коли р</a:t>
            </a:r>
            <a:r>
              <a:rPr lang="en-GB" dirty="0" smtClean="0"/>
              <a:t>&lt;0,05</a:t>
            </a:r>
            <a:r>
              <a:rPr lang="uk-UA" dirty="0" smtClean="0"/>
              <a:t>,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кореляції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значущим</a:t>
            </a:r>
            <a:r>
              <a:rPr lang="ru-RU" dirty="0" smtClean="0"/>
              <a:t> з </a:t>
            </a:r>
            <a:r>
              <a:rPr lang="ru-RU" dirty="0" err="1" smtClean="0"/>
              <a:t>вірогідністю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95%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29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Поняття про статистичні гіпотези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572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Очевидно,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статистичних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важко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іноді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неможливо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робити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безпомилкові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висновки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гіпотез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В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підсумку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прийняте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неправильне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рішення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допущені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помилки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двох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родів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Помилка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першого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роду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полягає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 тому,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відхилена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правильна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гіпотеза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Помилка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другого роду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полягає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 тому,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прийнята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неправильна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гіпотеза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Правильне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рішення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прийняте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двох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випадках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4572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гіпотеза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приймається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причому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і в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дійсності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вона правильна;</a:t>
            </a:r>
          </a:p>
          <a:p>
            <a:pPr indent="4572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гіпотеза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відхиляється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причому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і в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дійсності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вона неправильна.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74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Коефіцієнт кореляції </a:t>
            </a:r>
            <a:r>
              <a:rPr lang="uk-UA" dirty="0" err="1"/>
              <a:t>Спірмена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Для оцінки сили зв'язку між</a:t>
            </a:r>
            <a:r>
              <a:rPr lang="uk-UA" i="1" dirty="0"/>
              <a:t> Х</a:t>
            </a:r>
            <a:r>
              <a:rPr lang="uk-UA" dirty="0"/>
              <a:t> та</a:t>
            </a:r>
            <a:r>
              <a:rPr lang="uk-UA" i="1" dirty="0"/>
              <a:t>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uk-UA" dirty="0"/>
              <a:t>у випадку, коли між</a:t>
            </a:r>
            <a:r>
              <a:rPr lang="uk-UA" i="1" dirty="0"/>
              <a:t> Х</a:t>
            </a:r>
            <a:r>
              <a:rPr lang="uk-UA" dirty="0"/>
              <a:t> та</a:t>
            </a:r>
            <a:r>
              <a:rPr lang="uk-UA" i="1" dirty="0"/>
              <a:t>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uk-UA" dirty="0"/>
              <a:t>існує нелінійний зв'язок або вибіркові дані не розподілені за нормальним законом, варто використовувати коефіцієнт кореляції </a:t>
            </a:r>
            <a:r>
              <a:rPr lang="uk-UA" b="1" dirty="0" err="1" smtClean="0"/>
              <a:t>Спірмена</a:t>
            </a:r>
            <a:endParaRPr lang="uk-UA" b="1" dirty="0" smtClean="0"/>
          </a:p>
          <a:p>
            <a:r>
              <a:rPr lang="uk-UA" dirty="0"/>
              <a:t>Статистична значущість коефіцієнта кореляції </a:t>
            </a:r>
            <a:r>
              <a:rPr lang="uk-UA" dirty="0" err="1"/>
              <a:t>Спірмена</a:t>
            </a:r>
            <a:r>
              <a:rPr lang="uk-UA" dirty="0"/>
              <a:t> перевіряється так, як і коефіцієнта кореляції </a:t>
            </a:r>
            <a:r>
              <a:rPr lang="uk-UA" dirty="0" err="1"/>
              <a:t>Пірсона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366769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Кореляція  за </a:t>
            </a:r>
            <a:r>
              <a:rPr lang="uk-UA" dirty="0" err="1" smtClean="0"/>
              <a:t>Пірсоном</a:t>
            </a:r>
            <a:r>
              <a:rPr lang="uk-UA" dirty="0" smtClean="0"/>
              <a:t> та </a:t>
            </a:r>
            <a:r>
              <a:rPr lang="ru-RU" dirty="0" err="1" smtClean="0"/>
              <a:t>Спірменом</a:t>
            </a:r>
            <a:r>
              <a:rPr lang="ru-RU" dirty="0" smtClean="0"/>
              <a:t> </a:t>
            </a:r>
            <a:r>
              <a:rPr lang="uk-UA" dirty="0" smtClean="0"/>
              <a:t>та супровідну статистику </a:t>
            </a:r>
            <a:r>
              <a:rPr lang="ru-RU" dirty="0" err="1" smtClean="0"/>
              <a:t>розраховуємо</a:t>
            </a:r>
            <a:r>
              <a:rPr lang="ru-RU" dirty="0" smtClean="0"/>
              <a:t> в </a:t>
            </a:r>
            <a:r>
              <a:rPr lang="en-GB" dirty="0" smtClean="0"/>
              <a:t>PAST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Univariate</a:t>
            </a:r>
            <a:r>
              <a:rPr lang="en-GB" dirty="0" smtClean="0"/>
              <a:t> -&gt; Correlation</a:t>
            </a:r>
            <a:endParaRPr lang="uk-UA" dirty="0" smtClean="0"/>
          </a:p>
          <a:p>
            <a:endParaRPr lang="ru-RU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6" t="12848" r="35833" b="36557"/>
          <a:stretch/>
        </p:blipFill>
        <p:spPr bwMode="auto">
          <a:xfrm>
            <a:off x="940644" y="2852936"/>
            <a:ext cx="7632848" cy="3869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01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349"/>
            <a:ext cx="8229600" cy="936104"/>
          </a:xfrm>
        </p:spPr>
        <p:txBody>
          <a:bodyPr/>
          <a:lstStyle/>
          <a:p>
            <a:r>
              <a:rPr lang="uk-UA" dirty="0" smtClean="0"/>
              <a:t>Поняття про статистичні гіпотези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3448" y="908720"/>
            <a:ext cx="9144000" cy="5616624"/>
          </a:xfrm>
        </p:spPr>
        <p:txBody>
          <a:bodyPr>
            <a:noAutofit/>
          </a:bodyPr>
          <a:lstStyle/>
          <a:p>
            <a:r>
              <a:rPr lang="uk-UA" sz="2500" dirty="0" smtClean="0"/>
              <a:t>Точність перевірки гіпотези вибирається з практичних міркувань. Відповідна похибка визначається рівнем значущості </a:t>
            </a:r>
            <a:r>
              <a:rPr lang="uk-UA" sz="2500" dirty="0" smtClean="0">
                <a:sym typeface="Symbol"/>
              </a:rPr>
              <a:t> (прийняті рівні 0,05; 0,01 або 0,001)</a:t>
            </a:r>
            <a:r>
              <a:rPr lang="uk-UA" sz="2500" dirty="0" smtClean="0"/>
              <a:t>.</a:t>
            </a:r>
            <a:endParaRPr lang="ru-RU" sz="2500" dirty="0" smtClean="0"/>
          </a:p>
          <a:p>
            <a:r>
              <a:rPr lang="uk-UA" sz="2500" dirty="0" smtClean="0"/>
              <a:t>Імовірність прийняття правильної гіпотези називають </a:t>
            </a:r>
            <a:r>
              <a:rPr lang="uk-UA" sz="2500" b="1" dirty="0" smtClean="0"/>
              <a:t>вірогідністю </a:t>
            </a:r>
            <a:r>
              <a:rPr lang="uk-UA" sz="2500" i="1" dirty="0" smtClean="0">
                <a:sym typeface="Symbol"/>
              </a:rPr>
              <a:t></a:t>
            </a:r>
            <a:r>
              <a:rPr lang="uk-UA" sz="2500" dirty="0" smtClean="0"/>
              <a:t> і визначають за формулою: </a:t>
            </a:r>
            <a:endParaRPr lang="en-US" sz="2500" dirty="0" smtClean="0"/>
          </a:p>
          <a:p>
            <a:pPr>
              <a:buNone/>
            </a:pPr>
            <a:r>
              <a:rPr lang="uk-UA" sz="2500" dirty="0" smtClean="0"/>
              <a:t> </a:t>
            </a:r>
            <a:r>
              <a:rPr lang="en-US" sz="2500" dirty="0" smtClean="0"/>
              <a:t>                     </a:t>
            </a:r>
            <a:r>
              <a:rPr lang="uk-UA" sz="2500" dirty="0" smtClean="0"/>
              <a:t>  </a:t>
            </a:r>
            <a:r>
              <a:rPr lang="uk-UA" sz="2500" i="1" dirty="0" smtClean="0">
                <a:sym typeface="Symbol"/>
              </a:rPr>
              <a:t></a:t>
            </a:r>
            <a:r>
              <a:rPr lang="uk-UA" sz="2500" i="1" dirty="0" smtClean="0"/>
              <a:t> </a:t>
            </a:r>
            <a:r>
              <a:rPr lang="uk-UA" sz="2500" dirty="0" smtClean="0"/>
              <a:t>= (1 - </a:t>
            </a:r>
            <a:r>
              <a:rPr lang="uk-UA" sz="2500" dirty="0" smtClean="0">
                <a:sym typeface="Symbol"/>
              </a:rPr>
              <a:t></a:t>
            </a:r>
            <a:r>
              <a:rPr lang="uk-UA" sz="2500" i="1" dirty="0" smtClean="0"/>
              <a:t>) </a:t>
            </a:r>
            <a:r>
              <a:rPr lang="uk-UA" sz="2500" dirty="0" smtClean="0"/>
              <a:t>• </a:t>
            </a:r>
            <a:r>
              <a:rPr lang="uk-UA" sz="2500" dirty="0" smtClean="0"/>
              <a:t>100%, відповідно 95%, 99% або 99,9%</a:t>
            </a:r>
            <a:endParaRPr lang="ru-RU" sz="2500" dirty="0" smtClean="0"/>
          </a:p>
          <a:p>
            <a:r>
              <a:rPr lang="uk-UA" sz="2500" dirty="0" smtClean="0"/>
              <a:t>При перевірці гіпотез похибки бувають двох родів: </a:t>
            </a:r>
            <a:endParaRPr lang="ru-RU" sz="2500" dirty="0" smtClean="0"/>
          </a:p>
          <a:p>
            <a:r>
              <a:rPr lang="uk-UA" sz="2500" b="1" i="1" dirty="0" smtClean="0"/>
              <a:t>Похибка першого роду </a:t>
            </a:r>
            <a:r>
              <a:rPr lang="uk-UA" sz="2500" dirty="0" smtClean="0"/>
              <a:t>- відхилення істинного припущення; </a:t>
            </a:r>
            <a:endParaRPr lang="ru-RU" sz="2500" dirty="0" smtClean="0"/>
          </a:p>
          <a:p>
            <a:r>
              <a:rPr lang="uk-UA" sz="2500" b="1" i="1" dirty="0" smtClean="0"/>
              <a:t>Похибка другого роду</a:t>
            </a:r>
            <a:r>
              <a:rPr lang="uk-UA" sz="2500" i="1" dirty="0" smtClean="0"/>
              <a:t> - </a:t>
            </a:r>
            <a:r>
              <a:rPr lang="uk-UA" sz="2500" dirty="0" smtClean="0"/>
              <a:t>прийняття помилкового твердження</a:t>
            </a:r>
            <a:r>
              <a:rPr lang="uk-UA" sz="2500" dirty="0" smtClean="0"/>
              <a:t>.</a:t>
            </a:r>
          </a:p>
          <a:p>
            <a:r>
              <a:rPr lang="uk-UA" sz="2800" b="1" dirty="0"/>
              <a:t>Зауваження.</a:t>
            </a:r>
            <a:r>
              <a:rPr lang="uk-UA" sz="2800" dirty="0"/>
              <a:t> Перевірка статистичної гіпотези не надає точного висновку щодо її вірності або невірності. Прийняття гіпотези означає, що на прийнятому рівні значущості вона не суперечить статистичним даним.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91363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Перевірка статистичних гіпотез здійснюється за такими</a:t>
            </a:r>
            <a:r>
              <a:rPr lang="uk-UA" b="1" dirty="0"/>
              <a:t> </a:t>
            </a:r>
            <a:r>
              <a:rPr lang="uk-UA" b="1" dirty="0" smtClean="0"/>
              <a:t>етапами: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/>
          </a:bodyPr>
          <a:lstStyle/>
          <a:p>
            <a:pPr marL="457200" lvl="4" indent="-457200">
              <a:buFont typeface="+mj-lt"/>
              <a:buAutoNum type="arabicPeriod"/>
            </a:pPr>
            <a:r>
              <a:rPr lang="ru-RU" sz="2400" dirty="0" err="1"/>
              <a:t>Висунення</a:t>
            </a:r>
            <a:r>
              <a:rPr lang="ru-RU" sz="2400" dirty="0"/>
              <a:t> </a:t>
            </a:r>
            <a:r>
              <a:rPr lang="ru-RU" sz="2400" dirty="0" err="1"/>
              <a:t>припущень</a:t>
            </a:r>
            <a:r>
              <a:rPr lang="ru-RU" sz="2400" dirty="0"/>
              <a:t> про вид </a:t>
            </a:r>
            <a:r>
              <a:rPr lang="ru-RU" sz="2400" dirty="0" err="1"/>
              <a:t>розподілу</a:t>
            </a:r>
            <a:r>
              <a:rPr lang="ru-RU" sz="2400" dirty="0"/>
              <a:t> </a:t>
            </a:r>
            <a:r>
              <a:rPr lang="ru-RU" sz="2400" dirty="0" err="1"/>
              <a:t>досліджуваної</a:t>
            </a:r>
            <a:r>
              <a:rPr lang="ru-RU" sz="2400" dirty="0"/>
              <a:t> </a:t>
            </a:r>
            <a:r>
              <a:rPr lang="ru-RU" sz="2400" dirty="0" err="1"/>
              <a:t>величини</a:t>
            </a:r>
            <a:r>
              <a:rPr lang="ru-RU" sz="2400" dirty="0"/>
              <a:t> (величин) </a:t>
            </a:r>
            <a:r>
              <a:rPr lang="ru-RU" sz="2400" dirty="0" err="1"/>
              <a:t>або</a:t>
            </a:r>
            <a:r>
              <a:rPr lang="ru-RU" sz="2400" dirty="0"/>
              <a:t> про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числові</a:t>
            </a:r>
            <a:r>
              <a:rPr lang="ru-RU" sz="2400" dirty="0"/>
              <a:t> характеристики.</a:t>
            </a:r>
          </a:p>
          <a:p>
            <a:pPr marL="457200" lvl="4" indent="-457200">
              <a:buFont typeface="+mj-lt"/>
              <a:buAutoNum type="arabicPeriod"/>
            </a:pPr>
            <a:r>
              <a:rPr lang="ru-RU" sz="2400" dirty="0" err="1"/>
              <a:t>Формулювання</a:t>
            </a:r>
            <a:r>
              <a:rPr lang="ru-RU" sz="2400" dirty="0"/>
              <a:t> </a:t>
            </a:r>
            <a:r>
              <a:rPr lang="ru-RU" sz="2400" dirty="0" err="1"/>
              <a:t>статистичних</a:t>
            </a:r>
            <a:r>
              <a:rPr lang="ru-RU" sz="2400" dirty="0"/>
              <a:t> </a:t>
            </a:r>
            <a:r>
              <a:rPr lang="ru-RU" sz="2400" dirty="0" err="1"/>
              <a:t>гіпотез</a:t>
            </a:r>
            <a:r>
              <a:rPr lang="ru-RU" sz="2400" dirty="0"/>
              <a:t>.</a:t>
            </a:r>
          </a:p>
          <a:p>
            <a:pPr marL="457200" lvl="4" indent="-457200">
              <a:buFont typeface="+mj-lt"/>
              <a:buAutoNum type="arabicPeriod"/>
            </a:pPr>
            <a:r>
              <a:rPr lang="ru-RU" sz="2400" dirty="0" err="1"/>
              <a:t>Вибір</a:t>
            </a:r>
            <a:r>
              <a:rPr lang="ru-RU" sz="2400" dirty="0"/>
              <a:t> </a:t>
            </a:r>
            <a:r>
              <a:rPr lang="ru-RU" sz="2400" dirty="0" err="1"/>
              <a:t>критерію</a:t>
            </a:r>
            <a:r>
              <a:rPr lang="ru-RU" sz="2400" dirty="0"/>
              <a:t> </a:t>
            </a:r>
            <a:r>
              <a:rPr lang="ru-RU" sz="2400" dirty="0" err="1"/>
              <a:t>перевірки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/>
              <a:t>змісту</a:t>
            </a:r>
            <a:r>
              <a:rPr lang="ru-RU" sz="2400" dirty="0"/>
              <a:t> </a:t>
            </a:r>
            <a:r>
              <a:rPr lang="ru-RU" sz="2400" dirty="0" err="1"/>
              <a:t>гіпотез</a:t>
            </a:r>
            <a:r>
              <a:rPr lang="ru-RU" sz="2400" dirty="0"/>
              <a:t> і </a:t>
            </a:r>
            <a:r>
              <a:rPr lang="ru-RU" sz="2400" dirty="0" err="1"/>
              <a:t>статистичних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.</a:t>
            </a:r>
          </a:p>
          <a:p>
            <a:pPr marL="457200" lvl="4" indent="-457200">
              <a:buFont typeface="+mj-lt"/>
              <a:buAutoNum type="arabicPeriod"/>
            </a:pPr>
            <a:r>
              <a:rPr lang="ru-RU" sz="2400" dirty="0" err="1"/>
              <a:t>Вибір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значущості</a:t>
            </a:r>
            <a:r>
              <a:rPr lang="ru-RU" sz="2400" dirty="0"/>
              <a:t> </a:t>
            </a:r>
            <a:r>
              <a:rPr lang="ru-RU" sz="2400" dirty="0" err="1"/>
              <a:t>залежно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вимог</a:t>
            </a:r>
            <a:r>
              <a:rPr lang="ru-RU" sz="2400" dirty="0"/>
              <a:t> до </a:t>
            </a:r>
            <a:r>
              <a:rPr lang="ru-RU" sz="2400" dirty="0" err="1"/>
              <a:t>точності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.</a:t>
            </a:r>
          </a:p>
          <a:p>
            <a:pPr marL="457200" lvl="4" indent="-457200">
              <a:buFont typeface="+mj-lt"/>
              <a:buAutoNum type="arabicPeriod"/>
            </a:pPr>
            <a:r>
              <a:rPr lang="ru-RU" sz="2400" dirty="0" err="1"/>
              <a:t>Розрахунок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обраного</a:t>
            </a:r>
            <a:r>
              <a:rPr lang="ru-RU" sz="2400" dirty="0"/>
              <a:t> </a:t>
            </a:r>
            <a:r>
              <a:rPr lang="ru-RU" sz="2400" dirty="0" err="1"/>
              <a:t>критерію</a:t>
            </a:r>
            <a:r>
              <a:rPr lang="ru-RU" sz="2400" dirty="0"/>
              <a:t> за </a:t>
            </a:r>
            <a:r>
              <a:rPr lang="ru-RU" sz="2400" dirty="0" err="1"/>
              <a:t>статистичними</a:t>
            </a:r>
            <a:r>
              <a:rPr lang="ru-RU" sz="2400" dirty="0"/>
              <a:t> </a:t>
            </a:r>
            <a:r>
              <a:rPr lang="ru-RU" sz="2400" dirty="0" err="1"/>
              <a:t>даними</a:t>
            </a:r>
            <a:r>
              <a:rPr lang="ru-RU" sz="2400" dirty="0"/>
              <a:t>.</a:t>
            </a:r>
          </a:p>
          <a:p>
            <a:pPr marL="457200" lvl="4" indent="-457200">
              <a:buFont typeface="+mj-lt"/>
              <a:buAutoNum type="arabicPeriod"/>
            </a:pPr>
            <a:r>
              <a:rPr lang="ru-RU" sz="2400" dirty="0" err="1"/>
              <a:t>Порівняння</a:t>
            </a:r>
            <a:r>
              <a:rPr lang="ru-RU" sz="2400" dirty="0"/>
              <a:t> </a:t>
            </a:r>
            <a:r>
              <a:rPr lang="ru-RU" sz="2400" dirty="0" err="1"/>
              <a:t>розрахованого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критерію</a:t>
            </a:r>
            <a:r>
              <a:rPr lang="ru-RU" sz="2400" dirty="0"/>
              <a:t> з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критичним</a:t>
            </a:r>
            <a:r>
              <a:rPr lang="ru-RU" sz="2400" dirty="0"/>
              <a:t> </a:t>
            </a:r>
            <a:r>
              <a:rPr lang="ru-RU" sz="2400" dirty="0" err="1"/>
              <a:t>значенням</a:t>
            </a:r>
            <a:r>
              <a:rPr lang="ru-RU" sz="2400" dirty="0"/>
              <a:t> і </a:t>
            </a:r>
            <a:r>
              <a:rPr lang="ru-RU" sz="2400" dirty="0" err="1"/>
              <a:t>прийняття</a:t>
            </a:r>
            <a:r>
              <a:rPr lang="ru-RU" sz="2400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відкидання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58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Перевірка гіпотези про вид статистичного розподілу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7200" algn="just"/>
            <a:r>
              <a:rPr lang="uk-UA" dirty="0"/>
              <a:t>Перевірка гіпотези про вид закону розподілу досліджуваної величини має велике значення для прикладних досліджень. </a:t>
            </a:r>
            <a:endParaRPr lang="uk-UA" dirty="0" smtClean="0"/>
          </a:p>
          <a:p>
            <a:pPr indent="457200" algn="just"/>
            <a:r>
              <a:rPr lang="uk-UA" dirty="0" smtClean="0"/>
              <a:t>Необхідність </a:t>
            </a:r>
            <a:r>
              <a:rPr lang="uk-UA" dirty="0"/>
              <a:t>такої перевірки виникає при виборі критерію, оскільки для багатьох з них висувається вимога нормального розподілу статистичних даних. 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411834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228" y="71521"/>
            <a:ext cx="880915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хі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-квадрат  (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χ</a:t>
            </a:r>
            <a:r>
              <a:rPr lang="ru-RU" sz="23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23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Критерій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узгодженості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Пірсона</a:t>
            </a:r>
            <a:endParaRPr lang="ru-RU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uk-UA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закон розподілу генеральної сукупності є 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невідомим, але є підстава, припущення, що він має певний вигляд (наприклад </a:t>
            </a:r>
            <a:r>
              <a:rPr lang="uk-UA" sz="2300" i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), то перевіряють нульову гіпотезу: генеральна сукупність розподілена по закону </a:t>
            </a:r>
            <a:r>
              <a:rPr lang="uk-UA" sz="2300" i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k-UA" sz="2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/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Перевірка гіпотези про припущений закон невідомого закону розподілу робиться так само, як і перевірка гіпотези про параметри розподілу, тобто з допомогою спеціально підібраної випадкової величини – критерію узгодженості.</a:t>
            </a:r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sz="2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uk-UA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Критерієм </a:t>
            </a:r>
            <a:r>
              <a:rPr lang="uk-UA" sz="2300" b="1" dirty="0">
                <a:latin typeface="Arial" panose="020B0604020202020204" pitchFamily="34" charset="0"/>
                <a:cs typeface="Arial" panose="020B0604020202020204" pitchFamily="34" charset="0"/>
              </a:rPr>
              <a:t>узгодженості</a:t>
            </a:r>
            <a:r>
              <a:rPr lang="uk-UA" sz="2300" dirty="0">
                <a:latin typeface="Arial" panose="020B0604020202020204" pitchFamily="34" charset="0"/>
                <a:cs typeface="Arial" panose="020B0604020202020204" pitchFamily="34" charset="0"/>
              </a:rPr>
              <a:t>  називають критерій перевірки  вигляду невідомого розподілу</a:t>
            </a:r>
            <a:r>
              <a:rPr lang="uk-UA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/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декілька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критеріїв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узгодженості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300" dirty="0">
                <a:latin typeface="Arial" panose="020B0604020202020204" pitchFamily="34" charset="0"/>
                <a:cs typeface="Arial" panose="020B0604020202020204" pitchFamily="34" charset="0"/>
              </a:rPr>
              <a:t>χ2 (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хі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-квадрат)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Пірсона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Колмогорова,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Смірнова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і т.д. Для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простоти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обмежимося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лише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описом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застосування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критерію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Пірсона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перевірки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гіпотез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нормальний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розподіл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генеральної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сукупності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інші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закони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перевіряються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аналогічно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474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078" y="117693"/>
            <a:ext cx="88767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Для перевірки критерію узгодженості за конкретними формулами порівнюють емпіричні частоти (за даними вибірки) </a:t>
            </a:r>
            <a:r>
              <a:rPr lang="uk-U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sz="24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 і теоретичні </a:t>
            </a:r>
            <a:r>
              <a:rPr lang="uk-U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sz="24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sz="2400" i="1" dirty="0">
                <a:latin typeface="Arial" panose="020B0604020202020204" pitchFamily="34" charset="0"/>
                <a:cs typeface="Arial" panose="020B0604020202020204" pitchFamily="34" charset="0"/>
              </a:rPr>
              <a:t>' 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(обчислені в припущенні, що закон розподілу генеральної сукупності заданий, наприклад, у нашому випадку – нормальний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indent="457200"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Природно, що емпіричні та теоретичні частоти різняться, але чи випадкова ця розбіжність? Можливо, що розбіжність випадкова (незначна), а можливо, розбіжність невипадкова, і пояснюється це тим, що теоретичні частоти обчислені, виходячи з неправильної гіпотези про нормальний розподіл генеральної сукупності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Критерій </a:t>
            </a:r>
            <a:r>
              <a:rPr lang="uk-UA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Пірсона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якраз і відповідає на поставлене питання, правда, як і всякий критерій, він не доводить справедливість гіпотези, а лише встановлює на певному рівні значимості її узгодження чи неузгодження з даними спостереженнями.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8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10170</TotalTime>
  <Words>2130</Words>
  <Application>Microsoft Office PowerPoint</Application>
  <PresentationFormat>Экран (4:3)</PresentationFormat>
  <Paragraphs>214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ПЕРЕВІРКА СТАТИСТИЧНИХ ГІПОТЕЗ</vt:lpstr>
      <vt:lpstr>Поняття про статистичні гіпотези</vt:lpstr>
      <vt:lpstr>Поняття про статистичні гіпотези</vt:lpstr>
      <vt:lpstr>Поняття про статистичні гіпотези</vt:lpstr>
      <vt:lpstr>Поняття про статистичні гіпотези</vt:lpstr>
      <vt:lpstr>Перевірка статистичних гіпотез здійснюється за такими етапами:</vt:lpstr>
      <vt:lpstr>Перевірка гіпотези про вид статистичного розподілу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Перевірка гіпотез про генеральні середні і дисперсії</vt:lpstr>
      <vt:lpstr>Перевірка гіпотези про рівність генеральних дисперсій. F- критерій (Фішера)</vt:lpstr>
      <vt:lpstr>Перевірка гіпотези про рівність генеральних дисперсій. F- критерій (Фішера)</vt:lpstr>
      <vt:lpstr>Перевірка гіпотези про рівність генеральних середніх. Критерій Стьюдента</vt:lpstr>
      <vt:lpstr>Презентация PowerPoint</vt:lpstr>
      <vt:lpstr>Презентация PowerPoint</vt:lpstr>
      <vt:lpstr>Презентация PowerPoint</vt:lpstr>
      <vt:lpstr>Дисперсійний аналіз</vt:lpstr>
      <vt:lpstr>Дисперсійний аналіз -</vt:lpstr>
      <vt:lpstr>Дисперсійний аналіз</vt:lpstr>
      <vt:lpstr>Відповідно до принципової схеми дисперсійний аналіз можна подати у вигляді п'яти послідовно виконуваних етапів: </vt:lpstr>
      <vt:lpstr>Дисперсійний аналіз</vt:lpstr>
      <vt:lpstr>Дисперсійний аналіз</vt:lpstr>
      <vt:lpstr>F -критерій</vt:lpstr>
      <vt:lpstr>Презентация PowerPoint</vt:lpstr>
      <vt:lpstr>Диспресійний (ANOVA) аналіз виконуємо в PAST </vt:lpstr>
      <vt:lpstr>Результати дисперсійного аналізу в PAST</vt:lpstr>
      <vt:lpstr>Ранговий однофакторний аналіз Краскела– Уолліса (Kruskal-Wallis test)</vt:lpstr>
      <vt:lpstr>Презентация PowerPoint</vt:lpstr>
      <vt:lpstr>Результати дисперсійного аналізу в PAST</vt:lpstr>
      <vt:lpstr>КОРЕЛЯЦІЙНИЙ АНАЛІЗ</vt:lpstr>
      <vt:lpstr>КОРЕЛЯЦІЙНИЙ АНАЛІЗ</vt:lpstr>
      <vt:lpstr>Поле кореляції</vt:lpstr>
      <vt:lpstr>Коефіцієнт кореляції Пірсона</vt:lpstr>
      <vt:lpstr>Властивості коефіцієнта кореляції Пірсона</vt:lpstr>
      <vt:lpstr>Властивості коефіцієнта кореляції Пірсона</vt:lpstr>
      <vt:lpstr>Коефіцієнт кореляції Спірмена</vt:lpstr>
      <vt:lpstr>Кореляція  за Пірсоном та Спірменом та супровідну статистику розраховуємо в PAST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ПЕРЕВІРКА СТАТИСТИЧНИХ ГІПОТЕЗ</dc:title>
  <dc:creator>Вова</dc:creator>
  <cp:lastModifiedBy>Вова</cp:lastModifiedBy>
  <cp:revision>44</cp:revision>
  <dcterms:created xsi:type="dcterms:W3CDTF">2019-05-02T17:54:45Z</dcterms:created>
  <dcterms:modified xsi:type="dcterms:W3CDTF">2019-05-09T19:25:18Z</dcterms:modified>
</cp:coreProperties>
</file>