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1"/>
  </p:normalViewPr>
  <p:slideViewPr>
    <p:cSldViewPr snapToGrid="0">
      <p:cViewPr varScale="1">
        <p:scale>
          <a:sx n="108" d="100"/>
          <a:sy n="108" d="100"/>
        </p:scale>
        <p:origin x="7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7D89044-9C0B-4ED8-98C1-89C0B18E31E5}" type="datetimeFigureOut">
              <a:rPr lang="ru-RU" smtClean="0"/>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299400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7D89044-9C0B-4ED8-98C1-89C0B18E31E5}" type="datetimeFigureOut">
              <a:rPr lang="ru-RU" smtClean="0"/>
              <a:t>26.04.2020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409295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97D89044-9C0B-4ED8-98C1-89C0B18E31E5}" type="datetimeFigureOut">
              <a:rPr lang="ru-RU" smtClean="0"/>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3964145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97D89044-9C0B-4ED8-98C1-89C0B18E31E5}" type="datetimeFigureOut">
              <a:rPr lang="ru-RU" smtClean="0"/>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1904D7-D77A-4C69-BFF6-883756967650}"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88464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D89044-9C0B-4ED8-98C1-89C0B18E31E5}" type="datetimeFigureOut">
              <a:rPr lang="ru-RU" smtClean="0"/>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1567175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D89044-9C0B-4ED8-98C1-89C0B18E31E5}" type="datetimeFigureOut">
              <a:rPr lang="ru-RU" smtClean="0"/>
              <a:t>26.04.2020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409769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D89044-9C0B-4ED8-98C1-89C0B18E31E5}" type="datetimeFigureOut">
              <a:rPr lang="ru-RU" smtClean="0"/>
              <a:t>26.04.2020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4187310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D89044-9C0B-4ED8-98C1-89C0B18E31E5}" type="datetimeFigureOut">
              <a:rPr lang="ru-RU" smtClean="0"/>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2174318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D89044-9C0B-4ED8-98C1-89C0B18E31E5}" type="datetimeFigureOut">
              <a:rPr lang="ru-RU" smtClean="0"/>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398921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97D89044-9C0B-4ED8-98C1-89C0B18E31E5}" type="datetimeFigureOut">
              <a:rPr lang="ru-RU" smtClean="0"/>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336586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D89044-9C0B-4ED8-98C1-89C0B18E31E5}" type="datetimeFigureOut">
              <a:rPr lang="ru-RU" smtClean="0"/>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322252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D89044-9C0B-4ED8-98C1-89C0B18E31E5}" type="datetimeFigureOut">
              <a:rPr lang="ru-RU" smtClean="0"/>
              <a:t>26.04.2020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264596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D89044-9C0B-4ED8-98C1-89C0B18E31E5}" type="datetimeFigureOut">
              <a:rPr lang="ru-RU" smtClean="0"/>
              <a:t>26.04.2020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231791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97D89044-9C0B-4ED8-98C1-89C0B18E31E5}" type="datetimeFigureOut">
              <a:rPr lang="ru-RU" smtClean="0"/>
              <a:t>26.04.2020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3061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D89044-9C0B-4ED8-98C1-89C0B18E31E5}" type="datetimeFigureOut">
              <a:rPr lang="ru-RU" smtClean="0"/>
              <a:t>26.04.2020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185529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97D89044-9C0B-4ED8-98C1-89C0B18E31E5}" type="datetimeFigureOut">
              <a:rPr lang="ru-RU" smtClean="0"/>
              <a:t>26.04.2020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284107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7D89044-9C0B-4ED8-98C1-89C0B18E31E5}" type="datetimeFigureOut">
              <a:rPr lang="ru-RU" smtClean="0"/>
              <a:t>26.04.2020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1904D7-D77A-4C69-BFF6-883756967650}" type="slidenum">
              <a:rPr lang="ru-RU" smtClean="0"/>
              <a:t>‹#›</a:t>
            </a:fld>
            <a:endParaRPr lang="ru-RU"/>
          </a:p>
        </p:txBody>
      </p:sp>
    </p:spTree>
    <p:extLst>
      <p:ext uri="{BB962C8B-B14F-4D97-AF65-F5344CB8AC3E}">
        <p14:creationId xmlns:p14="http://schemas.microsoft.com/office/powerpoint/2010/main" val="70022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D89044-9C0B-4ED8-98C1-89C0B18E31E5}" type="datetimeFigureOut">
              <a:rPr lang="ru-RU" smtClean="0"/>
              <a:t>26.04.2020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11904D7-D77A-4C69-BFF6-883756967650}" type="slidenum">
              <a:rPr lang="ru-RU" smtClean="0"/>
              <a:t>‹#›</a:t>
            </a:fld>
            <a:endParaRPr lang="ru-RU"/>
          </a:p>
        </p:txBody>
      </p:sp>
    </p:spTree>
    <p:extLst>
      <p:ext uri="{BB962C8B-B14F-4D97-AF65-F5344CB8AC3E}">
        <p14:creationId xmlns:p14="http://schemas.microsoft.com/office/powerpoint/2010/main" val="37513882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59105" y="2057400"/>
            <a:ext cx="7519801" cy="3375211"/>
          </a:xfrm>
        </p:spPr>
        <p:txBody>
          <a:bodyPr/>
          <a:lstStyle/>
          <a:p>
            <a:pPr algn="ctr"/>
            <a:r>
              <a:rPr lang="uk-UA" sz="4000" i="1" dirty="0">
                <a:latin typeface="Times New Roman" panose="02020603050405020304" pitchFamily="18" charset="0"/>
                <a:cs typeface="Times New Roman" panose="02020603050405020304" pitchFamily="18" charset="0"/>
              </a:rPr>
              <a:t>Сутність методу опитування і специфіка його застосування в політичних дослідженнях</a:t>
            </a:r>
            <a:br>
              <a:rPr lang="uk-UA" dirty="0"/>
            </a:br>
            <a:endParaRPr lang="uk-UA" dirty="0"/>
          </a:p>
        </p:txBody>
      </p:sp>
      <p:pic>
        <p:nvPicPr>
          <p:cNvPr id="2052" name="Picture 4" descr="Социологический опрос для добровольцев :: КГПУ им. В.П. Астафьев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32474">
            <a:off x="1217893" y="4815237"/>
            <a:ext cx="1646331" cy="12347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6" name="Picture 8" descr="Украинцы доверяют Бойко больше, чем Гончаруку, - опрос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1118" y="509399"/>
            <a:ext cx="2359025" cy="156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05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type="title"/>
          </p:nvPr>
        </p:nvSpPr>
        <p:spPr>
          <a:xfrm>
            <a:off x="2622176" y="2187388"/>
            <a:ext cx="7092481" cy="2640107"/>
          </a:xfrm>
        </p:spPr>
        <p:txBody>
          <a:bodyPr/>
          <a:lstStyle/>
          <a:p>
            <a:pPr algn="ctr"/>
            <a:r>
              <a:rPr lang="uk-UA" sz="4000" i="1" dirty="0">
                <a:latin typeface="Times New Roman" panose="02020603050405020304" pitchFamily="18" charset="0"/>
                <a:cs typeface="Times New Roman" panose="02020603050405020304" pitchFamily="18" charset="0"/>
              </a:rPr>
              <a:t>Анкетне опитування та специфіка його різновидів (поштове, пресове, телефонне, комп'ютерне тощо)</a:t>
            </a:r>
            <a:br>
              <a:rPr lang="ru-RU" dirty="0"/>
            </a:br>
            <a:endParaRPr lang="ru-RU" dirty="0"/>
          </a:p>
        </p:txBody>
      </p:sp>
    </p:spTree>
    <p:extLst>
      <p:ext uri="{BB962C8B-B14F-4D97-AF65-F5344CB8AC3E}">
        <p14:creationId xmlns:p14="http://schemas.microsoft.com/office/powerpoint/2010/main" val="3342804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425389" y="1452283"/>
            <a:ext cx="9082956" cy="45729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99650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0" y="0"/>
            <a:ext cx="6615953" cy="6858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i="1" dirty="0">
                <a:latin typeface="Times New Roman" panose="02020603050405020304" pitchFamily="18" charset="0"/>
                <a:cs typeface="Times New Roman" panose="02020603050405020304" pitchFamily="18" charset="0"/>
              </a:rPr>
              <a:t>Перш за все, поштове опитування дозволяє уникнути викривлення результатів, зумовлених особистими якостями інтерв’юера. Оскільки поштові опитування коштують дешевше, ніж особисті, вони припускають більше широке коло розповсюдження анкет й, відповідно, більші вибірки. Також дані опитування дозволяють уникнути багатьох незручностей, пов’язаних з поширенням опитувального інструментарію, наприклад, небажання інтерв’юерів працювати в певних районах або їх невміння брати інтерв’ю в індивідів або родин певного типу. Завдяки анонімності поштового опитування відповіді респондентів бувають більш правдивими. Також у даному випадку в респондента більше часу на обмірковування відповідей, які відповідно більшою мірою відображають його справжні міркування й настрої, ніж відповіді, що сформульовані в поспіху під час очного інтерв’ю.</a:t>
            </a:r>
          </a:p>
        </p:txBody>
      </p:sp>
      <p:pic>
        <p:nvPicPr>
          <p:cNvPr id="10250" name="Picture 10" descr="Требуются интервьюеры В исследовательскую компанию «BRIF Resear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8531" y="1640542"/>
            <a:ext cx="4017657" cy="3133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52913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0" y="0"/>
            <a:ext cx="7234518" cy="685799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Традиційне телефонне опитування здійснюється інтерв’юером, який заносить відповіді респондента до роздрукованого бланку. </a:t>
            </a:r>
          </a:p>
          <a:p>
            <a:pPr marL="285750" indent="-285750" algn="just">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Телефонне опитування з використанням комп’ютера передбачає, що інтерв’юер зачитує запитання з екрану монітору і відразу ж заносить відповіді в комп’ютер. Даний спосіб опитування скорочує загальні строки проведення досліджень, оскільки відсутня проміжна операція фіксації відповідей на папері. </a:t>
            </a:r>
          </a:p>
          <a:p>
            <a:pPr marL="285750" indent="-285750" algn="just">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Електронні методи опитування передбачають, що анкета надсилається респондентові електронною поштою або ж він відповідає через Інтернет безпосередньо на веб-сайті. </a:t>
            </a:r>
          </a:p>
          <a:p>
            <a:pPr marL="285750" indent="-285750" algn="just">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Переваги опитування з використанням електронної пошти пов’язані з відносно низькою вартістю, що обумовлено відсутністю інтерв’юерів, а також самостійною організацією відповідей на запитання з боку респондентів, які самостійно вибирають час і швидкість відповідей, створюючи для себе найбільш комфортні умови участі у дослідженні. Недоліки даного методу опитування, насамперед, пов’язані з тим, що оскільки респондент самостійно контролює відповіді на запитання анкети, то його відповіді можуть містити помилки, обумовлені нерозумінням або невірною трактовкою запитання, відсутністю належної уваги тощо. Анкети можуть бути заповнені не повністю, строки опитування можуть порушуватися або анкети взагалі не будуть повернуті. Тому анкети, що використовуються в опитуваннях через електронну пошту (так само як і у випадках традиційного поштового опитування) повинні розроблятися самим ретельним чином і мають містити чіткі й повні інструкції. </a:t>
            </a:r>
          </a:p>
        </p:txBody>
      </p:sp>
      <p:pic>
        <p:nvPicPr>
          <p:cNvPr id="3" name="Picture 6" descr="Концепция конверта электронной почты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789" y="1290918"/>
            <a:ext cx="3219450" cy="26048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8" descr="Почтовый ящик своими руками. Как сделать почтовый ящ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789" y="4070537"/>
            <a:ext cx="3219450" cy="2509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987577"/>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88257" y="1"/>
            <a:ext cx="7140389" cy="6858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uk-UA" sz="1900" i="1" dirty="0">
                <a:latin typeface="Times New Roman" panose="02020603050405020304" pitchFamily="18" charset="0"/>
                <a:cs typeface="Times New Roman" panose="02020603050405020304" pitchFamily="18" charset="0"/>
              </a:rPr>
              <a:t>Можливості опитування через Інтернет набагато більші - різноманітний дизайн, створення спеціальних кнопок, вікон для введення відповідей, контрольних вікон тощо. Також комп’ютер може швидко обирати запитання, що адаптовані до відповідей на попередні питання і враховувати особливості кожного респондента. Суб’єктивні якості інтерв’юера не впливають на одержувані відповіді, особливо це стосується персональних запитань, а респонденти, в свою чергу, не намагаються давати відповіді, які б сподобалися інтерв’юерові. Важливими є фактори відсутності помилок інтерв’юера і обробка даних у реальному масштабі часу. Отримана інформація безпосередньо направляється до баз даних і є доступною аналізу в будь-який час широкому колу користувачів. До числа недоліків опитувань через Інтернет належать збільшення вірогідності незавершеності інтерв’ю і менші можливості стимулювання респондента до відповідей, відносно високі витрати, обумовлені придбанням спеціалізованих програмних продуктів, наявність загроз з боку комп’ютерних вірусів тощо.</a:t>
            </a:r>
          </a:p>
        </p:txBody>
      </p:sp>
      <p:pic>
        <p:nvPicPr>
          <p:cNvPr id="12290" name="Picture 2" descr="Телефонный соц. опрос - UKR-Reklama Рекламное агентство в Одессе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5173" y="1784597"/>
            <a:ext cx="2748991" cy="1832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2" name="Picture 4" descr="Где самый дешевый мобильный интернет в мире: Украина в топ-4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2478" y="4101353"/>
            <a:ext cx="4174380" cy="23885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686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type="title"/>
          </p:nvPr>
        </p:nvSpPr>
        <p:spPr>
          <a:xfrm>
            <a:off x="1116758" y="2752165"/>
            <a:ext cx="9404723" cy="1400530"/>
          </a:xfrm>
        </p:spPr>
        <p:txBody>
          <a:bodyPr/>
          <a:lstStyle/>
          <a:p>
            <a:pPr algn="ctr"/>
            <a:r>
              <a:rPr lang="uk-UA" sz="4000" i="1" dirty="0">
                <a:latin typeface="Times New Roman" panose="02020603050405020304" pitchFamily="18" charset="0"/>
                <a:cs typeface="Times New Roman" panose="02020603050405020304" pitchFamily="18" charset="0"/>
              </a:rPr>
              <a:t>Інтерв'ю та його різновиди. Основні помилки інтерв'юера</a:t>
            </a:r>
          </a:p>
        </p:txBody>
      </p:sp>
      <p:sp>
        <p:nvSpPr>
          <p:cNvPr id="6" name="AutoShape 4" descr="Услуги: Подготовка интервью"/>
          <p:cNvSpPr>
            <a:spLocks noChangeAspect="1" noChangeArrowheads="1"/>
          </p:cNvSpPr>
          <p:nvPr/>
        </p:nvSpPr>
        <p:spPr bwMode="auto">
          <a:xfrm>
            <a:off x="1728880" y="-867436"/>
            <a:ext cx="2103532" cy="21035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18" name="Picture 6" descr="Как взять хорошее интервью. Советы Ивана Сурвилл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41406">
            <a:off x="748388" y="338057"/>
            <a:ext cx="3509075" cy="19738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320" name="Picture 8" descr="Консалтинг/Тренинги — Add/W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5586" y="4330454"/>
            <a:ext cx="2291789" cy="2291789"/>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МБОУ &quot;Советская средняя школа №1&quot; | Итоговое собеседование по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741" y="4452211"/>
            <a:ext cx="2048277" cy="204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2793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15153" y="242047"/>
            <a:ext cx="5997388"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latin typeface="Times New Roman" panose="02020603050405020304" pitchFamily="18" charset="0"/>
                <a:cs typeface="Times New Roman" panose="02020603050405020304" pitchFamily="18" charset="0"/>
              </a:rPr>
              <a:t>У сучасній практиці маркетингових досліджень широко застосовуються індивідуальні глибинні інтерв'ю. </a:t>
            </a:r>
            <a:endParaRPr lang="uk-UA" dirty="0"/>
          </a:p>
        </p:txBody>
      </p:sp>
      <p:sp>
        <p:nvSpPr>
          <p:cNvPr id="3" name="Скругленный прямоугольник 2"/>
          <p:cNvSpPr/>
          <p:nvPr/>
        </p:nvSpPr>
        <p:spPr>
          <a:xfrm>
            <a:off x="121023" y="1371599"/>
            <a:ext cx="6091518" cy="329453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i="1" dirty="0">
                <a:latin typeface="Times New Roman" panose="02020603050405020304" pitchFamily="18" charset="0"/>
                <a:cs typeface="Times New Roman" panose="02020603050405020304" pitchFamily="18" charset="0"/>
              </a:rPr>
              <a:t>Глибинне інтерв’ю – неструктуроване, пряме особисте інтерв’ю, в якому висококваліфікований інтерв’юер опитує за певною темою одного респондента для визначення його основних мотивів, емоцій, переконань та відношення до теми обговорення. Особливістю глибинного інтерв’ю як методу маркетингового дослідження є нерівноцінність функцій співрозмовників: інтерв’юер, задаючи питання респондентові, не веде з ним активного діалогу, не висловлює своїх міркувань стосовно питань, що обговорюються, або відповідей респондента. </a:t>
            </a:r>
          </a:p>
        </p:txBody>
      </p:sp>
      <p:sp>
        <p:nvSpPr>
          <p:cNvPr id="4" name="Скругленный прямоугольник 3"/>
          <p:cNvSpPr/>
          <p:nvPr/>
        </p:nvSpPr>
        <p:spPr>
          <a:xfrm>
            <a:off x="6952128" y="1371599"/>
            <a:ext cx="4881283" cy="52712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i="1" dirty="0">
                <a:latin typeface="Times New Roman" panose="02020603050405020304" pitchFamily="18" charset="0"/>
                <a:cs typeface="Times New Roman" panose="02020603050405020304" pitchFamily="18" charset="0"/>
              </a:rPr>
              <a:t>Переваги глибинних інтерв’ю </a:t>
            </a:r>
          </a:p>
          <a:p>
            <a:pPr marL="285750" indent="-285750" algn="just">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дозволяють краще розібратися у внутрішніх почуттях, переживаннях, мотивах поведінки респондента;</a:t>
            </a:r>
          </a:p>
          <a:p>
            <a:pPr marL="285750" indent="-285750" algn="just">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чітко видно особистість автора відповідей; </a:t>
            </a:r>
          </a:p>
          <a:p>
            <a:pPr marL="285750" indent="-285750" algn="just">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вільний обмін інформацією під час інтерв’ю. </a:t>
            </a:r>
          </a:p>
          <a:p>
            <a:pPr algn="ctr"/>
            <a:r>
              <a:rPr lang="uk-UA" sz="1600" b="1" i="1" dirty="0">
                <a:latin typeface="Times New Roman" panose="02020603050405020304" pitchFamily="18" charset="0"/>
                <a:cs typeface="Times New Roman" panose="02020603050405020304" pitchFamily="18" charset="0"/>
              </a:rPr>
              <a:t>Недоліки </a:t>
            </a:r>
          </a:p>
          <a:p>
            <a:pPr marL="285750" indent="-285750" algn="just">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значна залежність від особи інтерв’юера - суб'єктивізм сприйняття даних дослідження інтерв’юером й вплив інтерв'юера на інформацію, що отримують від респондента;</a:t>
            </a:r>
          </a:p>
          <a:p>
            <a:pPr marL="285750" indent="-285750" algn="just">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важко проаналізувати дані без участі психолога;</a:t>
            </a:r>
          </a:p>
          <a:p>
            <a:pPr marL="285750" indent="-285750" algn="just">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значна тривалість проведення інтерв'ю, що разом зі стислими строками дослідницьких проектів накладає обмеження на розміри вибірки - звичайна кількість інтерв'ю коливається від 10 до 30 у рамках одного проекту</a:t>
            </a:r>
          </a:p>
        </p:txBody>
      </p:sp>
      <p:cxnSp>
        <p:nvCxnSpPr>
          <p:cNvPr id="6" name="Скругленная соединительная линия 5"/>
          <p:cNvCxnSpPr>
            <a:stCxn id="2" idx="3"/>
            <a:endCxn id="3" idx="3"/>
          </p:cNvCxnSpPr>
          <p:nvPr/>
        </p:nvCxnSpPr>
        <p:spPr>
          <a:xfrm>
            <a:off x="6212541" y="699247"/>
            <a:ext cx="12700" cy="2319618"/>
          </a:xfrm>
          <a:prstGeom prst="curved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Скругленная соединительная линия 7"/>
          <p:cNvCxnSpPr>
            <a:stCxn id="3" idx="2"/>
            <a:endCxn id="4" idx="1"/>
          </p:cNvCxnSpPr>
          <p:nvPr/>
        </p:nvCxnSpPr>
        <p:spPr>
          <a:xfrm rot="5400000" flipH="1" flipV="1">
            <a:off x="4730001" y="2444004"/>
            <a:ext cx="658907" cy="3785346"/>
          </a:xfrm>
          <a:prstGeom prst="curvedConnector4">
            <a:avLst>
              <a:gd name="adj1" fmla="val -83674"/>
              <a:gd name="adj2" fmla="val 8623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338" name="Picture 2" descr="One-S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81" y="5193875"/>
            <a:ext cx="1226858" cy="12574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761544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5494" y="497541"/>
            <a:ext cx="5123329" cy="586291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i="1" dirty="0">
                <a:latin typeface="Times New Roman" panose="02020603050405020304" pitchFamily="18" charset="0"/>
                <a:cs typeface="Times New Roman" panose="02020603050405020304" pitchFamily="18" charset="0"/>
              </a:rPr>
              <a:t>Успіх глибинного інтерв’ю багато в чому залежить від професіоналізму й особистісних якостей інтерв’юера. Для проведення інтерв’ю необхідний кваліфікований фахівець, який повинен (бажано) мати психологічну освіту. Інтерв’юер повинен уміти встановлювати і підтримувати контакт з людьми, мати гарну пам’ять, здатність швидко реагувати на нестандартні відповіді, володіти терпінням і ні в якому випадку не чинити психологічний тиск на респондента або сперечатися з ним. Одне з головних завдань інтерв’юера полягає в тому, щоб чітко виявляти і окреслювати межі зони компетентності респондента, фіксувати кожний випадок виходу за межі цієї зони й уміти направляти бесіду всередину зазначеної зони. </a:t>
            </a:r>
          </a:p>
        </p:txBody>
      </p:sp>
      <p:pic>
        <p:nvPicPr>
          <p:cNvPr id="15362" name="Picture 2" descr="Как работает метод интервью в копирайтинге | Агентство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599" y="1809748"/>
            <a:ext cx="5762625" cy="32385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258794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33082" y="2366681"/>
            <a:ext cx="3411072" cy="407445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latin typeface="Times New Roman" panose="02020603050405020304" pitchFamily="18" charset="0"/>
                <a:cs typeface="Times New Roman" panose="02020603050405020304" pitchFamily="18" charset="0"/>
              </a:rPr>
              <a:t>Метод сходинок – метод, при якому питання формулюють таким чином, щоб вибудувати ланцюжок від характеристик продукту до характеристик респондента. </a:t>
            </a:r>
            <a:endParaRPr lang="uk-UA" dirty="0"/>
          </a:p>
        </p:txBody>
      </p:sp>
      <p:pic>
        <p:nvPicPr>
          <p:cNvPr id="3" name="Рисунок 2"/>
          <p:cNvPicPr>
            <a:picLocks noChangeAspect="1"/>
          </p:cNvPicPr>
          <p:nvPr/>
        </p:nvPicPr>
        <p:blipFill>
          <a:blip r:embed="rId2"/>
          <a:stretch>
            <a:fillRect/>
          </a:stretch>
        </p:blipFill>
        <p:spPr>
          <a:xfrm>
            <a:off x="2852518" y="227826"/>
            <a:ext cx="5913222" cy="1533739"/>
          </a:xfrm>
          <a:prstGeom prst="rect">
            <a:avLst/>
          </a:prstGeom>
          <a:ln>
            <a:noFill/>
          </a:ln>
          <a:effectLst>
            <a:softEdge rad="112500"/>
          </a:effectLst>
        </p:spPr>
      </p:pic>
      <p:sp>
        <p:nvSpPr>
          <p:cNvPr id="4" name="Скругленный прямоугольник 3"/>
          <p:cNvSpPr/>
          <p:nvPr/>
        </p:nvSpPr>
        <p:spPr>
          <a:xfrm>
            <a:off x="4134971" y="2366680"/>
            <a:ext cx="3348318" cy="407445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latin typeface="Times New Roman" panose="02020603050405020304" pitchFamily="18" charset="0"/>
                <a:cs typeface="Times New Roman" panose="02020603050405020304" pitchFamily="18" charset="0"/>
              </a:rPr>
              <a:t>З’ясування прихованого змісту – метод, що спрямований на одержання інформації не стільки про загальноприйняту в суспільстві систему поглядів, скільки про те, що глибоко хвилює людей та значимо особисто для них і що пов’язано з їх почуттями</a:t>
            </a:r>
            <a:r>
              <a:rPr lang="uk-UA" dirty="0"/>
              <a:t>.</a:t>
            </a:r>
          </a:p>
        </p:txBody>
      </p:sp>
      <p:sp>
        <p:nvSpPr>
          <p:cNvPr id="5" name="Скругленный прямоугольник 4"/>
          <p:cNvSpPr/>
          <p:nvPr/>
        </p:nvSpPr>
        <p:spPr>
          <a:xfrm>
            <a:off x="7974106" y="2366681"/>
            <a:ext cx="3160059" cy="407445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latin typeface="Times New Roman" panose="02020603050405020304" pitchFamily="18" charset="0"/>
                <a:cs typeface="Times New Roman" panose="02020603050405020304" pitchFamily="18" charset="0"/>
              </a:rPr>
              <a:t>Символьний аналіз – метод, при якому здійснюється пошук символічних значень об'єктів шляхом їхнього порівняння із протилежними об'єктами (явищами).</a:t>
            </a:r>
          </a:p>
        </p:txBody>
      </p:sp>
      <p:sp>
        <p:nvSpPr>
          <p:cNvPr id="10" name="Стрелка вправо 9"/>
          <p:cNvSpPr/>
          <p:nvPr/>
        </p:nvSpPr>
        <p:spPr>
          <a:xfrm>
            <a:off x="3644154" y="4020671"/>
            <a:ext cx="490817" cy="3832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7483289" y="4020671"/>
            <a:ext cx="490817" cy="3832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Скругленная соединительная линия 14"/>
          <p:cNvCxnSpPr>
            <a:stCxn id="3" idx="1"/>
            <a:endCxn id="2" idx="0"/>
          </p:cNvCxnSpPr>
          <p:nvPr/>
        </p:nvCxnSpPr>
        <p:spPr>
          <a:xfrm rot="10800000" flipV="1">
            <a:off x="1938618" y="994695"/>
            <a:ext cx="913900" cy="1371985"/>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Скругленная соединительная линия 16"/>
          <p:cNvCxnSpPr>
            <a:stCxn id="3" idx="3"/>
            <a:endCxn id="5" idx="0"/>
          </p:cNvCxnSpPr>
          <p:nvPr/>
        </p:nvCxnSpPr>
        <p:spPr>
          <a:xfrm>
            <a:off x="8765740" y="994696"/>
            <a:ext cx="788396" cy="1371985"/>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endCxn id="4" idx="0"/>
          </p:cNvCxnSpPr>
          <p:nvPr/>
        </p:nvCxnSpPr>
        <p:spPr>
          <a:xfrm>
            <a:off x="5809129" y="1667435"/>
            <a:ext cx="1" cy="699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3272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43753" y="268940"/>
            <a:ext cx="4477870" cy="225910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latin typeface="Times New Roman" panose="02020603050405020304" pitchFamily="18" charset="0"/>
                <a:cs typeface="Times New Roman" panose="02020603050405020304" pitchFamily="18" charset="0"/>
              </a:rPr>
              <a:t>Маркетингові явища й процеси здебільшого є слабко структурованим і їх достатньо важко однозначно описати й формалізовано досліджувати. Тому в маркетингових дослідженнях, в першу чергу, на промисловому ринку, широко використовуються </a:t>
            </a:r>
            <a:r>
              <a:rPr lang="uk-UA" b="1" i="1" dirty="0">
                <a:latin typeface="Times New Roman" panose="02020603050405020304" pitchFamily="18" charset="0"/>
                <a:cs typeface="Times New Roman" panose="02020603050405020304" pitchFamily="18" charset="0"/>
              </a:rPr>
              <a:t>інтерв’ю з експертами.</a:t>
            </a:r>
          </a:p>
        </p:txBody>
      </p:sp>
      <p:sp>
        <p:nvSpPr>
          <p:cNvPr id="3" name="Скругленный прямоугольник 2"/>
          <p:cNvSpPr/>
          <p:nvPr/>
        </p:nvSpPr>
        <p:spPr>
          <a:xfrm>
            <a:off x="7315200" y="1653987"/>
            <a:ext cx="4491318" cy="174811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latin typeface="Times New Roman" panose="02020603050405020304" pitchFamily="18" charset="0"/>
                <a:cs typeface="Times New Roman" panose="02020603050405020304" pitchFamily="18" charset="0"/>
              </a:rPr>
              <a:t>Глибокі знання експертів в предметній області, що досліджується, їх ерудиція, тобто широкі міжпредметні знання, й одночасно інтуїція, заснована на досвіді, можуть надати надзвичайно корисну інформацію</a:t>
            </a:r>
          </a:p>
        </p:txBody>
      </p:sp>
      <p:sp>
        <p:nvSpPr>
          <p:cNvPr id="4" name="Скругленный прямоугольник 3"/>
          <p:cNvSpPr/>
          <p:nvPr/>
        </p:nvSpPr>
        <p:spPr>
          <a:xfrm>
            <a:off x="268940" y="2971801"/>
            <a:ext cx="6239436" cy="373828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latin typeface="Times New Roman" panose="02020603050405020304" pitchFamily="18" charset="0"/>
                <a:cs typeface="Times New Roman" panose="02020603050405020304" pitchFamily="18" charset="0"/>
              </a:rPr>
              <a:t>У цілому результативність експертних інтерв’ю визначається двома основними факторами. По-перше, кваліфікацією експертів, їх здатністю і бажанням надати відповідну інформацію. По-друге, кваліфікацією дослідницької команди, її здатністю відібрати компетентних експертів, «витягнути» й акумулювати експертні знання щодо дослідницької проблеми. Як і будь-яка інша інформація, дані, що отримані в процесі експертного інтерв’ю, повинні бути оброблені, систематизовані, оцінені з точки зору якості, піддані аналізу й цілеспрямованій інтерпретації, і лише після цього їх можна використовувати для прийняття управлінських рішень. </a:t>
            </a:r>
          </a:p>
        </p:txBody>
      </p:sp>
      <p:cxnSp>
        <p:nvCxnSpPr>
          <p:cNvPr id="8" name="Скругленная соединительная линия 7"/>
          <p:cNvCxnSpPr>
            <a:stCxn id="2" idx="3"/>
            <a:endCxn id="3" idx="1"/>
          </p:cNvCxnSpPr>
          <p:nvPr/>
        </p:nvCxnSpPr>
        <p:spPr>
          <a:xfrm>
            <a:off x="4921623" y="1398493"/>
            <a:ext cx="2393577" cy="1129553"/>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Скругленная соединительная линия 10"/>
          <p:cNvCxnSpPr>
            <a:stCxn id="3" idx="2"/>
            <a:endCxn id="4" idx="3"/>
          </p:cNvCxnSpPr>
          <p:nvPr/>
        </p:nvCxnSpPr>
        <p:spPr>
          <a:xfrm rot="5400000">
            <a:off x="7315199" y="2595282"/>
            <a:ext cx="1438838" cy="3052483"/>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386" name="Picture 2" descr="Работа в карантин в интернете на дому онлайн, поиск заработка н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6845" y="4134969"/>
            <a:ext cx="2295525"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0064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68941" y="363070"/>
            <a:ext cx="4410636" cy="216497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i="1" dirty="0">
                <a:latin typeface="Times New Roman" panose="02020603050405020304" pitchFamily="18" charset="0"/>
                <a:cs typeface="Times New Roman" panose="02020603050405020304" pitchFamily="18" charset="0"/>
              </a:rPr>
              <a:t>Опитування – метод дослідження, який передбачає отримання інформації від респондента на заздалегідь сформульовані запитання у результаті комунікації (вербальної або невербальної) з ним.</a:t>
            </a:r>
          </a:p>
        </p:txBody>
      </p:sp>
      <p:sp>
        <p:nvSpPr>
          <p:cNvPr id="5" name="Скругленный прямоугольник 4"/>
          <p:cNvSpPr/>
          <p:nvPr/>
        </p:nvSpPr>
        <p:spPr>
          <a:xfrm>
            <a:off x="7234519" y="363070"/>
            <a:ext cx="3039036" cy="29986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latin typeface="Times New Roman" panose="02020603050405020304" pitchFamily="18" charset="0"/>
                <a:cs typeface="Times New Roman" panose="02020603050405020304" pitchFamily="18" charset="0"/>
              </a:rPr>
              <a:t>Опитування надає дослідникові інформацію п’яти типів, а саме:</a:t>
            </a:r>
          </a:p>
          <a:p>
            <a:pPr algn="ctr"/>
            <a:r>
              <a:rPr lang="uk-UA" i="1"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uk-UA" i="1" dirty="0">
                <a:latin typeface="Times New Roman" panose="02020603050405020304" pitchFamily="18" charset="0"/>
                <a:cs typeface="Times New Roman" panose="02020603050405020304" pitchFamily="18" charset="0"/>
              </a:rPr>
              <a:t>факти</a:t>
            </a:r>
          </a:p>
          <a:p>
            <a:pPr marL="285750" indent="-285750" algn="just">
              <a:buFont typeface="Arial" panose="020B0604020202020204" pitchFamily="34" charset="0"/>
              <a:buChar char="•"/>
            </a:pPr>
            <a:r>
              <a:rPr lang="uk-UA" i="1" dirty="0">
                <a:latin typeface="Times New Roman" panose="02020603050405020304" pitchFamily="18" charset="0"/>
                <a:cs typeface="Times New Roman" panose="02020603050405020304" pitchFamily="18" charset="0"/>
              </a:rPr>
              <a:t>знання </a:t>
            </a:r>
          </a:p>
          <a:p>
            <a:pPr marL="285750" indent="-285750" algn="just">
              <a:buFont typeface="Arial" panose="020B0604020202020204" pitchFamily="34" charset="0"/>
              <a:buChar char="•"/>
            </a:pPr>
            <a:r>
              <a:rPr lang="uk-UA" i="1" dirty="0">
                <a:latin typeface="Times New Roman" panose="02020603050405020304" pitchFamily="18" charset="0"/>
                <a:cs typeface="Times New Roman" panose="02020603050405020304" pitchFamily="18" charset="0"/>
              </a:rPr>
              <a:t>думки  </a:t>
            </a:r>
          </a:p>
          <a:p>
            <a:pPr marL="285750" indent="-285750" algn="just">
              <a:buFont typeface="Arial" panose="020B0604020202020204" pitchFamily="34" charset="0"/>
              <a:buChar char="•"/>
            </a:pPr>
            <a:r>
              <a:rPr lang="uk-UA" i="1" dirty="0">
                <a:latin typeface="Times New Roman" panose="02020603050405020304" pitchFamily="18" charset="0"/>
                <a:cs typeface="Times New Roman" panose="02020603050405020304" pitchFamily="18" charset="0"/>
              </a:rPr>
              <a:t>відношення </a:t>
            </a:r>
          </a:p>
          <a:p>
            <a:pPr marL="285750" indent="-285750" algn="just">
              <a:buFont typeface="Arial" panose="020B0604020202020204" pitchFamily="34" charset="0"/>
              <a:buChar char="•"/>
            </a:pPr>
            <a:r>
              <a:rPr lang="uk-UA" i="1" dirty="0">
                <a:latin typeface="Times New Roman" panose="02020603050405020304" pitchFamily="18" charset="0"/>
                <a:cs typeface="Times New Roman" panose="02020603050405020304" pitchFamily="18" charset="0"/>
              </a:rPr>
              <a:t>поведінкові звіти </a:t>
            </a:r>
          </a:p>
        </p:txBody>
      </p:sp>
      <p:cxnSp>
        <p:nvCxnSpPr>
          <p:cNvPr id="8" name="Скругленная соединительная линия 7"/>
          <p:cNvCxnSpPr>
            <a:stCxn id="4" idx="3"/>
            <a:endCxn id="5" idx="2"/>
          </p:cNvCxnSpPr>
          <p:nvPr/>
        </p:nvCxnSpPr>
        <p:spPr>
          <a:xfrm>
            <a:off x="4679577" y="1445559"/>
            <a:ext cx="4074460" cy="1916205"/>
          </a:xfrm>
          <a:prstGeom prst="curvedConnector4">
            <a:avLst>
              <a:gd name="adj1" fmla="val 31353"/>
              <a:gd name="adj2" fmla="val 11193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Занимательная социология | Все блоги | Блоги | Каспаров.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1" y="3186952"/>
            <a:ext cx="4410636" cy="3012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Скругленный прямоугольник 8"/>
          <p:cNvSpPr/>
          <p:nvPr/>
        </p:nvSpPr>
        <p:spPr>
          <a:xfrm>
            <a:off x="6098243" y="3859306"/>
            <a:ext cx="5311588" cy="25414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i="1" dirty="0">
                <a:latin typeface="Times New Roman" panose="02020603050405020304" pitchFamily="18" charset="0"/>
                <a:cs typeface="Times New Roman" panose="02020603050405020304" pitchFamily="18" charset="0"/>
              </a:rPr>
              <a:t>Тематика опитувань практично необмежена і може бути дуже різноманітною. У ході опитувань з’ясовуються такі параметри як поведінка споживачів, їх наміри, уподобання, переваги, мотивація, демографічні характеристики, стиль життя і </a:t>
            </a:r>
            <a:r>
              <a:rPr lang="uk-UA" sz="2000" i="1" dirty="0" err="1">
                <a:latin typeface="Times New Roman" panose="02020603050405020304" pitchFamily="18" charset="0"/>
                <a:cs typeface="Times New Roman" panose="02020603050405020304" pitchFamily="18" charset="0"/>
              </a:rPr>
              <a:t>т.д</a:t>
            </a:r>
            <a:r>
              <a:rPr lang="uk-UA" sz="2000" i="1" dirty="0">
                <a:latin typeface="Times New Roman" panose="02020603050405020304" pitchFamily="18" charset="0"/>
                <a:cs typeface="Times New Roman" panose="02020603050405020304" pitchFamily="18" charset="0"/>
              </a:rPr>
              <a:t>.</a:t>
            </a:r>
          </a:p>
        </p:txBody>
      </p:sp>
      <p:cxnSp>
        <p:nvCxnSpPr>
          <p:cNvPr id="11" name="Скругленная соединительная линия 10"/>
          <p:cNvCxnSpPr>
            <a:stCxn id="5" idx="1"/>
          </p:cNvCxnSpPr>
          <p:nvPr/>
        </p:nvCxnSpPr>
        <p:spPr>
          <a:xfrm rot="10800000" flipV="1">
            <a:off x="5459507" y="1862416"/>
            <a:ext cx="1775013" cy="4793877"/>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8103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89964" y="1021976"/>
            <a:ext cx="6199095" cy="5029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latin typeface="Times New Roman" panose="02020603050405020304" pitchFamily="18" charset="0"/>
                <a:cs typeface="Times New Roman" panose="02020603050405020304" pitchFamily="18" charset="0"/>
              </a:rPr>
              <a:t>Якість експертної інформації можна підвищити, якщо використати експертні опитування в декілька турів (особливо з обґрунтуванням думок), які дозволяють поступово зблизити оцінки експертів, уточнити й доповнити їх думки. Вважається, що вірогідність експертних оцінок тим вище, чим менше розкид думок, що може бути визначене шляхом обчислення середньоквадратичного відхилення. Можна визначити вірогідність оцінок побічно, виходячи зі сталості думок експертів. Якщо оцінки експертів різко змінюються від одного туру оцінювання до іншого, то вірогідність таких оцінок невелика. Слід лише зауважити, що при проведенні інтерв’ю в декілька турів економічне середовище повинно бути відносно стабільним.</a:t>
            </a:r>
          </a:p>
        </p:txBody>
      </p:sp>
      <p:pic>
        <p:nvPicPr>
          <p:cNvPr id="17410" name="Picture 2" descr="Эксперты ВикиПро — ВикиПро: Отраслевая энциклопедия. Окна, двери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6093" y="4686299"/>
            <a:ext cx="238125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Слово облако эксперт — стоковое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093" y="1736292"/>
            <a:ext cx="4362638" cy="27497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10214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45460" y="443752"/>
            <a:ext cx="3550024" cy="67235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latin typeface="Times New Roman" panose="02020603050405020304" pitchFamily="18" charset="0"/>
                <a:cs typeface="Times New Roman" panose="02020603050405020304" pitchFamily="18" charset="0"/>
              </a:rPr>
              <a:t>Основні помилки інтерв'юера </a:t>
            </a:r>
            <a:endParaRPr lang="ru-RU" i="1" dirty="0">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645460" y="1465729"/>
            <a:ext cx="3818964" cy="486783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ru-RU" i="1" dirty="0" err="1">
                <a:latin typeface="Times New Roman" panose="02020603050405020304" pitchFamily="18" charset="0"/>
                <a:cs typeface="Times New Roman" panose="02020603050405020304" pitchFamily="18" charset="0"/>
              </a:rPr>
              <a:t>Кілька</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запитань</a:t>
            </a:r>
            <a:r>
              <a:rPr lang="ru-RU" i="1" dirty="0">
                <a:latin typeface="Times New Roman" panose="02020603050405020304" pitchFamily="18" charset="0"/>
                <a:cs typeface="Times New Roman" panose="02020603050405020304" pitchFamily="18" charset="0"/>
              </a:rPr>
              <a:t> в одному</a:t>
            </a:r>
            <a:endParaRPr lang="uk-UA" i="1" dirty="0">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ru-RU" i="1" dirty="0" err="1">
                <a:latin typeface="Times New Roman" panose="02020603050405020304" pitchFamily="18" charset="0"/>
                <a:cs typeface="Times New Roman" panose="02020603050405020304" pitchFamily="18" charset="0"/>
              </a:rPr>
              <a:t>Анкетування</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Це</a:t>
            </a:r>
            <a:r>
              <a:rPr lang="ru-RU" i="1" dirty="0">
                <a:latin typeface="Times New Roman" panose="02020603050405020304" pitchFamily="18" charset="0"/>
                <a:cs typeface="Times New Roman" panose="02020603050405020304" pitchFamily="18" charset="0"/>
              </a:rPr>
              <a:t> коли </a:t>
            </a:r>
            <a:r>
              <a:rPr lang="ru-RU" i="1" dirty="0" err="1">
                <a:latin typeface="Times New Roman" panose="02020603050405020304" pitchFamily="18" charset="0"/>
                <a:cs typeface="Times New Roman" panose="02020603050405020304" pitchFamily="18" charset="0"/>
              </a:rPr>
              <a:t>інтерв’юер</a:t>
            </a:r>
            <a:r>
              <a:rPr lang="ru-RU" i="1" dirty="0">
                <a:latin typeface="Times New Roman" panose="02020603050405020304" pitchFamily="18" charset="0"/>
                <a:cs typeface="Times New Roman" panose="02020603050405020304" pitchFamily="18" charset="0"/>
              </a:rPr>
              <a:t> поводиться так, </a:t>
            </a:r>
            <a:r>
              <a:rPr lang="ru-RU" i="1" dirty="0" err="1">
                <a:latin typeface="Times New Roman" panose="02020603050405020304" pitchFamily="18" charset="0"/>
                <a:cs typeface="Times New Roman" panose="02020603050405020304" pitchFamily="18" charset="0"/>
              </a:rPr>
              <a:t>наче</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його</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єдина</a:t>
            </a:r>
            <a:r>
              <a:rPr lang="ru-RU" i="1" dirty="0">
                <a:latin typeface="Times New Roman" panose="02020603050405020304" pitchFamily="18" charset="0"/>
                <a:cs typeface="Times New Roman" panose="02020603050405020304" pitchFamily="18" charset="0"/>
              </a:rPr>
              <a:t> мета  </a:t>
            </a:r>
            <a:r>
              <a:rPr lang="ru-RU" i="1" dirty="0" err="1">
                <a:latin typeface="Times New Roman" panose="02020603050405020304" pitchFamily="18" charset="0"/>
                <a:cs typeface="Times New Roman" panose="02020603050405020304" pitchFamily="18" charset="0"/>
              </a:rPr>
              <a:t>встигнути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поставити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всі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запитання</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зі</a:t>
            </a:r>
            <a:r>
              <a:rPr lang="ru-RU" i="1" dirty="0">
                <a:latin typeface="Times New Roman" panose="02020603050405020304" pitchFamily="18" charset="0"/>
                <a:cs typeface="Times New Roman" panose="02020603050405020304" pitchFamily="18" charset="0"/>
              </a:rPr>
              <a:t> списку, а не </a:t>
            </a:r>
            <a:r>
              <a:rPr lang="ru-RU" i="1" dirty="0" err="1">
                <a:latin typeface="Times New Roman" panose="02020603050405020304" pitchFamily="18" charset="0"/>
                <a:cs typeface="Times New Roman" panose="02020603050405020304" pitchFamily="18" charset="0"/>
              </a:rPr>
              <a:t>почути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цікаві</a:t>
            </a:r>
            <a:r>
              <a:rPr lang="ru-RU" i="1" dirty="0">
                <a:latin typeface="Times New Roman" panose="02020603050405020304" pitchFamily="18" charset="0"/>
                <a:cs typeface="Times New Roman" panose="02020603050405020304" pitchFamily="18" charset="0"/>
              </a:rPr>
              <a:t> та </a:t>
            </a:r>
            <a:r>
              <a:rPr lang="ru-RU" i="1" dirty="0" err="1">
                <a:latin typeface="Times New Roman" panose="02020603050405020304" pitchFamily="18" charset="0"/>
                <a:cs typeface="Times New Roman" panose="02020603050405020304" pitchFamily="18" charset="0"/>
              </a:rPr>
              <a:t>змістовні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відповіді</a:t>
            </a:r>
            <a:r>
              <a:rPr lang="ru-RU" i="1" dirty="0">
                <a:latin typeface="Times New Roman" panose="02020603050405020304" pitchFamily="18" charset="0"/>
                <a:cs typeface="Times New Roman" panose="02020603050405020304" pitchFamily="18" charset="0"/>
              </a:rPr>
              <a:t>. </a:t>
            </a:r>
          </a:p>
          <a:p>
            <a:pPr marL="342900" indent="-342900" algn="ctr">
              <a:buFont typeface="Arial" panose="020B0604020202020204" pitchFamily="34" charset="0"/>
              <a:buChar char="•"/>
            </a:pPr>
            <a:r>
              <a:rPr lang="ru-RU" i="1" dirty="0" err="1">
                <a:latin typeface="Times New Roman" panose="02020603050405020304" pitchFamily="18" charset="0"/>
                <a:cs typeface="Times New Roman" panose="02020603050405020304" pitchFamily="18" charset="0"/>
              </a:rPr>
              <a:t>Закриті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запитання</a:t>
            </a:r>
            <a:r>
              <a:rPr lang="ru-RU" i="1" dirty="0">
                <a:latin typeface="Times New Roman" panose="02020603050405020304" pitchFamily="18" charset="0"/>
                <a:cs typeface="Times New Roman" panose="02020603050405020304" pitchFamily="18" charset="0"/>
              </a:rPr>
              <a:t> та </a:t>
            </a:r>
            <a:r>
              <a:rPr lang="ru-RU" i="1" dirty="0" err="1">
                <a:latin typeface="Times New Roman" panose="02020603050405020304" pitchFamily="18" charset="0"/>
                <a:cs typeface="Times New Roman" panose="02020603050405020304" pitchFamily="18" charset="0"/>
              </a:rPr>
              <a:t>нав’язана</a:t>
            </a:r>
            <a:r>
              <a:rPr lang="ru-RU" i="1"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відповідь</a:t>
            </a:r>
            <a:r>
              <a:rPr lang="ru-RU" i="1" dirty="0">
                <a:latin typeface="Times New Roman" panose="02020603050405020304" pitchFamily="18" charset="0"/>
                <a:cs typeface="Times New Roman" panose="02020603050405020304" pitchFamily="18" charset="0"/>
              </a:rPr>
              <a:t>. </a:t>
            </a:r>
          </a:p>
          <a:p>
            <a:pPr marL="342900" indent="-342900" algn="ctr">
              <a:buFont typeface="Arial" panose="020B0604020202020204" pitchFamily="34" charset="0"/>
              <a:buChar char="•"/>
            </a:pPr>
            <a:r>
              <a:rPr lang="ru-RU" i="1" dirty="0">
                <a:latin typeface="Times New Roman" panose="02020603050405020304" pitchFamily="18" charset="0"/>
                <a:cs typeface="Times New Roman" panose="02020603050405020304" pitchFamily="18" charset="0"/>
              </a:rPr>
              <a:t>Не </a:t>
            </a:r>
            <a:r>
              <a:rPr lang="ru-RU" i="1" dirty="0" err="1">
                <a:latin typeface="Times New Roman" panose="02020603050405020304" pitchFamily="18" charset="0"/>
                <a:cs typeface="Times New Roman" panose="02020603050405020304" pitchFamily="18" charset="0"/>
              </a:rPr>
              <a:t>контролювати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розмову</a:t>
            </a:r>
            <a:r>
              <a:rPr lang="ru-RU" i="1" dirty="0">
                <a:latin typeface="Times New Roman" panose="02020603050405020304" pitchFamily="18" charset="0"/>
                <a:cs typeface="Times New Roman" panose="02020603050405020304" pitchFamily="18" charset="0"/>
              </a:rPr>
              <a:t>. </a:t>
            </a:r>
          </a:p>
          <a:p>
            <a:pPr marL="342900" indent="-342900" algn="ctr">
              <a:buFont typeface="Arial" panose="020B0604020202020204" pitchFamily="34" charset="0"/>
              <a:buChar char="•"/>
            </a:pPr>
            <a:r>
              <a:rPr lang="ru-RU" i="1" dirty="0" err="1">
                <a:latin typeface="Times New Roman" panose="02020603050405020304" pitchFamily="18" charset="0"/>
                <a:cs typeface="Times New Roman" panose="02020603050405020304" pitchFamily="18" charset="0"/>
              </a:rPr>
              <a:t>Пропонувати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інтерв’ю</a:t>
            </a:r>
            <a:r>
              <a:rPr lang="ru-RU" i="1" dirty="0">
                <a:latin typeface="Times New Roman" panose="02020603050405020304" pitchFamily="18" charset="0"/>
                <a:cs typeface="Times New Roman" panose="02020603050405020304" pitchFamily="18" charset="0"/>
              </a:rPr>
              <a:t> на </a:t>
            </a:r>
            <a:r>
              <a:rPr lang="ru-RU" i="1" dirty="0" err="1">
                <a:latin typeface="Times New Roman" panose="02020603050405020304" pitchFamily="18" charset="0"/>
                <a:cs typeface="Times New Roman" panose="02020603050405020304" pitchFamily="18" charset="0"/>
              </a:rPr>
              <a:t>узгодження</a:t>
            </a:r>
            <a:endParaRPr lang="ru-RU" i="1" dirty="0">
              <a:latin typeface="Times New Roman" panose="02020603050405020304" pitchFamily="18" charset="0"/>
              <a:cs typeface="Times New Roman" panose="02020603050405020304" pitchFamily="18" charset="0"/>
            </a:endParaRPr>
          </a:p>
        </p:txBody>
      </p:sp>
      <p:pic>
        <p:nvPicPr>
          <p:cNvPr id="18434" name="Picture 2" descr="Ошибки на работе: 5 советов как исправить ситуацию — Work.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6481" y="3899646"/>
            <a:ext cx="4591238" cy="25825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cxnSp>
        <p:nvCxnSpPr>
          <p:cNvPr id="6" name="Скругленная соединительная линия 5"/>
          <p:cNvCxnSpPr>
            <a:stCxn id="2" idx="1"/>
            <a:endCxn id="3" idx="1"/>
          </p:cNvCxnSpPr>
          <p:nvPr/>
        </p:nvCxnSpPr>
        <p:spPr>
          <a:xfrm rot="10800000" flipV="1">
            <a:off x="645460" y="779929"/>
            <a:ext cx="12700" cy="3119718"/>
          </a:xfrm>
          <a:prstGeom prst="curved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436" name="Picture 4" descr="12 ошибок лендинг пейдж, которые убивают конверсию - BOGDAN.in.u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6481" y="1134465"/>
            <a:ext cx="4591238" cy="24106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737966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878106"/>
            <a:ext cx="12192000" cy="623047"/>
          </a:xfrm>
        </p:spPr>
        <p:txBody>
          <a:bodyPr/>
          <a:lstStyle/>
          <a:p>
            <a:pPr algn="ctr"/>
            <a:r>
              <a:rPr lang="uk-UA" sz="4000" i="1" dirty="0">
                <a:latin typeface="Times New Roman" panose="02020603050405020304" pitchFamily="18" charset="0"/>
                <a:cs typeface="Times New Roman" panose="02020603050405020304" pitchFamily="18" charset="0"/>
              </a:rPr>
              <a:t>Дякую за увагу</a:t>
            </a:r>
            <a:endParaRPr lang="ru-RU" sz="4000" i="1" dirty="0">
              <a:latin typeface="Times New Roman" panose="02020603050405020304" pitchFamily="18" charset="0"/>
              <a:cs typeface="Times New Roman" panose="02020603050405020304" pitchFamily="18" charset="0"/>
            </a:endParaRPr>
          </a:p>
        </p:txBody>
      </p:sp>
      <p:pic>
        <p:nvPicPr>
          <p:cNvPr id="4" name="Picture 2" descr="Эмоции знаками - Paper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364" y="3155715"/>
            <a:ext cx="4201272" cy="31509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30404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21023" y="578224"/>
            <a:ext cx="7584142" cy="615875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До розряду фактів входять ті демографічні відомості про респондента (наприклад, вік, соціальний статус, рівень освіти, кількість членів сім’ї тощо), які можуть виявитися істотними при інтерпретації інших даних. </a:t>
            </a:r>
          </a:p>
          <a:p>
            <a:pPr marL="285750" indent="-285750" algn="ctr">
              <a:buFont typeface="Arial" panose="020B0604020202020204" pitchFamily="34" charset="0"/>
              <a:buChar char="•"/>
            </a:pPr>
            <a:endParaRPr lang="uk-UA" sz="1600" i="1"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До розряду знань відносяться міркування респондента про навколишній світ, тобто те, що він знає або йому здається, що він знає (наприклад, назви торгових марок певного продукту, розташування торгових точок тощо).</a:t>
            </a:r>
          </a:p>
          <a:p>
            <a:pPr algn="ctr"/>
            <a:endParaRPr lang="uk-UA" sz="1600" i="1"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До категорії думок належать міркування респондента відносно його уподобань (наприклад, типу шоколаду) або погляди на певні предмети й події (наприклад, на сюжет рекламного ролика).</a:t>
            </a:r>
          </a:p>
          <a:p>
            <a:pPr marL="285750" indent="-285750" algn="ctr">
              <a:buFont typeface="Arial" panose="020B0604020202020204" pitchFamily="34" charset="0"/>
              <a:buChar char="•"/>
            </a:pPr>
            <a:endParaRPr lang="uk-UA" sz="1600" i="1"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Інформація про відношення – це інформація стосовно порівняно стійких настроїв респондентів і оцінки ними певних подій, явищ, ідей тощо (наприклад, відносно вживання енергетичних напоїв або підтримки національного виробника шляхом придбання товарів вітчизняного виробництва). </a:t>
            </a:r>
          </a:p>
          <a:p>
            <a:pPr marL="285750" indent="-285750" algn="ctr">
              <a:buFont typeface="Arial" panose="020B0604020202020204" pitchFamily="34" charset="0"/>
              <a:buChar char="•"/>
            </a:pPr>
            <a:endParaRPr lang="uk-UA" sz="1600" i="1"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uk-UA" sz="1600" i="1" dirty="0">
                <a:latin typeface="Times New Roman" panose="02020603050405020304" pitchFamily="18" charset="0"/>
                <a:cs typeface="Times New Roman" panose="02020603050405020304" pitchFamily="18" charset="0"/>
              </a:rPr>
              <a:t>Поведінкові звіти – це інформація про те, як респонденти себе поводять в тих або інших ситуаціях (наприклад, при виборі товару в магазині або демонстрації рекламного блоку під час телепередачі).</a:t>
            </a:r>
          </a:p>
        </p:txBody>
      </p:sp>
      <p:cxnSp>
        <p:nvCxnSpPr>
          <p:cNvPr id="8" name="Скругленная соединительная линия 7"/>
          <p:cNvCxnSpPr>
            <a:endCxn id="4" idx="3"/>
          </p:cNvCxnSpPr>
          <p:nvPr/>
        </p:nvCxnSpPr>
        <p:spPr>
          <a:xfrm rot="16200000" flipH="1">
            <a:off x="4982135" y="934570"/>
            <a:ext cx="3657601" cy="1788459"/>
          </a:xfrm>
          <a:prstGeom prst="curvedConnector4">
            <a:avLst>
              <a:gd name="adj1" fmla="val 7904"/>
              <a:gd name="adj2" fmla="val 11278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Соціологічне опитування глухівчан: факти І коментарі » Газет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551" y="3657600"/>
            <a:ext cx="3865095" cy="2898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Платформа&quot; Бойко почти в 2 раза опережает &quot;Слугу народа&quot; в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5551" y="1304365"/>
            <a:ext cx="3865095" cy="21604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7499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47917" y="1748118"/>
            <a:ext cx="7651377" cy="486783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i="1" dirty="0">
                <a:latin typeface="Times New Roman" panose="02020603050405020304" pitchFamily="18" charset="0"/>
                <a:cs typeface="Times New Roman" panose="02020603050405020304" pitchFamily="18" charset="0"/>
              </a:rPr>
              <a:t>Анкетне опитування в політиці дозволяє (при правильно розробленої наукової методикою) дізнатися про процеси, що відбуваються в свідомості особистості, про що людина мріє, який тип держави вважає найбільш доцільним, яким лідерам і політичним партіям віддає перевагу. Ці процеси свідомості можуть до певного часу ніяк не проявлятися в політичній поведінці людей, але підспудно готувати останніх до якихось дій. Для політичного менеджменту значення анкетних опитувань важко переоцінити, так як вони дозволяють виявити установки, ціннісні орієнтації і, уподобання населення, без знання яких неможливо всерйоз розраховувати на успіх в досягненні поставлених цілей. Опитування можуть також дати інформацію про вчинки, події, які опинилися в силу різних причин за межами наукового спостереження</a:t>
            </a:r>
          </a:p>
        </p:txBody>
      </p:sp>
      <p:pic>
        <p:nvPicPr>
          <p:cNvPr id="4098" name="Picture 2" descr="Социологический опрос по оценке уровня доступности приоритетных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6726">
            <a:off x="8842374" y="4773708"/>
            <a:ext cx="2381250" cy="142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Социологический опрос в целях оценки уровня «деловой» коррупции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92" y="135339"/>
            <a:ext cx="3959225" cy="14825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102" name="Picture 6" descr="Социологический опрос &quot;Финансовая грамотность&quot; - Официальный сайт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5995">
            <a:off x="8466415" y="1684245"/>
            <a:ext cx="3133165" cy="2349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446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34472" y="174812"/>
            <a:ext cx="7516905" cy="64680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uk-UA" sz="1600" b="1" i="1" dirty="0">
                <a:latin typeface="Times New Roman" panose="02020603050405020304" pitchFamily="18" charset="0"/>
                <a:cs typeface="Times New Roman" panose="02020603050405020304" pitchFamily="18" charset="0"/>
              </a:rPr>
              <a:t>Аналіз соціально-політичної ситуації сходячи з поставленої мети, в ході дослідження дає вирішення наступних завдань</a:t>
            </a:r>
            <a:r>
              <a:rPr lang="uk-UA" sz="1600" i="1" dirty="0">
                <a:latin typeface="Times New Roman" panose="02020603050405020304" pitchFamily="18" charset="0"/>
                <a:cs typeface="Times New Roman" panose="02020603050405020304" pitchFamily="18" charset="0"/>
              </a:rPr>
              <a:t>:</a:t>
            </a:r>
          </a:p>
          <a:p>
            <a:pPr algn="just"/>
            <a:r>
              <a:rPr lang="uk-UA" sz="1600" i="1" dirty="0">
                <a:latin typeface="Times New Roman" panose="02020603050405020304" pitchFamily="18" charset="0"/>
                <a:cs typeface="Times New Roman" panose="02020603050405020304" pitchFamily="18" charset="0"/>
              </a:rPr>
              <a:t>1. Оцінка різними верствами населення соціально-політичної ситуації.</a:t>
            </a:r>
          </a:p>
          <a:p>
            <a:pPr algn="just"/>
            <a:r>
              <a:rPr lang="uk-UA" sz="1600" i="1" dirty="0">
                <a:latin typeface="Times New Roman" panose="02020603050405020304" pitchFamily="18" charset="0"/>
                <a:cs typeface="Times New Roman" panose="02020603050405020304" pitchFamily="18" charset="0"/>
              </a:rPr>
              <a:t>2. Оцінка ступеня відповідальності, на думку виборців, різних гілок і рівнів влади, а також окремих суспільно-політичному діячів за </a:t>
            </a:r>
            <a:r>
              <a:rPr lang="uk-UA" sz="1600" i="1" dirty="0" err="1">
                <a:latin typeface="Times New Roman" panose="02020603050405020304" pitchFamily="18" charset="0"/>
                <a:cs typeface="Times New Roman" panose="02020603050405020304" pitchFamily="18" charset="0"/>
              </a:rPr>
              <a:t>перешеіние</a:t>
            </a:r>
            <a:r>
              <a:rPr lang="uk-UA" sz="1600" i="1" dirty="0">
                <a:latin typeface="Times New Roman" panose="02020603050405020304" pitchFamily="18" charset="0"/>
                <a:cs typeface="Times New Roman" panose="02020603050405020304" pitchFamily="18" charset="0"/>
              </a:rPr>
              <a:t> проблеми.</a:t>
            </a:r>
          </a:p>
          <a:p>
            <a:pPr algn="just"/>
            <a:r>
              <a:rPr lang="uk-UA" sz="1600" i="1" dirty="0">
                <a:latin typeface="Times New Roman" panose="02020603050405020304" pitchFamily="18" charset="0"/>
                <a:cs typeface="Times New Roman" panose="02020603050405020304" pitchFamily="18" charset="0"/>
              </a:rPr>
              <a:t>3. Вивчення ставлення населення до діючої влади і оцінки їм суспільно-політичних діячів, які займають ключові пости в РФ і досліджуваних регіонах.</a:t>
            </a:r>
          </a:p>
          <a:p>
            <a:pPr algn="just"/>
            <a:r>
              <a:rPr lang="uk-UA" sz="1600" i="1" dirty="0">
                <a:latin typeface="Times New Roman" panose="02020603050405020304" pitchFamily="18" charset="0"/>
                <a:cs typeface="Times New Roman" panose="02020603050405020304" pitchFamily="18" charset="0"/>
              </a:rPr>
              <a:t>4. Визначення рейтингу проблем, актуальних для різних соціальних груп населення.</a:t>
            </a:r>
          </a:p>
          <a:p>
            <a:pPr algn="just"/>
            <a:r>
              <a:rPr lang="uk-UA" sz="1600" i="1" dirty="0">
                <a:latin typeface="Times New Roman" panose="02020603050405020304" pitchFamily="18" charset="0"/>
                <a:cs typeface="Times New Roman" panose="02020603050405020304" pitchFamily="18" charset="0"/>
              </a:rPr>
              <a:t>5. Виявлення тенденційних настроїв в суспільстві по відношенню до провідних політичних діячів.</a:t>
            </a:r>
          </a:p>
          <a:p>
            <a:pPr algn="just"/>
            <a:r>
              <a:rPr lang="uk-UA" sz="1600" i="1" dirty="0">
                <a:latin typeface="Times New Roman" panose="02020603050405020304" pitchFamily="18" charset="0"/>
                <a:cs typeface="Times New Roman" panose="02020603050405020304" pitchFamily="18" charset="0"/>
              </a:rPr>
              <a:t>6. Вивчення електоральної активності різних верств населення під час виборів до центральних та місцевих органів влади.</a:t>
            </a:r>
          </a:p>
          <a:p>
            <a:pPr algn="just"/>
            <a:r>
              <a:rPr lang="uk-UA" sz="1600" i="1" dirty="0">
                <a:latin typeface="Times New Roman" panose="02020603050405020304" pitchFamily="18" charset="0"/>
                <a:cs typeface="Times New Roman" panose="02020603050405020304" pitchFamily="18" charset="0"/>
              </a:rPr>
              <a:t>7. Аналіз можливих моделей електоральної поведінки виборців на виборах.</a:t>
            </a:r>
          </a:p>
          <a:p>
            <a:pPr algn="just"/>
            <a:r>
              <a:rPr lang="uk-UA" sz="1600" i="1" dirty="0">
                <a:latin typeface="Times New Roman" panose="02020603050405020304" pitchFamily="18" charset="0"/>
                <a:cs typeface="Times New Roman" panose="02020603050405020304" pitchFamily="18" charset="0"/>
              </a:rPr>
              <a:t>8. Виявлення політичних настроїв різних соціальних груп населення.</a:t>
            </a:r>
          </a:p>
          <a:p>
            <a:pPr algn="just"/>
            <a:r>
              <a:rPr lang="uk-UA" sz="1600" i="1" dirty="0">
                <a:latin typeface="Times New Roman" panose="02020603050405020304" pitchFamily="18" charset="0"/>
                <a:cs typeface="Times New Roman" panose="02020603050405020304" pitchFamily="18" charset="0"/>
              </a:rPr>
              <a:t>9. Аналіз соціального самопочуття різних верств населення.</a:t>
            </a:r>
          </a:p>
          <a:p>
            <a:pPr algn="just"/>
            <a:r>
              <a:rPr lang="uk-UA" sz="1600" i="1" dirty="0">
                <a:latin typeface="Times New Roman" panose="02020603050405020304" pitchFamily="18" charset="0"/>
                <a:cs typeface="Times New Roman" panose="02020603050405020304" pitchFamily="18" charset="0"/>
              </a:rPr>
              <a:t>1О. Аналіз соціальної напруженості різних верств населення.</a:t>
            </a:r>
          </a:p>
          <a:p>
            <a:pPr algn="just"/>
            <a:r>
              <a:rPr lang="uk-UA" sz="1600" i="1" dirty="0">
                <a:latin typeface="Times New Roman" panose="02020603050405020304" pitchFamily="18" charset="0"/>
                <a:cs typeface="Times New Roman" panose="02020603050405020304" pitchFamily="18" charset="0"/>
              </a:rPr>
              <a:t>11. Аналіз ставлення населення до економічних та соціальних реформам.</a:t>
            </a:r>
          </a:p>
          <a:p>
            <a:pPr algn="just"/>
            <a:r>
              <a:rPr lang="uk-UA" sz="1600" i="1" dirty="0">
                <a:latin typeface="Times New Roman" panose="02020603050405020304" pitchFamily="18" charset="0"/>
                <a:cs typeface="Times New Roman" panose="02020603050405020304" pitchFamily="18" charset="0"/>
              </a:rPr>
              <a:t>12. Відбір пропозицій для розробки програми.</a:t>
            </a:r>
          </a:p>
          <a:p>
            <a:pPr algn="just"/>
            <a:r>
              <a:rPr lang="uk-UA" sz="1600" i="1" dirty="0">
                <a:latin typeface="Times New Roman" panose="02020603050405020304" pitchFamily="18" charset="0"/>
                <a:cs typeface="Times New Roman" panose="02020603050405020304" pitchFamily="18" charset="0"/>
              </a:rPr>
              <a:t>13. Визначення каналів поширення інформації про вибори, про кандидатах і їх про грамах.</a:t>
            </a:r>
          </a:p>
          <a:p>
            <a:pPr algn="just"/>
            <a:r>
              <a:rPr lang="uk-UA" sz="1600" i="1" dirty="0">
                <a:latin typeface="Times New Roman" panose="02020603050405020304" pitchFamily="18" charset="0"/>
                <a:cs typeface="Times New Roman" panose="02020603050405020304" pitchFamily="18" charset="0"/>
              </a:rPr>
              <a:t>14. Визначення цільових груп електорату.</a:t>
            </a:r>
          </a:p>
        </p:txBody>
      </p:sp>
      <p:pic>
        <p:nvPicPr>
          <p:cNvPr id="6148" name="Picture 4" descr="Отечественный политический менеджмент в оценках экспертов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975" y="1442476"/>
            <a:ext cx="4038600" cy="25717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2636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type="title"/>
          </p:nvPr>
        </p:nvSpPr>
        <p:spPr>
          <a:xfrm>
            <a:off x="2528701" y="2496671"/>
            <a:ext cx="7368336" cy="1400530"/>
          </a:xfrm>
        </p:spPr>
        <p:txBody>
          <a:bodyPr/>
          <a:lstStyle/>
          <a:p>
            <a:pPr algn="ctr"/>
            <a:r>
              <a:rPr lang="uk-UA" sz="4000" i="1" dirty="0">
                <a:latin typeface="Times New Roman" panose="02020603050405020304" pitchFamily="18" charset="0"/>
                <a:cs typeface="Times New Roman" panose="02020603050405020304" pitchFamily="18" charset="0"/>
              </a:rPr>
              <a:t>Техніки опитування і основні методи формування питань</a:t>
            </a:r>
          </a:p>
        </p:txBody>
      </p:sp>
      <p:pic>
        <p:nvPicPr>
          <p:cNvPr id="5122" name="Picture 2" descr="Что такое методы исследования - Big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87082">
            <a:off x="370727" y="626332"/>
            <a:ext cx="3004484" cy="19644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Статистика глобального email-маркетинга. Исследование - Rusa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6321">
            <a:off x="7664423" y="4222731"/>
            <a:ext cx="3957654" cy="22261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6" name="Picture 6" descr="EnglishZoom. Косвенные вопросы в английском языке | EnglishZ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094" y="4468103"/>
            <a:ext cx="2595418" cy="21402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870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28600" y="161365"/>
            <a:ext cx="6844553" cy="138504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latin typeface="Times New Roman" panose="02020603050405020304" pitchFamily="18" charset="0"/>
                <a:cs typeface="Times New Roman" panose="02020603050405020304" pitchFamily="18" charset="0"/>
              </a:rPr>
              <a:t>Запитання анкети за своїм форматом можуть бути розподілені на три типи: </a:t>
            </a:r>
            <a:r>
              <a:rPr lang="uk-UA" b="1" i="1" dirty="0">
                <a:latin typeface="Times New Roman" panose="02020603050405020304" pitchFamily="18" charset="0"/>
                <a:cs typeface="Times New Roman" panose="02020603050405020304" pitchFamily="18" charset="0"/>
              </a:rPr>
              <a:t>неструктуровані (відкриті), структуровані (закриті) і зі шкалою відповідей</a:t>
            </a:r>
          </a:p>
        </p:txBody>
      </p:sp>
      <p:sp>
        <p:nvSpPr>
          <p:cNvPr id="5" name="Скругленный прямоугольник 4"/>
          <p:cNvSpPr/>
          <p:nvPr/>
        </p:nvSpPr>
        <p:spPr>
          <a:xfrm>
            <a:off x="127746" y="1761565"/>
            <a:ext cx="7046259" cy="36844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uk-UA" i="1" dirty="0">
                <a:latin typeface="Times New Roman" panose="02020603050405020304" pitchFamily="18" charset="0"/>
                <a:cs typeface="Times New Roman" panose="02020603050405020304" pitchFamily="18" charset="0"/>
              </a:rPr>
              <a:t>Неструктуровані (відкриті) запитання надають можливість респондентові відповідати своїми словами. Наприклад, на запитання «Де ви, в основному, купуєте овочі?» інтерв’юер може отримати відповідь: «Я не купую овочі, мені вистачає запасів тих, що я вирощую на власній присадибній ділянці». </a:t>
            </a:r>
          </a:p>
          <a:p>
            <a:pPr marL="285750" indent="-285750" algn="just">
              <a:buFont typeface="Arial" panose="020B0604020202020204" pitchFamily="34" charset="0"/>
              <a:buChar char="•"/>
            </a:pPr>
            <a:r>
              <a:rPr lang="uk-UA" i="1" dirty="0">
                <a:latin typeface="Times New Roman" panose="02020603050405020304" pitchFamily="18" charset="0"/>
                <a:cs typeface="Times New Roman" panose="02020603050405020304" pitchFamily="18" charset="0"/>
              </a:rPr>
              <a:t>Структуровані (закриті) запитання передбачають набір варіантів відповіді та її формат. Наприклад, на попереднє запитання в анкеті може бути запропонований такий перелік варіантів відповідей: - в супермаркеті; - в спеціалізованому овочевому магазині; - на ринку</a:t>
            </a:r>
          </a:p>
        </p:txBody>
      </p:sp>
      <p:sp>
        <p:nvSpPr>
          <p:cNvPr id="6" name="Стрелка вниз 5"/>
          <p:cNvSpPr/>
          <p:nvPr/>
        </p:nvSpPr>
        <p:spPr>
          <a:xfrm>
            <a:off x="2460812" y="5446059"/>
            <a:ext cx="887506" cy="127747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0" name="Picture 2" descr="Урок 3. Методы и техники поиска и разработки эффективных реш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081" y="1698812"/>
            <a:ext cx="3810000"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8" name="Скругленная соединительная линия 7"/>
          <p:cNvCxnSpPr>
            <a:stCxn id="4" idx="3"/>
            <a:endCxn id="5" idx="3"/>
          </p:cNvCxnSpPr>
          <p:nvPr/>
        </p:nvCxnSpPr>
        <p:spPr>
          <a:xfrm>
            <a:off x="7073153" y="853889"/>
            <a:ext cx="100852" cy="2749923"/>
          </a:xfrm>
          <a:prstGeom prst="curvedConnector3">
            <a:avLst>
              <a:gd name="adj1" fmla="val 32666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078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88259" y="1048872"/>
            <a:ext cx="6858000" cy="55714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uk-UA" i="1" dirty="0">
                <a:latin typeface="Times New Roman" panose="02020603050405020304" pitchFamily="18" charset="0"/>
                <a:cs typeface="Times New Roman" panose="02020603050405020304" pitchFamily="18" charset="0"/>
              </a:rPr>
              <a:t>За своєю сутністю методи кількісних досліджень є методами виміру, тобто при їх реалізації передбачається використання певних шкал. У найпростішому випадку оцінка вимірюваної ознаки здійснюється шляхом вибору, як правило, однієї відповіді із серії запропонованих або шляхом вибору одного числового балу з деякої сукупності чисел. Для оцінки якості іноді користуються графічними шкалами, розділеними на рівні частини й позначеними словами або числами позначеннями. Респондент робить помітку на шкалі відповідно до його оцінки якості. Ранжирування об’єктів є іншим широко використовуваним прийомом виміру. При ранжируванні проводиться оцінювання за вимірюваним параметром сукупності об'єктів шляхом їх порівняння або упорядкування за ступенем виразності даної ознаки. Таким оцінкам передує процес побудови шкали вимірів, який за своєю сутністю часто є механізмом перетворення якісних атрибутів досліджуваного об’єкта в кількісні. </a:t>
            </a:r>
          </a:p>
        </p:txBody>
      </p:sp>
      <p:sp>
        <p:nvSpPr>
          <p:cNvPr id="6" name="Стрелка вниз 5"/>
          <p:cNvSpPr/>
          <p:nvPr/>
        </p:nvSpPr>
        <p:spPr>
          <a:xfrm>
            <a:off x="2420469" y="0"/>
            <a:ext cx="968189" cy="104887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194" name="Picture 2" descr="Провокационные вопросы для самого себя | Блог 4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2580">
            <a:off x="7932069" y="1756619"/>
            <a:ext cx="3282778" cy="1758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6" name="Picture 4" descr="Как задавать правильные вопросы - Лайфхаке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0374">
            <a:off x="8141346" y="4269924"/>
            <a:ext cx="2864224" cy="202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25360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9623" y="282389"/>
            <a:ext cx="6992470" cy="332142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uk-UA" i="1" dirty="0">
                <a:latin typeface="Times New Roman" panose="02020603050405020304" pitchFamily="18" charset="0"/>
                <a:cs typeface="Times New Roman" panose="02020603050405020304" pitchFamily="18" charset="0"/>
              </a:rPr>
              <a:t>Особисте опитування може відбуватися вдома у респондента, в місцях продажів товарів/послуг, а також в інших місцях (наприклад, на вулиці)</a:t>
            </a:r>
          </a:p>
          <a:p>
            <a:pPr marL="285750" indent="-285750" algn="just">
              <a:buFont typeface="Arial" panose="020B0604020202020204" pitchFamily="34" charset="0"/>
              <a:buChar char="•"/>
            </a:pPr>
            <a:endParaRPr lang="uk-UA" i="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i="1" dirty="0">
                <a:latin typeface="Times New Roman" panose="02020603050405020304" pitchFamily="18" charset="0"/>
                <a:cs typeface="Times New Roman" panose="02020603050405020304" pitchFamily="18" charset="0"/>
              </a:rPr>
              <a:t>Під час опитування вдома у респондента завдання інтерв’юера полягає у встановленні контакту з респондентом, задаванні запитань і фіксації відповідей. Очевидною перевагою таких інтерв’ю є позитивний вплив домашньої обстановки на процес спілкування</a:t>
            </a:r>
            <a:r>
              <a:rPr lang="uk-UA" dirty="0">
                <a:latin typeface="Times New Roman" panose="02020603050405020304" pitchFamily="18" charset="0"/>
                <a:cs typeface="Times New Roman" panose="02020603050405020304" pitchFamily="18" charset="0"/>
              </a:rPr>
              <a:t>.</a:t>
            </a:r>
          </a:p>
        </p:txBody>
      </p:sp>
      <p:sp>
        <p:nvSpPr>
          <p:cNvPr id="5" name="Скругленный прямоугольник 4"/>
          <p:cNvSpPr/>
          <p:nvPr/>
        </p:nvSpPr>
        <p:spPr>
          <a:xfrm>
            <a:off x="349623" y="3832412"/>
            <a:ext cx="11497236" cy="1371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uk-UA" i="1" dirty="0">
                <a:latin typeface="Times New Roman" panose="02020603050405020304" pitchFamily="18" charset="0"/>
                <a:cs typeface="Times New Roman" panose="02020603050405020304" pitchFamily="18" charset="0"/>
              </a:rPr>
              <a:t>Особисте опитування інтерв’юером є найбільш гнучким. Воно надає можливості встановити довірливі відносини з респондентом ще до початку опитування, використовувати в процесі опитування різноманітні допоміжні засоби. Також у інтерв’юера є можливість управляти процесом опитування через зворотний зв’язок з респондентом та враховувати особливості і рівень його освіченості. </a:t>
            </a:r>
          </a:p>
        </p:txBody>
      </p:sp>
      <p:sp>
        <p:nvSpPr>
          <p:cNvPr id="6" name="Скругленный прямоугольник 5"/>
          <p:cNvSpPr/>
          <p:nvPr/>
        </p:nvSpPr>
        <p:spPr>
          <a:xfrm>
            <a:off x="349623" y="5432612"/>
            <a:ext cx="11497236" cy="123712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uk-UA" sz="1500" i="1" dirty="0">
                <a:latin typeface="Times New Roman" panose="02020603050405020304" pitchFamily="18" charset="0"/>
                <a:cs typeface="Times New Roman" panose="02020603050405020304" pitchFamily="18" charset="0"/>
              </a:rPr>
              <a:t>Традиційні методи опитування ґрунтуються на передумові, що людина має тільки одну «істинну» думку з певного питання. Якщо в ході опитування респондент під дією тих або інших чинників починає висловлювати суперечливі точки зору, завдання звичайно ставиться так, що дослідник повинен відшукати одну єдину «істину» відповідь. Насправді, за винятком випадків усвідомленої неправди, всі ці точки зору повинні розглядатися як «істинні» у тому сенсі, що вони є справжніми фактами свідомості (або підсвідомості), і жодна з них не може не розглядатися як «істинна», що пов’язана зі справжньою поведінкою респондента</a:t>
            </a:r>
            <a:r>
              <a:rPr lang="uk-UA" sz="1500" dirty="0">
                <a:latin typeface="Times New Roman" panose="02020603050405020304" pitchFamily="18" charset="0"/>
                <a:cs typeface="Times New Roman" panose="02020603050405020304" pitchFamily="18" charset="0"/>
              </a:rPr>
              <a:t>.</a:t>
            </a:r>
          </a:p>
        </p:txBody>
      </p:sp>
      <p:cxnSp>
        <p:nvCxnSpPr>
          <p:cNvPr id="8" name="Скругленная соединительная линия 7"/>
          <p:cNvCxnSpPr>
            <a:stCxn id="4" idx="3"/>
            <a:endCxn id="5" idx="0"/>
          </p:cNvCxnSpPr>
          <p:nvPr/>
        </p:nvCxnSpPr>
        <p:spPr>
          <a:xfrm flipH="1">
            <a:off x="6098241" y="1943101"/>
            <a:ext cx="1243852" cy="1889311"/>
          </a:xfrm>
          <a:prstGeom prst="curvedConnector4">
            <a:avLst>
              <a:gd name="adj1" fmla="val -18378"/>
              <a:gd name="adj2" fmla="val 9395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Скругленная соединительная линия 9"/>
          <p:cNvCxnSpPr>
            <a:stCxn id="5" idx="1"/>
            <a:endCxn id="6" idx="1"/>
          </p:cNvCxnSpPr>
          <p:nvPr/>
        </p:nvCxnSpPr>
        <p:spPr>
          <a:xfrm rot="10800000" flipV="1">
            <a:off x="349623" y="4518211"/>
            <a:ext cx="12700" cy="1532965"/>
          </a:xfrm>
          <a:prstGeom prst="curved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18" name="Picture 2" descr="18 сервисов для проведения опросов — Pler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082" y="1586754"/>
            <a:ext cx="3845859" cy="1815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0780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259</TotalTime>
  <Words>2224</Words>
  <Application>Microsoft Macintosh PowerPoint</Application>
  <PresentationFormat>Широкоэкранный</PresentationFormat>
  <Paragraphs>78</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Century Gothic</vt:lpstr>
      <vt:lpstr>Times New Roman</vt:lpstr>
      <vt:lpstr>Wingdings 3</vt:lpstr>
      <vt:lpstr>Ион</vt:lpstr>
      <vt:lpstr>Сутність методу опитування і специфіка його застосування в політичних дослідженнях </vt:lpstr>
      <vt:lpstr>Презентация PowerPoint</vt:lpstr>
      <vt:lpstr>Презентация PowerPoint</vt:lpstr>
      <vt:lpstr>Презентация PowerPoint</vt:lpstr>
      <vt:lpstr>Презентация PowerPoint</vt:lpstr>
      <vt:lpstr>Техніки опитування і основні методи формування питань</vt:lpstr>
      <vt:lpstr>Презентация PowerPoint</vt:lpstr>
      <vt:lpstr>Презентация PowerPoint</vt:lpstr>
      <vt:lpstr>Презентация PowerPoint</vt:lpstr>
      <vt:lpstr>Анкетне опитування та специфіка його різновидів (поштове, пресове, телефонне, комп'ютерне тощо) </vt:lpstr>
      <vt:lpstr>Презентация PowerPoint</vt:lpstr>
      <vt:lpstr>Презентация PowerPoint</vt:lpstr>
      <vt:lpstr>Презентация PowerPoint</vt:lpstr>
      <vt:lpstr>Презентация PowerPoint</vt:lpstr>
      <vt:lpstr>Інтерв'ю та його різновиди. Основні помилки інтерв'юера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методу опитування і специфіка його застосування в політичних дослідженнях </dc:title>
  <dc:creator>Пользователь Windows</dc:creator>
  <cp:lastModifiedBy>Microsoft Office User</cp:lastModifiedBy>
  <cp:revision>84</cp:revision>
  <dcterms:created xsi:type="dcterms:W3CDTF">2020-04-23T15:24:00Z</dcterms:created>
  <dcterms:modified xsi:type="dcterms:W3CDTF">2020-04-26T17:20:31Z</dcterms:modified>
</cp:coreProperties>
</file>