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8" r:id="rId5"/>
    <p:sldId id="305" r:id="rId6"/>
    <p:sldId id="259" r:id="rId7"/>
    <p:sldId id="307" r:id="rId8"/>
    <p:sldId id="306" r:id="rId9"/>
    <p:sldId id="260" r:id="rId10"/>
    <p:sldId id="308" r:id="rId11"/>
    <p:sldId id="299" r:id="rId12"/>
    <p:sldId id="261" r:id="rId13"/>
    <p:sldId id="262" r:id="rId14"/>
    <p:sldId id="309" r:id="rId15"/>
    <p:sldId id="263" r:id="rId16"/>
    <p:sldId id="310" r:id="rId17"/>
    <p:sldId id="264" r:id="rId18"/>
    <p:sldId id="311" r:id="rId19"/>
    <p:sldId id="265" r:id="rId20"/>
    <p:sldId id="266" r:id="rId21"/>
    <p:sldId id="312" r:id="rId22"/>
    <p:sldId id="267" r:id="rId23"/>
    <p:sldId id="268" r:id="rId24"/>
    <p:sldId id="269" r:id="rId25"/>
    <p:sldId id="313" r:id="rId26"/>
    <p:sldId id="270" r:id="rId27"/>
    <p:sldId id="271" r:id="rId28"/>
    <p:sldId id="272" r:id="rId29"/>
    <p:sldId id="273" r:id="rId30"/>
    <p:sldId id="274" r:id="rId31"/>
    <p:sldId id="31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04" r:id="rId52"/>
    <p:sldId id="30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7F4745-1269-4BA5-84ED-4A8BC5BC33C9}">
          <p14:sldIdLst>
            <p14:sldId id="256"/>
            <p14:sldId id="303"/>
            <p14:sldId id="257"/>
            <p14:sldId id="258"/>
            <p14:sldId id="305"/>
            <p14:sldId id="259"/>
            <p14:sldId id="307"/>
            <p14:sldId id="306"/>
            <p14:sldId id="260"/>
            <p14:sldId id="308"/>
            <p14:sldId id="299"/>
            <p14:sldId id="261"/>
            <p14:sldId id="262"/>
            <p14:sldId id="309"/>
            <p14:sldId id="263"/>
            <p14:sldId id="310"/>
            <p14:sldId id="264"/>
            <p14:sldId id="311"/>
            <p14:sldId id="265"/>
            <p14:sldId id="266"/>
            <p14:sldId id="312"/>
            <p14:sldId id="267"/>
            <p14:sldId id="268"/>
            <p14:sldId id="269"/>
            <p14:sldId id="313"/>
            <p14:sldId id="270"/>
            <p14:sldId id="271"/>
            <p14:sldId id="272"/>
            <p14:sldId id="273"/>
            <p14:sldId id="274"/>
            <p14:sldId id="31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DF3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96E11-5775-4D9B-B677-1F2D6077995E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0"/>
      <dgm:spPr/>
    </dgm:pt>
    <dgm:pt modelId="{770AC462-1986-4D91-A017-90E279452969}">
      <dgm:prSet phldrT="[Текст]" phldr="1"/>
      <dgm:spPr/>
      <dgm:t>
        <a:bodyPr/>
        <a:lstStyle/>
        <a:p>
          <a:endParaRPr lang="ru-RU"/>
        </a:p>
      </dgm:t>
    </dgm:pt>
    <dgm:pt modelId="{561AE04B-FA29-4DF1-AA03-7EAECCDF9393}" type="parTrans" cxnId="{9076D0F3-8B57-4494-8F29-BC4CDF70ED60}">
      <dgm:prSet/>
      <dgm:spPr/>
      <dgm:t>
        <a:bodyPr/>
        <a:lstStyle/>
        <a:p>
          <a:endParaRPr lang="ru-RU"/>
        </a:p>
      </dgm:t>
    </dgm:pt>
    <dgm:pt modelId="{E00192AE-5B6E-465F-904C-8D9DE6F835A4}" type="sibTrans" cxnId="{9076D0F3-8B57-4494-8F29-BC4CDF70ED60}">
      <dgm:prSet/>
      <dgm:spPr/>
      <dgm:t>
        <a:bodyPr/>
        <a:lstStyle/>
        <a:p>
          <a:endParaRPr lang="ru-RU"/>
        </a:p>
      </dgm:t>
    </dgm:pt>
    <dgm:pt modelId="{59886366-70FF-4CDC-8FB2-1953C5055A7A}">
      <dgm:prSet phldrT="[Текст]" phldr="1"/>
      <dgm:spPr/>
      <dgm:t>
        <a:bodyPr/>
        <a:lstStyle/>
        <a:p>
          <a:endParaRPr lang="ru-RU"/>
        </a:p>
      </dgm:t>
    </dgm:pt>
    <dgm:pt modelId="{19294057-AC13-4A3B-BF71-BAA02B491F77}" type="parTrans" cxnId="{51D2154F-EBAE-493C-BFD5-4D351E3E1DF8}">
      <dgm:prSet/>
      <dgm:spPr/>
      <dgm:t>
        <a:bodyPr/>
        <a:lstStyle/>
        <a:p>
          <a:endParaRPr lang="ru-RU"/>
        </a:p>
      </dgm:t>
    </dgm:pt>
    <dgm:pt modelId="{3ABBFD3B-ABAE-4307-9EB2-CE27BDF213CB}" type="sibTrans" cxnId="{51D2154F-EBAE-493C-BFD5-4D351E3E1DF8}">
      <dgm:prSet/>
      <dgm:spPr/>
      <dgm:t>
        <a:bodyPr/>
        <a:lstStyle/>
        <a:p>
          <a:endParaRPr lang="ru-RU"/>
        </a:p>
      </dgm:t>
    </dgm:pt>
    <dgm:pt modelId="{372DE034-19F3-41E2-A16D-50DEBC88CF97}">
      <dgm:prSet phldrT="[Текст]" phldr="1"/>
      <dgm:spPr/>
      <dgm:t>
        <a:bodyPr/>
        <a:lstStyle/>
        <a:p>
          <a:endParaRPr lang="ru-RU"/>
        </a:p>
      </dgm:t>
    </dgm:pt>
    <dgm:pt modelId="{DCE66FA2-988A-48F8-A945-2AA64E9F8976}" type="parTrans" cxnId="{1EB68DD5-8B4C-49F2-8DDA-D4758A8E378A}">
      <dgm:prSet/>
      <dgm:spPr/>
      <dgm:t>
        <a:bodyPr/>
        <a:lstStyle/>
        <a:p>
          <a:endParaRPr lang="ru-RU"/>
        </a:p>
      </dgm:t>
    </dgm:pt>
    <dgm:pt modelId="{53E1CBEE-4141-44C6-9A9C-74C960C5ACAB}" type="sibTrans" cxnId="{1EB68DD5-8B4C-49F2-8DDA-D4758A8E378A}">
      <dgm:prSet/>
      <dgm:spPr/>
      <dgm:t>
        <a:bodyPr/>
        <a:lstStyle/>
        <a:p>
          <a:endParaRPr lang="ru-RU"/>
        </a:p>
      </dgm:t>
    </dgm:pt>
    <dgm:pt modelId="{B88BE253-1B5B-4E14-890A-DAEE5692854F}" type="pres">
      <dgm:prSet presAssocID="{9FE96E11-5775-4D9B-B677-1F2D607799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00C52C-DBC5-4013-9145-1F3422A337D9}" type="pres">
      <dgm:prSet presAssocID="{770AC462-1986-4D91-A017-90E27945296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200AF-9932-4BD2-B6E4-4A45C429DA2D}" type="pres">
      <dgm:prSet presAssocID="{770AC462-1986-4D91-A017-90E279452969}" presName="gear1srcNode" presStyleLbl="node1" presStyleIdx="0" presStyleCnt="3"/>
      <dgm:spPr/>
      <dgm:t>
        <a:bodyPr/>
        <a:lstStyle/>
        <a:p>
          <a:endParaRPr lang="ru-RU"/>
        </a:p>
      </dgm:t>
    </dgm:pt>
    <dgm:pt modelId="{38A3EC50-B600-4724-BCA6-794691E7943B}" type="pres">
      <dgm:prSet presAssocID="{770AC462-1986-4D91-A017-90E279452969}" presName="gear1dstNode" presStyleLbl="node1" presStyleIdx="0" presStyleCnt="3"/>
      <dgm:spPr/>
      <dgm:t>
        <a:bodyPr/>
        <a:lstStyle/>
        <a:p>
          <a:endParaRPr lang="ru-RU"/>
        </a:p>
      </dgm:t>
    </dgm:pt>
    <dgm:pt modelId="{45C0D120-B1EC-4E1A-8EF1-4768E1626729}" type="pres">
      <dgm:prSet presAssocID="{59886366-70FF-4CDC-8FB2-1953C5055A7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002E-9C66-4359-BE00-D55EFA725A1E}" type="pres">
      <dgm:prSet presAssocID="{59886366-70FF-4CDC-8FB2-1953C5055A7A}" presName="gear2srcNode" presStyleLbl="node1" presStyleIdx="1" presStyleCnt="3"/>
      <dgm:spPr/>
      <dgm:t>
        <a:bodyPr/>
        <a:lstStyle/>
        <a:p>
          <a:endParaRPr lang="ru-RU"/>
        </a:p>
      </dgm:t>
    </dgm:pt>
    <dgm:pt modelId="{AD75C300-DA00-4BBA-853D-CA19F19F9A1E}" type="pres">
      <dgm:prSet presAssocID="{59886366-70FF-4CDC-8FB2-1953C5055A7A}" presName="gear2dstNode" presStyleLbl="node1" presStyleIdx="1" presStyleCnt="3"/>
      <dgm:spPr/>
      <dgm:t>
        <a:bodyPr/>
        <a:lstStyle/>
        <a:p>
          <a:endParaRPr lang="ru-RU"/>
        </a:p>
      </dgm:t>
    </dgm:pt>
    <dgm:pt modelId="{D590448C-66F3-4604-B60C-73F76059209D}" type="pres">
      <dgm:prSet presAssocID="{372DE034-19F3-41E2-A16D-50DEBC88CF97}" presName="gear3" presStyleLbl="node1" presStyleIdx="2" presStyleCnt="3"/>
      <dgm:spPr/>
      <dgm:t>
        <a:bodyPr/>
        <a:lstStyle/>
        <a:p>
          <a:endParaRPr lang="ru-RU"/>
        </a:p>
      </dgm:t>
    </dgm:pt>
    <dgm:pt modelId="{BD629395-B70D-49EA-BF6C-205E55F34D35}" type="pres">
      <dgm:prSet presAssocID="{372DE034-19F3-41E2-A16D-50DEBC88CF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EB25-DF5F-4C0D-9D59-7B001A32D584}" type="pres">
      <dgm:prSet presAssocID="{372DE034-19F3-41E2-A16D-50DEBC88CF97}" presName="gear3srcNode" presStyleLbl="node1" presStyleIdx="2" presStyleCnt="3"/>
      <dgm:spPr/>
      <dgm:t>
        <a:bodyPr/>
        <a:lstStyle/>
        <a:p>
          <a:endParaRPr lang="ru-RU"/>
        </a:p>
      </dgm:t>
    </dgm:pt>
    <dgm:pt modelId="{29BE9C59-5967-4353-BA07-D349950162E1}" type="pres">
      <dgm:prSet presAssocID="{372DE034-19F3-41E2-A16D-50DEBC88CF97}" presName="gear3dstNode" presStyleLbl="node1" presStyleIdx="2" presStyleCnt="3"/>
      <dgm:spPr/>
      <dgm:t>
        <a:bodyPr/>
        <a:lstStyle/>
        <a:p>
          <a:endParaRPr lang="ru-RU"/>
        </a:p>
      </dgm:t>
    </dgm:pt>
    <dgm:pt modelId="{248DAFEC-ECFD-4298-8EE8-9CB910BADC13}" type="pres">
      <dgm:prSet presAssocID="{E00192AE-5B6E-465F-904C-8D9DE6F835A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B302A62-0D4D-4BCC-8382-556B4775930F}" type="pres">
      <dgm:prSet presAssocID="{3ABBFD3B-ABAE-4307-9EB2-CE27BDF213C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44B934C-3846-4DB5-A543-4FFF1FC8B563}" type="pres">
      <dgm:prSet presAssocID="{53E1CBEE-4141-44C6-9A9C-74C960C5ACA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4BC74C0-28A2-49F6-A239-29D0C5F720CE}" type="presOf" srcId="{770AC462-1986-4D91-A017-90E279452969}" destId="{74B200AF-9932-4BD2-B6E4-4A45C429DA2D}" srcOrd="1" destOrd="0" presId="urn:microsoft.com/office/officeart/2005/8/layout/gear1"/>
    <dgm:cxn modelId="{5685161A-ADFA-4233-8E97-371AFBC3FF08}" type="presOf" srcId="{59886366-70FF-4CDC-8FB2-1953C5055A7A}" destId="{45C0D120-B1EC-4E1A-8EF1-4768E1626729}" srcOrd="0" destOrd="0" presId="urn:microsoft.com/office/officeart/2005/8/layout/gear1"/>
    <dgm:cxn modelId="{1959C523-B934-424E-85CD-9DF05DF966E8}" type="presOf" srcId="{53E1CBEE-4141-44C6-9A9C-74C960C5ACAB}" destId="{244B934C-3846-4DB5-A543-4FFF1FC8B563}" srcOrd="0" destOrd="0" presId="urn:microsoft.com/office/officeart/2005/8/layout/gear1"/>
    <dgm:cxn modelId="{75402577-86EF-4B69-9048-8A5D5951D494}" type="presOf" srcId="{372DE034-19F3-41E2-A16D-50DEBC88CF97}" destId="{BD629395-B70D-49EA-BF6C-205E55F34D35}" srcOrd="1" destOrd="0" presId="urn:microsoft.com/office/officeart/2005/8/layout/gear1"/>
    <dgm:cxn modelId="{65DDA144-2E0E-4E62-9070-F5CA9BD5A8A4}" type="presOf" srcId="{770AC462-1986-4D91-A017-90E279452969}" destId="{38A3EC50-B600-4724-BCA6-794691E7943B}" srcOrd="2" destOrd="0" presId="urn:microsoft.com/office/officeart/2005/8/layout/gear1"/>
    <dgm:cxn modelId="{A6BB49B3-3E0F-4AF1-A838-4CB86FB4A0B5}" type="presOf" srcId="{372DE034-19F3-41E2-A16D-50DEBC88CF97}" destId="{BE65EB25-DF5F-4C0D-9D59-7B001A32D584}" srcOrd="2" destOrd="0" presId="urn:microsoft.com/office/officeart/2005/8/layout/gear1"/>
    <dgm:cxn modelId="{5E038A7D-5AA7-4E51-8E45-7522C29DEC08}" type="presOf" srcId="{9FE96E11-5775-4D9B-B677-1F2D6077995E}" destId="{B88BE253-1B5B-4E14-890A-DAEE5692854F}" srcOrd="0" destOrd="0" presId="urn:microsoft.com/office/officeart/2005/8/layout/gear1"/>
    <dgm:cxn modelId="{1EB68DD5-8B4C-49F2-8DDA-D4758A8E378A}" srcId="{9FE96E11-5775-4D9B-B677-1F2D6077995E}" destId="{372DE034-19F3-41E2-A16D-50DEBC88CF97}" srcOrd="2" destOrd="0" parTransId="{DCE66FA2-988A-48F8-A945-2AA64E9F8976}" sibTransId="{53E1CBEE-4141-44C6-9A9C-74C960C5ACAB}"/>
    <dgm:cxn modelId="{39382FA0-FD1F-4B40-97DE-826DA3DAA2FC}" type="presOf" srcId="{59886366-70FF-4CDC-8FB2-1953C5055A7A}" destId="{AD75C300-DA00-4BBA-853D-CA19F19F9A1E}" srcOrd="2" destOrd="0" presId="urn:microsoft.com/office/officeart/2005/8/layout/gear1"/>
    <dgm:cxn modelId="{41103FD0-B7FA-4A98-9919-E06859AB0932}" type="presOf" srcId="{770AC462-1986-4D91-A017-90E279452969}" destId="{7500C52C-DBC5-4013-9145-1F3422A337D9}" srcOrd="0" destOrd="0" presId="urn:microsoft.com/office/officeart/2005/8/layout/gear1"/>
    <dgm:cxn modelId="{12DA36E0-B824-42EF-931E-094F9BA72580}" type="presOf" srcId="{372DE034-19F3-41E2-A16D-50DEBC88CF97}" destId="{D590448C-66F3-4604-B60C-73F76059209D}" srcOrd="0" destOrd="0" presId="urn:microsoft.com/office/officeart/2005/8/layout/gear1"/>
    <dgm:cxn modelId="{D189F168-5EE9-4AFF-B5FA-C4495998EF1B}" type="presOf" srcId="{3ABBFD3B-ABAE-4307-9EB2-CE27BDF213CB}" destId="{FB302A62-0D4D-4BCC-8382-556B4775930F}" srcOrd="0" destOrd="0" presId="urn:microsoft.com/office/officeart/2005/8/layout/gear1"/>
    <dgm:cxn modelId="{DEDEA494-EAE8-4998-A788-E21E08FC38F7}" type="presOf" srcId="{372DE034-19F3-41E2-A16D-50DEBC88CF97}" destId="{29BE9C59-5967-4353-BA07-D349950162E1}" srcOrd="3" destOrd="0" presId="urn:microsoft.com/office/officeart/2005/8/layout/gear1"/>
    <dgm:cxn modelId="{51D2154F-EBAE-493C-BFD5-4D351E3E1DF8}" srcId="{9FE96E11-5775-4D9B-B677-1F2D6077995E}" destId="{59886366-70FF-4CDC-8FB2-1953C5055A7A}" srcOrd="1" destOrd="0" parTransId="{19294057-AC13-4A3B-BF71-BAA02B491F77}" sibTransId="{3ABBFD3B-ABAE-4307-9EB2-CE27BDF213CB}"/>
    <dgm:cxn modelId="{F5CD6626-B0C0-4BE8-BA07-71FA1F5B5F73}" type="presOf" srcId="{E00192AE-5B6E-465F-904C-8D9DE6F835A4}" destId="{248DAFEC-ECFD-4298-8EE8-9CB910BADC13}" srcOrd="0" destOrd="0" presId="urn:microsoft.com/office/officeart/2005/8/layout/gear1"/>
    <dgm:cxn modelId="{4C5E0867-FBE1-4DA1-9B89-BAC0A7A6DD4E}" type="presOf" srcId="{59886366-70FF-4CDC-8FB2-1953C5055A7A}" destId="{C60F002E-9C66-4359-BE00-D55EFA725A1E}" srcOrd="1" destOrd="0" presId="urn:microsoft.com/office/officeart/2005/8/layout/gear1"/>
    <dgm:cxn modelId="{9076D0F3-8B57-4494-8F29-BC4CDF70ED60}" srcId="{9FE96E11-5775-4D9B-B677-1F2D6077995E}" destId="{770AC462-1986-4D91-A017-90E279452969}" srcOrd="0" destOrd="0" parTransId="{561AE04B-FA29-4DF1-AA03-7EAECCDF9393}" sibTransId="{E00192AE-5B6E-465F-904C-8D9DE6F835A4}"/>
    <dgm:cxn modelId="{0F83DA7F-2E50-4C36-B0E4-6782A5A900D0}" type="presParOf" srcId="{B88BE253-1B5B-4E14-890A-DAEE5692854F}" destId="{7500C52C-DBC5-4013-9145-1F3422A337D9}" srcOrd="0" destOrd="0" presId="urn:microsoft.com/office/officeart/2005/8/layout/gear1"/>
    <dgm:cxn modelId="{E4CE258C-EBF7-4F46-9E19-18E978FA7B41}" type="presParOf" srcId="{B88BE253-1B5B-4E14-890A-DAEE5692854F}" destId="{74B200AF-9932-4BD2-B6E4-4A45C429DA2D}" srcOrd="1" destOrd="0" presId="urn:microsoft.com/office/officeart/2005/8/layout/gear1"/>
    <dgm:cxn modelId="{10E3CDB9-39C7-4235-A3A7-B3CA00AD5367}" type="presParOf" srcId="{B88BE253-1B5B-4E14-890A-DAEE5692854F}" destId="{38A3EC50-B600-4724-BCA6-794691E7943B}" srcOrd="2" destOrd="0" presId="urn:microsoft.com/office/officeart/2005/8/layout/gear1"/>
    <dgm:cxn modelId="{44FB24DE-04E2-4BD9-ABDC-0B5F0B10861E}" type="presParOf" srcId="{B88BE253-1B5B-4E14-890A-DAEE5692854F}" destId="{45C0D120-B1EC-4E1A-8EF1-4768E1626729}" srcOrd="3" destOrd="0" presId="urn:microsoft.com/office/officeart/2005/8/layout/gear1"/>
    <dgm:cxn modelId="{57143A68-1EBB-43F1-9B96-3B1F38193D16}" type="presParOf" srcId="{B88BE253-1B5B-4E14-890A-DAEE5692854F}" destId="{C60F002E-9C66-4359-BE00-D55EFA725A1E}" srcOrd="4" destOrd="0" presId="urn:microsoft.com/office/officeart/2005/8/layout/gear1"/>
    <dgm:cxn modelId="{0345CC77-823C-43DF-AB96-5D92EBC3F8A1}" type="presParOf" srcId="{B88BE253-1B5B-4E14-890A-DAEE5692854F}" destId="{AD75C300-DA00-4BBA-853D-CA19F19F9A1E}" srcOrd="5" destOrd="0" presId="urn:microsoft.com/office/officeart/2005/8/layout/gear1"/>
    <dgm:cxn modelId="{8ACC88EE-5AB1-4C1E-8682-71744E73DD8A}" type="presParOf" srcId="{B88BE253-1B5B-4E14-890A-DAEE5692854F}" destId="{D590448C-66F3-4604-B60C-73F76059209D}" srcOrd="6" destOrd="0" presId="urn:microsoft.com/office/officeart/2005/8/layout/gear1"/>
    <dgm:cxn modelId="{1FBAF4EC-B581-4CEF-A629-024602BDD9A2}" type="presParOf" srcId="{B88BE253-1B5B-4E14-890A-DAEE5692854F}" destId="{BD629395-B70D-49EA-BF6C-205E55F34D35}" srcOrd="7" destOrd="0" presId="urn:microsoft.com/office/officeart/2005/8/layout/gear1"/>
    <dgm:cxn modelId="{3E556706-3D68-49E5-98C8-A1FF7872D4FC}" type="presParOf" srcId="{B88BE253-1B5B-4E14-890A-DAEE5692854F}" destId="{BE65EB25-DF5F-4C0D-9D59-7B001A32D584}" srcOrd="8" destOrd="0" presId="urn:microsoft.com/office/officeart/2005/8/layout/gear1"/>
    <dgm:cxn modelId="{17D89819-7EC7-4AB8-8242-C3007AFB6E74}" type="presParOf" srcId="{B88BE253-1B5B-4E14-890A-DAEE5692854F}" destId="{29BE9C59-5967-4353-BA07-D349950162E1}" srcOrd="9" destOrd="0" presId="urn:microsoft.com/office/officeart/2005/8/layout/gear1"/>
    <dgm:cxn modelId="{47FE7F54-6A5F-47D5-8EFB-B3B38D769E73}" type="presParOf" srcId="{B88BE253-1B5B-4E14-890A-DAEE5692854F}" destId="{248DAFEC-ECFD-4298-8EE8-9CB910BADC13}" srcOrd="10" destOrd="0" presId="urn:microsoft.com/office/officeart/2005/8/layout/gear1"/>
    <dgm:cxn modelId="{83E6C819-5E4F-49F7-8F51-D3115CC308BB}" type="presParOf" srcId="{B88BE253-1B5B-4E14-890A-DAEE5692854F}" destId="{FB302A62-0D4D-4BCC-8382-556B4775930F}" srcOrd="11" destOrd="0" presId="urn:microsoft.com/office/officeart/2005/8/layout/gear1"/>
    <dgm:cxn modelId="{9AD26C43-34B9-4400-9E04-CAFF22B87913}" type="presParOf" srcId="{B88BE253-1B5B-4E14-890A-DAEE5692854F}" destId="{244B934C-3846-4DB5-A543-4FFF1FC8B5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0C52C-DBC5-4013-9145-1F3422A337D9}">
      <dsp:nvSpPr>
        <dsp:cNvPr id="0" name=""/>
        <dsp:cNvSpPr/>
      </dsp:nvSpPr>
      <dsp:spPr>
        <a:xfrm>
          <a:off x="1142324" y="571996"/>
          <a:ext cx="699106" cy="699106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82875" y="735758"/>
        <a:ext cx="418004" cy="359355"/>
      </dsp:txXfrm>
    </dsp:sp>
    <dsp:sp modelId="{45C0D120-B1EC-4E1A-8EF1-4768E1626729}">
      <dsp:nvSpPr>
        <dsp:cNvPr id="0" name=""/>
        <dsp:cNvSpPr/>
      </dsp:nvSpPr>
      <dsp:spPr>
        <a:xfrm>
          <a:off x="735571" y="406752"/>
          <a:ext cx="508441" cy="50844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63573" y="535527"/>
        <a:ext cx="252437" cy="250891"/>
      </dsp:txXfrm>
    </dsp:sp>
    <dsp:sp modelId="{D590448C-66F3-4604-B60C-73F76059209D}">
      <dsp:nvSpPr>
        <dsp:cNvPr id="0" name=""/>
        <dsp:cNvSpPr/>
      </dsp:nvSpPr>
      <dsp:spPr>
        <a:xfrm rot="20700000">
          <a:off x="1020350" y="55980"/>
          <a:ext cx="498168" cy="49816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20700000">
        <a:off x="1129613" y="165243"/>
        <a:ext cx="279642" cy="279642"/>
      </dsp:txXfrm>
    </dsp:sp>
    <dsp:sp modelId="{248DAFEC-ECFD-4298-8EE8-9CB910BADC13}">
      <dsp:nvSpPr>
        <dsp:cNvPr id="0" name=""/>
        <dsp:cNvSpPr/>
      </dsp:nvSpPr>
      <dsp:spPr>
        <a:xfrm>
          <a:off x="1061488" y="480801"/>
          <a:ext cx="894856" cy="894856"/>
        </a:xfrm>
        <a:prstGeom prst="circularArrow">
          <a:avLst>
            <a:gd name="adj1" fmla="val 4687"/>
            <a:gd name="adj2" fmla="val 299029"/>
            <a:gd name="adj3" fmla="val 2341861"/>
            <a:gd name="adj4" fmla="val 16307820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02A62-0D4D-4BCC-8382-556B4775930F}">
      <dsp:nvSpPr>
        <dsp:cNvPr id="0" name=""/>
        <dsp:cNvSpPr/>
      </dsp:nvSpPr>
      <dsp:spPr>
        <a:xfrm>
          <a:off x="645527" y="306799"/>
          <a:ext cx="650169" cy="6501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B934C-3846-4DB5-A543-4FFF1FC8B563}">
      <dsp:nvSpPr>
        <dsp:cNvPr id="0" name=""/>
        <dsp:cNvSpPr/>
      </dsp:nvSpPr>
      <dsp:spPr>
        <a:xfrm>
          <a:off x="905119" y="-40592"/>
          <a:ext cx="701013" cy="7010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77152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0510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63867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657225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</a:rPr>
              <a:t>Еволюція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 онтогенезу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/>
              <a:t>Лекція 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6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96944" cy="9144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У </a:t>
            </a:r>
            <a:r>
              <a:rPr lang="ru-RU" b="1" dirty="0" err="1"/>
              <a:t>тварин</a:t>
            </a:r>
            <a:r>
              <a:rPr lang="ru-RU" dirty="0"/>
              <a:t>, не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надзвичайне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онтогенезу,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b="1" dirty="0" err="1"/>
              <a:t>найважливішими</a:t>
            </a:r>
            <a:r>
              <a:rPr lang="ru-RU" b="1" dirty="0"/>
              <a:t> </a:t>
            </a:r>
            <a:r>
              <a:rPr lang="ru-RU" b="1" dirty="0" err="1"/>
              <a:t>стають</a:t>
            </a:r>
            <a:r>
              <a:rPr lang="ru-RU" b="1" dirty="0"/>
              <a:t> </a:t>
            </a:r>
            <a:r>
              <a:rPr lang="ru-RU" b="1" dirty="0" err="1" smtClean="0"/>
              <a:t>процеси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7829" y="2162473"/>
            <a:ext cx="331236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Дроблення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ряд </a:t>
            </a:r>
            <a:r>
              <a:rPr lang="ru-RU" dirty="0" err="1"/>
              <a:t>мітотичних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і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цитоплазми</a:t>
            </a:r>
            <a:r>
              <a:rPr lang="ru-RU" dirty="0"/>
              <a:t> </a:t>
            </a:r>
            <a:r>
              <a:rPr lang="ru-RU" dirty="0" err="1"/>
              <a:t>зиготи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дочірніми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(</a:t>
            </a:r>
            <a:r>
              <a:rPr lang="ru-RU" dirty="0" err="1"/>
              <a:t>бластомери</a:t>
            </a:r>
            <a:r>
              <a:rPr lang="ru-RU" dirty="0"/>
              <a:t>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2471" y="1820183"/>
            <a:ext cx="4288813" cy="295465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Гаструляція</a:t>
            </a:r>
            <a:r>
              <a:rPr lang="ru-RU" sz="2400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пересуваннях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багатошарового</a:t>
            </a:r>
            <a:r>
              <a:rPr lang="ru-RU" dirty="0"/>
              <a:t> </a:t>
            </a:r>
            <a:r>
              <a:rPr lang="ru-RU" dirty="0" err="1"/>
              <a:t>зародка</a:t>
            </a:r>
            <a:r>
              <a:rPr lang="ru-RU" dirty="0"/>
              <a:t> та </a:t>
            </a:r>
            <a:r>
              <a:rPr lang="ru-RU" dirty="0" err="1"/>
              <a:t>диференціювання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на три </a:t>
            </a:r>
            <a:r>
              <a:rPr lang="ru-RU" dirty="0" err="1"/>
              <a:t>зародкових</a:t>
            </a:r>
            <a:r>
              <a:rPr lang="ru-RU" dirty="0"/>
              <a:t> листка. </a:t>
            </a:r>
          </a:p>
          <a:p>
            <a:r>
              <a:rPr lang="ru-RU" dirty="0" err="1"/>
              <a:t>Ектодерма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початок </a:t>
            </a:r>
            <a:r>
              <a:rPr lang="ru-RU" dirty="0" err="1"/>
              <a:t>епідермісу</a:t>
            </a:r>
            <a:r>
              <a:rPr lang="ru-RU" dirty="0"/>
              <a:t> та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ентодерма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травну</a:t>
            </a:r>
            <a:r>
              <a:rPr lang="ru-RU" dirty="0"/>
              <a:t> трубку та </a:t>
            </a:r>
            <a:r>
              <a:rPr lang="ru-RU" dirty="0" err="1"/>
              <a:t>пов’язані</a:t>
            </a:r>
            <a:r>
              <a:rPr lang="ru-RU" dirty="0"/>
              <a:t> з нею </a:t>
            </a:r>
            <a:r>
              <a:rPr lang="ru-RU" dirty="0" err="1"/>
              <a:t>органи</a:t>
            </a:r>
            <a:r>
              <a:rPr lang="ru-RU" dirty="0"/>
              <a:t> й </a:t>
            </a:r>
            <a:r>
              <a:rPr lang="ru-RU" dirty="0" err="1"/>
              <a:t>дихальну</a:t>
            </a:r>
            <a:r>
              <a:rPr lang="ru-RU" dirty="0"/>
              <a:t> систему, а мезодерма </a:t>
            </a:r>
            <a:r>
              <a:rPr lang="ru-RU" dirty="0" err="1"/>
              <a:t>дає</a:t>
            </a:r>
            <a:r>
              <a:rPr lang="ru-RU" dirty="0"/>
              <a:t> початок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866" y="5107091"/>
            <a:ext cx="3337994" cy="1415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Органогенез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взаємодії</a:t>
            </a:r>
            <a:r>
              <a:rPr lang="ru-RU" dirty="0"/>
              <a:t> та </a:t>
            </a:r>
            <a:r>
              <a:rPr lang="ru-RU" dirty="0" err="1"/>
              <a:t>переміщеннях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8666" y="4999369"/>
            <a:ext cx="3816424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І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sz="2800" b="1" dirty="0"/>
              <a:t>гаметогенез</a:t>
            </a:r>
            <a:r>
              <a:rPr lang="ru-RU" b="1" dirty="0"/>
              <a:t>,</a:t>
            </a:r>
            <a:r>
              <a:rPr lang="ru-RU" dirty="0"/>
              <a:t> початок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первинні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перших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диференціювання</a:t>
            </a:r>
            <a:r>
              <a:rPr lang="ru-RU" dirty="0"/>
              <a:t>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052" y="1820183"/>
            <a:ext cx="53572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1458" y="1700808"/>
            <a:ext cx="535723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674" y="4645426"/>
            <a:ext cx="53572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0189" y="4843528"/>
            <a:ext cx="535723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4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2682" y="79046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81369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СХЕМА ОНТОГЕНЕЗУ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32848" cy="9144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ВАРІАНТИ ЕМБРІОНАЛЬНОГО РОЗВИТКУ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92" y="4509120"/>
            <a:ext cx="8515672" cy="1785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err="1" smtClean="0"/>
              <a:t>Різна</a:t>
            </a:r>
            <a:r>
              <a:rPr lang="ru-RU" i="1" dirty="0" smtClean="0"/>
              <a:t> </a:t>
            </a:r>
            <a:r>
              <a:rPr lang="ru-RU" i="1" dirty="0" err="1"/>
              <a:t>спрямованість</a:t>
            </a:r>
            <a:r>
              <a:rPr lang="ru-RU" i="1" dirty="0"/>
              <a:t> в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більшості</a:t>
            </a:r>
            <a:r>
              <a:rPr lang="ru-RU" i="1" dirty="0"/>
              <a:t> </a:t>
            </a:r>
            <a:r>
              <a:rPr lang="ru-RU" sz="2400" i="1" dirty="0" err="1"/>
              <a:t>унітарних</a:t>
            </a:r>
            <a:r>
              <a:rPr lang="ru-RU" sz="2400" i="1" dirty="0"/>
              <a:t> </a:t>
            </a:r>
            <a:r>
              <a:rPr lang="ru-RU" sz="2400" i="1" dirty="0" err="1"/>
              <a:t>організмів</a:t>
            </a:r>
            <a:r>
              <a:rPr lang="ru-RU" sz="2400" i="1" dirty="0"/>
              <a:t> </a:t>
            </a:r>
            <a:r>
              <a:rPr lang="ru-RU" i="1" dirty="0" smtClean="0"/>
              <a:t>(«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» </a:t>
            </a:r>
            <a:r>
              <a:rPr lang="ru-RU" i="1" dirty="0" err="1"/>
              <a:t>організму</a:t>
            </a:r>
            <a:r>
              <a:rPr lang="ru-RU" i="1" dirty="0"/>
              <a:t> в </a:t>
            </a:r>
            <a:r>
              <a:rPr lang="ru-RU" i="1" dirty="0" err="1"/>
              <a:t>ембріональний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 та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функціонування</a:t>
            </a:r>
            <a:r>
              <a:rPr lang="ru-RU" i="1" dirty="0"/>
              <a:t> в </a:t>
            </a:r>
            <a:r>
              <a:rPr lang="ru-RU" i="1" dirty="0" err="1"/>
              <a:t>подальшому</a:t>
            </a:r>
            <a:r>
              <a:rPr lang="ru-RU" i="1" dirty="0"/>
              <a:t>) </a:t>
            </a:r>
            <a:r>
              <a:rPr lang="ru-RU" i="1" dirty="0" err="1"/>
              <a:t>протиставиться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i="1" dirty="0" err="1" smtClean="0"/>
              <a:t>односпрямованому</a:t>
            </a:r>
            <a:r>
              <a:rPr lang="ru-RU" i="1" dirty="0" smtClean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sz="3200" i="1" dirty="0" err="1"/>
              <a:t>модулярних</a:t>
            </a:r>
            <a:r>
              <a:rPr lang="ru-RU" sz="3200" i="1" dirty="0"/>
              <a:t> </a:t>
            </a:r>
            <a:r>
              <a:rPr lang="ru-RU" sz="3200" i="1" dirty="0" err="1"/>
              <a:t>видів</a:t>
            </a:r>
            <a:r>
              <a:rPr lang="ru-RU" sz="3200" i="1" dirty="0"/>
              <a:t> </a:t>
            </a:r>
            <a:r>
              <a:rPr lang="ru-RU" i="1" dirty="0"/>
              <a:t>(як </a:t>
            </a:r>
            <a:r>
              <a:rPr lang="ru-RU" i="1" dirty="0" err="1" smtClean="0"/>
              <a:t>формування</a:t>
            </a:r>
            <a:r>
              <a:rPr lang="ru-RU" i="1" dirty="0" smtClean="0"/>
              <a:t> так </a:t>
            </a:r>
            <a:r>
              <a:rPr lang="ru-RU" i="1" dirty="0"/>
              <a:t>і </a:t>
            </a:r>
            <a:r>
              <a:rPr lang="ru-RU" i="1" dirty="0" err="1"/>
              <a:t>функціонування</a:t>
            </a:r>
            <a:r>
              <a:rPr lang="ru-RU" i="1" dirty="0"/>
              <a:t> </a:t>
            </a:r>
            <a:r>
              <a:rPr lang="ru-RU" i="1" dirty="0" err="1"/>
              <a:t>організму</a:t>
            </a:r>
            <a:r>
              <a:rPr lang="ru-RU" i="1" dirty="0"/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</a:t>
            </a:r>
            <a:r>
              <a:rPr lang="ru-RU" i="1" dirty="0" err="1"/>
              <a:t>циклічно</a:t>
            </a:r>
            <a:r>
              <a:rPr lang="ru-RU" i="1" dirty="0"/>
              <a:t> </a:t>
            </a:r>
            <a:r>
              <a:rPr lang="ru-RU" i="1" dirty="0" err="1"/>
              <a:t>водночас</a:t>
            </a:r>
            <a:r>
              <a:rPr lang="ru-RU" i="1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2880320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тварин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етапи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диференціювання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припадають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ембріонального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375994"/>
            <a:ext cx="3744416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sz="3600" dirty="0" err="1"/>
              <a:t>рослин</a:t>
            </a:r>
            <a:r>
              <a:rPr lang="ru-RU" dirty="0"/>
              <a:t> морфогенез та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над </a:t>
            </a:r>
            <a:r>
              <a:rPr lang="ru-RU" dirty="0" err="1"/>
              <a:t>диференціюванням</a:t>
            </a:r>
            <a:r>
              <a:rPr lang="ru-RU" dirty="0"/>
              <a:t> і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b="1" u="sng" dirty="0" err="1"/>
              <a:t>це</a:t>
            </a:r>
            <a:r>
              <a:rPr lang="ru-RU" b="1" u="sng" dirty="0"/>
              <a:t> в </a:t>
            </a:r>
            <a:r>
              <a:rPr lang="ru-RU" b="1" u="sng" dirty="0" err="1"/>
              <a:t>постембріональний</a:t>
            </a:r>
            <a:r>
              <a:rPr lang="ru-RU" b="1" u="sng" dirty="0"/>
              <a:t> </a:t>
            </a:r>
            <a:r>
              <a:rPr lang="ru-RU" b="1" u="sng" dirty="0" err="1"/>
              <a:t>період</a:t>
            </a:r>
            <a:r>
              <a:rPr lang="ru-RU" dirty="0"/>
              <a:t>. 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0" y="8408"/>
            <a:ext cx="1440160" cy="1237111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3140968"/>
            <a:ext cx="828092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Основною причиною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sz="2400" b="1" dirty="0" err="1"/>
              <a:t>принципові</a:t>
            </a:r>
            <a:r>
              <a:rPr lang="ru-RU" sz="2400" b="1" dirty="0"/>
              <a:t> </a:t>
            </a:r>
            <a:r>
              <a:rPr lang="ru-RU" sz="2400" b="1" dirty="0" err="1"/>
              <a:t>відмінності</a:t>
            </a:r>
            <a:r>
              <a:rPr lang="ru-RU" sz="2400" b="1" dirty="0"/>
              <a:t> в </a:t>
            </a:r>
            <a:r>
              <a:rPr lang="ru-RU" sz="2400" b="1" dirty="0" err="1"/>
              <a:t>організації</a:t>
            </a:r>
            <a:r>
              <a:rPr lang="ru-RU" sz="2400" b="1" dirty="0"/>
              <a:t> </a:t>
            </a:r>
            <a:r>
              <a:rPr lang="ru-RU" sz="2400" b="1" dirty="0" err="1"/>
              <a:t>унітарних</a:t>
            </a:r>
            <a:r>
              <a:rPr lang="ru-RU" sz="2400" b="1" dirty="0"/>
              <a:t> та </a:t>
            </a:r>
            <a:r>
              <a:rPr lang="ru-RU" sz="2400" b="1" dirty="0" err="1"/>
              <a:t>модулярних</a:t>
            </a:r>
            <a:r>
              <a:rPr lang="ru-RU" sz="2400" b="1" dirty="0"/>
              <a:t> </a:t>
            </a:r>
            <a:r>
              <a:rPr lang="ru-RU" sz="2400" b="1" dirty="0" err="1"/>
              <a:t>організмів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545127"/>
            <a:ext cx="8889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sz="2400" dirty="0" err="1"/>
              <a:t>зникнення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спеціальних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пристосувань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dirty="0"/>
              <a:t>до </a:t>
            </a:r>
            <a:r>
              <a:rPr lang="ru-RU" dirty="0" err="1"/>
              <a:t>личинкового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sz="2400" u="sng" dirty="0" err="1"/>
              <a:t>формування</a:t>
            </a:r>
            <a:r>
              <a:rPr lang="ru-RU" sz="2400" u="sng" dirty="0"/>
              <a:t> </a:t>
            </a:r>
            <a:r>
              <a:rPr lang="ru-RU" b="1" i="1" dirty="0" err="1">
                <a:solidFill>
                  <a:srgbClr val="7030A0"/>
                </a:solidFill>
              </a:rPr>
              <a:t>імагінальних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органів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Відповідним</a:t>
            </a:r>
            <a:r>
              <a:rPr lang="ru-RU" dirty="0" smtClean="0"/>
              <a:t> </a:t>
            </a:r>
            <a:r>
              <a:rPr lang="ru-RU" dirty="0"/>
              <a:t>чином </a:t>
            </a:r>
            <a:r>
              <a:rPr lang="ru-RU" dirty="0" err="1"/>
              <a:t>змінюється</a:t>
            </a:r>
            <a:r>
              <a:rPr lang="ru-RU" dirty="0"/>
              <a:t> й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При </a:t>
            </a:r>
            <a:r>
              <a:rPr lang="ru-RU" dirty="0" err="1"/>
              <a:t>чому</a:t>
            </a:r>
            <a:r>
              <a:rPr lang="ru-RU" dirty="0"/>
              <a:t>, для </a:t>
            </a:r>
            <a:r>
              <a:rPr lang="ru-RU" sz="2000" b="1" dirty="0" err="1"/>
              <a:t>здійснення</a:t>
            </a:r>
            <a:r>
              <a:rPr lang="ru-RU" sz="2000" b="1" dirty="0"/>
              <a:t> метаморфозу </a:t>
            </a:r>
            <a:r>
              <a:rPr lang="ru-RU" sz="2000" b="1" dirty="0" err="1"/>
              <a:t>необхідні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специфічні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умови</a:t>
            </a:r>
            <a:r>
              <a:rPr lang="ru-RU" sz="20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6" y="332656"/>
            <a:ext cx="4104456" cy="165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18272" y="325407"/>
            <a:ext cx="4578472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b="1" dirty="0" err="1"/>
              <a:t>прямий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наявність</a:t>
            </a:r>
            <a:r>
              <a:rPr lang="ru-RU" dirty="0"/>
              <a:t> в </a:t>
            </a:r>
            <a:r>
              <a:rPr lang="ru-RU" dirty="0" err="1"/>
              <a:t>онтогенезі</a:t>
            </a:r>
            <a:r>
              <a:rPr lang="ru-RU" dirty="0"/>
              <a:t> </a:t>
            </a:r>
            <a:r>
              <a:rPr lang="ru-RU" sz="4800" b="1" dirty="0">
                <a:solidFill>
                  <a:srgbClr val="FFFF00"/>
                </a:solidFill>
              </a:rPr>
              <a:t>метаморфозу.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936" y="2636912"/>
            <a:ext cx="8549504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cap="all" dirty="0">
                <a:solidFill>
                  <a:schemeClr val="bg2">
                    <a:lumMod val="25000"/>
                  </a:schemeClr>
                </a:solidFill>
              </a:rPr>
              <a:t>Метаморфозом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називають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сукупність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процесів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ведуть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личинкової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організації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дорослої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форми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144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Біологічний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зміст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наявності</a:t>
            </a:r>
            <a:r>
              <a:rPr lang="ru-RU" b="1" dirty="0"/>
              <a:t> </a:t>
            </a:r>
            <a:r>
              <a:rPr lang="ru-RU" b="1" dirty="0" err="1"/>
              <a:t>личинкової</a:t>
            </a:r>
            <a:r>
              <a:rPr lang="ru-RU" b="1" dirty="0"/>
              <a:t> </a:t>
            </a:r>
            <a:r>
              <a:rPr lang="ru-RU" b="1" dirty="0" smtClean="0"/>
              <a:t>ФАЗИ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/>
              <a:t>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3600" dirty="0" err="1" smtClean="0"/>
              <a:t>розподіл</a:t>
            </a:r>
            <a:r>
              <a:rPr lang="ru-RU" sz="3600" dirty="0" smtClean="0"/>
              <a:t> </a:t>
            </a:r>
            <a:r>
              <a:rPr lang="ru-RU" sz="3600" dirty="0" err="1"/>
              <a:t>функцій</a:t>
            </a:r>
            <a:r>
              <a:rPr lang="ru-RU" sz="3600" dirty="0"/>
              <a:t> </a:t>
            </a:r>
            <a:endParaRPr lang="ru-RU" sz="3600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2800" b="1" dirty="0" err="1" smtClean="0"/>
              <a:t>живлення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285750" indent="-285750" algn="r">
              <a:buClr>
                <a:srgbClr val="FF0000"/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800" b="1" dirty="0" smtClean="0"/>
              <a:t>росту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285750" indent="-285750" algn="r">
              <a:buClr>
                <a:srgbClr val="FF0000"/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800" b="1" dirty="0" err="1" smtClean="0"/>
              <a:t>розселення</a:t>
            </a:r>
            <a:r>
              <a:rPr lang="ru-RU" sz="2800" b="1" dirty="0" smtClean="0"/>
              <a:t> </a:t>
            </a:r>
          </a:p>
          <a:p>
            <a:pPr marL="285750" indent="-285750" algn="r">
              <a:buClr>
                <a:srgbClr val="FF0000"/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/>
              <a:t>розмноження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4000" dirty="0" err="1" smtClean="0"/>
              <a:t>між</a:t>
            </a:r>
            <a:r>
              <a:rPr lang="ru-RU" sz="4000" dirty="0" smtClean="0"/>
              <a:t> </a:t>
            </a:r>
            <a:r>
              <a:rPr lang="ru-RU" sz="4000" dirty="0" err="1"/>
              <a:t>різними</a:t>
            </a:r>
            <a:r>
              <a:rPr lang="ru-RU" sz="4000" dirty="0"/>
              <a:t> </a:t>
            </a:r>
            <a:r>
              <a:rPr lang="ru-RU" sz="4000" dirty="0" smtClean="0"/>
              <a:t>фазами </a:t>
            </a:r>
            <a:r>
              <a:rPr lang="ru-RU" sz="4000" dirty="0" err="1" smtClean="0"/>
              <a:t>розвитку</a:t>
            </a:r>
            <a:r>
              <a:rPr lang="ru-RU" sz="40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ж личинки та </a:t>
            </a:r>
            <a:r>
              <a:rPr lang="ru-RU" sz="2400" dirty="0" err="1"/>
              <a:t>імаго</a:t>
            </a:r>
            <a:r>
              <a:rPr lang="ru-RU" sz="2400" dirty="0"/>
              <a:t> </a:t>
            </a:r>
            <a:r>
              <a:rPr lang="ru-RU" sz="2400" u="sng" dirty="0" err="1"/>
              <a:t>живуть</a:t>
            </a:r>
            <a:r>
              <a:rPr lang="ru-RU" sz="2400" u="sng" dirty="0"/>
              <a:t> в </a:t>
            </a:r>
            <a:r>
              <a:rPr lang="ru-RU" sz="2400" u="sng" dirty="0" err="1"/>
              <a:t>різних</a:t>
            </a:r>
            <a:r>
              <a:rPr lang="ru-RU" sz="2400" u="sng" dirty="0"/>
              <a:t> </a:t>
            </a:r>
            <a:r>
              <a:rPr lang="ru-RU" sz="2400" u="sng" dirty="0" err="1"/>
              <a:t>умовах</a:t>
            </a:r>
            <a:r>
              <a:rPr lang="ru-RU" sz="2400" dirty="0"/>
              <a:t>, </a:t>
            </a:r>
            <a:r>
              <a:rPr lang="ru-RU" sz="3200" dirty="0" err="1">
                <a:solidFill>
                  <a:srgbClr val="7030A0"/>
                </a:solidFill>
              </a:rPr>
              <a:t>це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сприяє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розширенню</a:t>
            </a:r>
            <a:r>
              <a:rPr lang="ru-RU" sz="3200" dirty="0">
                <a:solidFill>
                  <a:srgbClr val="7030A0"/>
                </a:solidFill>
              </a:rPr>
              <a:t> в </a:t>
            </a:r>
            <a:r>
              <a:rPr lang="ru-RU" sz="3200" dirty="0" err="1">
                <a:solidFill>
                  <a:srgbClr val="7030A0"/>
                </a:solidFill>
              </a:rPr>
              <a:t>певній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мірі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екологічної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толерантності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та </a:t>
            </a:r>
            <a:r>
              <a:rPr lang="ru-RU" sz="3200" b="1" dirty="0" err="1">
                <a:solidFill>
                  <a:srgbClr val="7030A0"/>
                </a:solidFill>
              </a:rPr>
              <a:t>більш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повному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засвоєнню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ресурсів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174504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1844824"/>
            <a:ext cx="882148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b="1" dirty="0" err="1"/>
              <a:t>настільки</a:t>
            </a:r>
            <a:r>
              <a:rPr lang="ru-RU" sz="2400" b="1" dirty="0"/>
              <a:t> </a:t>
            </a:r>
            <a:r>
              <a:rPr lang="ru-RU" sz="2400" b="1" dirty="0" err="1" smtClean="0"/>
              <a:t>різна</a:t>
            </a:r>
            <a:r>
              <a:rPr lang="ru-RU" sz="2400" b="1" dirty="0" smtClean="0"/>
              <a:t> в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групах</a:t>
            </a:r>
            <a:r>
              <a:rPr lang="ru-RU" sz="2400" b="1" dirty="0"/>
              <a:t> </a:t>
            </a:r>
            <a:r>
              <a:rPr lang="ru-RU" sz="2400" b="1" dirty="0" err="1"/>
              <a:t>організмів</a:t>
            </a:r>
            <a:r>
              <a:rPr lang="ru-RU" sz="2400" b="1" dirty="0"/>
              <a:t>,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складно </a:t>
            </a:r>
            <a:r>
              <a:rPr lang="ru-RU" sz="2400" dirty="0" err="1"/>
              <a:t>казати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про будь-яку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закономірність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" y="4139292"/>
            <a:ext cx="2879209" cy="193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0928" y="2924944"/>
            <a:ext cx="5832648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Багатоклітинні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як </a:t>
            </a:r>
            <a:r>
              <a:rPr lang="ru-RU" dirty="0" err="1"/>
              <a:t>ефемерними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2800" dirty="0" err="1"/>
              <a:t>існують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тижнів</a:t>
            </a:r>
            <a:r>
              <a:rPr lang="ru-RU" sz="2800" dirty="0"/>
              <a:t> </a:t>
            </a:r>
            <a:r>
              <a:rPr lang="ru-RU" dirty="0"/>
              <a:t>(</a:t>
            </a:r>
            <a:r>
              <a:rPr lang="ru-RU" dirty="0" err="1"/>
              <a:t>пеніцилум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/>
              <a:t>Суттєві</a:t>
            </a:r>
            <a:r>
              <a:rPr lang="ru-RU" sz="3600" b="1" dirty="0"/>
              <a:t> </a:t>
            </a:r>
            <a:r>
              <a:rPr lang="ru-RU" sz="3600" b="1" dirty="0" err="1"/>
              <a:t>відмінності</a:t>
            </a:r>
            <a:r>
              <a:rPr lang="ru-RU" sz="3600" b="1" dirty="0"/>
              <a:t> </a:t>
            </a:r>
            <a:r>
              <a:rPr lang="ru-RU" sz="3600" b="1" dirty="0" err="1"/>
              <a:t>стосуються</a:t>
            </a:r>
            <a:r>
              <a:rPr lang="ru-RU" sz="3600" b="1" dirty="0"/>
              <a:t> </a:t>
            </a:r>
            <a:r>
              <a:rPr lang="ru-RU" sz="3600" b="1" dirty="0" err="1"/>
              <a:t>також</a:t>
            </a:r>
            <a:r>
              <a:rPr lang="ru-RU" sz="3600" b="1" dirty="0"/>
              <a:t> і </a:t>
            </a:r>
            <a:r>
              <a:rPr lang="ru-RU" sz="3600" b="1" dirty="0" err="1"/>
              <a:t>тривалості</a:t>
            </a:r>
            <a:r>
              <a:rPr lang="ru-RU" sz="3600" b="1" dirty="0"/>
              <a:t> як онтогенезу в </a:t>
            </a:r>
            <a:r>
              <a:rPr lang="ru-RU" sz="3600" b="1" dirty="0" err="1"/>
              <a:t>цілому</a:t>
            </a:r>
            <a:r>
              <a:rPr lang="ru-RU" sz="3600" b="1" dirty="0"/>
              <a:t>, так і </a:t>
            </a:r>
            <a:r>
              <a:rPr lang="ru-RU" sz="3600" b="1" dirty="0" err="1"/>
              <a:t>його</a:t>
            </a:r>
            <a:r>
              <a:rPr lang="ru-RU" sz="3600" b="1" dirty="0"/>
              <a:t> </a:t>
            </a:r>
            <a:r>
              <a:rPr lang="ru-RU" sz="3600" b="1" dirty="0" err="1"/>
              <a:t>окремих</a:t>
            </a:r>
            <a:r>
              <a:rPr lang="ru-RU" sz="3600" b="1" dirty="0"/>
              <a:t> </a:t>
            </a:r>
            <a:r>
              <a:rPr lang="ru-RU" sz="3600" b="1" dirty="0" err="1" smtClean="0"/>
              <a:t>етапів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613028"/>
            <a:ext cx="5598416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так і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тривало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існуючими</a:t>
            </a:r>
            <a:r>
              <a:rPr lang="ru-RU" dirty="0">
                <a:solidFill>
                  <a:schemeClr val="tx1"/>
                </a:solidFill>
              </a:rPr>
              <a:t> видами (до </a:t>
            </a:r>
            <a:r>
              <a:rPr lang="ru-RU" dirty="0" err="1">
                <a:solidFill>
                  <a:schemeClr val="tx1"/>
                </a:solidFill>
              </a:rPr>
              <a:t>кількох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тисяч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sz="2000" b="1" dirty="0" err="1">
                <a:solidFill>
                  <a:schemeClr val="tx1"/>
                </a:solidFill>
              </a:rPr>
              <a:t>секвоя</a:t>
            </a:r>
            <a:r>
              <a:rPr lang="ru-RU" dirty="0">
                <a:solidFill>
                  <a:schemeClr val="tx1"/>
                </a:solidFill>
              </a:rPr>
              <a:t>, тис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48" y="2852936"/>
            <a:ext cx="3477825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783016"/>
            <a:ext cx="8424937" cy="9144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sz="3600" b="1" u="sng" dirty="0" err="1">
                <a:solidFill>
                  <a:schemeClr val="accent5">
                    <a:lumMod val="50000"/>
                  </a:schemeClr>
                </a:solidFill>
              </a:rPr>
              <a:t>співвідношення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5">
                    <a:lumMod val="50000"/>
                  </a:schemeClr>
                </a:solidFill>
              </a:rPr>
              <a:t>тривалості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5">
                    <a:lumMod val="50000"/>
                  </a:schemeClr>
                </a:solidFill>
              </a:rPr>
              <a:t>різних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accent5">
                    <a:lumMod val="50000"/>
                  </a:schemeClr>
                </a:solidFill>
              </a:rPr>
              <a:t>періодів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 онтогенезу.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При </a:t>
            </a:r>
            <a:r>
              <a:rPr lang="ru-RU" sz="2000" dirty="0" err="1"/>
              <a:t>порівнянні</a:t>
            </a:r>
            <a:r>
              <a:rPr lang="ru-RU" sz="2000" dirty="0"/>
              <a:t> </a:t>
            </a:r>
            <a:r>
              <a:rPr lang="ru-RU" sz="2000" dirty="0" err="1"/>
              <a:t>виводкового</a:t>
            </a:r>
            <a:r>
              <a:rPr lang="ru-RU" sz="2000" dirty="0"/>
              <a:t> та </a:t>
            </a:r>
            <a:r>
              <a:rPr lang="ru-RU" sz="2000" dirty="0" err="1"/>
              <a:t>нагніздного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онтогенезу в </a:t>
            </a:r>
            <a:r>
              <a:rPr lang="ru-RU" sz="2000" dirty="0" err="1"/>
              <a:t>птахів</a:t>
            </a:r>
            <a:r>
              <a:rPr lang="ru-RU" sz="2000" dirty="0"/>
              <a:t> та </a:t>
            </a:r>
            <a:r>
              <a:rPr lang="ru-RU" sz="2000" dirty="0" err="1"/>
              <a:t>ссавців</a:t>
            </a:r>
            <a:r>
              <a:rPr lang="ru-RU" sz="2000" dirty="0"/>
              <a:t>, </a:t>
            </a:r>
            <a:r>
              <a:rPr lang="ru-RU" sz="2000" dirty="0" err="1"/>
              <a:t>виявляється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b="1" dirty="0" err="1"/>
              <a:t>тривалий</a:t>
            </a:r>
            <a:r>
              <a:rPr lang="ru-RU" sz="2000" b="1" dirty="0"/>
              <a:t> </a:t>
            </a:r>
            <a:r>
              <a:rPr lang="ru-RU" sz="2000" b="1" dirty="0" err="1"/>
              <a:t>період</a:t>
            </a:r>
            <a:r>
              <a:rPr lang="ru-RU" sz="2000" b="1" dirty="0"/>
              <a:t> «</a:t>
            </a:r>
            <a:r>
              <a:rPr lang="ru-RU" sz="2000" b="1" dirty="0" err="1"/>
              <a:t>безпорадності</a:t>
            </a:r>
            <a:r>
              <a:rPr lang="ru-RU" sz="2000" b="1" dirty="0"/>
              <a:t>» </a:t>
            </a:r>
            <a:r>
              <a:rPr lang="ru-RU" sz="2000" b="1" dirty="0" err="1"/>
              <a:t>організму</a:t>
            </a:r>
            <a:r>
              <a:rPr lang="ru-RU" sz="2000" b="1" dirty="0"/>
              <a:t> в </a:t>
            </a:r>
            <a:r>
              <a:rPr lang="ru-RU" sz="2000" b="1" dirty="0" err="1"/>
              <a:t>постнатальний</a:t>
            </a:r>
            <a:r>
              <a:rPr lang="ru-RU" sz="2000" b="1" dirty="0"/>
              <a:t> </a:t>
            </a:r>
            <a:r>
              <a:rPr lang="ru-RU" sz="2000" b="1" dirty="0" err="1"/>
              <a:t>період</a:t>
            </a:r>
            <a:r>
              <a:rPr lang="ru-RU" sz="2000" b="1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сприяє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кращому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розвитку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інтелектуальних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здібностей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000" b="1" u="sng" dirty="0" err="1">
                <a:solidFill>
                  <a:schemeClr val="accent1">
                    <a:lumMod val="75000"/>
                  </a:schemeClr>
                </a:solidFill>
              </a:rPr>
              <a:t>Найяскравішим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 прикладом </a:t>
            </a:r>
            <a:r>
              <a:rPr lang="ru-RU" sz="2000" dirty="0" err="1"/>
              <a:t>останнього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вважатись</a:t>
            </a:r>
            <a:r>
              <a:rPr lang="ru-RU" sz="2000" dirty="0"/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000" dirty="0"/>
              <a:t>, в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i="1" dirty="0" err="1"/>
              <a:t>триває</a:t>
            </a:r>
            <a:r>
              <a:rPr lang="ru-RU" sz="2000" i="1" dirty="0"/>
              <a:t> </a:t>
            </a:r>
            <a:r>
              <a:rPr lang="ru-RU" sz="2000" i="1" dirty="0" err="1"/>
              <a:t>найдовше</a:t>
            </a:r>
            <a:r>
              <a:rPr lang="ru-RU" sz="2000" i="1" dirty="0"/>
              <a:t> </a:t>
            </a:r>
            <a:r>
              <a:rPr lang="ru-RU" sz="2000" i="1" dirty="0" err="1"/>
              <a:t>серед</a:t>
            </a:r>
            <a:r>
              <a:rPr lang="ru-RU" sz="2000" i="1" dirty="0"/>
              <a:t> </a:t>
            </a:r>
            <a:r>
              <a:rPr lang="ru-RU" sz="2000" i="1" dirty="0" err="1"/>
              <a:t>тварин</a:t>
            </a:r>
            <a:r>
              <a:rPr lang="ru-RU" sz="2000" i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6"/>
            <a:ext cx="3960441" cy="246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750383"/>
            <a:ext cx="3960440" cy="263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71" y="228600"/>
            <a:ext cx="8091045" cy="1112168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Цілісність</a:t>
            </a:r>
            <a:r>
              <a:rPr lang="ru-RU" b="1" i="1" dirty="0" smtClean="0"/>
              <a:t> </a:t>
            </a:r>
            <a:r>
              <a:rPr lang="ru-RU" b="1" i="1" dirty="0"/>
              <a:t>та </a:t>
            </a:r>
            <a:r>
              <a:rPr lang="ru-RU" b="1" i="1" dirty="0" err="1"/>
              <a:t>стійкість</a:t>
            </a:r>
            <a:r>
              <a:rPr lang="ru-RU" b="1" i="1" dirty="0"/>
              <a:t> онтогенезу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6136" y="880552"/>
            <a:ext cx="5472608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сучасними</a:t>
            </a:r>
            <a:r>
              <a:rPr lang="ru-RU" sz="2400" dirty="0"/>
              <a:t> </a:t>
            </a:r>
            <a:r>
              <a:rPr lang="ru-RU" sz="2400" dirty="0" err="1"/>
              <a:t>уявленнями</a:t>
            </a:r>
            <a:r>
              <a:rPr lang="ru-RU" sz="2400" dirty="0"/>
              <a:t>, </a:t>
            </a:r>
            <a:r>
              <a:rPr lang="ru-RU" sz="2400" dirty="0" err="1"/>
              <a:t>диференційовані</a:t>
            </a:r>
            <a:r>
              <a:rPr lang="ru-RU" sz="2400" dirty="0"/>
              <a:t> </a:t>
            </a:r>
            <a:r>
              <a:rPr lang="ru-RU" sz="2400" dirty="0" err="1"/>
              <a:t>клітини</a:t>
            </a:r>
            <a:r>
              <a:rPr lang="ru-RU" sz="2400" dirty="0"/>
              <a:t> </a:t>
            </a:r>
            <a:r>
              <a:rPr lang="ru-RU" sz="2400" dirty="0" err="1"/>
              <a:t>дорослого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за </a:t>
            </a:r>
            <a:r>
              <a:rPr lang="ru-RU" sz="2400" dirty="0" err="1"/>
              <a:t>генетичним</a:t>
            </a:r>
            <a:r>
              <a:rPr lang="ru-RU" sz="2400" dirty="0"/>
              <a:t> набором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мають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принципових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відмінностей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генетичного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матеріалу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містився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зиготі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203848" cy="280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8064" y="4204985"/>
            <a:ext cx="8889312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Все ж </a:t>
            </a:r>
            <a:r>
              <a:rPr lang="ru-RU" sz="2800" b="1" u="sng" dirty="0" err="1"/>
              <a:t>розмаїття</a:t>
            </a:r>
            <a:r>
              <a:rPr lang="ru-RU" sz="2800" b="1" u="sng" dirty="0"/>
              <a:t> </a:t>
            </a:r>
            <a:r>
              <a:rPr lang="ru-RU" sz="2800" b="1" u="sng" dirty="0" err="1"/>
              <a:t>клітин</a:t>
            </a:r>
            <a:r>
              <a:rPr lang="ru-RU" sz="2800" b="1" u="sng" dirty="0"/>
              <a:t> та </a:t>
            </a:r>
            <a:r>
              <a:rPr lang="ru-RU" sz="2800" b="1" u="sng" dirty="0" err="1"/>
              <a:t>їх</a:t>
            </a:r>
            <a:r>
              <a:rPr lang="ru-RU" sz="2800" b="1" u="sng" dirty="0"/>
              <a:t> </a:t>
            </a:r>
            <a:r>
              <a:rPr lang="ru-RU" sz="2800" b="1" u="sng" dirty="0" err="1"/>
              <a:t>функціональна</a:t>
            </a:r>
            <a:r>
              <a:rPr lang="ru-RU" sz="2800" b="1" u="sng" dirty="0"/>
              <a:t> </a:t>
            </a:r>
            <a:r>
              <a:rPr lang="ru-RU" sz="2800" b="1" u="sng" dirty="0" err="1"/>
              <a:t>спеціалізація</a:t>
            </a:r>
            <a:r>
              <a:rPr lang="ru-RU" sz="2800" b="1" u="sng" dirty="0"/>
              <a:t> </a:t>
            </a:r>
            <a:r>
              <a:rPr lang="ru-RU" sz="2800" b="1" u="sng" dirty="0" err="1"/>
              <a:t>виникає</a:t>
            </a:r>
            <a:r>
              <a:rPr lang="ru-RU" sz="2800" b="1" u="sng" dirty="0"/>
              <a:t> </a:t>
            </a:r>
            <a:r>
              <a:rPr lang="ru-RU" sz="2800" b="1" u="sng" dirty="0" err="1"/>
              <a:t>внаслідок</a:t>
            </a:r>
            <a:r>
              <a:rPr lang="ru-RU" sz="2800" b="1" u="sng" dirty="0"/>
              <a:t> </a:t>
            </a:r>
            <a:r>
              <a:rPr lang="ru-RU" sz="2800" b="1" u="sng" dirty="0" err="1"/>
              <a:t>процесу</a:t>
            </a:r>
            <a:r>
              <a:rPr lang="ru-RU" sz="2800" b="1" u="sng" dirty="0"/>
              <a:t> </a:t>
            </a:r>
            <a:r>
              <a:rPr lang="ru-RU" sz="2800" b="1" u="sng" dirty="0" err="1"/>
              <a:t>диференціації</a:t>
            </a:r>
            <a:r>
              <a:rPr lang="ru-RU" sz="2800" b="1" u="sng" dirty="0"/>
              <a:t>, </a:t>
            </a:r>
            <a:r>
              <a:rPr lang="ru-RU" sz="2800" dirty="0"/>
              <a:t>яка </a:t>
            </a:r>
            <a:r>
              <a:rPr lang="ru-RU" sz="2800" dirty="0" err="1"/>
              <a:t>викликає</a:t>
            </a:r>
            <a:r>
              <a:rPr lang="ru-RU" sz="2800" dirty="0"/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експресію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певної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частини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генів</a:t>
            </a:r>
            <a:r>
              <a:rPr lang="ru-RU" sz="2800" dirty="0">
                <a:solidFill>
                  <a:srgbClr val="002060"/>
                </a:solidFill>
              </a:rPr>
              <a:t> таким чином,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різні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клітини</a:t>
            </a:r>
            <a:r>
              <a:rPr lang="ru-RU" sz="2800" b="1" u="sng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синтезують</a:t>
            </a:r>
            <a:r>
              <a:rPr lang="ru-RU" sz="2800" b="1" u="sng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різні</a:t>
            </a:r>
            <a:r>
              <a:rPr lang="ru-RU" sz="2800" b="1" u="sng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білки</a:t>
            </a:r>
            <a:r>
              <a:rPr lang="ru-RU" sz="2800" b="1" u="sng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851520"/>
            <a:ext cx="4437824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 err="1"/>
              <a:t>особливих</a:t>
            </a:r>
            <a:r>
              <a:rPr lang="ru-RU" sz="3200" dirty="0"/>
              <a:t> </a:t>
            </a:r>
            <a:r>
              <a:rPr lang="ru-RU" sz="3200" dirty="0" err="1"/>
              <a:t>випадках</a:t>
            </a:r>
            <a:r>
              <a:rPr lang="ru-RU" sz="3200" dirty="0"/>
              <a:t> </a:t>
            </a:r>
            <a:r>
              <a:rPr lang="ru-RU" sz="3200" dirty="0" err="1"/>
              <a:t>диференціювання</a:t>
            </a:r>
            <a:r>
              <a:rPr lang="ru-RU" sz="3200" dirty="0"/>
              <a:t> </a:t>
            </a:r>
            <a:r>
              <a:rPr lang="ru-RU" sz="3200" b="1" i="1" u="sng" dirty="0" err="1"/>
              <a:t>супроводжується</a:t>
            </a:r>
            <a:r>
              <a:rPr lang="ru-RU" sz="3200" b="1" i="1" u="sng" dirty="0"/>
              <a:t> </a:t>
            </a:r>
            <a:r>
              <a:rPr lang="ru-RU" sz="3200" b="1" i="1" u="sng" dirty="0" err="1"/>
              <a:t>втратою</a:t>
            </a:r>
            <a:r>
              <a:rPr lang="ru-RU" sz="3200" b="1" i="1" u="sng" dirty="0"/>
              <a:t> </a:t>
            </a:r>
            <a:r>
              <a:rPr lang="ru-RU" sz="3200" b="1" i="1" u="sng" dirty="0" err="1"/>
              <a:t>частини</a:t>
            </a:r>
            <a:r>
              <a:rPr lang="ru-RU" sz="3200" b="1" i="1" u="sng" dirty="0"/>
              <a:t> </a:t>
            </a:r>
            <a:r>
              <a:rPr lang="ru-RU" sz="3200" b="1" i="1" u="sng" dirty="0" err="1"/>
              <a:t>генетичного</a:t>
            </a:r>
            <a:r>
              <a:rPr lang="ru-RU" sz="3200" b="1" i="1" u="sng" dirty="0"/>
              <a:t> </a:t>
            </a:r>
            <a:r>
              <a:rPr lang="ru-RU" sz="3200" b="1" i="1" u="sng" dirty="0" err="1"/>
              <a:t>матеріалу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розглядати</a:t>
            </a:r>
            <a:r>
              <a:rPr lang="ru-RU" sz="3200" dirty="0"/>
              <a:t> не причиною, а </a:t>
            </a:r>
            <a:r>
              <a:rPr lang="ru-RU" sz="3200" b="1" u="sng" dirty="0" err="1">
                <a:solidFill>
                  <a:schemeClr val="accent1">
                    <a:lumMod val="75000"/>
                  </a:schemeClr>
                </a:solidFill>
              </a:rPr>
              <a:t>наслідком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 самого </a:t>
            </a:r>
            <a:r>
              <a:rPr lang="ru-RU" sz="3200" b="1" u="sng" dirty="0" err="1">
                <a:solidFill>
                  <a:schemeClr val="accent1">
                    <a:lumMod val="75000"/>
                  </a:schemeClr>
                </a:solidFill>
              </a:rPr>
              <a:t>процесу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u="sng" dirty="0" err="1">
                <a:solidFill>
                  <a:schemeClr val="accent1">
                    <a:lumMod val="75000"/>
                  </a:schemeClr>
                </a:solidFill>
              </a:rPr>
              <a:t>диференціювання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92" y="928464"/>
            <a:ext cx="3888432" cy="498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Але </a:t>
            </a:r>
            <a:r>
              <a:rPr lang="ru-RU" sz="3200" dirty="0" err="1"/>
              <a:t>навіть</a:t>
            </a:r>
            <a:r>
              <a:rPr lang="ru-RU" sz="3200" dirty="0"/>
              <a:t> у </a:t>
            </a:r>
            <a:r>
              <a:rPr lang="ru-RU" sz="3200" dirty="0" err="1"/>
              <a:t>диференційованих</a:t>
            </a:r>
            <a:r>
              <a:rPr lang="ru-RU" sz="3200" dirty="0"/>
              <a:t> </a:t>
            </a:r>
            <a:r>
              <a:rPr lang="ru-RU" sz="3200" dirty="0" err="1"/>
              <a:t>клітинах</a:t>
            </a:r>
            <a:r>
              <a:rPr lang="ru-RU" sz="3200" dirty="0"/>
              <a:t> </a:t>
            </a:r>
            <a:r>
              <a:rPr lang="ru-RU" sz="4000" dirty="0" err="1"/>
              <a:t>гени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не </a:t>
            </a:r>
            <a:r>
              <a:rPr lang="ru-RU" sz="3200" dirty="0" err="1"/>
              <a:t>використовуються</a:t>
            </a:r>
            <a:r>
              <a:rPr lang="ru-RU" sz="3200" dirty="0"/>
              <a:t>, </a:t>
            </a:r>
            <a:r>
              <a:rPr lang="ru-RU" sz="3200" dirty="0" err="1"/>
              <a:t>зберігаються</a:t>
            </a:r>
            <a:r>
              <a:rPr lang="ru-RU" sz="3200" dirty="0"/>
              <a:t> у </a:t>
            </a:r>
            <a:r>
              <a:rPr lang="ru-RU" sz="3200" dirty="0" err="1"/>
              <a:t>такій</a:t>
            </a:r>
            <a:r>
              <a:rPr lang="ru-RU" sz="3200" dirty="0"/>
              <a:t> </a:t>
            </a:r>
            <a:r>
              <a:rPr lang="ru-RU" sz="3200" dirty="0" err="1"/>
              <a:t>формі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u="sng" dirty="0"/>
              <a:t>за </a:t>
            </a:r>
            <a:r>
              <a:rPr lang="ru-RU" sz="3200" u="sng" dirty="0" err="1"/>
              <a:t>певних</a:t>
            </a:r>
            <a:r>
              <a:rPr lang="ru-RU" sz="3200" u="sng" dirty="0"/>
              <a:t> умов </a:t>
            </a:r>
            <a:r>
              <a:rPr lang="ru-RU" sz="3200" u="sng" dirty="0" err="1"/>
              <a:t>може</a:t>
            </a:r>
            <a:r>
              <a:rPr lang="ru-RU" sz="3200" u="sng" dirty="0"/>
              <a:t> </a:t>
            </a:r>
            <a:r>
              <a:rPr lang="ru-RU" sz="3200" u="sng" dirty="0" err="1"/>
              <a:t>відбутись</a:t>
            </a:r>
            <a:r>
              <a:rPr lang="ru-RU" sz="3200" u="sng" dirty="0"/>
              <a:t> </a:t>
            </a:r>
            <a:r>
              <a:rPr lang="ru-RU" sz="3200" u="sng" dirty="0" err="1"/>
              <a:t>їх</a:t>
            </a:r>
            <a:r>
              <a:rPr lang="ru-RU" sz="3200" u="sng" dirty="0"/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експресія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988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49" y="4149080"/>
            <a:ext cx="867232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Структурна </a:t>
            </a:r>
            <a:r>
              <a:rPr lang="ru-RU" dirty="0"/>
              <a:t>та </a:t>
            </a:r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на </a:t>
            </a:r>
            <a:r>
              <a:rPr lang="ru-RU" sz="2400" b="1" dirty="0" err="1">
                <a:solidFill>
                  <a:srgbClr val="7030A0"/>
                </a:solidFill>
              </a:rPr>
              <a:t>взаємозв’язок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взаємодію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онтогенетичних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диференціювань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є </a:t>
            </a:r>
            <a:r>
              <a:rPr lang="ru-RU" sz="2000" dirty="0" err="1"/>
              <a:t>взаємопов’язаними</a:t>
            </a:r>
            <a:r>
              <a:rPr lang="ru-RU" sz="2000" dirty="0"/>
              <a:t>,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наступний</a:t>
            </a:r>
            <a:r>
              <a:rPr lang="ru-RU" sz="2000" dirty="0"/>
              <a:t> </a:t>
            </a:r>
            <a:r>
              <a:rPr lang="ru-RU" sz="2000" dirty="0" err="1"/>
              <a:t>спирається</a:t>
            </a:r>
            <a:r>
              <a:rPr lang="ru-RU" sz="2000" dirty="0"/>
              <a:t> на </a:t>
            </a:r>
            <a:r>
              <a:rPr lang="ru-RU" sz="2000" dirty="0" err="1"/>
              <a:t>попередній</a:t>
            </a:r>
            <a:r>
              <a:rPr lang="ru-RU" sz="2000" dirty="0"/>
              <a:t> та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можливим</a:t>
            </a:r>
            <a:r>
              <a:rPr lang="ru-RU" sz="2000" dirty="0"/>
              <a:t> </a:t>
            </a:r>
            <a:r>
              <a:rPr lang="ru-RU" sz="2000" dirty="0" err="1"/>
              <a:t>майбутній</a:t>
            </a:r>
            <a:r>
              <a:rPr lang="ru-RU" sz="2000" dirty="0"/>
              <a:t> – таким чином вони </a:t>
            </a:r>
            <a:r>
              <a:rPr lang="ru-RU" sz="2000" b="1" dirty="0" err="1">
                <a:solidFill>
                  <a:srgbClr val="7030A0"/>
                </a:solidFill>
              </a:rPr>
              <a:t>доповнюють</a:t>
            </a:r>
            <a:r>
              <a:rPr lang="ru-RU" sz="2000" b="1" dirty="0">
                <a:solidFill>
                  <a:srgbClr val="7030A0"/>
                </a:solidFill>
              </a:rPr>
              <a:t> один одного. 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7" y="1428195"/>
            <a:ext cx="3703769" cy="269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95936" y="507531"/>
            <a:ext cx="4824536" cy="36625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Зараз доведено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3200" b="1" dirty="0" err="1"/>
              <a:t>генів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b="1" dirty="0" err="1"/>
              <a:t>здатні</a:t>
            </a:r>
            <a:r>
              <a:rPr lang="ru-RU" sz="2400" b="1" dirty="0"/>
              <a:t> </a:t>
            </a:r>
            <a:r>
              <a:rPr lang="ru-RU" sz="2400" b="1" dirty="0" err="1"/>
              <a:t>переключати</a:t>
            </a:r>
            <a:r>
              <a:rPr lang="ru-RU" sz="2400" b="1" dirty="0"/>
              <a:t> шляхи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певних</a:t>
            </a:r>
            <a:r>
              <a:rPr lang="ru-RU" sz="2400" b="1" dirty="0"/>
              <a:t> </a:t>
            </a:r>
            <a:r>
              <a:rPr lang="ru-RU" sz="2400" b="1" dirty="0" err="1"/>
              <a:t>клітин</a:t>
            </a:r>
            <a:r>
              <a:rPr lang="ru-RU" sz="2400" b="1" dirty="0"/>
              <a:t>, </a:t>
            </a:r>
            <a:r>
              <a:rPr lang="ru-RU" sz="2400" b="1" dirty="0" err="1"/>
              <a:t>формуючи</a:t>
            </a:r>
            <a:r>
              <a:rPr lang="ru-RU" sz="2400" b="1" dirty="0"/>
              <a:t> 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можливих</a:t>
            </a:r>
            <a:r>
              <a:rPr lang="ru-RU" sz="2400" b="1" dirty="0"/>
              <a:t> </a:t>
            </a:r>
            <a:r>
              <a:rPr lang="ru-RU" sz="2400" b="1" dirty="0" err="1"/>
              <a:t>варіантів</a:t>
            </a:r>
            <a:r>
              <a:rPr lang="ru-RU" sz="2400" b="1" dirty="0"/>
              <a:t>. </a:t>
            </a:r>
          </a:p>
          <a:p>
            <a:pPr algn="just"/>
            <a:r>
              <a:rPr lang="ru-RU" sz="2400" dirty="0"/>
              <a:t>Сама ж робота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3200" b="1" dirty="0"/>
              <a:t>«</a:t>
            </a:r>
            <a:r>
              <a:rPr lang="ru-RU" sz="3200" b="1" dirty="0" err="1"/>
              <a:t>генів-регуляторів</a:t>
            </a:r>
            <a:r>
              <a:rPr lang="ru-RU" sz="3200" b="1" dirty="0"/>
              <a:t>» </a:t>
            </a:r>
            <a:r>
              <a:rPr lang="ru-RU" sz="2000" dirty="0" err="1"/>
              <a:t>зумовлюється</a:t>
            </a:r>
            <a:r>
              <a:rPr lang="ru-RU" sz="2000" dirty="0"/>
              <a:t> </a:t>
            </a:r>
            <a:r>
              <a:rPr lang="ru-RU" sz="2000" dirty="0" err="1"/>
              <a:t>міжклітинними</a:t>
            </a:r>
            <a:r>
              <a:rPr lang="ru-RU" sz="2000" dirty="0"/>
              <a:t> </a:t>
            </a:r>
            <a:r>
              <a:rPr lang="ru-RU" sz="2000" dirty="0" err="1"/>
              <a:t>взаємодіями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розвитку</a:t>
            </a:r>
            <a:r>
              <a:rPr lang="ru-RU" sz="2000" dirty="0"/>
              <a:t>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1918590"/>
              </p:ext>
            </p:extLst>
          </p:nvPr>
        </p:nvGraphicFramePr>
        <p:xfrm>
          <a:off x="1" y="-74351"/>
          <a:ext cx="2411760" cy="127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BF0C25E-7F26-45C6-A68C-47255F5EE279}"/>
              </a:ext>
            </a:extLst>
          </p:cNvPr>
          <p:cNvGrpSpPr>
            <a:grpSpLocks noChangeAspect="1"/>
          </p:cNvGrpSpPr>
          <p:nvPr/>
        </p:nvGrpSpPr>
        <p:grpSpPr>
          <a:xfrm>
            <a:off x="7003933" y="4194416"/>
            <a:ext cx="1988820" cy="2651760"/>
            <a:chOff x="8915400" y="1143000"/>
            <a:chExt cx="2209800" cy="2209800"/>
          </a:xfrm>
          <a:solidFill>
            <a:srgbClr val="548235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ECFC2B-2620-4B7C-9FA8-BA48A5FC75B1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D7101D-7395-4D9C-BF30-4CA695A703C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C3D0B-DD45-4AA4-92C7-39905B7A11B1}"/>
              </a:ext>
            </a:extLst>
          </p:cNvPr>
          <p:cNvGrpSpPr>
            <a:grpSpLocks noChangeAspect="1"/>
          </p:cNvGrpSpPr>
          <p:nvPr/>
        </p:nvGrpSpPr>
        <p:grpSpPr>
          <a:xfrm>
            <a:off x="4498514" y="1093093"/>
            <a:ext cx="1990799" cy="2654399"/>
            <a:chOff x="8915400" y="1143000"/>
            <a:chExt cx="2209800" cy="2209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FD01D7-402A-4128-ADBD-D2E38A9F106F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FE4A1E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02B3E2-DDE7-4A3D-AE7D-EF507EA4DA4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FE4A1E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88019" y="106780"/>
            <a:ext cx="905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ПИТАННЯ ТА ТЕРМІНИ ДЛЯ </a:t>
            </a:r>
            <a:r>
              <a:rPr lang="uk-UA" sz="3600" b="1" dirty="0" smtClean="0"/>
              <a:t>ОБГОВОРЕННЯ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D3FE2-C17C-449B-8BE3-D61D3D8BC8FF}"/>
              </a:ext>
            </a:extLst>
          </p:cNvPr>
          <p:cNvGrpSpPr>
            <a:grpSpLocks noChangeAspect="1"/>
          </p:cNvGrpSpPr>
          <p:nvPr/>
        </p:nvGrpSpPr>
        <p:grpSpPr>
          <a:xfrm>
            <a:off x="2688052" y="1252966"/>
            <a:ext cx="1657350" cy="2239306"/>
            <a:chOff x="8915400" y="1143000"/>
            <a:chExt cx="2209800" cy="2209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D7D158-FCF1-4113-A981-8547FA373C72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5C9AD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EAB4CB-185B-4506-830F-62B71AF55DE2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5C9AD3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ACAC0-A69F-48B1-90AF-10CED4A7F018}"/>
              </a:ext>
            </a:extLst>
          </p:cNvPr>
          <p:cNvGrpSpPr>
            <a:grpSpLocks noChangeAspect="1"/>
          </p:cNvGrpSpPr>
          <p:nvPr/>
        </p:nvGrpSpPr>
        <p:grpSpPr>
          <a:xfrm>
            <a:off x="4879823" y="4126414"/>
            <a:ext cx="1988820" cy="2651760"/>
            <a:chOff x="8915400" y="1143000"/>
            <a:chExt cx="2209800" cy="2209800"/>
          </a:xfrm>
          <a:solidFill>
            <a:srgbClr val="A5A5A5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DDD802-19C9-4C80-8203-F266210EEEA0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44546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F37733-692E-4A0B-A3F7-D0717ABEE344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44546B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240A80-C759-4FA5-88F6-2F683F984CD6}"/>
              </a:ext>
            </a:extLst>
          </p:cNvPr>
          <p:cNvSpPr txBox="1"/>
          <p:nvPr/>
        </p:nvSpPr>
        <p:spPr>
          <a:xfrm>
            <a:off x="2702814" y="1811826"/>
            <a:ext cx="158878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Координації</a:t>
            </a:r>
            <a:r>
              <a:rPr lang="en-US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7424C-0611-437A-967A-056A11CF3783}"/>
              </a:ext>
            </a:extLst>
          </p:cNvPr>
          <p:cNvSpPr txBox="1"/>
          <p:nvPr/>
        </p:nvSpPr>
        <p:spPr>
          <a:xfrm>
            <a:off x="7193525" y="4684140"/>
            <a:ext cx="160963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Каналізація </a:t>
            </a:r>
            <a:r>
              <a:rPr lang="uk-UA" sz="2000" b="1" dirty="0" smtClean="0">
                <a:solidFill>
                  <a:schemeClr val="bg1"/>
                </a:solidFill>
              </a:rPr>
              <a:t>онтогенезу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9AA1BE-38C7-47D5-8E60-6669D5AE45E3}"/>
              </a:ext>
            </a:extLst>
          </p:cNvPr>
          <p:cNvSpPr txBox="1"/>
          <p:nvPr/>
        </p:nvSpPr>
        <p:spPr>
          <a:xfrm>
            <a:off x="209506" y="1655353"/>
            <a:ext cx="2365411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Особливості онтогенезу в різних систематичних </a:t>
            </a:r>
            <a:r>
              <a:rPr lang="uk-UA" b="1" dirty="0" smtClean="0">
                <a:solidFill>
                  <a:schemeClr val="bg1"/>
                </a:solidFill>
              </a:rPr>
              <a:t>групах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FD937B-FEE5-44CC-BF45-7E839D5E0F51}"/>
              </a:ext>
            </a:extLst>
          </p:cNvPr>
          <p:cNvGrpSpPr>
            <a:grpSpLocks noChangeAspect="1"/>
          </p:cNvGrpSpPr>
          <p:nvPr/>
        </p:nvGrpSpPr>
        <p:grpSpPr>
          <a:xfrm>
            <a:off x="2984188" y="4382257"/>
            <a:ext cx="1726691" cy="2405609"/>
            <a:chOff x="8915400" y="1143000"/>
            <a:chExt cx="2209800" cy="2209800"/>
          </a:xfrm>
          <a:solidFill>
            <a:schemeClr val="bg1">
              <a:lumMod val="7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F83839-2733-4216-B23A-85BC1D7C65E4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FC3DD5-8DB2-4B59-B72C-B11E1A9A41CE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89D8C17-5EB5-4A45-835E-F16D89A0A1DE}"/>
              </a:ext>
            </a:extLst>
          </p:cNvPr>
          <p:cNvSpPr txBox="1"/>
          <p:nvPr/>
        </p:nvSpPr>
        <p:spPr>
          <a:xfrm>
            <a:off x="5210091" y="5011394"/>
            <a:ext cx="1328284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uk-UA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Архалаксис</a:t>
            </a:r>
            <a:endParaRPr lang="en-U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06" y="3598683"/>
            <a:ext cx="42658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2 </a:t>
            </a:r>
            <a:r>
              <a:rPr lang="ru-RU" b="1" dirty="0" err="1">
                <a:solidFill>
                  <a:schemeClr val="bg1"/>
                </a:solidFill>
              </a:rPr>
              <a:t>прогресивні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риси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виникненні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статевого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розмноження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120" y="1865688"/>
            <a:ext cx="17709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Кореляції</a:t>
            </a:r>
            <a:endParaRPr lang="ru-RU" sz="2400" b="1" dirty="0"/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C4FD937B-FEE5-44CC-BF45-7E839D5E0F51}"/>
              </a:ext>
            </a:extLst>
          </p:cNvPr>
          <p:cNvGrpSpPr>
            <a:grpSpLocks noChangeAspect="1"/>
          </p:cNvGrpSpPr>
          <p:nvPr/>
        </p:nvGrpSpPr>
        <p:grpSpPr>
          <a:xfrm>
            <a:off x="1187624" y="4558217"/>
            <a:ext cx="1638685" cy="2148623"/>
            <a:chOff x="8915400" y="1143000"/>
            <a:chExt cx="2209800" cy="2209800"/>
          </a:xfrm>
          <a:solidFill>
            <a:schemeClr val="bg1">
              <a:lumMod val="50000"/>
            </a:schemeClr>
          </a:solidFill>
        </p:grpSpPr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69F83839-2733-4216-B23A-85BC1D7C65E4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3DFC3DD5-8DB2-4B59-B72C-B11E1A9A41CE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1DC3D0B-DD45-4AA4-92C7-39905B7A11B1}"/>
              </a:ext>
            </a:extLst>
          </p:cNvPr>
          <p:cNvGrpSpPr>
            <a:grpSpLocks noChangeAspect="1"/>
          </p:cNvGrpSpPr>
          <p:nvPr/>
        </p:nvGrpSpPr>
        <p:grpSpPr>
          <a:xfrm>
            <a:off x="6585635" y="1027560"/>
            <a:ext cx="2301745" cy="3068993"/>
            <a:chOff x="8915400" y="1143000"/>
            <a:chExt cx="2209800" cy="2209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: Shape 11">
              <a:extLst>
                <a:ext uri="{FF2B5EF4-FFF2-40B4-BE49-F238E27FC236}">
                  <a16:creationId xmlns:a16="http://schemas.microsoft.com/office/drawing/2014/main" id="{90FD01D7-402A-4128-ADBD-D2E38A9F106F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7902B3E2-DDE7-4A3D-AE7D-EF507EA4DA4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99EBA45-9A5E-473F-B01D-9C8AA9EECD8E}"/>
              </a:ext>
            </a:extLst>
          </p:cNvPr>
          <p:cNvSpPr txBox="1"/>
          <p:nvPr/>
        </p:nvSpPr>
        <p:spPr>
          <a:xfrm>
            <a:off x="6868643" y="1665675"/>
            <a:ext cx="185124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/>
              <a:t>Адультизація</a:t>
            </a:r>
            <a:r>
              <a:rPr lang="uk-UA" sz="2000" b="1" dirty="0"/>
              <a:t> онтогенезу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578" y="5376461"/>
            <a:ext cx="13365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Девіація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2212" y="5452294"/>
            <a:ext cx="138804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err="1"/>
              <a:t>Анаболія</a:t>
            </a:r>
            <a:endParaRPr lang="ru-RU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314435" y="1252966"/>
            <a:ext cx="454502" cy="4127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5280901" y="1325875"/>
            <a:ext cx="454502" cy="4127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7567013" y="1199011"/>
            <a:ext cx="454502" cy="41270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7872986" y="4199795"/>
            <a:ext cx="454502" cy="4127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5646982" y="4351863"/>
            <a:ext cx="454502" cy="412709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671619" y="4695811"/>
            <a:ext cx="454502" cy="412709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787313" y="4937239"/>
            <a:ext cx="454502" cy="41270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3" grpId="0" animBg="1"/>
      <p:bldP spid="3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10" y="228600"/>
            <a:ext cx="8769978" cy="9144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ЗНАЧЕННЯ КОРЕЛЯЦ</a:t>
            </a:r>
            <a:r>
              <a:rPr lang="uk-UA" sz="4000" b="1" dirty="0" smtClean="0"/>
              <a:t>ІЙ В ОНТОГЕНЕЗІ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157" y="2544569"/>
            <a:ext cx="5162325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За  </a:t>
            </a:r>
            <a:r>
              <a:rPr lang="ru-RU" dirty="0" err="1" smtClean="0"/>
              <a:t>поглядами</a:t>
            </a:r>
            <a:r>
              <a:rPr lang="ru-RU" dirty="0" smtClean="0"/>
              <a:t> І.І</a:t>
            </a:r>
            <a:r>
              <a:rPr lang="ru-RU" dirty="0"/>
              <a:t>. </a:t>
            </a:r>
            <a:r>
              <a:rPr lang="ru-RU" dirty="0" smtClean="0"/>
              <a:t>Шмальгаузена, </a:t>
            </a:r>
            <a:r>
              <a:rPr lang="ru-RU" sz="3200" b="1" dirty="0" err="1"/>
              <a:t>кореляції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взаємозалежність</a:t>
            </a:r>
            <a:r>
              <a:rPr lang="ru-RU" b="1" dirty="0"/>
              <a:t> у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частин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, </a:t>
            </a:r>
            <a:r>
              <a:rPr lang="ru-RU" sz="2000" b="1" dirty="0">
                <a:solidFill>
                  <a:srgbClr val="7030A0"/>
                </a:solidFill>
              </a:rPr>
              <a:t>коли </a:t>
            </a:r>
            <a:r>
              <a:rPr lang="ru-RU" sz="3200" b="1" dirty="0" err="1">
                <a:solidFill>
                  <a:srgbClr val="7030A0"/>
                </a:solidFill>
              </a:rPr>
              <a:t>зміни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в одному </a:t>
            </a:r>
            <a:r>
              <a:rPr lang="ru-RU" sz="2000" b="1" dirty="0" err="1">
                <a:solidFill>
                  <a:srgbClr val="7030A0"/>
                </a:solidFill>
              </a:rPr>
              <a:t>органі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супроводжуютья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відповідними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змінами</a:t>
            </a:r>
            <a:r>
              <a:rPr lang="ru-RU" sz="2000" b="1" dirty="0">
                <a:solidFill>
                  <a:srgbClr val="7030A0"/>
                </a:solidFill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</a:rPr>
              <a:t>іншому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56" y="1700808"/>
            <a:ext cx="37773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4510" y="4786080"/>
            <a:ext cx="8949490" cy="1877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err="1">
                <a:solidFill>
                  <a:srgbClr val="7030A0"/>
                </a:solidFill>
              </a:rPr>
              <a:t>Геномні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кореляції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є </a:t>
            </a:r>
            <a:r>
              <a:rPr lang="ru-RU" sz="2800" dirty="0" err="1"/>
              <a:t>первинними</a:t>
            </a:r>
            <a:r>
              <a:rPr lang="ru-RU" sz="2800" dirty="0"/>
              <a:t> в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та </a:t>
            </a:r>
            <a:r>
              <a:rPr lang="ru-RU" sz="2800" dirty="0" err="1"/>
              <a:t>спираються</a:t>
            </a:r>
            <a:r>
              <a:rPr lang="ru-RU" sz="2800" dirty="0"/>
              <a:t> на </a:t>
            </a:r>
            <a:r>
              <a:rPr lang="ru-RU" sz="2800" b="1" u="sng" dirty="0" err="1">
                <a:solidFill>
                  <a:srgbClr val="7030A0"/>
                </a:solidFill>
              </a:rPr>
              <a:t>явище</a:t>
            </a:r>
            <a:r>
              <a:rPr lang="ru-RU" sz="2800" b="1" u="sng" dirty="0">
                <a:solidFill>
                  <a:srgbClr val="7030A0"/>
                </a:solidFill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</a:rPr>
              <a:t>зщеплення</a:t>
            </a:r>
            <a:r>
              <a:rPr lang="ru-RU" sz="2800" b="1" u="sng" dirty="0">
                <a:solidFill>
                  <a:srgbClr val="7030A0"/>
                </a:solidFill>
              </a:rPr>
              <a:t> та </a:t>
            </a:r>
            <a:r>
              <a:rPr lang="ru-RU" sz="2800" b="1" u="sng" dirty="0" err="1">
                <a:solidFill>
                  <a:srgbClr val="7030A0"/>
                </a:solidFill>
              </a:rPr>
              <a:t>плейотропної</a:t>
            </a:r>
            <a:r>
              <a:rPr lang="ru-RU" sz="2800" b="1" u="sng" dirty="0">
                <a:solidFill>
                  <a:srgbClr val="7030A0"/>
                </a:solidFill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</a:rPr>
              <a:t>дії</a:t>
            </a:r>
            <a:r>
              <a:rPr lang="ru-RU" sz="2800" b="1" u="sng" dirty="0">
                <a:solidFill>
                  <a:srgbClr val="7030A0"/>
                </a:solidFill>
              </a:rPr>
              <a:t> </a:t>
            </a:r>
            <a:r>
              <a:rPr lang="ru-RU" sz="2800" b="1" u="sng" dirty="0" err="1">
                <a:solidFill>
                  <a:srgbClr val="7030A0"/>
                </a:solidFill>
              </a:rPr>
              <a:t>генів</a:t>
            </a:r>
            <a:r>
              <a:rPr lang="ru-RU" sz="2800" dirty="0"/>
              <a:t> </a:t>
            </a:r>
            <a:endParaRPr lang="ru-RU" sz="2800" dirty="0" smtClean="0"/>
          </a:p>
          <a:p>
            <a:pPr algn="just"/>
            <a:r>
              <a:rPr lang="ru-RU" sz="2000" dirty="0" smtClean="0"/>
              <a:t>(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квіток</a:t>
            </a:r>
            <a:r>
              <a:rPr lang="ru-RU" sz="2000" dirty="0"/>
              <a:t> гороху </a:t>
            </a:r>
            <a:r>
              <a:rPr lang="ru-RU" sz="2000" dirty="0" err="1"/>
              <a:t>зумовлює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плоду </a:t>
            </a:r>
            <a:r>
              <a:rPr lang="ru-RU" sz="2000" dirty="0" err="1"/>
              <a:t>тощо</a:t>
            </a:r>
            <a:r>
              <a:rPr lang="ru-RU" sz="2000" dirty="0"/>
              <a:t>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11" y="1196752"/>
            <a:ext cx="9086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Великого </a:t>
            </a:r>
            <a:r>
              <a:rPr lang="ru-RU" sz="2400" dirty="0" err="1"/>
              <a:t>значення</a:t>
            </a:r>
            <a:r>
              <a:rPr lang="ru-RU" sz="2400" dirty="0"/>
              <a:t> в </a:t>
            </a:r>
            <a:r>
              <a:rPr lang="ru-RU" sz="2400" dirty="0" err="1"/>
              <a:t>онтогенезі</a:t>
            </a:r>
            <a:r>
              <a:rPr lang="ru-RU" sz="2400" dirty="0"/>
              <a:t> </a:t>
            </a:r>
            <a:r>
              <a:rPr lang="ru-RU" sz="2400" dirty="0" err="1"/>
              <a:t>набувають</a:t>
            </a:r>
            <a:r>
              <a:rPr lang="ru-RU" sz="2400" dirty="0"/>
              <a:t> 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18000"/>
              <a:buFont typeface="Wingdings" panose="05000000000000000000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кореляції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pPr marL="457200" indent="-457200">
              <a:buClr>
                <a:schemeClr val="bg2">
                  <a:lumMod val="50000"/>
                </a:schemeClr>
              </a:buClr>
              <a:buSzPct val="118000"/>
              <a:buFont typeface="Wingdings" panose="05000000000000000000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координації</a:t>
            </a:r>
            <a:r>
              <a:rPr lang="ru-RU" sz="28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66296"/>
            <a:ext cx="8820472" cy="36317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800" dirty="0" err="1"/>
              <a:t>Саме</a:t>
            </a:r>
            <a:r>
              <a:rPr lang="ru-RU" sz="2800" dirty="0"/>
              <a:t> в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випадку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набуває</a:t>
            </a:r>
            <a:r>
              <a:rPr lang="ru-RU" sz="2800" dirty="0"/>
              <a:t> регуляторного характеру, коли </a:t>
            </a:r>
            <a:r>
              <a:rPr lang="ru-RU" sz="2800" b="1" u="sng" dirty="0"/>
              <a:t>доля </a:t>
            </a:r>
            <a:r>
              <a:rPr lang="ru-RU" sz="2800" b="1" u="sng" dirty="0" err="1"/>
              <a:t>певних</a:t>
            </a:r>
            <a:r>
              <a:rPr lang="ru-RU" sz="2800" b="1" u="sng" dirty="0"/>
              <a:t> </a:t>
            </a:r>
            <a:r>
              <a:rPr lang="ru-RU" sz="2800" b="1" u="sng" dirty="0" err="1"/>
              <a:t>клітин</a:t>
            </a:r>
            <a:r>
              <a:rPr lang="ru-RU" sz="2800" b="1" u="sng" dirty="0"/>
              <a:t> </a:t>
            </a:r>
            <a:r>
              <a:rPr lang="ru-RU" sz="2800" b="1" u="sng" dirty="0" err="1"/>
              <a:t>або</a:t>
            </a:r>
            <a:r>
              <a:rPr lang="ru-RU" sz="2800" b="1" u="sng" dirty="0"/>
              <a:t> </a:t>
            </a:r>
            <a:r>
              <a:rPr lang="ru-RU" sz="2800" b="1" u="sng" dirty="0" err="1"/>
              <a:t>інших</a:t>
            </a:r>
            <a:r>
              <a:rPr lang="ru-RU" sz="2800" b="1" u="sng" dirty="0"/>
              <a:t> структур </a:t>
            </a:r>
            <a:r>
              <a:rPr lang="ru-RU" sz="2800" b="1" u="sng" dirty="0" err="1"/>
              <a:t>визначається</a:t>
            </a:r>
            <a:r>
              <a:rPr lang="ru-RU" sz="2800" b="1" u="sng" dirty="0"/>
              <a:t> </a:t>
            </a:r>
            <a:r>
              <a:rPr lang="ru-RU" sz="2800" b="1" u="sng" dirty="0" err="1"/>
              <a:t>залученням</a:t>
            </a:r>
            <a:r>
              <a:rPr lang="ru-RU" sz="2800" b="1" u="sng" dirty="0"/>
              <a:t> </a:t>
            </a:r>
            <a:r>
              <a:rPr lang="ru-RU" sz="2800" b="1" u="sng" dirty="0" err="1"/>
              <a:t>певних</a:t>
            </a:r>
            <a:r>
              <a:rPr lang="ru-RU" sz="2800" b="1" u="sng" dirty="0"/>
              <a:t> </a:t>
            </a:r>
            <a:r>
              <a:rPr lang="ru-RU" sz="2800" b="1" u="sng" dirty="0" err="1"/>
              <a:t>регуляторних</a:t>
            </a:r>
            <a:r>
              <a:rPr lang="ru-RU" sz="2800" b="1" u="sng" dirty="0"/>
              <a:t> </a:t>
            </a:r>
            <a:r>
              <a:rPr lang="ru-RU" sz="2800" b="1" u="sng" dirty="0" err="1"/>
              <a:t>механізмів</a:t>
            </a:r>
            <a:r>
              <a:rPr lang="ru-RU" sz="2800" b="1" u="sng" dirty="0" smtClean="0"/>
              <a:t>.</a:t>
            </a:r>
            <a:endParaRPr lang="ru-RU" sz="2800" dirty="0"/>
          </a:p>
          <a:p>
            <a:pPr algn="just"/>
            <a:r>
              <a:rPr lang="ru-RU" sz="2800" dirty="0" err="1"/>
              <a:t>Найбільшого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подібні</a:t>
            </a:r>
            <a:r>
              <a:rPr lang="ru-RU" sz="2800" dirty="0"/>
              <a:t> </a:t>
            </a:r>
            <a:r>
              <a:rPr lang="ru-RU" sz="2800" dirty="0" err="1"/>
              <a:t>перебудови</a:t>
            </a:r>
            <a:r>
              <a:rPr lang="ru-RU" sz="2800" dirty="0"/>
              <a:t> </a:t>
            </a:r>
            <a:r>
              <a:rPr lang="ru-RU" sz="2800" dirty="0" err="1"/>
              <a:t>набувають</a:t>
            </a:r>
            <a:r>
              <a:rPr lang="ru-RU" sz="2800" dirty="0"/>
              <a:t> </a:t>
            </a:r>
            <a:r>
              <a:rPr lang="ru-RU" sz="3600" b="1" dirty="0"/>
              <a:t>при </a:t>
            </a:r>
            <a:r>
              <a:rPr lang="ru-RU" sz="3600" b="1" dirty="0" err="1"/>
              <a:t>відхиленнях</a:t>
            </a:r>
            <a:r>
              <a:rPr lang="ru-RU" sz="3600" b="1" dirty="0"/>
              <a:t> </a:t>
            </a:r>
            <a:r>
              <a:rPr lang="ru-RU" sz="3600" b="1" dirty="0" err="1"/>
              <a:t>від</a:t>
            </a:r>
            <a:r>
              <a:rPr lang="ru-RU" sz="3600" b="1" dirty="0"/>
              <a:t> нормального </a:t>
            </a:r>
            <a:r>
              <a:rPr lang="ru-RU" sz="3600" b="1" dirty="0" err="1"/>
              <a:t>розвитку</a:t>
            </a:r>
            <a:r>
              <a:rPr lang="ru-RU" sz="36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7" y="570204"/>
            <a:ext cx="3174317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166" y="538244"/>
            <a:ext cx="11730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 таке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88640"/>
            <a:ext cx="5652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Морфогенетичні</a:t>
            </a:r>
            <a:r>
              <a:rPr lang="ru-RU" sz="2400" b="1" dirty="0"/>
              <a:t> </a:t>
            </a:r>
            <a:r>
              <a:rPr lang="ru-RU" sz="2400" b="1" dirty="0" err="1"/>
              <a:t>кореляції</a:t>
            </a:r>
            <a:r>
              <a:rPr lang="ru-RU" sz="2400" b="1" dirty="0"/>
              <a:t> </a:t>
            </a:r>
            <a:r>
              <a:rPr lang="ru-RU" sz="2400" dirty="0" err="1"/>
              <a:t>встановлюються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шляхом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– </a:t>
            </a:r>
            <a:r>
              <a:rPr lang="ru-RU" sz="2400" u="sng" dirty="0" err="1">
                <a:solidFill>
                  <a:srgbClr val="7030A0"/>
                </a:solidFill>
              </a:rPr>
              <a:t>зміни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певної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частини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залежать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>
                <a:solidFill>
                  <a:srgbClr val="7030A0"/>
                </a:solidFill>
              </a:rPr>
              <a:t>не </a:t>
            </a:r>
            <a:r>
              <a:rPr lang="ru-RU" sz="2400" b="1" u="sng" dirty="0" err="1">
                <a:solidFill>
                  <a:srgbClr val="7030A0"/>
                </a:solidFill>
              </a:rPr>
              <a:t>лише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від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процесів</a:t>
            </a:r>
            <a:r>
              <a:rPr lang="ru-RU" sz="2400" b="1" u="sng" dirty="0">
                <a:solidFill>
                  <a:srgbClr val="7030A0"/>
                </a:solidFill>
              </a:rPr>
              <a:t>, </a:t>
            </a:r>
            <a:r>
              <a:rPr lang="ru-RU" sz="2400" u="sng" dirty="0" err="1">
                <a:solidFill>
                  <a:srgbClr val="7030A0"/>
                </a:solidFill>
              </a:rPr>
              <a:t>що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здійснюються</a:t>
            </a:r>
            <a:r>
              <a:rPr lang="ru-RU" sz="2400" u="sng" dirty="0">
                <a:solidFill>
                  <a:srgbClr val="7030A0"/>
                </a:solidFill>
              </a:rPr>
              <a:t> в </a:t>
            </a:r>
            <a:r>
              <a:rPr lang="ru-RU" sz="2400" u="sng" dirty="0" err="1">
                <a:solidFill>
                  <a:srgbClr val="7030A0"/>
                </a:solidFill>
              </a:rPr>
              <a:t>ній</a:t>
            </a:r>
            <a:r>
              <a:rPr lang="ru-RU" sz="2400" u="sng" dirty="0">
                <a:solidFill>
                  <a:srgbClr val="7030A0"/>
                </a:solidFill>
              </a:rPr>
              <a:t>, але </a:t>
            </a:r>
            <a:r>
              <a:rPr lang="ru-RU" sz="2400" u="sng" dirty="0" err="1">
                <a:solidFill>
                  <a:srgbClr val="7030A0"/>
                </a:solidFill>
              </a:rPr>
              <a:t>ще</a:t>
            </a:r>
            <a:r>
              <a:rPr lang="ru-RU" sz="2400" u="sng" dirty="0">
                <a:solidFill>
                  <a:srgbClr val="7030A0"/>
                </a:solidFill>
              </a:rPr>
              <a:t> й </a:t>
            </a:r>
            <a:r>
              <a:rPr lang="ru-RU" sz="2400" u="sng" dirty="0" err="1">
                <a:solidFill>
                  <a:srgbClr val="7030A0"/>
                </a:solidFill>
              </a:rPr>
              <a:t>від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процесів</a:t>
            </a:r>
            <a:r>
              <a:rPr lang="ru-RU" sz="2400" b="1" u="sng" dirty="0">
                <a:solidFill>
                  <a:srgbClr val="7030A0"/>
                </a:solidFill>
              </a:rPr>
              <a:t>,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які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u="sng" dirty="0" err="1">
                <a:solidFill>
                  <a:srgbClr val="7030A0"/>
                </a:solidFill>
              </a:rPr>
              <a:t>здійснюються</a:t>
            </a:r>
            <a:r>
              <a:rPr lang="ru-RU" sz="2400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>
                <a:solidFill>
                  <a:srgbClr val="7030A0"/>
                </a:solidFill>
              </a:rPr>
              <a:t>в </a:t>
            </a:r>
            <a:r>
              <a:rPr lang="ru-RU" sz="2400" b="1" u="sng" dirty="0" err="1">
                <a:solidFill>
                  <a:srgbClr val="7030A0"/>
                </a:solidFill>
              </a:rPr>
              <a:t>сусідніх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ділянках</a:t>
            </a:r>
            <a:r>
              <a:rPr lang="ru-RU" sz="2400" b="1" u="sng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825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068" y="3441680"/>
            <a:ext cx="888542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/>
              <a:t>подібного</a:t>
            </a:r>
            <a:r>
              <a:rPr lang="ru-RU" sz="3600" dirty="0"/>
              <a:t> </a:t>
            </a:r>
            <a:r>
              <a:rPr lang="ru-RU" sz="3600" dirty="0" err="1"/>
              <a:t>забарвлення</a:t>
            </a:r>
            <a:r>
              <a:rPr lang="ru-RU" sz="3600" dirty="0"/>
              <a:t> </a:t>
            </a:r>
            <a:r>
              <a:rPr lang="ru-RU" sz="3600" b="1" dirty="0" err="1"/>
              <a:t>можливе</a:t>
            </a:r>
            <a:r>
              <a:rPr lang="ru-RU" sz="3600" b="1" dirty="0"/>
              <a:t> </a:t>
            </a:r>
            <a:r>
              <a:rPr lang="ru-RU" sz="3600" b="1" dirty="0" err="1"/>
              <a:t>лише</a:t>
            </a:r>
            <a:r>
              <a:rPr lang="ru-RU" sz="3600" b="1" dirty="0"/>
              <a:t> у </a:t>
            </a:r>
            <a:r>
              <a:rPr lang="ru-RU" sz="3600" b="1" dirty="0" err="1"/>
              <a:t>випадку</a:t>
            </a:r>
            <a:r>
              <a:rPr lang="ru-RU" sz="3600" b="1" dirty="0"/>
              <a:t> </a:t>
            </a:r>
            <a:r>
              <a:rPr lang="ru-RU" sz="3600" b="1" dirty="0" err="1"/>
              <a:t>руйнування</a:t>
            </a:r>
            <a:r>
              <a:rPr lang="ru-RU" sz="3600" b="1" dirty="0"/>
              <a:t> </a:t>
            </a:r>
            <a:r>
              <a:rPr lang="ru-RU" sz="3600" b="1" dirty="0" err="1"/>
              <a:t>кореляцій</a:t>
            </a:r>
            <a:r>
              <a:rPr lang="ru-RU" sz="3600" b="1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життєво</a:t>
            </a:r>
            <a:r>
              <a:rPr lang="ru-RU" sz="3600" dirty="0"/>
              <a:t> </a:t>
            </a:r>
            <a:r>
              <a:rPr lang="ru-RU" sz="3600" dirty="0" err="1"/>
              <a:t>важливими</a:t>
            </a:r>
            <a:r>
              <a:rPr lang="ru-RU" sz="3600" dirty="0"/>
              <a:t> для </a:t>
            </a:r>
            <a:r>
              <a:rPr lang="ru-RU" sz="3600" dirty="0" err="1"/>
              <a:t>організму</a:t>
            </a:r>
            <a:r>
              <a:rPr lang="ru-RU" sz="3600" dirty="0"/>
              <a:t> системами у </a:t>
            </a:r>
            <a:r>
              <a:rPr lang="ru-RU" sz="3600" dirty="0" err="1"/>
              <a:t>природних</a:t>
            </a:r>
            <a:r>
              <a:rPr lang="ru-RU" sz="3600" dirty="0"/>
              <a:t> </a:t>
            </a:r>
            <a:r>
              <a:rPr lang="ru-RU" sz="3600" dirty="0" err="1"/>
              <a:t>умовах</a:t>
            </a:r>
            <a:r>
              <a:rPr lang="ru-RU" sz="3600" dirty="0"/>
              <a:t> </a:t>
            </a:r>
            <a:r>
              <a:rPr lang="ru-RU" sz="3600" dirty="0" err="1"/>
              <a:t>існування</a:t>
            </a:r>
            <a:r>
              <a:rPr lang="ru-RU" sz="3600" dirty="0"/>
              <a:t> та </a:t>
            </a:r>
            <a:r>
              <a:rPr lang="ru-RU" sz="3600" b="1" dirty="0" err="1"/>
              <a:t>формування</a:t>
            </a:r>
            <a:r>
              <a:rPr lang="ru-RU" sz="3600" b="1" dirty="0"/>
              <a:t> </a:t>
            </a:r>
            <a:r>
              <a:rPr lang="ru-RU" sz="3600" b="1" dirty="0" err="1"/>
              <a:t>нових</a:t>
            </a:r>
            <a:r>
              <a:rPr lang="ru-RU" sz="3600" b="1" dirty="0"/>
              <a:t> </a:t>
            </a:r>
            <a:r>
              <a:rPr lang="ru-RU" sz="3600" b="1" dirty="0" err="1"/>
              <a:t>корелятивних</a:t>
            </a:r>
            <a:r>
              <a:rPr lang="ru-RU" sz="3600" b="1" dirty="0"/>
              <a:t> </a:t>
            </a:r>
            <a:r>
              <a:rPr lang="ru-RU" sz="3600" b="1" dirty="0" err="1"/>
              <a:t>зв’язків</a:t>
            </a:r>
            <a:r>
              <a:rPr lang="ru-RU" sz="3600" b="1" dirty="0"/>
              <a:t>, </a:t>
            </a:r>
            <a:r>
              <a:rPr lang="ru-RU" sz="3600" b="1" u="sng" dirty="0" err="1"/>
              <a:t>потрібних</a:t>
            </a:r>
            <a:r>
              <a:rPr lang="ru-RU" sz="3600" b="1" u="sng" dirty="0"/>
              <a:t> </a:t>
            </a:r>
            <a:r>
              <a:rPr lang="ru-RU" sz="3600" b="1" u="sng" dirty="0" err="1"/>
              <a:t>людині</a:t>
            </a:r>
            <a:r>
              <a:rPr lang="ru-RU" sz="3600" b="1" u="sng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" y="332656"/>
            <a:ext cx="38448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332656"/>
            <a:ext cx="4752528" cy="29854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Найбільш</a:t>
            </a:r>
            <a:r>
              <a:rPr lang="ru-RU" sz="2000" b="1" dirty="0"/>
              <a:t> </a:t>
            </a:r>
            <a:r>
              <a:rPr lang="ru-RU" sz="2000" b="1" dirty="0" err="1"/>
              <a:t>наочним</a:t>
            </a:r>
            <a:r>
              <a:rPr lang="ru-RU" sz="2000" b="1" dirty="0"/>
              <a:t> прикладом </a:t>
            </a:r>
            <a:r>
              <a:rPr lang="ru-RU" sz="2000" b="1" dirty="0" err="1"/>
              <a:t>подібних</a:t>
            </a:r>
            <a:r>
              <a:rPr lang="ru-RU" sz="2000" b="1" dirty="0"/>
              <a:t> </a:t>
            </a:r>
            <a:r>
              <a:rPr lang="ru-RU" sz="2000" b="1" dirty="0" err="1"/>
              <a:t>порушень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вважати</a:t>
            </a:r>
            <a:r>
              <a:rPr lang="ru-RU" sz="2000" b="1" dirty="0"/>
              <a:t> </a:t>
            </a:r>
            <a:endParaRPr lang="en-US" sz="2000" b="1" dirty="0" smtClean="0"/>
          </a:p>
          <a:p>
            <a:pPr algn="just"/>
            <a:r>
              <a:rPr lang="ru-RU" sz="3600" b="1" dirty="0" err="1" smtClean="0"/>
              <a:t>появу</a:t>
            </a:r>
            <a:r>
              <a:rPr lang="ru-RU" sz="3600" b="1" dirty="0" smtClean="0"/>
              <a:t> </a:t>
            </a:r>
            <a:r>
              <a:rPr lang="ru-RU" sz="3600" b="1" dirty="0" err="1"/>
              <a:t>плямистого</a:t>
            </a:r>
            <a:r>
              <a:rPr lang="ru-RU" sz="3600" b="1" dirty="0"/>
              <a:t> </a:t>
            </a:r>
            <a:r>
              <a:rPr lang="ru-RU" sz="3600" b="1" dirty="0" err="1"/>
              <a:t>забарвлення</a:t>
            </a:r>
            <a:r>
              <a:rPr lang="ru-RU" sz="3600" b="1" dirty="0"/>
              <a:t> у </a:t>
            </a:r>
            <a:r>
              <a:rPr lang="ru-RU" sz="3600" b="1" dirty="0" err="1"/>
              <a:t>свійських</a:t>
            </a:r>
            <a:r>
              <a:rPr lang="ru-RU" sz="3600" b="1" dirty="0"/>
              <a:t> </a:t>
            </a:r>
            <a:r>
              <a:rPr lang="ru-RU" sz="3600" b="1" dirty="0" err="1"/>
              <a:t>тварин</a:t>
            </a:r>
            <a:r>
              <a:rPr lang="ru-RU" sz="3600" b="1" dirty="0"/>
              <a:t>, </a:t>
            </a:r>
            <a:endParaRPr lang="en-US" sz="3600" b="1" dirty="0" smtClean="0"/>
          </a:p>
          <a:p>
            <a:pPr algn="just"/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/>
              <a:t>не </a:t>
            </a:r>
            <a:r>
              <a:rPr lang="ru-RU" sz="2000" b="1" dirty="0" err="1"/>
              <a:t>спостерігається</a:t>
            </a:r>
            <a:r>
              <a:rPr lang="ru-RU" sz="2000" b="1" dirty="0"/>
              <a:t> у </a:t>
            </a:r>
            <a:r>
              <a:rPr lang="ru-RU" sz="2000" b="1" dirty="0" err="1"/>
              <a:t>їх</a:t>
            </a:r>
            <a:r>
              <a:rPr lang="ru-RU" sz="2000" b="1" dirty="0"/>
              <a:t> диких </a:t>
            </a:r>
            <a:r>
              <a:rPr lang="ru-RU" sz="2000" b="1" dirty="0" err="1"/>
              <a:t>родичів</a:t>
            </a:r>
            <a:r>
              <a:rPr lang="ru-RU" sz="2000" b="1" dirty="0"/>
              <a:t> через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неадаптивність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52" y="188640"/>
            <a:ext cx="8229600" cy="914400"/>
          </a:xfrm>
        </p:spPr>
        <p:txBody>
          <a:bodyPr>
            <a:normAutofit/>
          </a:bodyPr>
          <a:lstStyle/>
          <a:p>
            <a:r>
              <a:rPr lang="ru-RU" sz="4400" b="1" dirty="0" err="1"/>
              <a:t>Ергонтичні</a:t>
            </a:r>
            <a:r>
              <a:rPr lang="ru-RU" sz="4400" b="1" dirty="0"/>
              <a:t> </a:t>
            </a:r>
            <a:r>
              <a:rPr lang="ru-RU" sz="4400" b="1" dirty="0" err="1"/>
              <a:t>кореляції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3149" y="1240198"/>
            <a:ext cx="4825538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Ергонтичні</a:t>
            </a:r>
            <a:r>
              <a:rPr lang="ru-RU" sz="2400" b="1" dirty="0"/>
              <a:t> </a:t>
            </a:r>
            <a:r>
              <a:rPr lang="ru-RU" sz="2400" b="1" dirty="0" err="1"/>
              <a:t>кореляції</a:t>
            </a:r>
            <a:r>
              <a:rPr lang="ru-RU" sz="2400" b="1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на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пізніх</a:t>
            </a:r>
            <a:r>
              <a:rPr lang="ru-RU" sz="2400" dirty="0"/>
              <a:t> строках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і </a:t>
            </a:r>
            <a:r>
              <a:rPr lang="ru-RU" sz="2400" dirty="0" err="1" smtClean="0"/>
              <a:t>полягають</a:t>
            </a:r>
            <a:endParaRPr lang="en-US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b="1" u="sng" dirty="0"/>
              <a:t>в </a:t>
            </a:r>
            <a:r>
              <a:rPr lang="ru-RU" sz="2400" b="1" u="sng" dirty="0" err="1"/>
              <a:t>узгоджених</a:t>
            </a:r>
            <a:r>
              <a:rPr lang="ru-RU" sz="2400" b="1" u="sng" dirty="0"/>
              <a:t> </a:t>
            </a:r>
            <a:r>
              <a:rPr lang="ru-RU" sz="2400" b="1" u="sng" dirty="0" err="1"/>
              <a:t>перебудовах</a:t>
            </a:r>
            <a:r>
              <a:rPr lang="ru-RU" sz="2400" b="1" u="sng" dirty="0"/>
              <a:t> </a:t>
            </a:r>
            <a:r>
              <a:rPr lang="ru-RU" sz="2400" b="1" u="sng" dirty="0" err="1"/>
              <a:t>функціонально</a:t>
            </a:r>
            <a:r>
              <a:rPr lang="ru-RU" sz="2400" b="1" u="sng" dirty="0"/>
              <a:t> </a:t>
            </a:r>
            <a:r>
              <a:rPr lang="ru-RU" sz="2400" b="1" u="sng" dirty="0" err="1"/>
              <a:t>пов’язаних</a:t>
            </a:r>
            <a:r>
              <a:rPr lang="ru-RU" sz="2400" b="1" u="sng" dirty="0"/>
              <a:t> </a:t>
            </a:r>
            <a:r>
              <a:rPr lang="ru-RU" sz="2400" b="1" u="sng" dirty="0" err="1"/>
              <a:t>частин</a:t>
            </a:r>
            <a:r>
              <a:rPr lang="ru-RU" sz="2400" b="1" u="sng" dirty="0"/>
              <a:t>.</a:t>
            </a:r>
            <a:r>
              <a:rPr lang="ru-RU" sz="2400" dirty="0"/>
              <a:t> </a:t>
            </a: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6" y="1127432"/>
            <a:ext cx="4074399" cy="216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016" y="3289268"/>
            <a:ext cx="8915984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Встановлюються</a:t>
            </a:r>
            <a:r>
              <a:rPr lang="ru-RU" sz="2400" dirty="0"/>
              <a:t> вони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структур (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м’язів</a:t>
            </a:r>
            <a:r>
              <a:rPr lang="ru-RU" sz="2400" dirty="0"/>
              <a:t> та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кісток</a:t>
            </a:r>
            <a:r>
              <a:rPr lang="ru-RU" sz="2400" dirty="0"/>
              <a:t>, до </a:t>
            </a:r>
            <a:r>
              <a:rPr lang="ru-RU" sz="2400" dirty="0" err="1"/>
              <a:t>яких</a:t>
            </a:r>
            <a:r>
              <a:rPr lang="ru-RU" sz="2400" dirty="0"/>
              <a:t> вони </a:t>
            </a:r>
            <a:r>
              <a:rPr lang="ru-RU" sz="2400" dirty="0" err="1"/>
              <a:t>прикріплюються</a:t>
            </a:r>
            <a:r>
              <a:rPr lang="ru-RU" sz="2400" dirty="0"/>
              <a:t>,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рецепторів</a:t>
            </a:r>
            <a:r>
              <a:rPr lang="ru-RU" sz="2400" dirty="0"/>
              <a:t> та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 </a:t>
            </a:r>
          </a:p>
          <a:p>
            <a:pPr algn="just"/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b="1" u="sng" dirty="0" err="1"/>
              <a:t>організм</a:t>
            </a:r>
            <a:r>
              <a:rPr lang="ru-RU" sz="2400" b="1" u="sng" dirty="0"/>
              <a:t> як </a:t>
            </a:r>
            <a:r>
              <a:rPr lang="ru-RU" sz="2400" b="1" u="sng" dirty="0" err="1"/>
              <a:t>ціле</a:t>
            </a:r>
            <a:r>
              <a:rPr lang="ru-RU" sz="2400" b="1" u="sng" dirty="0"/>
              <a:t> </a:t>
            </a:r>
            <a:r>
              <a:rPr lang="ru-RU" sz="2400" b="1" u="sng" dirty="0" err="1"/>
              <a:t>пристосовується</a:t>
            </a:r>
            <a:r>
              <a:rPr lang="ru-RU" sz="2400" b="1" u="sng" dirty="0"/>
              <a:t> до </a:t>
            </a:r>
            <a:r>
              <a:rPr lang="ru-RU" sz="2400" b="1" u="sng" dirty="0" err="1"/>
              <a:t>змін</a:t>
            </a:r>
            <a:r>
              <a:rPr lang="ru-RU" sz="2400" b="1" u="sng" dirty="0"/>
              <a:t> </a:t>
            </a:r>
            <a:r>
              <a:rPr lang="ru-RU" sz="2400" b="1" u="sng" dirty="0" err="1"/>
              <a:t>довкілля</a:t>
            </a:r>
            <a:r>
              <a:rPr lang="ru-RU" sz="2400" b="1" u="sng" dirty="0"/>
              <a:t> і, як </a:t>
            </a:r>
            <a:r>
              <a:rPr lang="ru-RU" sz="2400" b="1" u="sng" dirty="0" err="1"/>
              <a:t>наслідок</a:t>
            </a:r>
            <a:r>
              <a:rPr lang="ru-RU" sz="2400" b="1" u="sng" dirty="0"/>
              <a:t>, в </a:t>
            </a:r>
            <a:r>
              <a:rPr lang="ru-RU" sz="2400" b="1" u="sng" dirty="0" err="1"/>
              <a:t>цілому</a:t>
            </a:r>
            <a:r>
              <a:rPr lang="ru-RU" sz="2400" b="1" u="sng" dirty="0"/>
              <a:t> </a:t>
            </a:r>
            <a:r>
              <a:rPr lang="ru-RU" sz="2400" b="1" u="sng" dirty="0" err="1"/>
              <a:t>перебудовується</a:t>
            </a:r>
            <a:r>
              <a:rPr lang="ru-RU" sz="2400" b="1" u="sng" dirty="0" smtClean="0"/>
              <a:t>.</a:t>
            </a:r>
            <a:endParaRPr lang="ru-RU" sz="2400" b="1" u="sng" dirty="0"/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Оскільки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перебудовується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вся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організація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то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змінюються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кореляції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пов’язують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частини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організму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єдине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ціле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760" y="115684"/>
            <a:ext cx="8762000" cy="914400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ЗНАЧЕННЯ КООРДИНАЦІЙ В ОНТОГЕНЕЗІ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30084"/>
            <a:ext cx="6279536" cy="372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b="1" dirty="0" err="1"/>
              <a:t>координаціями</a:t>
            </a:r>
            <a:r>
              <a:rPr lang="ru-RU" sz="2000" dirty="0"/>
              <a:t> І.І. Шмальгаузен </a:t>
            </a:r>
            <a:r>
              <a:rPr lang="ru-RU" sz="2000" b="1" dirty="0" err="1"/>
              <a:t>розуміє</a:t>
            </a:r>
            <a:r>
              <a:rPr lang="ru-RU" sz="2000" b="1" dirty="0"/>
              <a:t> </a:t>
            </a:r>
            <a:r>
              <a:rPr lang="ru-RU" sz="2000" b="1" dirty="0" err="1"/>
              <a:t>взаємозалежний</a:t>
            </a:r>
            <a:r>
              <a:rPr lang="ru-RU" sz="2000" b="1" dirty="0"/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розвиток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певних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органів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філогенезі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n-US" sz="2000" b="1" u="sng" dirty="0"/>
          </a:p>
          <a:p>
            <a:pPr algn="just"/>
            <a:r>
              <a:rPr lang="ru-RU" sz="3200" b="1" u="sng" dirty="0" err="1" smtClean="0"/>
              <a:t>Топографічними</a:t>
            </a:r>
            <a:r>
              <a:rPr lang="ru-RU" sz="3200" b="1" u="sng" dirty="0" smtClean="0"/>
              <a:t> </a:t>
            </a:r>
            <a:r>
              <a:rPr lang="ru-RU" sz="3200" b="1" u="sng" dirty="0" err="1"/>
              <a:t>координаціями</a:t>
            </a:r>
            <a:r>
              <a:rPr lang="ru-RU" sz="3200" b="1" u="sng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топографічно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, </a:t>
            </a:r>
            <a:r>
              <a:rPr lang="ru-RU" sz="2400" b="1" i="1" dirty="0"/>
              <a:t>але </a:t>
            </a:r>
            <a:r>
              <a:rPr lang="ru-RU" sz="2400" b="1" i="1" dirty="0" err="1"/>
              <a:t>можуть</a:t>
            </a:r>
            <a:r>
              <a:rPr lang="ru-RU" sz="2400" b="1" i="1" dirty="0"/>
              <a:t> не </a:t>
            </a:r>
            <a:r>
              <a:rPr lang="ru-RU" sz="2400" b="1" i="1" dirty="0" err="1"/>
              <a:t>мати</a:t>
            </a:r>
            <a:r>
              <a:rPr lang="ru-RU" sz="2400" b="1" i="1" dirty="0"/>
              <a:t> </a:t>
            </a:r>
            <a:r>
              <a:rPr lang="ru-RU" sz="2400" b="1" i="1" dirty="0" err="1"/>
              <a:t>функціонального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зв’язку</a:t>
            </a:r>
            <a:r>
              <a:rPr lang="ru-RU" sz="2400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черевної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). 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44" y="2341183"/>
            <a:ext cx="2534040" cy="241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24352" y="4754180"/>
            <a:ext cx="8118176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err="1"/>
              <a:t>Динамічні</a:t>
            </a:r>
            <a:r>
              <a:rPr lang="ru-RU" sz="3200" b="1" u="sng" dirty="0"/>
              <a:t> </a:t>
            </a:r>
            <a:r>
              <a:rPr lang="ru-RU" sz="3200" b="1" u="sng" dirty="0" err="1"/>
              <a:t>координації</a:t>
            </a:r>
            <a:r>
              <a:rPr lang="ru-RU" sz="3200" b="1" u="sng" dirty="0"/>
              <a:t> </a:t>
            </a:r>
            <a:r>
              <a:rPr lang="ru-RU" sz="3200" dirty="0" err="1"/>
              <a:t>передбачають</a:t>
            </a:r>
            <a:r>
              <a:rPr lang="ru-RU" sz="3200" dirty="0"/>
              <a:t> </a:t>
            </a:r>
            <a:r>
              <a:rPr lang="ru-RU" sz="3200" dirty="0" err="1"/>
              <a:t>закономірні</a:t>
            </a:r>
            <a:r>
              <a:rPr lang="ru-RU" sz="3200" dirty="0"/>
              <a:t> </a:t>
            </a:r>
            <a:r>
              <a:rPr lang="ru-RU" sz="3200" dirty="0" err="1"/>
              <a:t>зміни</a:t>
            </a:r>
            <a:r>
              <a:rPr lang="ru-RU" sz="3200" dirty="0"/>
              <a:t> </a:t>
            </a:r>
            <a:r>
              <a:rPr lang="ru-RU" sz="3200" dirty="0" err="1"/>
              <a:t>органів</a:t>
            </a:r>
            <a:r>
              <a:rPr lang="ru-RU" sz="3200" dirty="0"/>
              <a:t>, </a:t>
            </a:r>
            <a:r>
              <a:rPr lang="ru-RU" sz="3200" dirty="0" err="1"/>
              <a:t>функціонально</a:t>
            </a:r>
            <a:r>
              <a:rPr lang="ru-RU" sz="3200" dirty="0"/>
              <a:t> </a:t>
            </a:r>
            <a:r>
              <a:rPr lang="ru-RU" sz="3200" dirty="0" err="1"/>
              <a:t>пов’язаних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собою </a:t>
            </a:r>
            <a:r>
              <a:rPr lang="ru-RU" sz="2000" dirty="0"/>
              <a:t>(</a:t>
            </a:r>
            <a:r>
              <a:rPr lang="ru-RU" sz="2000" dirty="0" err="1"/>
              <a:t>передбачають</a:t>
            </a:r>
            <a:r>
              <a:rPr lang="ru-RU" sz="2000" dirty="0"/>
              <a:t>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ерготичних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й </a:t>
            </a:r>
            <a:r>
              <a:rPr lang="ru-RU" sz="2000" dirty="0" err="1"/>
              <a:t>морфогенетичних</a:t>
            </a:r>
            <a:r>
              <a:rPr lang="ru-RU" sz="2000" dirty="0"/>
              <a:t> </a:t>
            </a:r>
            <a:r>
              <a:rPr lang="ru-RU" sz="2000" dirty="0" err="1"/>
              <a:t>кореляцій</a:t>
            </a:r>
            <a:r>
              <a:rPr lang="ru-RU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88" y="707576"/>
            <a:ext cx="90364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 </a:t>
            </a:r>
            <a:r>
              <a:rPr lang="ru-RU" b="1" u="sng" dirty="0" err="1"/>
              <a:t>біологічних</a:t>
            </a:r>
            <a:r>
              <a:rPr lang="ru-RU" b="1" u="sng" dirty="0"/>
              <a:t> </a:t>
            </a:r>
            <a:r>
              <a:rPr lang="ru-RU" b="1" u="sng" dirty="0" err="1"/>
              <a:t>координацій</a:t>
            </a:r>
            <a:r>
              <a:rPr lang="ru-RU" b="1" u="sng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закономірні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безпосередніх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корелятивних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зв’язків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9195" y="1941560"/>
            <a:ext cx="4813285" cy="4216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Вони </a:t>
            </a:r>
            <a:r>
              <a:rPr lang="ru-RU" sz="2800" dirty="0" err="1"/>
              <a:t>будуються</a:t>
            </a:r>
            <a:r>
              <a:rPr lang="ru-RU" sz="2800" dirty="0"/>
              <a:t>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індивідуально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незалежних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змінах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координованість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набуває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загального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адаптивного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значення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/>
              <a:t>(</a:t>
            </a:r>
            <a:r>
              <a:rPr lang="ru-RU" sz="2000" i="1" dirty="0" err="1"/>
              <a:t>довжина</a:t>
            </a:r>
            <a:r>
              <a:rPr lang="ru-RU" sz="2000" i="1" dirty="0"/>
              <a:t> </a:t>
            </a:r>
            <a:r>
              <a:rPr lang="ru-RU" sz="2000" i="1" dirty="0" err="1"/>
              <a:t>передніх</a:t>
            </a:r>
            <a:r>
              <a:rPr lang="ru-RU" sz="2000" i="1" dirty="0"/>
              <a:t> та </a:t>
            </a:r>
            <a:r>
              <a:rPr lang="ru-RU" sz="2000" i="1" dirty="0" err="1"/>
              <a:t>задніх</a:t>
            </a:r>
            <a:r>
              <a:rPr lang="ru-RU" sz="2000" i="1" dirty="0"/>
              <a:t> </a:t>
            </a:r>
            <a:r>
              <a:rPr lang="ru-RU" sz="2000" i="1" dirty="0" err="1"/>
              <a:t>кінцівок</a:t>
            </a:r>
            <a:r>
              <a:rPr lang="ru-RU" sz="2000" i="1" dirty="0"/>
              <a:t>, </a:t>
            </a:r>
            <a:r>
              <a:rPr lang="ru-RU" sz="2000" i="1" dirty="0" err="1"/>
              <a:t>шиї</a:t>
            </a:r>
            <a:r>
              <a:rPr lang="ru-RU" sz="2000" i="1" dirty="0"/>
              <a:t> </a:t>
            </a:r>
            <a:r>
              <a:rPr lang="ru-RU" sz="2000" i="1" dirty="0" err="1"/>
              <a:t>тварин</a:t>
            </a:r>
            <a:r>
              <a:rPr lang="ru-RU" sz="2000" i="1" dirty="0"/>
              <a:t> </a:t>
            </a:r>
            <a:r>
              <a:rPr lang="ru-RU" sz="2000" i="1" dirty="0" err="1"/>
              <a:t>повинні</a:t>
            </a:r>
            <a:r>
              <a:rPr lang="ru-RU" sz="2000" i="1" dirty="0"/>
              <a:t> бути </a:t>
            </a:r>
            <a:r>
              <a:rPr lang="ru-RU" sz="2000" i="1" dirty="0" err="1"/>
              <a:t>скоординованими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носить </a:t>
            </a:r>
            <a:r>
              <a:rPr lang="ru-RU" sz="2000" i="1" dirty="0" err="1"/>
              <a:t>загально</a:t>
            </a:r>
            <a:r>
              <a:rPr lang="ru-RU" sz="2000" i="1" dirty="0"/>
              <a:t> </a:t>
            </a:r>
            <a:r>
              <a:rPr lang="ru-RU" sz="2000" i="1" dirty="0" err="1"/>
              <a:t>біологічний</a:t>
            </a:r>
            <a:r>
              <a:rPr lang="ru-RU" sz="2000" i="1" dirty="0"/>
              <a:t> характер для </a:t>
            </a:r>
            <a:r>
              <a:rPr lang="ru-RU" sz="2000" i="1" dirty="0" err="1"/>
              <a:t>життєздатності</a:t>
            </a:r>
            <a:r>
              <a:rPr lang="ru-RU" sz="2000" i="1" dirty="0"/>
              <a:t> </a:t>
            </a:r>
            <a:r>
              <a:rPr lang="ru-RU" sz="2000" i="1" dirty="0" err="1"/>
              <a:t>відповідного</a:t>
            </a:r>
            <a:r>
              <a:rPr lang="ru-RU" sz="2000" i="1" dirty="0"/>
              <a:t> </a:t>
            </a:r>
            <a:r>
              <a:rPr lang="ru-RU" sz="2000" i="1" dirty="0" err="1"/>
              <a:t>організму</a:t>
            </a:r>
            <a:r>
              <a:rPr lang="ru-RU" sz="2000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3387"/>
            <a:ext cx="38276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498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2" y="1013041"/>
            <a:ext cx="8604448" cy="9144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b="1" u="sng" dirty="0" err="1"/>
              <a:t>кореляції</a:t>
            </a:r>
            <a:r>
              <a:rPr lang="ru-RU" b="1" u="sng" dirty="0"/>
              <a:t> та </a:t>
            </a:r>
            <a:r>
              <a:rPr lang="ru-RU" b="1" u="sng" dirty="0" err="1"/>
              <a:t>координації</a:t>
            </a:r>
            <a:r>
              <a:rPr lang="ru-RU" b="1" u="sng" dirty="0"/>
              <a:t> </a:t>
            </a:r>
            <a:r>
              <a:rPr lang="ru-RU" b="1" u="sng" dirty="0" err="1"/>
              <a:t>об’єднували</a:t>
            </a:r>
            <a:r>
              <a:rPr lang="ru-RU" dirty="0"/>
              <a:t>, але за </a:t>
            </a:r>
            <a:r>
              <a:rPr lang="ru-RU" dirty="0" err="1"/>
              <a:t>поглядами</a:t>
            </a:r>
            <a:r>
              <a:rPr lang="ru-RU" dirty="0"/>
              <a:t> І.І. Шмальгаузена, </a:t>
            </a:r>
            <a:r>
              <a:rPr lang="ru-RU" dirty="0" err="1"/>
              <a:t>механізми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лежать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u="sng" dirty="0"/>
              <a:t>, </a:t>
            </a:r>
            <a:r>
              <a:rPr lang="ru-RU" u="sng" dirty="0" err="1"/>
              <a:t>принципово</a:t>
            </a:r>
            <a:r>
              <a:rPr lang="ru-RU" u="sng" dirty="0"/>
              <a:t> </a:t>
            </a:r>
            <a:r>
              <a:rPr lang="ru-RU" u="sng" dirty="0" err="1"/>
              <a:t>відмінні</a:t>
            </a:r>
            <a:r>
              <a:rPr lang="ru-RU" u="sng" dirty="0"/>
              <a:t>. </a:t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602041"/>
            <a:ext cx="5216184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Кореляції</a:t>
            </a:r>
            <a:r>
              <a:rPr lang="ru-RU" sz="2800" b="1" dirty="0" smtClean="0"/>
              <a:t> </a:t>
            </a:r>
            <a:r>
              <a:rPr lang="ru-RU" sz="2800" b="1" dirty="0" err="1"/>
              <a:t>позначають</a:t>
            </a:r>
            <a:r>
              <a:rPr lang="ru-RU" sz="2800" b="1" dirty="0"/>
              <a:t> </a:t>
            </a:r>
            <a:r>
              <a:rPr lang="ru-RU" sz="2800" b="1" dirty="0" err="1"/>
              <a:t>фізіологічні</a:t>
            </a:r>
            <a:r>
              <a:rPr lang="ru-RU" sz="2800" b="1" dirty="0"/>
              <a:t> </a:t>
            </a:r>
            <a:r>
              <a:rPr lang="ru-RU" sz="2800" b="1" dirty="0" err="1"/>
              <a:t>взаємозалежності</a:t>
            </a:r>
            <a:r>
              <a:rPr lang="ru-RU" sz="2800" b="1" dirty="0"/>
              <a:t> </a:t>
            </a:r>
            <a:r>
              <a:rPr lang="ru-RU" sz="2800" dirty="0"/>
              <a:t>в </a:t>
            </a:r>
            <a:r>
              <a:rPr lang="ru-RU" sz="2800" dirty="0" err="1"/>
              <a:t>процесах</a:t>
            </a:r>
            <a:r>
              <a:rPr lang="ru-RU" sz="2800" dirty="0"/>
              <a:t> </a:t>
            </a:r>
            <a:r>
              <a:rPr lang="ru-RU" sz="2800" dirty="0" err="1"/>
              <a:t>індивідуального</a:t>
            </a:r>
            <a:r>
              <a:rPr lang="ru-RU" sz="2800" dirty="0"/>
              <a:t> </a:t>
            </a:r>
            <a:r>
              <a:rPr lang="ru-RU" sz="2800" dirty="0" err="1"/>
              <a:t>формоутворення</a:t>
            </a:r>
            <a:r>
              <a:rPr lang="ru-RU" sz="2800" dirty="0"/>
              <a:t>, </a:t>
            </a:r>
            <a:r>
              <a:rPr lang="ru-RU" sz="2800" dirty="0" err="1"/>
              <a:t>ґрунтуючись</a:t>
            </a:r>
            <a:r>
              <a:rPr lang="ru-RU" sz="2800" dirty="0"/>
              <a:t> на </a:t>
            </a:r>
            <a:r>
              <a:rPr lang="ru-RU" sz="3600" b="1" dirty="0" err="1">
                <a:solidFill>
                  <a:srgbClr val="FF0000"/>
                </a:solidFill>
              </a:rPr>
              <a:t>плейотропізмі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02041"/>
            <a:ext cx="2306563" cy="282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1" y="4507038"/>
            <a:ext cx="8424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Координації</a:t>
            </a:r>
            <a:r>
              <a:rPr lang="ru-RU" sz="2000" dirty="0"/>
              <a:t> </a:t>
            </a:r>
            <a:r>
              <a:rPr lang="ru-RU" sz="2000" dirty="0" err="1"/>
              <a:t>історично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спадкових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складових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пов’язаних</a:t>
            </a:r>
            <a:r>
              <a:rPr lang="ru-RU" sz="2000" dirty="0"/>
              <a:t> </a:t>
            </a:r>
            <a:r>
              <a:rPr lang="ru-RU" sz="2000" dirty="0" err="1"/>
              <a:t>кореляційними</a:t>
            </a:r>
            <a:r>
              <a:rPr lang="ru-RU" sz="2000" dirty="0"/>
              <a:t> системами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пристосувальними</a:t>
            </a:r>
            <a:r>
              <a:rPr lang="ru-RU" sz="2000" dirty="0"/>
              <a:t> </a:t>
            </a:r>
            <a:r>
              <a:rPr lang="ru-RU" sz="2000" dirty="0" err="1"/>
              <a:t>механізмами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Тому </a:t>
            </a:r>
            <a:r>
              <a:rPr lang="ru-RU" sz="2000" dirty="0" err="1"/>
              <a:t>навіть</a:t>
            </a:r>
            <a:r>
              <a:rPr lang="ru-RU" sz="2000" dirty="0"/>
              <a:t> при </a:t>
            </a:r>
            <a:r>
              <a:rPr lang="ru-RU" sz="2000" dirty="0" err="1"/>
              <a:t>значній</a:t>
            </a:r>
            <a:r>
              <a:rPr lang="ru-RU" sz="2000" dirty="0"/>
              <a:t> </a:t>
            </a:r>
            <a:r>
              <a:rPr lang="ru-RU" sz="2000" dirty="0" err="1"/>
              <a:t>наближеності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,  </a:t>
            </a:r>
            <a:r>
              <a:rPr lang="ru-RU" sz="2000" dirty="0" err="1"/>
              <a:t>їх</a:t>
            </a:r>
            <a:r>
              <a:rPr lang="ru-RU" sz="2000" dirty="0"/>
              <a:t>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ототожнювати</a:t>
            </a:r>
            <a:r>
              <a:rPr lang="ru-RU" sz="2000" dirty="0"/>
              <a:t> – вони </a:t>
            </a:r>
            <a:r>
              <a:rPr lang="ru-RU" sz="2000" dirty="0" err="1"/>
              <a:t>відрізняються</a:t>
            </a:r>
            <a:r>
              <a:rPr lang="ru-RU" sz="2000" dirty="0"/>
              <a:t> за принципом </a:t>
            </a:r>
            <a:r>
              <a:rPr lang="ru-RU" sz="2000" dirty="0" err="1"/>
              <a:t>відмінностей</a:t>
            </a:r>
            <a:r>
              <a:rPr lang="ru-RU" sz="2000" dirty="0"/>
              <a:t> онтогенезу та </a:t>
            </a:r>
            <a:r>
              <a:rPr lang="ru-RU" sz="2000" dirty="0" err="1"/>
              <a:t>філогенезу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1480" y="3888508"/>
            <a:ext cx="8424936" cy="13406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74" y="1124744"/>
            <a:ext cx="8255260" cy="504056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 err="1" smtClean="0"/>
              <a:t>Ембріонізація</a:t>
            </a:r>
            <a:r>
              <a:rPr lang="ru-RU" sz="5400" b="1" i="1" dirty="0" smtClean="0"/>
              <a:t> </a:t>
            </a:r>
            <a:r>
              <a:rPr lang="ru-RU" sz="5400" b="1" i="1" dirty="0"/>
              <a:t>онтогенезу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2316" y="2399737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400" dirty="0" err="1"/>
              <a:t>ембріональний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</a:t>
            </a:r>
            <a:r>
              <a:rPr lang="ru-RU" sz="2400" b="1" u="sng" dirty="0" err="1"/>
              <a:t>сформувався</a:t>
            </a:r>
            <a:r>
              <a:rPr lang="ru-RU" sz="2400" b="1" u="sng" dirty="0"/>
              <a:t> </a:t>
            </a:r>
            <a:r>
              <a:rPr lang="ru-RU" sz="2400" b="1" u="sng" dirty="0" err="1"/>
              <a:t>лише</a:t>
            </a:r>
            <a:r>
              <a:rPr lang="ru-RU" sz="2400" b="1" u="sng" dirty="0"/>
              <a:t> в </a:t>
            </a:r>
            <a:r>
              <a:rPr lang="ru-RU" sz="2400" b="1" u="sng" dirty="0" err="1"/>
              <a:t>ході</a:t>
            </a:r>
            <a:r>
              <a:rPr lang="ru-RU" sz="2400" b="1" u="sng" dirty="0"/>
              <a:t> </a:t>
            </a:r>
            <a:r>
              <a:rPr lang="ru-RU" sz="2400" b="1" u="sng" dirty="0" err="1"/>
              <a:t>еволюції</a:t>
            </a:r>
            <a:r>
              <a:rPr lang="ru-RU" sz="2400" dirty="0"/>
              <a:t>, а не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обов’язковим</a:t>
            </a:r>
            <a:r>
              <a:rPr lang="ru-RU" sz="2400" dirty="0"/>
              <a:t> </a:t>
            </a:r>
            <a:r>
              <a:rPr lang="ru-RU" sz="2400" dirty="0" err="1"/>
              <a:t>етапом</a:t>
            </a:r>
            <a:r>
              <a:rPr lang="ru-RU" sz="2400" dirty="0"/>
              <a:t> онтогенезу. </a:t>
            </a:r>
            <a:endParaRPr lang="ru-RU" sz="24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Основним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змістом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явища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вважати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розвитку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більш</a:t>
            </a:r>
            <a:r>
              <a:rPr lang="ru-RU" sz="2000" b="1" dirty="0">
                <a:solidFill>
                  <a:schemeClr val="bg1"/>
                </a:solidFill>
              </a:rPr>
              <a:t> складного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порівняно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предковими</a:t>
            </a:r>
            <a:r>
              <a:rPr lang="ru-RU" sz="2000" dirty="0">
                <a:solidFill>
                  <a:schemeClr val="bg1"/>
                </a:solidFill>
              </a:rPr>
              <a:t> формами) </a:t>
            </a:r>
            <a:r>
              <a:rPr lang="ru-RU" sz="2000" b="1" dirty="0" err="1">
                <a:solidFill>
                  <a:schemeClr val="bg1"/>
                </a:solidFill>
              </a:rPr>
              <a:t>ембріону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стабільніших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захищених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умовах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" y="5138948"/>
            <a:ext cx="7979708" cy="1180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9408"/>
            <a:ext cx="812766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b="1" dirty="0" err="1"/>
              <a:t>ембріонізацією</a:t>
            </a:r>
            <a:r>
              <a:rPr lang="ru-RU" sz="2400" b="1" dirty="0"/>
              <a:t> онтогенезу </a:t>
            </a:r>
            <a:r>
              <a:rPr lang="ru-RU" sz="2400" b="1" dirty="0" err="1"/>
              <a:t>розуміють</a:t>
            </a:r>
            <a:r>
              <a:rPr lang="ru-RU" sz="2400" b="1" dirty="0"/>
              <a:t> </a:t>
            </a:r>
            <a:r>
              <a:rPr lang="ru-RU" sz="2400" b="1" dirty="0" err="1"/>
              <a:t>перенесення</a:t>
            </a:r>
            <a:r>
              <a:rPr lang="ru-RU" sz="2400" b="1" dirty="0"/>
              <a:t> </a:t>
            </a:r>
            <a:r>
              <a:rPr lang="ru-RU" sz="2400" b="1" dirty="0" err="1"/>
              <a:t>частини</a:t>
            </a:r>
            <a:r>
              <a:rPr lang="ru-RU" sz="2400" b="1" dirty="0"/>
              <a:t> </a:t>
            </a:r>
            <a:r>
              <a:rPr lang="ru-RU" sz="2400" b="1" dirty="0" err="1"/>
              <a:t>стадій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захист</a:t>
            </a:r>
            <a:r>
              <a:rPr lang="ru-RU" sz="2400" b="1" dirty="0"/>
              <a:t> </a:t>
            </a:r>
            <a:r>
              <a:rPr lang="ru-RU" sz="2400" b="1" dirty="0" err="1"/>
              <a:t>материнського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</a:t>
            </a:r>
            <a:r>
              <a:rPr lang="ru-RU" sz="2400" b="1" dirty="0" err="1"/>
              <a:t>захисних</a:t>
            </a:r>
            <a:r>
              <a:rPr lang="ru-RU" sz="2400" b="1" dirty="0"/>
              <a:t> </a:t>
            </a:r>
            <a:r>
              <a:rPr lang="ru-RU" sz="2400" b="1" dirty="0" err="1"/>
              <a:t>оболонок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b="1" dirty="0" err="1">
                <a:solidFill>
                  <a:srgbClr val="FF0000"/>
                </a:solidFill>
              </a:rPr>
              <a:t>яйця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або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насінини</a:t>
            </a:r>
            <a:r>
              <a:rPr lang="ru-RU" sz="2400" b="1" dirty="0">
                <a:solidFill>
                  <a:srgbClr val="FF0000"/>
                </a:solidFill>
              </a:rPr>
              <a:t>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79512" y="5134073"/>
            <a:ext cx="8751351" cy="1894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ЕМБРІОНІЗАЦІЯ ОНТОГЕНЕЗУ У РОСЛИН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97332"/>
            <a:ext cx="4392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ембріонізації</a:t>
            </a:r>
            <a:r>
              <a:rPr lang="ru-RU" dirty="0"/>
              <a:t> </a:t>
            </a:r>
            <a:r>
              <a:rPr lang="ru-RU" dirty="0" err="1"/>
              <a:t>полягав</a:t>
            </a:r>
            <a:r>
              <a:rPr lang="ru-RU" dirty="0"/>
              <a:t> у </a:t>
            </a:r>
            <a:r>
              <a:rPr lang="ru-RU" b="1" dirty="0" err="1"/>
              <a:t>формуванні</a:t>
            </a:r>
            <a:r>
              <a:rPr lang="ru-RU" b="1" dirty="0"/>
              <a:t> </a:t>
            </a:r>
            <a:r>
              <a:rPr lang="ru-RU" b="1" dirty="0" err="1"/>
              <a:t>насінини</a:t>
            </a:r>
            <a:r>
              <a:rPr lang="ru-RU" b="1" dirty="0"/>
              <a:t> </a:t>
            </a:r>
            <a:r>
              <a:rPr lang="ru-RU" dirty="0"/>
              <a:t>як способу </a:t>
            </a:r>
            <a:r>
              <a:rPr lang="ru-RU" dirty="0" err="1"/>
              <a:t>розмноження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b="1" dirty="0"/>
              <a:t>спорами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захисну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а в </a:t>
            </a:r>
            <a:r>
              <a:rPr lang="ru-RU" dirty="0" err="1"/>
              <a:t>середині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зародка</a:t>
            </a:r>
            <a:r>
              <a:rPr lang="ru-RU" dirty="0"/>
              <a:t>,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, </a:t>
            </a:r>
            <a:r>
              <a:rPr lang="ru-RU" sz="2400" dirty="0" err="1"/>
              <a:t>подібне</a:t>
            </a:r>
            <a:r>
              <a:rPr lang="ru-RU" sz="2400" dirty="0"/>
              <a:t> </a:t>
            </a:r>
            <a:r>
              <a:rPr lang="ru-RU" sz="2400" b="1" dirty="0" err="1"/>
              <a:t>ароморфне</a:t>
            </a:r>
            <a:r>
              <a:rPr lang="ru-RU" sz="2400" b="1" dirty="0"/>
              <a:t> </a:t>
            </a:r>
            <a:r>
              <a:rPr lang="ru-RU" sz="2400" b="1" dirty="0" err="1"/>
              <a:t>набуття</a:t>
            </a:r>
            <a:r>
              <a:rPr lang="ru-RU" sz="2400" b="1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як головною </a:t>
            </a:r>
            <a:r>
              <a:rPr lang="ru-RU" sz="2400" dirty="0" err="1"/>
              <a:t>передумовою</a:t>
            </a:r>
            <a:r>
              <a:rPr lang="ru-RU" sz="2400" dirty="0"/>
              <a:t>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розквіту</a:t>
            </a:r>
            <a:r>
              <a:rPr lang="ru-RU" sz="2400" dirty="0"/>
              <a:t> </a:t>
            </a:r>
            <a:r>
              <a:rPr lang="ru-RU" sz="2400" dirty="0" err="1"/>
              <a:t>насінних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на </a:t>
            </a:r>
            <a:r>
              <a:rPr lang="ru-RU" sz="2400" dirty="0" err="1"/>
              <a:t>суходолі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2" y="3445352"/>
            <a:ext cx="4224391" cy="1695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340454" cy="1678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40" y="5373216"/>
            <a:ext cx="84249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err="1">
                <a:solidFill>
                  <a:schemeClr val="bg1"/>
                </a:solidFill>
              </a:rPr>
              <a:t>Тобто</a:t>
            </a:r>
            <a:r>
              <a:rPr lang="ru-RU" sz="2800" u="sng" dirty="0">
                <a:solidFill>
                  <a:schemeClr val="bg1"/>
                </a:solidFill>
              </a:rPr>
              <a:t>, </a:t>
            </a:r>
            <a:r>
              <a:rPr lang="ru-RU" sz="3200" b="1" u="sng" dirty="0" err="1">
                <a:solidFill>
                  <a:schemeClr val="bg1"/>
                </a:solidFill>
              </a:rPr>
              <a:t>ембріонізація</a:t>
            </a:r>
            <a:r>
              <a:rPr lang="ru-RU" sz="2800" b="1" u="sng" dirty="0">
                <a:solidFill>
                  <a:schemeClr val="bg1"/>
                </a:solidFill>
              </a:rPr>
              <a:t> онтогенезу </a:t>
            </a:r>
            <a:r>
              <a:rPr lang="ru-RU" sz="2800" i="1" u="sng" dirty="0" err="1">
                <a:solidFill>
                  <a:schemeClr val="bg1"/>
                </a:solidFill>
              </a:rPr>
              <a:t>вищих</a:t>
            </a:r>
            <a:r>
              <a:rPr lang="ru-RU" sz="2800" i="1" u="sng" dirty="0">
                <a:solidFill>
                  <a:schemeClr val="bg1"/>
                </a:solidFill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</a:rPr>
              <a:t>рослин</a:t>
            </a:r>
            <a:r>
              <a:rPr lang="ru-RU" sz="2800" i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виявилася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необхідною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передумовою</a:t>
            </a:r>
            <a:r>
              <a:rPr lang="ru-RU" sz="2800" b="1" u="sng" dirty="0">
                <a:solidFill>
                  <a:schemeClr val="bg1"/>
                </a:solidFill>
              </a:rPr>
              <a:t> для </a:t>
            </a:r>
            <a:r>
              <a:rPr lang="ru-RU" sz="2800" b="1" u="sng" dirty="0" err="1">
                <a:solidFill>
                  <a:schemeClr val="bg1"/>
                </a:solidFill>
              </a:rPr>
              <a:t>прогресивного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розвитку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останніх</a:t>
            </a:r>
            <a:r>
              <a:rPr lang="ru-RU" sz="2800" b="1" u="sng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9144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ЕМБРІОНІЗАЦІЯ ОНТОГЕНЕЗУ ТВАРИН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140637"/>
            <a:ext cx="5040560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Але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b="1" dirty="0" err="1"/>
              <a:t>тенденція</a:t>
            </a:r>
            <a:r>
              <a:rPr lang="ru-RU" b="1" dirty="0"/>
              <a:t> до </a:t>
            </a:r>
            <a:r>
              <a:rPr lang="ru-RU" b="1" dirty="0" err="1"/>
              <a:t>зменшення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стадій</a:t>
            </a:r>
            <a:r>
              <a:rPr lang="ru-RU" b="1" dirty="0"/>
              <a:t>,</a:t>
            </a:r>
            <a:r>
              <a:rPr lang="ru-RU" dirty="0"/>
              <a:t> на </a:t>
            </a:r>
            <a:r>
              <a:rPr lang="ru-RU" dirty="0" err="1"/>
              <a:t>яких</a:t>
            </a:r>
            <a:r>
              <a:rPr lang="ru-RU" dirty="0"/>
              <a:t> личинка </a:t>
            </a:r>
            <a:r>
              <a:rPr lang="ru-RU" b="1" dirty="0" err="1"/>
              <a:t>контактує</a:t>
            </a:r>
            <a:r>
              <a:rPr lang="ru-RU" b="1" dirty="0"/>
              <a:t> з </a:t>
            </a:r>
            <a:r>
              <a:rPr lang="ru-RU" b="1" dirty="0" err="1"/>
              <a:t>оточуючим</a:t>
            </a:r>
            <a:r>
              <a:rPr lang="ru-RU" b="1" dirty="0"/>
              <a:t> </a:t>
            </a:r>
            <a:r>
              <a:rPr lang="ru-RU" b="1" dirty="0" err="1"/>
              <a:t>середовищем</a:t>
            </a:r>
            <a:r>
              <a:rPr lang="ru-RU" b="1" dirty="0"/>
              <a:t> </a:t>
            </a:r>
            <a:r>
              <a:rPr lang="ru-RU" dirty="0"/>
              <a:t>– у </a:t>
            </a:r>
            <a:r>
              <a:rPr lang="ru-RU" dirty="0" err="1"/>
              <a:t>паразитичних</a:t>
            </a:r>
            <a:r>
              <a:rPr lang="ru-RU" dirty="0"/>
              <a:t> нематод з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вилуплюватися</a:t>
            </a:r>
            <a:r>
              <a:rPr lang="ru-RU" dirty="0"/>
              <a:t> личинка </a:t>
            </a:r>
            <a:r>
              <a:rPr lang="ru-RU" u="sng" dirty="0"/>
              <a:t>не </a:t>
            </a:r>
            <a:r>
              <a:rPr lang="ru-RU" u="sng" dirty="0" err="1"/>
              <a:t>першої</a:t>
            </a:r>
            <a:r>
              <a:rPr lang="ru-RU" u="sng" dirty="0"/>
              <a:t>, а </a:t>
            </a:r>
            <a:r>
              <a:rPr lang="ru-RU" u="sng" dirty="0" err="1"/>
              <a:t>другої</a:t>
            </a:r>
            <a:r>
              <a:rPr lang="ru-RU" u="sng" dirty="0"/>
              <a:t> </a:t>
            </a:r>
            <a:r>
              <a:rPr lang="ru-RU" u="sng" dirty="0" err="1"/>
              <a:t>чи</a:t>
            </a:r>
            <a:r>
              <a:rPr lang="ru-RU" u="sng" dirty="0"/>
              <a:t> </a:t>
            </a:r>
            <a:r>
              <a:rPr lang="ru-RU" u="sng" dirty="0" err="1"/>
              <a:t>навіть</a:t>
            </a:r>
            <a:r>
              <a:rPr lang="ru-RU" u="sng" dirty="0"/>
              <a:t> </a:t>
            </a:r>
            <a:r>
              <a:rPr lang="ru-RU" u="sng" dirty="0" err="1"/>
              <a:t>третьої</a:t>
            </a:r>
            <a:r>
              <a:rPr lang="ru-RU" u="sng" dirty="0"/>
              <a:t> </a:t>
            </a:r>
            <a:r>
              <a:rPr lang="ru-RU" u="sng" dirty="0" err="1"/>
              <a:t>вікової</a:t>
            </a:r>
            <a:r>
              <a:rPr lang="ru-RU" u="sng" dirty="0"/>
              <a:t> </a:t>
            </a:r>
            <a:r>
              <a:rPr lang="ru-RU" u="sng" dirty="0" err="1"/>
              <a:t>групи</a:t>
            </a:r>
            <a:r>
              <a:rPr lang="ru-RU" u="sng" dirty="0"/>
              <a:t>, </a:t>
            </a:r>
            <a:r>
              <a:rPr lang="ru-RU" dirty="0"/>
              <a:t>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u="sng" dirty="0"/>
              <a:t>у </a:t>
            </a:r>
            <a:r>
              <a:rPr lang="ru-RU" u="sng" dirty="0" err="1"/>
              <a:t>фазі</a:t>
            </a:r>
            <a:r>
              <a:rPr lang="ru-RU" u="sng" dirty="0"/>
              <a:t> </a:t>
            </a:r>
            <a:r>
              <a:rPr lang="ru-RU" u="sng" dirty="0" err="1"/>
              <a:t>яйця</a:t>
            </a:r>
            <a:r>
              <a:rPr lang="ru-RU" u="sng" dirty="0"/>
              <a:t> </a:t>
            </a:r>
            <a:r>
              <a:rPr lang="ru-RU" u="sng" dirty="0" err="1"/>
              <a:t>або</a:t>
            </a:r>
            <a:r>
              <a:rPr lang="ru-RU" u="sng" dirty="0"/>
              <a:t> за </a:t>
            </a:r>
            <a:r>
              <a:rPr lang="ru-RU" u="sng" dirty="0" err="1"/>
              <a:t>допомогою</a:t>
            </a:r>
            <a:r>
              <a:rPr lang="ru-RU" u="sng" dirty="0"/>
              <a:t> </a:t>
            </a:r>
            <a:r>
              <a:rPr lang="ru-RU" u="sng" dirty="0" err="1"/>
              <a:t>переносника</a:t>
            </a:r>
            <a:r>
              <a:rPr lang="ru-RU" u="sng" dirty="0"/>
              <a:t>; </a:t>
            </a:r>
            <a:endParaRPr lang="ru-RU" u="sng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риб</a:t>
            </a:r>
            <a:r>
              <a:rPr lang="ru-RU" dirty="0"/>
              <a:t> та </a:t>
            </a:r>
            <a:r>
              <a:rPr lang="ru-RU" dirty="0" err="1"/>
              <a:t>амфібій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запасних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стикнутися</a:t>
            </a:r>
            <a:r>
              <a:rPr lang="ru-RU" dirty="0"/>
              <a:t> з </a:t>
            </a:r>
            <a:r>
              <a:rPr lang="ru-RU" dirty="0" err="1"/>
              <a:t>довкіллям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2748"/>
            <a:ext cx="2505456" cy="221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2" y="4644430"/>
            <a:ext cx="30480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3096344" cy="323165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Первинно-личинковий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з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 при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жовтка</a:t>
            </a:r>
            <a:r>
              <a:rPr lang="ru-RU" dirty="0"/>
              <a:t>, </a:t>
            </a:r>
            <a:r>
              <a:rPr lang="ru-RU" sz="2400" b="1" dirty="0" err="1"/>
              <a:t>супроводжується</a:t>
            </a:r>
            <a:r>
              <a:rPr lang="ru-RU" sz="2400" b="1" dirty="0"/>
              <a:t> </a:t>
            </a:r>
            <a:r>
              <a:rPr lang="ru-RU" sz="2400" b="1" dirty="0" err="1"/>
              <a:t>наявністю</a:t>
            </a:r>
            <a:r>
              <a:rPr lang="ru-RU" sz="2400" b="1" dirty="0"/>
              <a:t> </a:t>
            </a:r>
            <a:r>
              <a:rPr lang="ru-RU" sz="2400" b="1" dirty="0" err="1"/>
              <a:t>вільної</a:t>
            </a:r>
            <a:r>
              <a:rPr lang="ru-RU" sz="2400" b="1" dirty="0"/>
              <a:t> личинки, яка </a:t>
            </a:r>
            <a:r>
              <a:rPr lang="ru-RU" sz="2400" b="1" dirty="0" err="1"/>
              <a:t>здатна</a:t>
            </a:r>
            <a:r>
              <a:rPr lang="ru-RU" sz="2400" b="1" dirty="0"/>
              <a:t> </a:t>
            </a:r>
            <a:r>
              <a:rPr lang="ru-RU" sz="2400" b="1" dirty="0" err="1"/>
              <a:t>існувати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4096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Особливості</a:t>
            </a:r>
            <a:r>
              <a:rPr lang="ru-RU" b="1" i="1" dirty="0"/>
              <a:t> </a:t>
            </a:r>
            <a:r>
              <a:rPr lang="ru-RU" sz="4000" b="1" i="1" dirty="0"/>
              <a:t>онтогенезу</a:t>
            </a:r>
            <a:r>
              <a:rPr lang="ru-RU" b="1" i="1" dirty="0"/>
              <a:t> в </a:t>
            </a:r>
            <a:r>
              <a:rPr lang="ru-RU" b="1" i="1" dirty="0" err="1" smtClean="0"/>
              <a:t>різних</a:t>
            </a:r>
            <a:r>
              <a:rPr lang="ru-RU" b="1" i="1" dirty="0"/>
              <a:t> </a:t>
            </a:r>
            <a:r>
              <a:rPr lang="ru-RU" b="1" i="1" dirty="0" err="1" smtClean="0"/>
              <a:t>систематичних</a:t>
            </a:r>
            <a:r>
              <a:rPr lang="ru-RU" b="1" i="1" dirty="0" smtClean="0"/>
              <a:t> </a:t>
            </a:r>
            <a:r>
              <a:rPr lang="ru-RU" b="1" i="1" dirty="0" err="1"/>
              <a:t>групах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256" y="1412776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Онтогенез</a:t>
            </a:r>
            <a:r>
              <a:rPr lang="ru-RU" dirty="0"/>
              <a:t> (гр. он – </a:t>
            </a:r>
            <a:r>
              <a:rPr lang="ru-RU" dirty="0" err="1"/>
              <a:t>сутнє</a:t>
            </a:r>
            <a:r>
              <a:rPr lang="ru-RU" dirty="0"/>
              <a:t> + генезис) –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sz="2000" b="1" dirty="0" err="1"/>
              <a:t>яйця</a:t>
            </a:r>
            <a:r>
              <a:rPr lang="ru-RU" dirty="0"/>
              <a:t> до </a:t>
            </a:r>
            <a:r>
              <a:rPr lang="ru-RU" sz="2800" dirty="0" err="1"/>
              <a:t>смерті</a:t>
            </a:r>
            <a:r>
              <a:rPr lang="ru-RU" dirty="0"/>
              <a:t>, а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поділом</a:t>
            </a:r>
            <a:r>
              <a:rPr lang="ru-RU" dirty="0"/>
              <a:t> – </a:t>
            </a:r>
            <a:r>
              <a:rPr lang="ru-RU" b="1" u="sng" dirty="0" err="1"/>
              <a:t>від</a:t>
            </a:r>
            <a:r>
              <a:rPr lang="ru-RU" b="1" u="sng" dirty="0"/>
              <a:t> одного </a:t>
            </a:r>
            <a:r>
              <a:rPr lang="ru-RU" b="1" u="sng" dirty="0" err="1"/>
              <a:t>ділення</a:t>
            </a:r>
            <a:r>
              <a:rPr lang="ru-RU" b="1" u="sng" dirty="0"/>
              <a:t> до </a:t>
            </a:r>
            <a:r>
              <a:rPr lang="ru-RU" b="1" u="sng" dirty="0" err="1"/>
              <a:t>наступного</a:t>
            </a:r>
            <a:r>
              <a:rPr lang="ru-RU" b="1" u="sng" dirty="0"/>
              <a:t>. </a:t>
            </a:r>
            <a:endParaRPr lang="en-US" b="1" u="sng" dirty="0"/>
          </a:p>
          <a:p>
            <a:pPr algn="r"/>
            <a:r>
              <a:rPr lang="ru-RU" sz="2400" b="1" dirty="0" err="1" smtClean="0"/>
              <a:t>Термін</a:t>
            </a:r>
            <a:r>
              <a:rPr lang="ru-RU" sz="2400" b="1" dirty="0" smtClean="0"/>
              <a:t> </a:t>
            </a:r>
            <a:r>
              <a:rPr lang="ru-RU" sz="2400" b="1" dirty="0"/>
              <a:t>уведено Е. Геккелем у 1866 </a:t>
            </a:r>
            <a:r>
              <a:rPr lang="ru-RU" sz="2400" b="1" dirty="0" err="1"/>
              <a:t>році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багатоклітинних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sz="2400" b="1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функції</a:t>
            </a:r>
            <a:r>
              <a:rPr lang="uk-UA" dirty="0" smtClean="0"/>
              <a:t>:</a:t>
            </a:r>
            <a:endParaRPr lang="en-US" dirty="0" smtClean="0"/>
          </a:p>
          <a:p>
            <a:pPr algn="just"/>
            <a:endParaRPr lang="uk-UA" dirty="0" smtClean="0"/>
          </a:p>
          <a:p>
            <a:pPr marL="342900" indent="-342900" algn="just">
              <a:buAutoNum type="arabicParenR"/>
            </a:pPr>
            <a:endParaRPr lang="en-US" dirty="0"/>
          </a:p>
          <a:p>
            <a:pPr algn="just"/>
            <a:endParaRPr lang="ru-RU" dirty="0"/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79512" y="3299266"/>
            <a:ext cx="5760640" cy="135909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0152" y="3288331"/>
            <a:ext cx="3024336" cy="16496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342871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під</a:t>
            </a:r>
            <a:r>
              <a:rPr lang="ru-RU" b="1" dirty="0">
                <a:solidFill>
                  <a:schemeClr val="bg1"/>
                </a:solidFill>
              </a:rPr>
              <a:t> час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створюється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різноманіття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клітин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визначається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послідовність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подій</a:t>
            </a:r>
            <a:r>
              <a:rPr lang="ru-RU" b="1" dirty="0">
                <a:solidFill>
                  <a:schemeClr val="bg1"/>
                </a:solidFill>
              </a:rPr>
              <a:t> в межах кожного </a:t>
            </a:r>
            <a:r>
              <a:rPr lang="ru-RU" b="1" dirty="0" err="1">
                <a:solidFill>
                  <a:schemeClr val="bg1"/>
                </a:solidFill>
              </a:rPr>
              <a:t>покоління</a:t>
            </a:r>
            <a:r>
              <a:rPr lang="ru-RU" b="1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528" y="3767266"/>
            <a:ext cx="50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45803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/>
              <a:t>забезпечується</a:t>
            </a:r>
            <a:r>
              <a:rPr lang="ru-RU" b="1" dirty="0"/>
              <a:t> </a:t>
            </a:r>
            <a:r>
              <a:rPr lang="ru-RU" b="1" dirty="0" err="1"/>
              <a:t>безперервність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при </a:t>
            </a:r>
            <a:r>
              <a:rPr lang="ru-RU" b="1" dirty="0" err="1"/>
              <a:t>переході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одного </a:t>
            </a:r>
            <a:r>
              <a:rPr lang="ru-RU" b="1" dirty="0" err="1"/>
              <a:t>покоління</a:t>
            </a:r>
            <a:r>
              <a:rPr lang="ru-RU" b="1" dirty="0"/>
              <a:t> до </a:t>
            </a:r>
            <a:r>
              <a:rPr lang="ru-RU" b="1" dirty="0" err="1"/>
              <a:t>наступного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707198"/>
            <a:ext cx="511256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Перша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функція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b="1" dirty="0" err="1"/>
              <a:t>створенні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smtClean="0"/>
              <a:t>з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u="sng" dirty="0" err="1"/>
              <a:t>диференціювання</a:t>
            </a:r>
            <a:r>
              <a:rPr lang="ru-RU" dirty="0"/>
              <a:t> –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u="sng" dirty="0"/>
              <a:t>морфогенезу</a:t>
            </a:r>
            <a:r>
              <a:rPr lang="ru-RU" dirty="0"/>
              <a:t> –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утворених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u="sng" dirty="0" smtClean="0"/>
              <a:t>росту</a:t>
            </a:r>
            <a:r>
              <a:rPr lang="ru-RU" u="sng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5584361"/>
            <a:ext cx="28803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Друга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функція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розмноження</a:t>
            </a:r>
            <a:r>
              <a:rPr lang="ru-RU" dirty="0"/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236296" y="4938030"/>
            <a:ext cx="576064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4113180"/>
            <a:ext cx="504056" cy="594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23528" y="4365104"/>
            <a:ext cx="8548816" cy="249289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" y="260648"/>
            <a:ext cx="8872344" cy="914400"/>
          </a:xfrm>
        </p:spPr>
        <p:txBody>
          <a:bodyPr>
            <a:noAutofit/>
          </a:bodyPr>
          <a:lstStyle/>
          <a:p>
            <a:r>
              <a:rPr lang="ru-RU" sz="3600" b="1" dirty="0"/>
              <a:t>При </a:t>
            </a:r>
            <a:r>
              <a:rPr lang="ru-RU" sz="3600" b="1" dirty="0" err="1"/>
              <a:t>переході</a:t>
            </a:r>
            <a:r>
              <a:rPr lang="ru-RU" sz="3600" b="1" dirty="0"/>
              <a:t> до </a:t>
            </a:r>
            <a:r>
              <a:rPr lang="ru-RU" sz="3600" b="1" dirty="0" err="1"/>
              <a:t>безличинкового</a:t>
            </a:r>
            <a:r>
              <a:rPr lang="ru-RU" sz="3600" b="1" dirty="0"/>
              <a:t> </a:t>
            </a:r>
            <a:r>
              <a:rPr lang="ru-RU" sz="3600" b="1" dirty="0" err="1"/>
              <a:t>розвитку</a:t>
            </a:r>
            <a:r>
              <a:rPr lang="ru-RU" sz="36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408" y="1340768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(</a:t>
            </a:r>
            <a:r>
              <a:rPr lang="ru-RU" sz="2000" i="1" dirty="0" err="1"/>
              <a:t>головоногі</a:t>
            </a:r>
            <a:r>
              <a:rPr lang="ru-RU" sz="2000" i="1" dirty="0"/>
              <a:t> </a:t>
            </a:r>
            <a:r>
              <a:rPr lang="ru-RU" sz="2000" i="1" dirty="0" err="1"/>
              <a:t>молюски</a:t>
            </a:r>
            <a:r>
              <a:rPr lang="ru-RU" sz="2000" i="1" dirty="0"/>
              <a:t>, </a:t>
            </a:r>
            <a:r>
              <a:rPr lang="ru-RU" sz="2000" i="1" dirty="0" err="1"/>
              <a:t>рептилії</a:t>
            </a:r>
            <a:r>
              <a:rPr lang="ru-RU" sz="2000" i="1" dirty="0"/>
              <a:t>, птахи </a:t>
            </a:r>
            <a:r>
              <a:rPr lang="ru-RU" sz="2000" i="1" dirty="0" err="1"/>
              <a:t>тощо</a:t>
            </a:r>
            <a:r>
              <a:rPr lang="ru-RU" sz="2000" i="1" dirty="0"/>
              <a:t>) </a:t>
            </a:r>
            <a:r>
              <a:rPr lang="ru-RU" sz="2000" dirty="0" err="1"/>
              <a:t>зародок</a:t>
            </a:r>
            <a:r>
              <a:rPr lang="ru-RU" sz="2000" dirty="0"/>
              <a:t> </a:t>
            </a:r>
            <a:r>
              <a:rPr lang="ru-RU" sz="2000" dirty="0" err="1"/>
              <a:t>тривалий</a:t>
            </a:r>
            <a:r>
              <a:rPr lang="ru-RU" sz="2000" dirty="0"/>
              <a:t> час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захистом</a:t>
            </a:r>
            <a:r>
              <a:rPr lang="ru-RU" sz="2000" dirty="0"/>
              <a:t> </a:t>
            </a:r>
            <a:r>
              <a:rPr lang="ru-RU" sz="2000" dirty="0" err="1"/>
              <a:t>яйцевих</a:t>
            </a:r>
            <a:r>
              <a:rPr lang="ru-RU" sz="2000" dirty="0"/>
              <a:t> </a:t>
            </a:r>
            <a:r>
              <a:rPr lang="ru-RU" sz="2000" dirty="0" err="1"/>
              <a:t>оболонок</a:t>
            </a:r>
            <a:r>
              <a:rPr lang="ru-RU" sz="2000" dirty="0"/>
              <a:t>, </a:t>
            </a:r>
            <a:r>
              <a:rPr lang="ru-RU" sz="2000" dirty="0" err="1"/>
              <a:t>споживаючи</a:t>
            </a:r>
            <a:r>
              <a:rPr lang="ru-RU" sz="2000" dirty="0"/>
              <a:t> </a:t>
            </a:r>
            <a:r>
              <a:rPr lang="ru-RU" sz="2000" dirty="0" err="1"/>
              <a:t>значну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запасних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яйця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Але </a:t>
            </a:r>
            <a:r>
              <a:rPr lang="ru-RU" sz="2000" dirty="0" err="1"/>
              <a:t>найважливішим</a:t>
            </a:r>
            <a:r>
              <a:rPr lang="ru-RU" sz="2000" dirty="0"/>
              <a:t>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вважати</a:t>
            </a:r>
            <a:r>
              <a:rPr lang="ru-RU" sz="2000" dirty="0"/>
              <a:t> </a:t>
            </a:r>
            <a:r>
              <a:rPr lang="ru-RU" sz="3200" b="1" dirty="0" err="1"/>
              <a:t>можливість</a:t>
            </a:r>
            <a:r>
              <a:rPr lang="ru-RU" sz="3200" b="1" dirty="0"/>
              <a:t> прямого </a:t>
            </a:r>
            <a:r>
              <a:rPr lang="ru-RU" sz="3200" b="1" dirty="0" err="1"/>
              <a:t>розвитку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u="sng" dirty="0"/>
              <a:t>метаморфоз </a:t>
            </a:r>
            <a:r>
              <a:rPr lang="ru-RU" sz="2000" u="sng" dirty="0" err="1"/>
              <a:t>стає</a:t>
            </a:r>
            <a:r>
              <a:rPr lang="ru-RU" sz="2000" u="sng" dirty="0"/>
              <a:t> </a:t>
            </a:r>
            <a:r>
              <a:rPr lang="ru-RU" sz="2000" u="sng" dirty="0" err="1"/>
              <a:t>непотрібним</a:t>
            </a:r>
            <a:r>
              <a:rPr lang="ru-RU" sz="2000" dirty="0"/>
              <a:t>, а </a:t>
            </a:r>
            <a:r>
              <a:rPr lang="ru-RU" sz="2800" b="1" dirty="0" err="1">
                <a:solidFill>
                  <a:srgbClr val="0070C0"/>
                </a:solidFill>
              </a:rPr>
              <a:t>всі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найважливіші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перетворення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переходять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ембріональний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період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b="1" u="sng" dirty="0" err="1">
                <a:solidFill>
                  <a:schemeClr val="bg1"/>
                </a:solidFill>
              </a:rPr>
              <a:t>сухопутних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тварин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саме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це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явище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можна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вважати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найважливішим</a:t>
            </a:r>
            <a:r>
              <a:rPr lang="ru-RU" sz="2800" b="1" u="sng" dirty="0">
                <a:solidFill>
                  <a:schemeClr val="bg1"/>
                </a:solidFill>
              </a:rPr>
              <a:t> ароморфозом, </a:t>
            </a:r>
            <a:r>
              <a:rPr lang="ru-RU" sz="2800" b="1" u="sng" dirty="0" err="1">
                <a:solidFill>
                  <a:schemeClr val="bg1"/>
                </a:solidFill>
              </a:rPr>
              <a:t>оскільки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воно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позбавляє</a:t>
            </a:r>
            <a:r>
              <a:rPr lang="ru-RU" sz="2800" b="1" u="sng" dirty="0">
                <a:solidFill>
                  <a:schemeClr val="bg1"/>
                </a:solidFill>
              </a:rPr>
              <a:t> онтогенез </a:t>
            </a:r>
            <a:r>
              <a:rPr lang="ru-RU" sz="2800" b="1" u="sng" dirty="0" err="1">
                <a:solidFill>
                  <a:schemeClr val="bg1"/>
                </a:solidFill>
              </a:rPr>
              <a:t>залежності</a:t>
            </a: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</a:rPr>
              <a:t>від</a:t>
            </a:r>
            <a:r>
              <a:rPr lang="ru-RU" sz="2800" b="1" u="sng" dirty="0">
                <a:solidFill>
                  <a:schemeClr val="bg1"/>
                </a:solidFill>
              </a:rPr>
              <a:t> водного </a:t>
            </a:r>
            <a:r>
              <a:rPr lang="ru-RU" sz="2800" b="1" u="sng" dirty="0" err="1">
                <a:solidFill>
                  <a:schemeClr val="bg1"/>
                </a:solidFill>
              </a:rPr>
              <a:t>середовища</a:t>
            </a:r>
            <a:r>
              <a:rPr lang="ru-RU" sz="2800" b="1" u="sng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Вторинно-личинковий</a:t>
            </a:r>
            <a:r>
              <a:rPr lang="ru-RU" sz="3600" b="1" dirty="0"/>
              <a:t> тип </a:t>
            </a:r>
            <a:r>
              <a:rPr lang="ru-RU" sz="3600" b="1" dirty="0" err="1" smtClean="0"/>
              <a:t>роз</a:t>
            </a:r>
            <a:r>
              <a:rPr lang="ru-RU" sz="3600" b="1" dirty="0" err="1"/>
              <a:t>витку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формується</a:t>
            </a:r>
            <a:r>
              <a:rPr lang="ru-RU" sz="2400" dirty="0" smtClean="0"/>
              <a:t> </a:t>
            </a:r>
            <a:r>
              <a:rPr lang="ru-RU" sz="2400" dirty="0"/>
              <a:t>у тому </a:t>
            </a:r>
            <a:r>
              <a:rPr lang="ru-RU" sz="2400" dirty="0" err="1"/>
              <a:t>випадку</a:t>
            </a:r>
            <a:r>
              <a:rPr lang="ru-RU" sz="2400" dirty="0"/>
              <a:t>, коли </a:t>
            </a:r>
            <a:r>
              <a:rPr lang="ru-RU" sz="2400" dirty="0" err="1"/>
              <a:t>зародок</a:t>
            </a:r>
            <a:r>
              <a:rPr lang="ru-RU" sz="2400" dirty="0"/>
              <a:t> </a:t>
            </a:r>
            <a:r>
              <a:rPr lang="ru-RU" sz="2400" i="1" dirty="0" err="1"/>
              <a:t>розвивається</a:t>
            </a:r>
            <a:r>
              <a:rPr lang="ru-RU" sz="2400" i="1" dirty="0"/>
              <a:t> </a:t>
            </a:r>
            <a:r>
              <a:rPr lang="ru-RU" sz="2400" i="1" dirty="0" err="1"/>
              <a:t>під</a:t>
            </a:r>
            <a:r>
              <a:rPr lang="ru-RU" sz="2400" i="1" dirty="0"/>
              <a:t> </a:t>
            </a:r>
            <a:r>
              <a:rPr lang="ru-RU" sz="2400" i="1" dirty="0" err="1"/>
              <a:t>захистом</a:t>
            </a:r>
            <a:r>
              <a:rPr lang="ru-RU" sz="2400" i="1" dirty="0"/>
              <a:t> </a:t>
            </a:r>
            <a:r>
              <a:rPr lang="ru-RU" sz="2400" i="1" dirty="0" err="1"/>
              <a:t>тіла</a:t>
            </a:r>
            <a:r>
              <a:rPr lang="ru-RU" sz="2400" i="1" dirty="0"/>
              <a:t> </a:t>
            </a:r>
            <a:r>
              <a:rPr lang="ru-RU" sz="2400" i="1" dirty="0" err="1"/>
              <a:t>іншого</a:t>
            </a:r>
            <a:r>
              <a:rPr lang="ru-RU" sz="2400" i="1" dirty="0"/>
              <a:t> </a:t>
            </a:r>
            <a:r>
              <a:rPr lang="ru-RU" sz="2400" i="1" dirty="0" err="1"/>
              <a:t>організму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стосуватись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паразитизму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живонародження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u="sng" dirty="0" err="1" smtClean="0"/>
              <a:t>Це</a:t>
            </a:r>
            <a:r>
              <a:rPr lang="ru-RU" sz="2400" u="sng" dirty="0" smtClean="0"/>
              <a:t> </a:t>
            </a:r>
            <a:r>
              <a:rPr lang="ru-RU" sz="2400" u="sng" dirty="0" err="1"/>
              <a:t>супроводжується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/>
              <a:t>подрібненням</a:t>
            </a:r>
            <a:r>
              <a:rPr lang="ru-RU" sz="2400" dirty="0" smtClean="0"/>
              <a:t> </a:t>
            </a:r>
            <a:r>
              <a:rPr lang="ru-RU" sz="2400" dirty="0" err="1"/>
              <a:t>яєць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/>
              <a:t>розвитком</a:t>
            </a:r>
            <a:r>
              <a:rPr lang="ru-RU" sz="2400" dirty="0" smtClean="0"/>
              <a:t>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ембріону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плацента у </a:t>
            </a:r>
            <a:r>
              <a:rPr lang="ru-RU" sz="2000" dirty="0" err="1"/>
              <a:t>плацентарних</a:t>
            </a:r>
            <a:r>
              <a:rPr lang="ru-RU" sz="2000" dirty="0"/>
              <a:t> </a:t>
            </a:r>
            <a:r>
              <a:rPr lang="ru-RU" sz="2000" dirty="0" err="1"/>
              <a:t>ссавців</a:t>
            </a:r>
            <a:r>
              <a:rPr lang="ru-RU" sz="2400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77303"/>
            <a:ext cx="2407956" cy="31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728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28600"/>
            <a:ext cx="8784976" cy="9144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Найважливіший наслідок </a:t>
            </a:r>
            <a:r>
              <a:rPr lang="uk-UA" sz="2800" b="1" dirty="0" err="1" smtClean="0"/>
              <a:t>ембріонізації</a:t>
            </a:r>
            <a:r>
              <a:rPr lang="uk-UA" sz="2800" b="1" dirty="0" smtClean="0"/>
              <a:t> - зменшення залежності розвитку від впливу довкілля!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Найважливішим</a:t>
            </a:r>
            <a:r>
              <a:rPr lang="ru-RU" sz="2000" b="1" dirty="0" smtClean="0"/>
              <a:t> </a:t>
            </a:r>
            <a:r>
              <a:rPr lang="ru-RU" sz="2000" b="1" dirty="0" err="1"/>
              <a:t>наслідком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 </a:t>
            </a:r>
            <a:r>
              <a:rPr lang="ru-RU" sz="2000" b="1" dirty="0" err="1"/>
              <a:t>ембріонізації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вважати</a:t>
            </a:r>
            <a:r>
              <a:rPr lang="ru-RU" sz="2000" b="1" dirty="0"/>
              <a:t> </a:t>
            </a:r>
            <a:r>
              <a:rPr lang="ru-RU" sz="2800" b="1" dirty="0" err="1"/>
              <a:t>стабілізацію</a:t>
            </a:r>
            <a:r>
              <a:rPr lang="ru-RU" sz="2800" b="1" dirty="0"/>
              <a:t> </a:t>
            </a:r>
            <a:r>
              <a:rPr lang="ru-RU" sz="2800" b="1" dirty="0" err="1"/>
              <a:t>внутрішнього</a:t>
            </a:r>
            <a:r>
              <a:rPr lang="ru-RU" sz="2800" b="1" dirty="0"/>
              <a:t> </a:t>
            </a:r>
            <a:r>
              <a:rPr lang="ru-RU" sz="2800" b="1" dirty="0" err="1"/>
              <a:t>середовища</a:t>
            </a:r>
            <a:r>
              <a:rPr lang="ru-RU" sz="2800" b="1" dirty="0"/>
              <a:t>,</a:t>
            </a:r>
            <a:r>
              <a:rPr lang="ru-RU" sz="2000" b="1" dirty="0"/>
              <a:t> в </a:t>
            </a:r>
            <a:r>
              <a:rPr lang="ru-RU" sz="2000" b="1" dirty="0" err="1"/>
              <a:t>якому</a:t>
            </a:r>
            <a:r>
              <a:rPr lang="ru-RU" sz="2000" b="1" dirty="0"/>
              <a:t> </a:t>
            </a:r>
            <a:r>
              <a:rPr lang="ru-RU" sz="2000" b="1" dirty="0" err="1"/>
              <a:t>відбувається</a:t>
            </a:r>
            <a:r>
              <a:rPr lang="ru-RU" sz="2000" b="1" dirty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зародка</a:t>
            </a:r>
            <a:r>
              <a:rPr lang="ru-RU" sz="2000" dirty="0"/>
              <a:t>, </a:t>
            </a:r>
            <a:r>
              <a:rPr lang="ru-RU" sz="3200" b="1" dirty="0"/>
              <a:t>та </a:t>
            </a:r>
            <a:r>
              <a:rPr lang="ru-RU" sz="3200" b="1" dirty="0" err="1"/>
              <a:t>зменшення</a:t>
            </a:r>
            <a:r>
              <a:rPr lang="ru-RU" sz="3200" b="1" dirty="0"/>
              <a:t> </a:t>
            </a:r>
            <a:r>
              <a:rPr lang="ru-RU" sz="3200" b="1" dirty="0" err="1"/>
              <a:t>залежності</a:t>
            </a:r>
            <a:r>
              <a:rPr lang="ru-RU" sz="3200" b="1" dirty="0"/>
              <a:t> </a:t>
            </a:r>
            <a:r>
              <a:rPr lang="ru-RU" sz="3200" b="1" dirty="0" err="1"/>
              <a:t>останнього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довкілля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algn="just"/>
            <a:r>
              <a:rPr lang="ru-RU" sz="2000" dirty="0" smtClean="0"/>
              <a:t>	</a:t>
            </a:r>
            <a:r>
              <a:rPr lang="ru-RU" sz="2000" b="1" dirty="0" smtClean="0"/>
              <a:t>	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81124"/>
            <a:ext cx="23050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7458" y="3933056"/>
            <a:ext cx="8358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Посилюватися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піклуванням</a:t>
            </a:r>
            <a:r>
              <a:rPr lang="ru-RU" sz="2800" b="1" dirty="0">
                <a:solidFill>
                  <a:srgbClr val="FF0000"/>
                </a:solidFill>
              </a:rPr>
              <a:t> про </a:t>
            </a:r>
            <a:r>
              <a:rPr lang="ru-RU" sz="2800" b="1" dirty="0" err="1">
                <a:solidFill>
                  <a:srgbClr val="FF0000"/>
                </a:solidFill>
              </a:rPr>
              <a:t>нащадків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dirty="0"/>
              <a:t>та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sz="2400" b="1" dirty="0"/>
              <a:t>К-</a:t>
            </a:r>
            <a:r>
              <a:rPr lang="ru-RU" sz="2400" b="1" dirty="0" err="1"/>
              <a:t>стратегії</a:t>
            </a:r>
            <a:r>
              <a:rPr lang="ru-RU" sz="2400" b="1" dirty="0"/>
              <a:t>,</a:t>
            </a:r>
            <a:r>
              <a:rPr lang="ru-RU" sz="2400" dirty="0"/>
              <a:t> </a:t>
            </a:r>
            <a:r>
              <a:rPr lang="ru-RU" dirty="0"/>
              <a:t>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репродуктивний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витрачується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максимального </a:t>
            </a:r>
            <a:r>
              <a:rPr lang="ru-RU" dirty="0" err="1"/>
              <a:t>виживання</a:t>
            </a:r>
            <a:r>
              <a:rPr lang="ru-RU" dirty="0"/>
              <a:t> невеликого за </a:t>
            </a:r>
            <a:r>
              <a:rPr lang="ru-RU" dirty="0" err="1"/>
              <a:t>кількістю</a:t>
            </a:r>
            <a:r>
              <a:rPr lang="ru-RU" dirty="0"/>
              <a:t> потомства,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sz="2400" b="1" dirty="0"/>
              <a:t>r-</a:t>
            </a:r>
            <a:r>
              <a:rPr lang="ru-RU" sz="2400" b="1" dirty="0" err="1"/>
              <a:t>стратегів</a:t>
            </a:r>
            <a:r>
              <a:rPr lang="ru-RU" dirty="0"/>
              <a:t> на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на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онтогенезу.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440" y="6350603"/>
            <a:ext cx="82667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Таким чином, </a:t>
            </a:r>
            <a:r>
              <a:rPr lang="ru-RU" sz="2000" b="1" dirty="0" err="1"/>
              <a:t>ембріонізація</a:t>
            </a:r>
            <a:r>
              <a:rPr lang="ru-RU" sz="2000" b="1" dirty="0"/>
              <a:t> </a:t>
            </a:r>
            <a:r>
              <a:rPr lang="ru-RU" sz="2000" b="1" dirty="0" err="1"/>
              <a:t>сприяє</a:t>
            </a:r>
            <a:r>
              <a:rPr lang="ru-RU" sz="2000" b="1" dirty="0"/>
              <a:t> </a:t>
            </a:r>
            <a:r>
              <a:rPr lang="ru-RU" sz="2000" b="1" dirty="0" err="1"/>
              <a:t>посиленню</a:t>
            </a:r>
            <a:r>
              <a:rPr lang="ru-RU" sz="2000" b="1" dirty="0"/>
              <a:t> </a:t>
            </a:r>
            <a:r>
              <a:rPr lang="ru-RU" sz="2000" b="1" dirty="0" err="1"/>
              <a:t>цілісності</a:t>
            </a:r>
            <a:r>
              <a:rPr lang="ru-RU" sz="2000" b="1" dirty="0"/>
              <a:t> онтогенезу.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1196752"/>
            <a:ext cx="5875705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68" y="188641"/>
            <a:ext cx="8229600" cy="9144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</a:rPr>
              <a:t>НЕОТЕНІЯ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25940"/>
            <a:ext cx="576820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solidFill>
                  <a:schemeClr val="bg1"/>
                </a:solidFill>
              </a:rPr>
              <a:t>Неотенія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– </a:t>
            </a:r>
            <a:r>
              <a:rPr lang="ru-RU" sz="2000" b="1" dirty="0" err="1">
                <a:solidFill>
                  <a:schemeClr val="bg1"/>
                </a:solidFill>
              </a:rPr>
              <a:t>здатність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розмноження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ранніх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ru-RU" sz="2000" b="1" dirty="0" err="1">
                <a:solidFill>
                  <a:schemeClr val="bg1"/>
                </a:solidFill>
              </a:rPr>
              <a:t>личинкових</a:t>
            </a:r>
            <a:r>
              <a:rPr lang="ru-RU" sz="2000" b="1" dirty="0">
                <a:solidFill>
                  <a:schemeClr val="bg1"/>
                </a:solidFill>
              </a:rPr>
              <a:t>) </a:t>
            </a:r>
            <a:r>
              <a:rPr lang="ru-RU" sz="2000" b="1" dirty="0" err="1">
                <a:solidFill>
                  <a:schemeClr val="bg1"/>
                </a:solidFill>
              </a:rPr>
              <a:t>стадіях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розвитку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uk-UA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явище</a:t>
            </a:r>
            <a:r>
              <a:rPr lang="ru-RU" dirty="0"/>
              <a:t> є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і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 algn="just">
              <a:buClr>
                <a:schemeClr val="accent2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2400" u="sng" dirty="0" err="1" smtClean="0"/>
              <a:t>факультативну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необов’язкову</a:t>
            </a:r>
            <a:r>
              <a:rPr lang="ru-RU" sz="2400" dirty="0"/>
              <a:t>) </a:t>
            </a:r>
            <a:endParaRPr lang="ru-RU" sz="2400" dirty="0" smtClean="0"/>
          </a:p>
          <a:p>
            <a:pPr marL="342900" indent="-342900" algn="just">
              <a:buClr>
                <a:schemeClr val="accent2"/>
              </a:buClr>
              <a:buSzPct val="200000"/>
              <a:buFont typeface="Wingdings" panose="05000000000000000000" pitchFamily="2" charset="2"/>
              <a:buChar char="Ø"/>
            </a:pPr>
            <a:r>
              <a:rPr lang="ru-RU" sz="2400" u="sng" dirty="0" err="1" smtClean="0"/>
              <a:t>облігатну</a:t>
            </a:r>
            <a:r>
              <a:rPr lang="ru-RU" sz="2400" u="sng" dirty="0" smtClean="0"/>
              <a:t> </a:t>
            </a:r>
            <a:r>
              <a:rPr lang="ru-RU" sz="2400" u="sng" dirty="0" err="1"/>
              <a:t>неотенію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Прикладом </a:t>
            </a:r>
            <a:r>
              <a:rPr lang="ru-RU" dirty="0" err="1"/>
              <a:t>факультативної</a:t>
            </a:r>
            <a:r>
              <a:rPr lang="ru-RU" dirty="0"/>
              <a:t> </a:t>
            </a:r>
            <a:r>
              <a:rPr lang="ru-RU" dirty="0" err="1"/>
              <a:t>неотенії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sz="2800" dirty="0"/>
              <a:t>аксолотль </a:t>
            </a:r>
            <a:r>
              <a:rPr lang="ru-RU" dirty="0"/>
              <a:t>(</a:t>
            </a:r>
            <a:r>
              <a:rPr lang="ru-RU" b="1" i="1" dirty="0" err="1"/>
              <a:t>Ambystoma</a:t>
            </a:r>
            <a:r>
              <a:rPr lang="ru-RU" b="1" i="1" dirty="0"/>
              <a:t> </a:t>
            </a:r>
            <a:r>
              <a:rPr lang="ru-RU" b="1" i="1" dirty="0" err="1"/>
              <a:t>mexicanum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метаморфозу й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перетворюватись</a:t>
            </a:r>
            <a:r>
              <a:rPr lang="ru-RU" dirty="0"/>
              <a:t> на </a:t>
            </a:r>
            <a:r>
              <a:rPr lang="ru-RU" dirty="0" err="1"/>
              <a:t>дорослу</a:t>
            </a:r>
            <a:r>
              <a:rPr lang="ru-RU" dirty="0"/>
              <a:t> </a:t>
            </a:r>
            <a:r>
              <a:rPr lang="ru-RU" dirty="0" err="1"/>
              <a:t>особину</a:t>
            </a:r>
            <a:r>
              <a:rPr lang="ru-RU" dirty="0"/>
              <a:t> – </a:t>
            </a:r>
            <a:r>
              <a:rPr lang="ru-RU" sz="3200" dirty="0" err="1"/>
              <a:t>амбістому</a:t>
            </a:r>
            <a:r>
              <a:rPr lang="ru-RU" sz="3200" dirty="0"/>
              <a:t>. </a:t>
            </a:r>
            <a:endParaRPr lang="ru-RU" sz="3200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великий сирен (</a:t>
            </a:r>
            <a:r>
              <a:rPr lang="ru-RU" b="1" i="1" dirty="0" err="1"/>
              <a:t>Siren</a:t>
            </a:r>
            <a:r>
              <a:rPr lang="ru-RU" b="1" i="1" dirty="0"/>
              <a:t> </a:t>
            </a:r>
            <a:r>
              <a:rPr lang="ru-RU" b="1" i="1" dirty="0" err="1"/>
              <a:t>lacertina</a:t>
            </a:r>
            <a:r>
              <a:rPr lang="ru-RU" dirty="0"/>
              <a:t>)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метаморфозу (</a:t>
            </a:r>
            <a:r>
              <a:rPr lang="ru-RU" dirty="0" err="1"/>
              <a:t>облігатну</a:t>
            </a:r>
            <a:r>
              <a:rPr lang="ru-RU" dirty="0"/>
              <a:t> </a:t>
            </a:r>
            <a:r>
              <a:rPr lang="ru-RU" dirty="0" err="1"/>
              <a:t>неотенія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05" y="188641"/>
            <a:ext cx="2957262" cy="221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05" y="2406587"/>
            <a:ext cx="2976990" cy="223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636736"/>
            <a:ext cx="3238500" cy="201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09441"/>
            <a:ext cx="90730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Еволюційне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неотенії</a:t>
            </a:r>
            <a:r>
              <a:rPr lang="ru-RU" sz="2400" b="1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полягати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в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вузької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, </a:t>
            </a:r>
            <a:r>
              <a:rPr lang="ru-RU" dirty="0" err="1"/>
              <a:t>притаманної</a:t>
            </a:r>
            <a:r>
              <a:rPr lang="ru-RU" dirty="0"/>
              <a:t> </a:t>
            </a:r>
            <a:r>
              <a:rPr lang="ru-RU" dirty="0" err="1"/>
              <a:t>дорослому</a:t>
            </a:r>
            <a:r>
              <a:rPr lang="ru-RU" dirty="0"/>
              <a:t> </a:t>
            </a:r>
            <a:r>
              <a:rPr lang="ru-RU" dirty="0" err="1"/>
              <a:t>організмові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 err="1" smtClean="0"/>
              <a:t>збільшенні</a:t>
            </a:r>
            <a:r>
              <a:rPr lang="ru-RU" dirty="0" smtClean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пластичності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певне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скорочення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тривалості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онтогенезу </a:t>
            </a:r>
            <a:r>
              <a:rPr lang="ru-RU" dirty="0"/>
              <a:t>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збільшення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кількості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поколінь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b="1" dirty="0"/>
          </a:p>
          <a:p>
            <a:pPr algn="just"/>
            <a:r>
              <a:rPr lang="ru-RU" dirty="0" smtClean="0"/>
              <a:t>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еволюціонування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– </a:t>
            </a:r>
            <a:r>
              <a:rPr lang="ru-RU" dirty="0" err="1"/>
              <a:t>існують</a:t>
            </a:r>
            <a:r>
              <a:rPr lang="ru-RU" dirty="0"/>
              <a:t> думки,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таким шляхом </a:t>
            </a:r>
            <a:r>
              <a:rPr lang="ru-RU" dirty="0" err="1"/>
              <a:t>сформувались</a:t>
            </a:r>
            <a:r>
              <a:rPr lang="ru-RU" dirty="0"/>
              <a:t> </a:t>
            </a:r>
            <a:r>
              <a:rPr lang="ru-RU" dirty="0" err="1"/>
              <a:t>трав’янисті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комахи</a:t>
            </a:r>
            <a:r>
              <a:rPr lang="ru-RU" dirty="0"/>
              <a:t> та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хребетні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326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верх 4"/>
          <p:cNvSpPr/>
          <p:nvPr/>
        </p:nvSpPr>
        <p:spPr>
          <a:xfrm>
            <a:off x="307968" y="1052736"/>
            <a:ext cx="8640960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err="1"/>
              <a:t>Феталізація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7968" y="1700808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chemeClr val="bg1"/>
                </a:solidFill>
              </a:rPr>
              <a:t>Феталізація</a:t>
            </a:r>
            <a:r>
              <a:rPr lang="ru-RU" sz="2400" dirty="0">
                <a:solidFill>
                  <a:schemeClr val="bg1"/>
                </a:solidFill>
              </a:rPr>
              <a:t> – </a:t>
            </a:r>
            <a:r>
              <a:rPr lang="ru-RU" sz="2400" dirty="0" err="1">
                <a:solidFill>
                  <a:schemeClr val="bg1"/>
                </a:solidFill>
              </a:rPr>
              <a:t>збереження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дорослому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властивих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ембріональним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етапам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розвитку</a:t>
            </a:r>
            <a:r>
              <a:rPr lang="ru-RU" sz="2400" dirty="0">
                <a:solidFill>
                  <a:schemeClr val="bg1"/>
                </a:solidFill>
              </a:rPr>
              <a:t>, через </a:t>
            </a:r>
            <a:r>
              <a:rPr lang="ru-RU" sz="2400" dirty="0" err="1">
                <a:solidFill>
                  <a:schemeClr val="bg1"/>
                </a:solidFill>
              </a:rPr>
              <a:t>гальмування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темпів</a:t>
            </a:r>
            <a:r>
              <a:rPr lang="ru-RU" sz="2400" dirty="0">
                <a:solidFill>
                  <a:schemeClr val="bg1"/>
                </a:solidFill>
              </a:rPr>
              <a:t> онтогенезу </a:t>
            </a:r>
            <a:r>
              <a:rPr lang="ru-RU" sz="2400" dirty="0" err="1">
                <a:solidFill>
                  <a:schemeClr val="bg1"/>
                </a:solidFill>
              </a:rPr>
              <a:t>певних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органів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структур.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поширений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еволюційного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</a:t>
            </a:r>
            <a:r>
              <a:rPr lang="ru-RU" sz="2000" i="1" dirty="0"/>
              <a:t>прикладами </a:t>
            </a:r>
            <a:r>
              <a:rPr lang="ru-RU" sz="2000" i="1" dirty="0" err="1"/>
              <a:t>якого</a:t>
            </a:r>
            <a:r>
              <a:rPr lang="ru-RU" sz="2000" i="1" dirty="0"/>
              <a:t> </a:t>
            </a:r>
            <a:r>
              <a:rPr lang="ru-RU" sz="2000" i="1" dirty="0" err="1"/>
              <a:t>можуть</a:t>
            </a:r>
            <a:r>
              <a:rPr lang="ru-RU" sz="2000" i="1" dirty="0"/>
              <a:t> бути </a:t>
            </a:r>
            <a:r>
              <a:rPr lang="ru-RU" sz="2000" i="1" dirty="0" err="1"/>
              <a:t>переважання</a:t>
            </a:r>
            <a:r>
              <a:rPr lang="ru-RU" sz="2000" i="1" dirty="0"/>
              <a:t> </a:t>
            </a:r>
            <a:r>
              <a:rPr lang="ru-RU" sz="2000" i="1" dirty="0" err="1"/>
              <a:t>хрящових</a:t>
            </a:r>
            <a:r>
              <a:rPr lang="ru-RU" sz="2000" i="1" dirty="0"/>
              <a:t> </a:t>
            </a:r>
            <a:r>
              <a:rPr lang="ru-RU" sz="2000" i="1" dirty="0" err="1"/>
              <a:t>елементів</a:t>
            </a:r>
            <a:r>
              <a:rPr lang="ru-RU" sz="2000" i="1" dirty="0"/>
              <a:t> у </a:t>
            </a:r>
            <a:r>
              <a:rPr lang="ru-RU" sz="2000" i="1" dirty="0" err="1"/>
              <a:t>скелеті</a:t>
            </a:r>
            <a:r>
              <a:rPr lang="ru-RU" sz="2000" i="1" dirty="0"/>
              <a:t> </a:t>
            </a:r>
            <a:r>
              <a:rPr lang="ru-RU" sz="2000" i="1" dirty="0" err="1"/>
              <a:t>сучасних</a:t>
            </a:r>
            <a:r>
              <a:rPr lang="ru-RU" sz="2000" i="1" dirty="0"/>
              <a:t> </a:t>
            </a:r>
            <a:r>
              <a:rPr lang="ru-RU" sz="2000" i="1" dirty="0" err="1"/>
              <a:t>амфібій</a:t>
            </a:r>
            <a:r>
              <a:rPr lang="ru-RU" sz="2000" i="1" dirty="0"/>
              <a:t> </a:t>
            </a:r>
            <a:r>
              <a:rPr lang="ru-RU" sz="2000" i="1" dirty="0" err="1"/>
              <a:t>тощо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algn="just"/>
            <a:endParaRPr lang="uk-UA" sz="2000" i="1" dirty="0" smtClean="0"/>
          </a:p>
          <a:p>
            <a:pPr algn="just"/>
            <a:endParaRPr lang="ru-RU" sz="2000" i="1" dirty="0"/>
          </a:p>
          <a:p>
            <a:pPr algn="just"/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/>
              <a:t>ця</a:t>
            </a:r>
            <a:r>
              <a:rPr lang="ru-RU" sz="2400" dirty="0"/>
              <a:t> форма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відіграла</a:t>
            </a:r>
            <a:r>
              <a:rPr lang="ru-RU" sz="2400" dirty="0"/>
              <a:t>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в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незначний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розвиток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волосяного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покриву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тілі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співвідношення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лицьової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мозкової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частин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черепу</a:t>
            </a:r>
            <a:r>
              <a:rPr lang="ru-RU" sz="2400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96" y="314460"/>
            <a:ext cx="3888432" cy="138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312" y="265623"/>
            <a:ext cx="5799904" cy="914400"/>
          </a:xfrm>
        </p:spPr>
        <p:txBody>
          <a:bodyPr>
            <a:noAutofit/>
          </a:bodyPr>
          <a:lstStyle/>
          <a:p>
            <a:r>
              <a:rPr lang="ru-RU" sz="4800" b="1" i="1" dirty="0" err="1"/>
              <a:t>Адультизація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196752"/>
            <a:ext cx="4104456" cy="267765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chemeClr val="bg1"/>
                </a:solidFill>
              </a:rPr>
              <a:t>Адультизація</a:t>
            </a:r>
            <a:r>
              <a:rPr lang="ru-RU" sz="2400" dirty="0">
                <a:solidFill>
                  <a:schemeClr val="bg1"/>
                </a:solidFill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</a:rPr>
              <a:t>прискорений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розвиток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певних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органів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систем </a:t>
            </a:r>
            <a:r>
              <a:rPr lang="ru-RU" sz="2400" b="1" dirty="0" err="1">
                <a:solidFill>
                  <a:schemeClr val="bg1"/>
                </a:solidFill>
              </a:rPr>
              <a:t>органів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організму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i="1" dirty="0">
                <a:solidFill>
                  <a:schemeClr val="bg1"/>
                </a:solidFill>
              </a:rPr>
              <a:t>через </a:t>
            </a:r>
            <a:r>
              <a:rPr lang="ru-RU" sz="2400" i="1" dirty="0" err="1">
                <a:solidFill>
                  <a:schemeClr val="bg1"/>
                </a:solidFill>
              </a:rPr>
              <a:t>що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дефінітивні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риси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з’являються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ранніх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стадіях</a:t>
            </a:r>
            <a:r>
              <a:rPr lang="ru-RU" sz="2400" i="1" dirty="0">
                <a:solidFill>
                  <a:schemeClr val="bg1"/>
                </a:solidFill>
              </a:rPr>
              <a:t> онтогенезу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228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933056"/>
            <a:ext cx="8337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Прикладами </a:t>
            </a:r>
            <a:r>
              <a:rPr lang="ru-RU" sz="3200" dirty="0" err="1"/>
              <a:t>подібних</a:t>
            </a:r>
            <a:r>
              <a:rPr lang="ru-RU" sz="3200" dirty="0"/>
              <a:t> </a:t>
            </a:r>
            <a:r>
              <a:rPr lang="ru-RU" sz="3200" dirty="0" err="1"/>
              <a:t>перетворень</a:t>
            </a:r>
            <a:r>
              <a:rPr lang="ru-RU" sz="3200" dirty="0"/>
              <a:t> </a:t>
            </a:r>
            <a:r>
              <a:rPr lang="ru-RU" sz="3200" i="1" dirty="0" err="1"/>
              <a:t>можуть</a:t>
            </a:r>
            <a:r>
              <a:rPr lang="ru-RU" sz="3200" i="1" dirty="0"/>
              <a:t> бути </a:t>
            </a:r>
            <a:r>
              <a:rPr lang="ru-RU" sz="3200" i="1" dirty="0" err="1"/>
              <a:t>формування</a:t>
            </a:r>
            <a:r>
              <a:rPr lang="ru-RU" sz="3200" i="1" dirty="0"/>
              <a:t> </a:t>
            </a:r>
            <a:r>
              <a:rPr lang="ru-RU" sz="3200" i="1" dirty="0" err="1"/>
              <a:t>слухової</a:t>
            </a:r>
            <a:r>
              <a:rPr lang="ru-RU" sz="3200" i="1" dirty="0"/>
              <a:t> </a:t>
            </a:r>
            <a:r>
              <a:rPr lang="ru-RU" sz="3200" i="1" dirty="0" err="1"/>
              <a:t>системи</a:t>
            </a:r>
            <a:r>
              <a:rPr lang="ru-RU" sz="3200" i="1" dirty="0"/>
              <a:t> в ластоногих і </a:t>
            </a:r>
            <a:r>
              <a:rPr lang="ru-RU" sz="3200" i="1" dirty="0" err="1"/>
              <a:t>навіть</a:t>
            </a:r>
            <a:r>
              <a:rPr lang="ru-RU" sz="3200" i="1" dirty="0"/>
              <a:t> сама </a:t>
            </a:r>
            <a:r>
              <a:rPr lang="ru-RU" sz="3200" i="1" dirty="0" err="1"/>
              <a:t>неотенія</a:t>
            </a:r>
            <a:r>
              <a:rPr lang="ru-RU" sz="3200" i="1" dirty="0"/>
              <a:t> (</a:t>
            </a:r>
            <a:r>
              <a:rPr lang="ru-RU" sz="3200" i="1" dirty="0" err="1"/>
              <a:t>прискорене</a:t>
            </a:r>
            <a:r>
              <a:rPr lang="ru-RU" sz="3200" i="1" dirty="0"/>
              <a:t> </a:t>
            </a:r>
            <a:r>
              <a:rPr lang="ru-RU" sz="3200" i="1" dirty="0" err="1"/>
              <a:t>формування</a:t>
            </a:r>
            <a:r>
              <a:rPr lang="ru-RU" sz="3200" i="1" dirty="0"/>
              <a:t> </a:t>
            </a:r>
            <a:r>
              <a:rPr lang="ru-RU" sz="3200" i="1" dirty="0" err="1"/>
              <a:t>статевої</a:t>
            </a:r>
            <a:r>
              <a:rPr lang="ru-RU" sz="3200" i="1" dirty="0"/>
              <a:t> </a:t>
            </a:r>
            <a:r>
              <a:rPr lang="ru-RU" sz="3200" i="1" dirty="0" err="1"/>
              <a:t>системи</a:t>
            </a:r>
            <a:r>
              <a:rPr lang="ru-RU" sz="3200" i="1" dirty="0"/>
              <a:t>).</a:t>
            </a:r>
          </a:p>
          <a:p>
            <a:r>
              <a:rPr lang="ru-RU" sz="3200" b="1" i="1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4653136"/>
            <a:ext cx="8568952" cy="194421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620688"/>
            <a:ext cx="8229600" cy="914400"/>
          </a:xfrm>
        </p:spPr>
        <p:txBody>
          <a:bodyPr>
            <a:noAutofit/>
          </a:bodyPr>
          <a:lstStyle/>
          <a:p>
            <a:r>
              <a:rPr lang="ru-RU" sz="4400" b="1" i="1" dirty="0" err="1"/>
              <a:t>Автономізація</a:t>
            </a:r>
            <a:r>
              <a:rPr lang="ru-RU" sz="4400" b="1" i="1" dirty="0"/>
              <a:t> онтогенезу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33945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історичних</a:t>
            </a:r>
            <a:r>
              <a:rPr lang="ru-RU" sz="2400" dirty="0"/>
              <a:t> </a:t>
            </a:r>
            <a:r>
              <a:rPr lang="ru-RU" sz="2400" dirty="0" err="1"/>
              <a:t>перетворень</a:t>
            </a:r>
            <a:r>
              <a:rPr lang="ru-RU" sz="2400" dirty="0"/>
              <a:t>,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організмом</a:t>
            </a:r>
            <a:r>
              <a:rPr lang="ru-RU" sz="2400" dirty="0"/>
              <a:t> та </a:t>
            </a:r>
            <a:r>
              <a:rPr lang="ru-RU" sz="2400" dirty="0" err="1"/>
              <a:t>середовищем</a:t>
            </a:r>
            <a:r>
              <a:rPr lang="ru-RU" sz="2400" dirty="0"/>
              <a:t> </a:t>
            </a:r>
            <a:r>
              <a:rPr lang="ru-RU" sz="2400" i="1" dirty="0" err="1"/>
              <a:t>постійно</a:t>
            </a:r>
            <a:r>
              <a:rPr lang="ru-RU" sz="2400" i="1" dirty="0"/>
              <a:t> </a:t>
            </a:r>
            <a:r>
              <a:rPr lang="ru-RU" sz="2400" i="1" dirty="0" err="1"/>
              <a:t>змінювались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пов’язане</a:t>
            </a:r>
            <a:r>
              <a:rPr lang="ru-RU" sz="2400" dirty="0"/>
              <a:t> як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змінами</a:t>
            </a:r>
            <a:r>
              <a:rPr lang="ru-RU" sz="2000" i="1" dirty="0"/>
              <a:t> </a:t>
            </a:r>
            <a:r>
              <a:rPr lang="ru-RU" sz="2000" i="1" dirty="0" err="1"/>
              <a:t>середовища</a:t>
            </a:r>
            <a:r>
              <a:rPr lang="ru-RU" sz="2400" dirty="0"/>
              <a:t>, так і </a:t>
            </a:r>
            <a:r>
              <a:rPr lang="ru-RU" sz="2000" i="1" u="sng" dirty="0"/>
              <a:t>з </a:t>
            </a:r>
            <a:r>
              <a:rPr lang="ru-RU" sz="2000" i="1" u="sng" dirty="0" err="1"/>
              <a:t>еволюцією</a:t>
            </a:r>
            <a:r>
              <a:rPr lang="ru-RU" sz="2000" i="1" u="sng" dirty="0"/>
              <a:t> самого </a:t>
            </a:r>
            <a:r>
              <a:rPr lang="ru-RU" sz="2000" i="1" u="sng" dirty="0" err="1"/>
              <a:t>організму</a:t>
            </a:r>
            <a:r>
              <a:rPr lang="ru-RU" sz="2000" i="1" u="sng" dirty="0"/>
              <a:t>. </a:t>
            </a:r>
            <a:endParaRPr lang="ru-RU" sz="2000" i="1" u="sng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/>
              <a:t>індивідуальної</a:t>
            </a:r>
            <a:r>
              <a:rPr lang="ru-RU" sz="2400" dirty="0"/>
              <a:t> </a:t>
            </a:r>
            <a:r>
              <a:rPr lang="ru-RU" sz="2400" dirty="0" err="1"/>
              <a:t>стійкості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до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впливів</a:t>
            </a:r>
            <a:r>
              <a:rPr lang="ru-RU" sz="2400" dirty="0"/>
              <a:t> </a:t>
            </a:r>
            <a:r>
              <a:rPr lang="ru-RU" sz="2400" dirty="0" err="1"/>
              <a:t>робить</a:t>
            </a:r>
            <a:r>
              <a:rPr lang="ru-RU" sz="2400" dirty="0"/>
              <a:t> онтогенез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залежним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рушійних</a:t>
            </a:r>
            <a:r>
              <a:rPr lang="ru-RU" sz="2400" dirty="0"/>
              <a:t> </a:t>
            </a:r>
            <a:r>
              <a:rPr lang="ru-RU" sz="2400" dirty="0" err="1"/>
              <a:t>впливів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Процес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зменшення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вирішального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фізико-хімічних</a:t>
            </a:r>
            <a:r>
              <a:rPr lang="ru-RU" sz="2400" dirty="0">
                <a:solidFill>
                  <a:schemeClr val="bg1"/>
                </a:solidFill>
              </a:rPr>
              <a:t> умов </a:t>
            </a:r>
            <a:r>
              <a:rPr lang="ru-RU" sz="2400" dirty="0" err="1">
                <a:solidFill>
                  <a:schemeClr val="bg1"/>
                </a:solidFill>
              </a:rPr>
              <a:t>довкілля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сприяє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зростанню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стійкості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процесів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індивідуального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розвитку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прийнято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розуміти</a:t>
            </a:r>
            <a:r>
              <a:rPr lang="ru-RU" sz="2400" dirty="0">
                <a:solidFill>
                  <a:schemeClr val="bg1"/>
                </a:solidFill>
              </a:rPr>
              <a:t> як </a:t>
            </a:r>
            <a:r>
              <a:rPr lang="ru-RU" sz="2400" dirty="0" err="1">
                <a:solidFill>
                  <a:schemeClr val="bg1"/>
                </a:solidFill>
              </a:rPr>
              <a:t>процес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автономізації</a:t>
            </a:r>
            <a:r>
              <a:rPr lang="ru-RU" sz="3200" dirty="0">
                <a:solidFill>
                  <a:schemeClr val="bg1"/>
                </a:solidFill>
              </a:rPr>
              <a:t> онтогенезу.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Еволюційний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означеного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40768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полягає</a:t>
            </a:r>
            <a:r>
              <a:rPr lang="ru-RU" sz="2400" dirty="0" smtClean="0"/>
              <a:t> </a:t>
            </a:r>
            <a:r>
              <a:rPr lang="ru-RU" sz="2400" dirty="0"/>
              <a:t>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організм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поступово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звільняється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впливів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незначних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короткочасних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впливів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середовища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стабілізуючи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хід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свого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342900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, то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b="1" dirty="0" err="1"/>
              <a:t>надзвичайну</a:t>
            </a:r>
            <a:r>
              <a:rPr lang="ru-RU" b="1" dirty="0"/>
              <a:t>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нижчих</a:t>
            </a:r>
            <a:r>
              <a:rPr lang="ru-RU" b="1" dirty="0"/>
              <a:t> </a:t>
            </a:r>
            <a:r>
              <a:rPr lang="ru-RU" b="1" dirty="0" err="1"/>
              <a:t>безхребетних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умов </a:t>
            </a:r>
            <a:r>
              <a:rPr lang="ru-RU" b="1" dirty="0" err="1"/>
              <a:t>довкілля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стосується</a:t>
            </a:r>
            <a:r>
              <a:rPr lang="ru-RU" dirty="0"/>
              <a:t> як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(при </a:t>
            </a:r>
            <a:r>
              <a:rPr lang="ru-RU" dirty="0" err="1"/>
              <a:t>відсутності</a:t>
            </a:r>
            <a:r>
              <a:rPr lang="ru-RU" dirty="0"/>
              <a:t> води – </a:t>
            </a:r>
            <a:r>
              <a:rPr lang="ru-RU" dirty="0" err="1"/>
              <a:t>утворення</a:t>
            </a:r>
            <a:r>
              <a:rPr lang="ru-RU" dirty="0"/>
              <a:t> цист, „</a:t>
            </a:r>
            <a:r>
              <a:rPr lang="ru-RU" dirty="0" err="1"/>
              <a:t>зимуючих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” </a:t>
            </a:r>
            <a:r>
              <a:rPr lang="ru-RU" dirty="0" err="1"/>
              <a:t>тощо</a:t>
            </a:r>
            <a:r>
              <a:rPr lang="ru-RU" dirty="0"/>
              <a:t>), так і </a:t>
            </a:r>
            <a:r>
              <a:rPr lang="ru-RU" dirty="0" err="1"/>
              <a:t>наземних</a:t>
            </a:r>
            <a:r>
              <a:rPr lang="ru-RU" dirty="0"/>
              <a:t> – у </a:t>
            </a:r>
            <a:r>
              <a:rPr lang="ru-RU" dirty="0" err="1"/>
              <a:t>вугриці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при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личинка </a:t>
            </a:r>
            <a:r>
              <a:rPr lang="ru-RU" dirty="0" err="1"/>
              <a:t>рабдитовидна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філяриєвидну</a:t>
            </a:r>
            <a:r>
              <a:rPr lang="ru-RU" dirty="0"/>
              <a:t> і переходить до </a:t>
            </a:r>
            <a:r>
              <a:rPr lang="ru-RU" dirty="0" err="1"/>
              <a:t>паразитичного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36" y="3429000"/>
            <a:ext cx="3528447" cy="269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У </a:t>
            </a:r>
            <a:r>
              <a:rPr lang="ru-RU" sz="2400" dirty="0"/>
              <a:t>комах онтогенез </a:t>
            </a:r>
            <a:r>
              <a:rPr lang="ru-RU" sz="2400" dirty="0" err="1"/>
              <a:t>певним</a:t>
            </a:r>
            <a:r>
              <a:rPr lang="ru-RU" sz="2400" dirty="0"/>
              <a:t> чином </a:t>
            </a:r>
            <a:r>
              <a:rPr lang="ru-RU" sz="2400" dirty="0" err="1"/>
              <a:t>стабілізується</a:t>
            </a:r>
            <a:r>
              <a:rPr lang="ru-RU" sz="2400" dirty="0"/>
              <a:t>, але ж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температурних</a:t>
            </a:r>
            <a:r>
              <a:rPr lang="ru-RU" sz="2400" dirty="0"/>
              <a:t> умов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отримала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dirty="0" err="1"/>
              <a:t>фізіологічного</a:t>
            </a:r>
            <a:r>
              <a:rPr lang="ru-RU" sz="2400" dirty="0"/>
              <a:t> часу – </a:t>
            </a:r>
            <a:r>
              <a:rPr lang="ru-RU" sz="2400" dirty="0" err="1"/>
              <a:t>остаточний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можливий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при </a:t>
            </a:r>
            <a:r>
              <a:rPr lang="ru-RU" sz="2400" dirty="0" err="1"/>
              <a:t>комбінуванні</a:t>
            </a:r>
            <a:r>
              <a:rPr lang="ru-RU" sz="2400" dirty="0"/>
              <a:t> часу та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надпорогової</a:t>
            </a:r>
            <a:r>
              <a:rPr lang="ru-RU" sz="2400" dirty="0"/>
              <a:t> (</a:t>
            </a:r>
            <a:r>
              <a:rPr lang="ru-RU" sz="2400" dirty="0" err="1"/>
              <a:t>необхідної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) </a:t>
            </a:r>
            <a:r>
              <a:rPr lang="ru-RU" sz="2400" dirty="0" err="1"/>
              <a:t>температури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	Лише </a:t>
            </a:r>
            <a:r>
              <a:rPr lang="ru-RU" sz="2400" dirty="0"/>
              <a:t>у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ми </a:t>
            </a:r>
            <a:r>
              <a:rPr lang="ru-RU" sz="2400" dirty="0" err="1"/>
              <a:t>спостерігаємо</a:t>
            </a:r>
            <a:r>
              <a:rPr lang="ru-RU" sz="2400" dirty="0"/>
              <a:t> </a:t>
            </a:r>
            <a:r>
              <a:rPr lang="ru-RU" sz="2400" dirty="0" err="1"/>
              <a:t>справжнє</a:t>
            </a:r>
            <a:r>
              <a:rPr lang="ru-RU" sz="2400" dirty="0"/>
              <a:t> </a:t>
            </a:r>
            <a:r>
              <a:rPr lang="ru-RU" sz="2400" dirty="0" err="1"/>
              <a:t>зменшення</a:t>
            </a:r>
            <a:r>
              <a:rPr lang="ru-RU" sz="2400" dirty="0"/>
              <a:t>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впливів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наочно</a:t>
            </a:r>
            <a:r>
              <a:rPr lang="ru-RU" sz="2400" dirty="0"/>
              <a:t> </a:t>
            </a:r>
            <a:r>
              <a:rPr lang="ru-RU" sz="2400" dirty="0" err="1"/>
              <a:t>простежується</a:t>
            </a:r>
            <a:r>
              <a:rPr lang="ru-RU" sz="2400" dirty="0"/>
              <a:t> у </a:t>
            </a:r>
            <a:r>
              <a:rPr lang="ru-RU" sz="2400" dirty="0" err="1"/>
              <a:t>птахів</a:t>
            </a:r>
            <a:r>
              <a:rPr lang="ru-RU" sz="2400" dirty="0"/>
              <a:t> (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куркою</a:t>
            </a:r>
            <a:r>
              <a:rPr lang="ru-RU" sz="2400" dirty="0"/>
              <a:t> з </a:t>
            </a:r>
            <a:r>
              <a:rPr lang="ru-RU" sz="2400" dirty="0" err="1"/>
              <a:t>качиних</a:t>
            </a:r>
            <a:r>
              <a:rPr lang="ru-RU" sz="2400" dirty="0"/>
              <a:t> </a:t>
            </a:r>
            <a:r>
              <a:rPr lang="ru-RU" sz="2400" dirty="0" err="1"/>
              <a:t>яєць</a:t>
            </a:r>
            <a:r>
              <a:rPr lang="ru-RU" sz="2400" dirty="0"/>
              <a:t> </a:t>
            </a:r>
            <a:r>
              <a:rPr lang="ru-RU" sz="2400" dirty="0" err="1"/>
              <a:t>виводяться</a:t>
            </a:r>
            <a:r>
              <a:rPr lang="ru-RU" sz="2400" dirty="0"/>
              <a:t> </a:t>
            </a:r>
            <a:r>
              <a:rPr lang="ru-RU" sz="2400" dirty="0" err="1"/>
              <a:t>каченята</a:t>
            </a:r>
            <a:r>
              <a:rPr lang="ru-RU" sz="2400" dirty="0"/>
              <a:t>) та </a:t>
            </a:r>
            <a:r>
              <a:rPr lang="ru-RU" sz="2400" dirty="0" err="1"/>
              <a:t>ссавців</a:t>
            </a:r>
            <a:r>
              <a:rPr lang="ru-RU" sz="2400" dirty="0"/>
              <a:t> (</a:t>
            </a:r>
            <a:r>
              <a:rPr lang="ru-RU" sz="2400" dirty="0" err="1"/>
              <a:t>внутрішньоутробний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).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Одним </a:t>
            </a:r>
            <a:r>
              <a:rPr lang="ru-RU" sz="2400" dirty="0"/>
              <a:t>з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</a:t>
            </a:r>
            <a:r>
              <a:rPr lang="ru-RU" sz="2400" dirty="0" err="1"/>
              <a:t>автономізації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до </a:t>
            </a:r>
            <a:r>
              <a:rPr lang="ru-RU" sz="2400" dirty="0" err="1"/>
              <a:t>підтримання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гомеостазу.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Відмінності </a:t>
            </a:r>
            <a:r>
              <a:rPr lang="uk-UA" sz="3100" b="1" dirty="0" smtClean="0"/>
              <a:t>статевого процесу </a:t>
            </a:r>
            <a:r>
              <a:rPr lang="uk-UA" b="1" dirty="0" smtClean="0"/>
              <a:t>та розмноження у різних організмів.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640" y="1556792"/>
            <a:ext cx="835292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800" b="1" dirty="0" err="1"/>
              <a:t>статевий</a:t>
            </a:r>
            <a:r>
              <a:rPr lang="ru-RU" sz="2800" b="1" dirty="0"/>
              <a:t> </a:t>
            </a:r>
            <a:r>
              <a:rPr lang="ru-RU" sz="2800" b="1" dirty="0" err="1"/>
              <a:t>процес</a:t>
            </a:r>
            <a:r>
              <a:rPr lang="ru-RU" sz="2800" dirty="0"/>
              <a:t> та </a:t>
            </a:r>
            <a:r>
              <a:rPr lang="ru-RU" sz="2800" b="1" dirty="0" err="1"/>
              <a:t>розмноження</a:t>
            </a:r>
            <a:r>
              <a:rPr lang="ru-RU" sz="2800" dirty="0"/>
              <a:t> </a:t>
            </a:r>
            <a:r>
              <a:rPr lang="ru-RU" sz="2000" dirty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різні</a:t>
            </a:r>
            <a:r>
              <a:rPr lang="ru-RU" sz="3600" dirty="0"/>
              <a:t> </a:t>
            </a:r>
            <a:r>
              <a:rPr lang="ru-RU" sz="3600" dirty="0" err="1"/>
              <a:t>явища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3600" u="sng" dirty="0" err="1"/>
              <a:t>можуть</a:t>
            </a:r>
            <a:r>
              <a:rPr lang="ru-RU" sz="3600" u="sng" dirty="0"/>
              <a:t> </a:t>
            </a:r>
            <a:r>
              <a:rPr lang="ru-RU" sz="3600" u="sng" dirty="0" err="1"/>
              <a:t>існувати</a:t>
            </a:r>
            <a:r>
              <a:rPr lang="ru-RU" sz="3600" u="sng" dirty="0"/>
              <a:t> </a:t>
            </a:r>
            <a:r>
              <a:rPr lang="ru-RU" sz="3600" u="sng" dirty="0" err="1"/>
              <a:t>окремо</a:t>
            </a:r>
            <a:r>
              <a:rPr lang="ru-RU" sz="3600" u="sng" dirty="0"/>
              <a:t> </a:t>
            </a:r>
            <a:r>
              <a:rPr lang="ru-RU" sz="3600" u="sng" dirty="0" err="1"/>
              <a:t>одне</a:t>
            </a:r>
            <a:r>
              <a:rPr lang="ru-RU" sz="3600" u="sng" dirty="0"/>
              <a:t> </a:t>
            </a:r>
            <a:r>
              <a:rPr lang="ru-RU" sz="3600" u="sng" dirty="0" err="1"/>
              <a:t>від</a:t>
            </a:r>
            <a:r>
              <a:rPr lang="ru-RU" sz="3600" u="sng" dirty="0"/>
              <a:t> одного. </a:t>
            </a:r>
            <a:endParaRPr lang="ru-RU" sz="3600" u="sng" dirty="0" smtClean="0"/>
          </a:p>
          <a:p>
            <a:pPr algn="just"/>
            <a:endParaRPr lang="ru-RU" b="1" dirty="0" smtClean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11560" y="4419114"/>
            <a:ext cx="3744416" cy="189020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04048" y="4419114"/>
            <a:ext cx="3528392" cy="189020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6640" y="4419114"/>
            <a:ext cx="3989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Розмноження</a:t>
            </a:r>
            <a:r>
              <a:rPr lang="ru-RU" sz="2800" dirty="0">
                <a:solidFill>
                  <a:schemeClr val="bg1"/>
                </a:solidFill>
              </a:rPr>
              <a:t> –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процес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виникнення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особин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653136"/>
            <a:ext cx="34563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статевий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процес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нових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комбінацій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походить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особин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777686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еволюції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та </a:t>
            </a:r>
            <a:r>
              <a:rPr lang="ru-RU" sz="2000" dirty="0" err="1"/>
              <a:t>вдосконалення</a:t>
            </a:r>
            <a:r>
              <a:rPr lang="ru-RU" sz="2000" dirty="0"/>
              <a:t> </a:t>
            </a:r>
            <a:r>
              <a:rPr lang="ru-RU" sz="2000" dirty="0" err="1"/>
              <a:t>регуляторних</a:t>
            </a:r>
            <a:r>
              <a:rPr lang="ru-RU" sz="2000" dirty="0"/>
              <a:t> </a:t>
            </a:r>
            <a:r>
              <a:rPr lang="ru-RU" sz="2000" dirty="0" err="1"/>
              <a:t>механізмів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Здійснюється</a:t>
            </a:r>
            <a:r>
              <a:rPr lang="ru-RU" sz="2000" dirty="0" smtClean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прямих</a:t>
            </a:r>
            <a:r>
              <a:rPr lang="ru-RU" sz="2000" dirty="0"/>
              <a:t> та </a:t>
            </a:r>
            <a:r>
              <a:rPr lang="ru-RU" sz="2000" dirty="0" err="1"/>
              <a:t>зворотних</a:t>
            </a:r>
            <a:r>
              <a:rPr lang="ru-RU" sz="2000" dirty="0"/>
              <a:t> </a:t>
            </a:r>
            <a:r>
              <a:rPr lang="ru-RU" sz="2000" dirty="0" err="1"/>
              <a:t>зв’язків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За </a:t>
            </a:r>
            <a:r>
              <a:rPr lang="ru-RU" sz="2000" dirty="0"/>
              <a:t>І.І. Шмальгаузеном, увесь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перетворенні</a:t>
            </a:r>
            <a:r>
              <a:rPr lang="ru-RU" sz="2000" dirty="0"/>
              <a:t> </a:t>
            </a:r>
            <a:r>
              <a:rPr lang="ru-RU" sz="2000" dirty="0" err="1"/>
              <a:t>спадкової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в систему </a:t>
            </a:r>
            <a:r>
              <a:rPr lang="ru-RU" sz="2000" dirty="0" err="1"/>
              <a:t>життєвих</a:t>
            </a:r>
            <a:r>
              <a:rPr lang="ru-RU" sz="2000" dirty="0"/>
              <a:t> </a:t>
            </a:r>
            <a:r>
              <a:rPr lang="ru-RU" sz="2000" dirty="0" err="1"/>
              <a:t>зв’язків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з </a:t>
            </a:r>
            <a:r>
              <a:rPr lang="ru-RU" sz="2000" dirty="0" err="1"/>
              <a:t>середовищем</a:t>
            </a:r>
            <a:r>
              <a:rPr lang="ru-RU" sz="2000" dirty="0"/>
              <a:t>. </a:t>
            </a:r>
            <a:r>
              <a:rPr lang="ru-RU" sz="2000" dirty="0" err="1"/>
              <a:t>Зворотна</a:t>
            </a:r>
            <a:r>
              <a:rPr lang="ru-RU" sz="2000" dirty="0"/>
              <a:t> </a:t>
            </a:r>
            <a:r>
              <a:rPr lang="ru-RU" sz="2000" dirty="0" err="1"/>
              <a:t>інформація</a:t>
            </a:r>
            <a:r>
              <a:rPr lang="ru-RU" sz="2000" dirty="0"/>
              <a:t> </a:t>
            </a:r>
            <a:r>
              <a:rPr lang="ru-RU" sz="2000" dirty="0" err="1"/>
              <a:t>отримується</a:t>
            </a:r>
            <a:r>
              <a:rPr lang="ru-RU" sz="2000" dirty="0"/>
              <a:t> через </a:t>
            </a:r>
            <a:r>
              <a:rPr lang="ru-RU" sz="2000" dirty="0" err="1"/>
              <a:t>ознаки</a:t>
            </a:r>
            <a:r>
              <a:rPr lang="ru-RU" sz="2000" dirty="0"/>
              <a:t> фенотипу,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контролювати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організацію</a:t>
            </a:r>
            <a:r>
              <a:rPr lang="ru-RU" sz="2000" dirty="0"/>
              <a:t> з боку </a:t>
            </a:r>
            <a:r>
              <a:rPr lang="ru-RU" sz="2000" dirty="0" err="1" smtClean="0"/>
              <a:t>екосистемних</a:t>
            </a:r>
            <a:r>
              <a:rPr lang="ru-RU" sz="2000" dirty="0" smtClean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 err="1"/>
              <a:t>еволюції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як </a:t>
            </a:r>
            <a:r>
              <a:rPr lang="ru-RU" sz="2000" dirty="0" err="1"/>
              <a:t>цілого</a:t>
            </a:r>
            <a:r>
              <a:rPr lang="ru-RU" sz="2000" dirty="0"/>
              <a:t> </a:t>
            </a:r>
            <a:r>
              <a:rPr lang="ru-RU" sz="2000" dirty="0" err="1"/>
              <a:t>вирішальну</a:t>
            </a:r>
            <a:r>
              <a:rPr lang="ru-RU" sz="2000" dirty="0"/>
              <a:t> роль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стійкості</a:t>
            </a:r>
            <a:r>
              <a:rPr lang="ru-RU" sz="2000" dirty="0"/>
              <a:t> </a:t>
            </a:r>
            <a:r>
              <a:rPr lang="ru-RU" sz="2000" b="1" dirty="0" err="1"/>
              <a:t>відіграє</a:t>
            </a:r>
            <a:r>
              <a:rPr lang="ru-RU" sz="2000" b="1" dirty="0"/>
              <a:t> </a:t>
            </a:r>
            <a:r>
              <a:rPr lang="ru-RU" sz="2000" b="1" dirty="0" err="1"/>
              <a:t>стабілізуюча</a:t>
            </a:r>
            <a:r>
              <a:rPr lang="ru-RU" sz="2000" b="1" dirty="0"/>
              <a:t> форма добору</a:t>
            </a:r>
            <a:r>
              <a:rPr lang="ru-RU" sz="2000" dirty="0"/>
              <a:t>. Через </a:t>
            </a:r>
            <a:r>
              <a:rPr lang="ru-RU" sz="2000" dirty="0" err="1"/>
              <a:t>усунення</a:t>
            </a:r>
            <a:r>
              <a:rPr lang="ru-RU" sz="2000" dirty="0"/>
              <a:t> з </a:t>
            </a:r>
            <a:r>
              <a:rPr lang="ru-RU" sz="2000" dirty="0" err="1"/>
              <a:t>біологічної</a:t>
            </a:r>
            <a:r>
              <a:rPr lang="ru-RU" sz="2000" dirty="0"/>
              <a:t> </a:t>
            </a:r>
            <a:r>
              <a:rPr lang="ru-RU" sz="2000" dirty="0" err="1"/>
              <a:t>арени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випадкових</a:t>
            </a:r>
            <a:r>
              <a:rPr lang="ru-RU" sz="2000" dirty="0"/>
              <a:t> </a:t>
            </a:r>
            <a:r>
              <a:rPr lang="ru-RU" sz="2000" dirty="0" err="1"/>
              <a:t>порушень</a:t>
            </a:r>
            <a:r>
              <a:rPr lang="ru-RU" sz="2000" dirty="0"/>
              <a:t> фенотипу </a:t>
            </a:r>
            <a:r>
              <a:rPr lang="ru-RU" sz="2000" dirty="0" err="1"/>
              <a:t>формуються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надійні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 </a:t>
            </a:r>
            <a:r>
              <a:rPr lang="ru-RU" sz="2000" dirty="0" err="1"/>
              <a:t>передавання</a:t>
            </a:r>
            <a:r>
              <a:rPr lang="ru-RU" sz="2000" dirty="0"/>
              <a:t>, </a:t>
            </a:r>
            <a:r>
              <a:rPr lang="ru-RU" sz="2000" dirty="0" err="1"/>
              <a:t>перетворення</a:t>
            </a:r>
            <a:r>
              <a:rPr lang="ru-RU" sz="2000" dirty="0"/>
              <a:t> та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спадкової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Таким чином, ми </a:t>
            </a:r>
            <a:r>
              <a:rPr lang="ru-RU" sz="2400" dirty="0" err="1"/>
              <a:t>підійшли</a:t>
            </a:r>
            <a:r>
              <a:rPr lang="ru-RU" sz="2400" dirty="0"/>
              <a:t> до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b="1" dirty="0" err="1"/>
              <a:t>каналізації</a:t>
            </a:r>
            <a:r>
              <a:rPr lang="ru-RU" sz="2400" b="1" dirty="0"/>
              <a:t> онтогенезу </a:t>
            </a:r>
            <a:r>
              <a:rPr lang="ru-RU" sz="2400" dirty="0"/>
              <a:t>–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урегульованості</a:t>
            </a:r>
            <a:r>
              <a:rPr lang="ru-RU" sz="2400" dirty="0"/>
              <a:t> </a:t>
            </a:r>
            <a:r>
              <a:rPr lang="ru-RU" sz="2400" dirty="0" err="1"/>
              <a:t>індивідуального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уявити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яйця</a:t>
            </a:r>
            <a:r>
              <a:rPr lang="ru-RU" sz="2400" dirty="0"/>
              <a:t> до </a:t>
            </a:r>
            <a:r>
              <a:rPr lang="ru-RU" sz="2400" dirty="0" err="1"/>
              <a:t>дорослого</a:t>
            </a:r>
            <a:r>
              <a:rPr lang="ru-RU" sz="2400" dirty="0"/>
              <a:t> стану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траєкторії</a:t>
            </a:r>
            <a:r>
              <a:rPr lang="ru-RU" sz="2400" dirty="0"/>
              <a:t> (</a:t>
            </a:r>
            <a:r>
              <a:rPr lang="ru-RU" sz="2400" dirty="0" err="1"/>
              <a:t>креод</a:t>
            </a:r>
            <a:r>
              <a:rPr lang="ru-RU" sz="2400" dirty="0"/>
              <a:t>), то ми </a:t>
            </a:r>
            <a:r>
              <a:rPr lang="ru-RU" sz="2400" dirty="0" err="1"/>
              <a:t>можемо</a:t>
            </a:r>
            <a:r>
              <a:rPr lang="ru-RU" sz="2400" dirty="0"/>
              <a:t> </a:t>
            </a:r>
            <a:r>
              <a:rPr lang="ru-RU" sz="2400" dirty="0" err="1"/>
              <a:t>позначити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траєкторію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велика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чинників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Подібний</a:t>
            </a:r>
            <a:r>
              <a:rPr lang="ru-RU" sz="2400" dirty="0" smtClean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як </a:t>
            </a:r>
            <a:r>
              <a:rPr lang="ru-RU" sz="2400" dirty="0" err="1"/>
              <a:t>внутрішньої</a:t>
            </a:r>
            <a:r>
              <a:rPr lang="ru-RU" sz="2400" dirty="0"/>
              <a:t>, так і </a:t>
            </a:r>
            <a:r>
              <a:rPr lang="ru-RU" sz="2400" dirty="0" err="1"/>
              <a:t>зовнішньої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значні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узагальненого</a:t>
            </a:r>
            <a:r>
              <a:rPr lang="ru-RU" sz="2400" dirty="0"/>
              <a:t> </a:t>
            </a:r>
            <a:r>
              <a:rPr lang="ru-RU" sz="2400" dirty="0" err="1"/>
              <a:t>креоду</a:t>
            </a:r>
            <a:r>
              <a:rPr lang="ru-RU" sz="2400" dirty="0"/>
              <a:t>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перескочити</a:t>
            </a:r>
            <a:r>
              <a:rPr lang="ru-RU" sz="2400" dirty="0"/>
              <a:t> на </a:t>
            </a:r>
            <a:r>
              <a:rPr lang="ru-RU" sz="2400" dirty="0" err="1"/>
              <a:t>інший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остаточних</a:t>
            </a:r>
            <a:r>
              <a:rPr lang="ru-RU" sz="2400" dirty="0"/>
              <a:t> </a:t>
            </a:r>
            <a:r>
              <a:rPr lang="ru-RU" sz="2400" dirty="0" err="1"/>
              <a:t>розмірах</a:t>
            </a:r>
            <a:r>
              <a:rPr lang="ru-RU" sz="2400" dirty="0"/>
              <a:t>, </a:t>
            </a:r>
            <a:r>
              <a:rPr lang="ru-RU" sz="2400" dirty="0" err="1"/>
              <a:t>інтенсивності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плодючості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 –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справді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фенотипу з одного й того ж </a:t>
            </a:r>
            <a:r>
              <a:rPr lang="ru-RU" sz="2400" dirty="0" err="1"/>
              <a:t>яйця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Так</a:t>
            </a:r>
            <a:r>
              <a:rPr lang="ru-RU" sz="2400" dirty="0"/>
              <a:t>, у </a:t>
            </a:r>
            <a:r>
              <a:rPr lang="ru-RU" sz="2400" dirty="0" err="1"/>
              <a:t>суспільних</a:t>
            </a:r>
            <a:r>
              <a:rPr lang="ru-RU" sz="2400" dirty="0"/>
              <a:t> комах з одного й того ж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яйця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утворитись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як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плодюча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каста, так і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робоча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особина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певної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функціональної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спеціалізації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dirty="0" smtClean="0"/>
              <a:t>У </a:t>
            </a:r>
            <a:r>
              <a:rPr lang="ru-RU" sz="2400" dirty="0" err="1"/>
              <a:t>найпростішому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(</a:t>
            </a:r>
            <a:r>
              <a:rPr lang="ru-RU" sz="2400" dirty="0" err="1"/>
              <a:t>примітивні</a:t>
            </a:r>
            <a:r>
              <a:rPr lang="ru-RU" sz="2400" dirty="0"/>
              <a:t> </a:t>
            </a:r>
            <a:r>
              <a:rPr lang="ru-RU" sz="2400" dirty="0" err="1"/>
              <a:t>еусоціальні</a:t>
            </a:r>
            <a:r>
              <a:rPr lang="ru-RU" sz="2400" dirty="0"/>
              <a:t> </a:t>
            </a:r>
            <a:r>
              <a:rPr lang="ru-RU" sz="2400" dirty="0" err="1"/>
              <a:t>комахи</a:t>
            </a:r>
            <a:r>
              <a:rPr lang="ru-RU" sz="2400" dirty="0"/>
              <a:t>) </a:t>
            </a:r>
            <a:r>
              <a:rPr lang="ru-RU" sz="2400" dirty="0" err="1"/>
              <a:t>кастовий</a:t>
            </a:r>
            <a:r>
              <a:rPr lang="ru-RU" sz="2400" dirty="0"/>
              <a:t> </a:t>
            </a:r>
            <a:r>
              <a:rPr lang="ru-RU" sz="2400" dirty="0" err="1"/>
              <a:t>поліморфізм</a:t>
            </a:r>
            <a:r>
              <a:rPr lang="ru-RU" sz="2400" dirty="0"/>
              <a:t> </a:t>
            </a:r>
            <a:r>
              <a:rPr lang="ru-RU" sz="2400" dirty="0" err="1"/>
              <a:t>спрацьовує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на </a:t>
            </a:r>
            <a:r>
              <a:rPr lang="ru-RU" sz="2400" dirty="0" err="1"/>
              <a:t>фазі</a:t>
            </a:r>
            <a:r>
              <a:rPr lang="ru-RU" sz="2400" dirty="0"/>
              <a:t> </a:t>
            </a:r>
            <a:r>
              <a:rPr lang="ru-RU" sz="2400" dirty="0" err="1"/>
              <a:t>імаго</a:t>
            </a:r>
            <a:r>
              <a:rPr lang="ru-RU" sz="2400" dirty="0"/>
              <a:t> – </a:t>
            </a:r>
            <a:r>
              <a:rPr lang="ru-RU" sz="2400" dirty="0" err="1"/>
              <a:t>безплідність</a:t>
            </a:r>
            <a:r>
              <a:rPr lang="ru-RU" sz="2400" dirty="0"/>
              <a:t> </a:t>
            </a:r>
            <a:r>
              <a:rPr lang="ru-RU" sz="2400" dirty="0" err="1"/>
              <a:t>робочих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наявністю</a:t>
            </a:r>
            <a:r>
              <a:rPr lang="ru-RU" sz="2400" dirty="0"/>
              <a:t> </a:t>
            </a:r>
            <a:r>
              <a:rPr lang="ru-RU" sz="2400" dirty="0" err="1"/>
              <a:t>сильнішої</a:t>
            </a:r>
            <a:r>
              <a:rPr lang="ru-RU" sz="2400" dirty="0"/>
              <a:t> </a:t>
            </a:r>
            <a:r>
              <a:rPr lang="ru-RU" sz="2400" dirty="0" err="1"/>
              <a:t>самиці</a:t>
            </a:r>
            <a:r>
              <a:rPr lang="ru-RU" sz="2400" dirty="0"/>
              <a:t>, яка й </a:t>
            </a:r>
            <a:r>
              <a:rPr lang="ru-RU" sz="2400" dirty="0" err="1"/>
              <a:t>виступає</a:t>
            </a:r>
            <a:r>
              <a:rPr lang="ru-RU" sz="2400" dirty="0"/>
              <a:t> у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цариці</a:t>
            </a:r>
            <a:r>
              <a:rPr lang="ru-RU" sz="2400" dirty="0"/>
              <a:t>. При такому </a:t>
            </a:r>
            <a:r>
              <a:rPr lang="ru-RU" sz="2400" dirty="0" err="1"/>
              <a:t>розкладі</a:t>
            </a:r>
            <a:r>
              <a:rPr lang="ru-RU" sz="2400" dirty="0"/>
              <a:t> </a:t>
            </a:r>
            <a:r>
              <a:rPr lang="ru-RU" sz="2400" dirty="0" err="1"/>
              <a:t>можливим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власті</a:t>
            </a:r>
            <a:r>
              <a:rPr lang="ru-RU" sz="2400" dirty="0"/>
              <a:t> в </a:t>
            </a:r>
            <a:r>
              <a:rPr lang="ru-RU" sz="2400" dirty="0" err="1"/>
              <a:t>гнізді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зростанням</a:t>
            </a:r>
            <a:r>
              <a:rPr lang="ru-RU" sz="2400" dirty="0"/>
              <a:t> </a:t>
            </a:r>
            <a:r>
              <a:rPr lang="ru-RU" sz="2400" dirty="0" err="1"/>
              <a:t>агресивності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79928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err="1"/>
              <a:t>подальшому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значна</a:t>
            </a:r>
            <a:r>
              <a:rPr lang="ru-RU" sz="2400" dirty="0"/>
              <a:t> </a:t>
            </a:r>
            <a:r>
              <a:rPr lang="ru-RU" sz="2400" dirty="0" err="1"/>
              <a:t>стабілізація</a:t>
            </a:r>
            <a:r>
              <a:rPr lang="ru-RU" sz="2400" dirty="0"/>
              <a:t> онтогенезу – в </a:t>
            </a:r>
            <a:r>
              <a:rPr lang="ru-RU" sz="2400" dirty="0" err="1"/>
              <a:t>медоносної</a:t>
            </a:r>
            <a:r>
              <a:rPr lang="ru-RU" sz="2400" dirty="0"/>
              <a:t> </a:t>
            </a:r>
            <a:r>
              <a:rPr lang="ru-RU" sz="2400" dirty="0" err="1"/>
              <a:t>бджоли</a:t>
            </a:r>
            <a:r>
              <a:rPr lang="ru-RU" sz="2400" dirty="0"/>
              <a:t> доля </a:t>
            </a:r>
            <a:r>
              <a:rPr lang="ru-RU" sz="2400" dirty="0" err="1"/>
              <a:t>майбутньої</a:t>
            </a:r>
            <a:r>
              <a:rPr lang="ru-RU" sz="2400" dirty="0"/>
              <a:t> личинки </a:t>
            </a:r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у 3-денному </a:t>
            </a:r>
            <a:r>
              <a:rPr lang="ru-RU" sz="2400" dirty="0" err="1"/>
              <a:t>віці</a:t>
            </a:r>
            <a:r>
              <a:rPr lang="ru-RU" sz="2400" dirty="0"/>
              <a:t> і в </a:t>
            </a:r>
            <a:r>
              <a:rPr lang="ru-RU" sz="2400" dirty="0" err="1"/>
              <a:t>подальшому</a:t>
            </a:r>
            <a:r>
              <a:rPr lang="ru-RU" sz="2400" dirty="0"/>
              <a:t> будь-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впливи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не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звернути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(</a:t>
            </a:r>
            <a:r>
              <a:rPr lang="ru-RU" sz="2400" dirty="0" err="1"/>
              <a:t>утворюються</a:t>
            </a:r>
            <a:r>
              <a:rPr lang="ru-RU" sz="2400" dirty="0"/>
              <a:t> </a:t>
            </a:r>
            <a:r>
              <a:rPr lang="ru-RU" sz="2400" dirty="0" err="1"/>
              <a:t>інтеркастові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). </a:t>
            </a:r>
            <a:endParaRPr lang="ru-RU" sz="2400" dirty="0" smtClean="0"/>
          </a:p>
          <a:p>
            <a:pPr algn="just"/>
            <a:r>
              <a:rPr lang="ru-RU" sz="2400" dirty="0" smtClean="0"/>
              <a:t>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мурах</a:t>
            </a:r>
            <a:r>
              <a:rPr lang="ru-RU" sz="2400" dirty="0"/>
              <a:t> (</a:t>
            </a:r>
            <a:r>
              <a:rPr lang="ru-RU" sz="2400" dirty="0" err="1"/>
              <a:t>феідолє</a:t>
            </a:r>
            <a:r>
              <a:rPr lang="ru-RU" sz="2400" dirty="0"/>
              <a:t>)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ембріональна</a:t>
            </a:r>
            <a:r>
              <a:rPr lang="ru-RU" sz="2400" dirty="0"/>
              <a:t> </a:t>
            </a:r>
            <a:r>
              <a:rPr lang="ru-RU" sz="2400" dirty="0" err="1"/>
              <a:t>детермінація</a:t>
            </a:r>
            <a:r>
              <a:rPr lang="ru-RU" sz="2400" dirty="0"/>
              <a:t> каст –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на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яйця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майбутня</a:t>
            </a:r>
            <a:r>
              <a:rPr lang="ru-RU" sz="2400" dirty="0"/>
              <a:t> доля </a:t>
            </a:r>
            <a:r>
              <a:rPr lang="ru-RU" sz="2400" dirty="0" err="1"/>
              <a:t>конкретної</a:t>
            </a:r>
            <a:r>
              <a:rPr lang="ru-RU" sz="2400" dirty="0"/>
              <a:t> </a:t>
            </a:r>
            <a:r>
              <a:rPr lang="ru-RU" sz="2400" dirty="0" err="1"/>
              <a:t>особини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Подібний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стабілізації</a:t>
            </a:r>
            <a:r>
              <a:rPr lang="ru-RU" sz="2000" dirty="0"/>
              <a:t> онтогенезу і є результатом </a:t>
            </a:r>
            <a:r>
              <a:rPr lang="ru-RU" sz="2000" b="1" dirty="0" err="1"/>
              <a:t>каналізуючого</a:t>
            </a:r>
            <a:r>
              <a:rPr lang="ru-RU" sz="2000" b="1" dirty="0"/>
              <a:t> добору </a:t>
            </a:r>
            <a:r>
              <a:rPr lang="ru-RU" sz="2000" dirty="0"/>
              <a:t>(</a:t>
            </a:r>
            <a:r>
              <a:rPr lang="ru-RU" sz="2000" dirty="0" err="1"/>
              <a:t>стабілізуюча</a:t>
            </a:r>
            <a:r>
              <a:rPr lang="ru-RU" sz="2000" dirty="0"/>
              <a:t> форма, яка </a:t>
            </a:r>
            <a:r>
              <a:rPr lang="ru-RU" sz="2000" dirty="0" err="1"/>
              <a:t>стосується</a:t>
            </a:r>
            <a:r>
              <a:rPr lang="ru-RU" sz="2000" dirty="0"/>
              <a:t> онтогенезу).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/>
              <a:t>наочно</a:t>
            </a:r>
            <a:r>
              <a:rPr lang="ru-RU" sz="2000" dirty="0"/>
              <a:t> </a:t>
            </a:r>
            <a:r>
              <a:rPr lang="ru-RU" sz="2000" dirty="0" err="1"/>
              <a:t>подібний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прослідкувати</a:t>
            </a:r>
            <a:r>
              <a:rPr lang="ru-RU" sz="2000" dirty="0"/>
              <a:t> на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кастової</a:t>
            </a:r>
            <a:r>
              <a:rPr lang="ru-RU" sz="2000" dirty="0"/>
              <a:t> </a:t>
            </a:r>
            <a:r>
              <a:rPr lang="ru-RU" sz="2000" dirty="0" err="1"/>
              <a:t>детермінації</a:t>
            </a:r>
            <a:r>
              <a:rPr lang="ru-RU" sz="2000" dirty="0"/>
              <a:t> у </a:t>
            </a:r>
            <a:r>
              <a:rPr lang="ru-RU" sz="2000" dirty="0" err="1"/>
              <a:t>термітів</a:t>
            </a:r>
            <a:r>
              <a:rPr lang="ru-RU" sz="2000" dirty="0"/>
              <a:t>. </a:t>
            </a:r>
            <a:r>
              <a:rPr lang="ru-RU" sz="2000" u="sng" dirty="0" err="1"/>
              <a:t>Феромони</a:t>
            </a:r>
            <a:r>
              <a:rPr lang="ru-RU" sz="2000" u="sng" dirty="0"/>
              <a:t> </a:t>
            </a:r>
            <a:r>
              <a:rPr lang="ru-RU" sz="2000" u="sng" dirty="0" err="1"/>
              <a:t>царської</a:t>
            </a:r>
            <a:r>
              <a:rPr lang="ru-RU" sz="2000" u="sng" dirty="0"/>
              <a:t> пари</a:t>
            </a:r>
            <a:r>
              <a:rPr lang="ru-RU" sz="2000" dirty="0"/>
              <a:t> </a:t>
            </a:r>
            <a:r>
              <a:rPr lang="ru-RU" sz="2000" dirty="0" err="1"/>
              <a:t>протидіють</a:t>
            </a:r>
            <a:r>
              <a:rPr lang="ru-RU" sz="2000" dirty="0"/>
              <a:t> </a:t>
            </a:r>
            <a:r>
              <a:rPr lang="ru-RU" sz="2000" dirty="0" err="1"/>
              <a:t>появі</a:t>
            </a:r>
            <a:r>
              <a:rPr lang="ru-RU" sz="2000" dirty="0"/>
              <a:t> </a:t>
            </a:r>
            <a:r>
              <a:rPr lang="ru-RU" sz="2000" dirty="0" err="1"/>
              <a:t>замісників</a:t>
            </a:r>
            <a:r>
              <a:rPr lang="ru-RU" sz="2000" dirty="0"/>
              <a:t> і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перетворенню</a:t>
            </a:r>
            <a:r>
              <a:rPr lang="ru-RU" sz="2000" dirty="0"/>
              <a:t> личинок на солдат.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Останні</a:t>
            </a:r>
            <a:r>
              <a:rPr lang="ru-RU" sz="2000" dirty="0" smtClean="0"/>
              <a:t> </a:t>
            </a:r>
            <a:r>
              <a:rPr lang="ru-RU" sz="2000" dirty="0" err="1"/>
              <a:t>виділяють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Феромони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попереджують</a:t>
            </a:r>
            <a:r>
              <a:rPr lang="ru-RU" sz="2000" dirty="0"/>
              <a:t> </a:t>
            </a:r>
            <a:r>
              <a:rPr lang="ru-RU" sz="2000" dirty="0" err="1"/>
              <a:t>появу</a:t>
            </a:r>
            <a:r>
              <a:rPr lang="ru-RU" sz="2000" dirty="0"/>
              <a:t> </a:t>
            </a:r>
            <a:r>
              <a:rPr lang="ru-RU" sz="2000" dirty="0" err="1"/>
              <a:t>надлишкових</a:t>
            </a:r>
            <a:r>
              <a:rPr lang="ru-RU" sz="2000" dirty="0"/>
              <a:t> солдат і </a:t>
            </a:r>
            <a:r>
              <a:rPr lang="ru-RU" sz="2000" dirty="0" err="1"/>
              <a:t>звертають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личинок на шлях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особин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Таким </a:t>
            </a:r>
            <a:r>
              <a:rPr lang="ru-RU" sz="2000" dirty="0"/>
              <a:t>чином </a:t>
            </a:r>
            <a:r>
              <a:rPr lang="ru-RU" sz="2000" b="1" dirty="0" err="1"/>
              <a:t>підтримується</a:t>
            </a:r>
            <a:r>
              <a:rPr lang="ru-RU" sz="2000" b="1" dirty="0"/>
              <a:t> </a:t>
            </a:r>
            <a:r>
              <a:rPr lang="ru-RU" sz="2000" b="1" dirty="0" err="1"/>
              <a:t>необхідне</a:t>
            </a:r>
            <a:r>
              <a:rPr lang="ru-RU" sz="2000" b="1" dirty="0"/>
              <a:t> </a:t>
            </a:r>
            <a:r>
              <a:rPr lang="ru-RU" sz="2000" b="1" dirty="0" err="1"/>
              <a:t>співвідношення</a:t>
            </a:r>
            <a:r>
              <a:rPr lang="ru-RU" sz="2000" b="1" dirty="0"/>
              <a:t> </a:t>
            </a:r>
            <a:r>
              <a:rPr lang="ru-RU" sz="2000" b="1" dirty="0" err="1"/>
              <a:t>особин</a:t>
            </a:r>
            <a:r>
              <a:rPr lang="ru-RU" sz="2000" b="1" dirty="0"/>
              <a:t> </a:t>
            </a:r>
            <a:r>
              <a:rPr lang="ru-RU" sz="2000" b="1" dirty="0" err="1"/>
              <a:t>різних</a:t>
            </a:r>
            <a:r>
              <a:rPr lang="ru-RU" sz="2000" b="1" dirty="0"/>
              <a:t> каст, </a:t>
            </a:r>
            <a:r>
              <a:rPr lang="ru-RU" sz="2000" dirty="0"/>
              <a:t>при </a:t>
            </a:r>
            <a:r>
              <a:rPr lang="ru-RU" sz="2000" dirty="0" err="1"/>
              <a:t>чому</a:t>
            </a:r>
            <a:r>
              <a:rPr lang="ru-RU" sz="2000" dirty="0"/>
              <a:t> в </a:t>
            </a:r>
            <a:r>
              <a:rPr lang="ru-RU" sz="2000" dirty="0" err="1"/>
              <a:t>примітивних</a:t>
            </a:r>
            <a:r>
              <a:rPr lang="ru-RU" sz="2000" dirty="0"/>
              <a:t> форм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особин</a:t>
            </a:r>
            <a:r>
              <a:rPr lang="ru-RU" sz="2000" dirty="0"/>
              <a:t> в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касти</a:t>
            </a:r>
            <a:r>
              <a:rPr lang="ru-RU" sz="2000" dirty="0"/>
              <a:t> </a:t>
            </a:r>
            <a:r>
              <a:rPr lang="ru-RU" sz="2000" u="sng" dirty="0" err="1"/>
              <a:t>може</a:t>
            </a:r>
            <a:r>
              <a:rPr lang="ru-RU" sz="2000" u="sng" dirty="0"/>
              <a:t> </a:t>
            </a:r>
            <a:r>
              <a:rPr lang="ru-RU" sz="2000" u="sng" dirty="0" err="1"/>
              <a:t>здійснюватись</a:t>
            </a:r>
            <a:r>
              <a:rPr lang="ru-RU" sz="2000" u="sng" dirty="0"/>
              <a:t> на </a:t>
            </a:r>
            <a:r>
              <a:rPr lang="ru-RU" sz="2000" u="sng" dirty="0" err="1"/>
              <a:t>пізніх</a:t>
            </a:r>
            <a:r>
              <a:rPr lang="ru-RU" sz="2000" u="sng" dirty="0"/>
              <a:t> </a:t>
            </a:r>
            <a:r>
              <a:rPr lang="ru-RU" sz="2000" u="sng" dirty="0" err="1"/>
              <a:t>стадіях</a:t>
            </a:r>
            <a:r>
              <a:rPr lang="ru-RU" sz="2000" u="sng" dirty="0"/>
              <a:t> онтогенезу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Але </a:t>
            </a:r>
            <a:r>
              <a:rPr lang="ru-RU" sz="2000" dirty="0"/>
              <a:t>у </a:t>
            </a:r>
            <a:r>
              <a:rPr lang="ru-RU" sz="2000" dirty="0" err="1"/>
              <a:t>вищих</a:t>
            </a:r>
            <a:r>
              <a:rPr lang="ru-RU" sz="2000" dirty="0"/>
              <a:t> форм </a:t>
            </a:r>
            <a:r>
              <a:rPr lang="ru-RU" sz="2000" dirty="0" err="1"/>
              <a:t>термітів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значна</a:t>
            </a:r>
            <a:r>
              <a:rPr lang="ru-RU" sz="2000" dirty="0"/>
              <a:t> </a:t>
            </a:r>
            <a:r>
              <a:rPr lang="ru-RU" sz="2000" dirty="0" err="1"/>
              <a:t>стабілізація</a:t>
            </a:r>
            <a:r>
              <a:rPr lang="ru-RU" sz="2000" dirty="0"/>
              <a:t> онтогенезу – </a:t>
            </a:r>
            <a:r>
              <a:rPr lang="ru-RU" sz="2000" dirty="0" err="1"/>
              <a:t>вже</a:t>
            </a:r>
            <a:r>
              <a:rPr lang="ru-RU" sz="2000" dirty="0"/>
              <a:t> з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вікової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личинки остаточно </a:t>
            </a:r>
            <a:r>
              <a:rPr lang="ru-RU" sz="2000" dirty="0" err="1"/>
              <a:t>диференціюються</a:t>
            </a:r>
            <a:r>
              <a:rPr lang="ru-RU" sz="2000" dirty="0"/>
              <a:t> за </a:t>
            </a:r>
            <a:r>
              <a:rPr lang="ru-RU" sz="2000" dirty="0" err="1"/>
              <a:t>майбутніми</a:t>
            </a:r>
            <a:r>
              <a:rPr lang="ru-RU" sz="2000" dirty="0"/>
              <a:t> кастами і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одним </a:t>
            </a:r>
            <a:r>
              <a:rPr lang="ru-RU" sz="2000" dirty="0" err="1"/>
              <a:t>єдиним</a:t>
            </a:r>
            <a:r>
              <a:rPr lang="ru-RU" sz="2000" dirty="0"/>
              <a:t> шляхом.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72816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біогенетичним</a:t>
            </a:r>
            <a:r>
              <a:rPr lang="ru-RU" sz="2000" dirty="0"/>
              <a:t> законом Е. Геккеля, </a:t>
            </a:r>
            <a:r>
              <a:rPr lang="ru-RU" sz="2000" b="1" dirty="0"/>
              <a:t>онтогенез </a:t>
            </a:r>
            <a:r>
              <a:rPr lang="ru-RU" sz="2000" b="1" dirty="0" err="1"/>
              <a:t>представляє</a:t>
            </a:r>
            <a:r>
              <a:rPr lang="ru-RU" sz="2000" b="1" dirty="0"/>
              <a:t> собою короткий та </a:t>
            </a:r>
            <a:r>
              <a:rPr lang="ru-RU" sz="2000" b="1" dirty="0" err="1"/>
              <a:t>швидкий</a:t>
            </a:r>
            <a:r>
              <a:rPr lang="ru-RU" sz="2000" b="1" dirty="0"/>
              <a:t> повтор (</a:t>
            </a:r>
            <a:r>
              <a:rPr lang="ru-RU" sz="2000" b="1" dirty="0" err="1"/>
              <a:t>рекапітуляцію</a:t>
            </a:r>
            <a:r>
              <a:rPr lang="ru-RU" sz="2000" b="1" dirty="0"/>
              <a:t>) </a:t>
            </a:r>
            <a:r>
              <a:rPr lang="ru-RU" sz="2000" b="1" dirty="0" err="1"/>
              <a:t>філогенезу</a:t>
            </a:r>
            <a:r>
              <a:rPr lang="ru-RU" sz="2000" b="1" dirty="0"/>
              <a:t>, </a:t>
            </a:r>
            <a:r>
              <a:rPr lang="ru-RU" sz="2000" b="1" dirty="0" err="1"/>
              <a:t>зумовлений</a:t>
            </a:r>
            <a:r>
              <a:rPr lang="ru-RU" sz="2000" b="1" dirty="0"/>
              <a:t> </a:t>
            </a:r>
            <a:r>
              <a:rPr lang="ru-RU" sz="2000" b="1" dirty="0" err="1"/>
              <a:t>фізіологічними</a:t>
            </a:r>
            <a:r>
              <a:rPr lang="ru-RU" sz="2000" b="1" dirty="0"/>
              <a:t> </a:t>
            </a:r>
            <a:r>
              <a:rPr lang="ru-RU" sz="2000" b="1" dirty="0" err="1"/>
              <a:t>функціями</a:t>
            </a:r>
            <a:r>
              <a:rPr lang="ru-RU" sz="2000" b="1" dirty="0"/>
              <a:t> </a:t>
            </a:r>
            <a:r>
              <a:rPr lang="ru-RU" sz="2000" b="1" dirty="0" err="1"/>
              <a:t>спадковості</a:t>
            </a:r>
            <a:r>
              <a:rPr lang="ru-RU" sz="2000" b="1" dirty="0"/>
              <a:t> та </a:t>
            </a:r>
            <a:r>
              <a:rPr lang="ru-RU" sz="2000" b="1" dirty="0" err="1"/>
              <a:t>пристосованості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Підтвердженням</a:t>
            </a:r>
            <a:r>
              <a:rPr lang="ru-RU" sz="2000" dirty="0" smtClean="0"/>
              <a:t> </a:t>
            </a:r>
            <a:r>
              <a:rPr lang="ru-RU" sz="2000" dirty="0" err="1"/>
              <a:t>цьому</a:t>
            </a:r>
            <a:r>
              <a:rPr lang="ru-RU" sz="2000" dirty="0"/>
              <a:t> закону є </a:t>
            </a:r>
            <a:r>
              <a:rPr lang="ru-RU" sz="2000" b="1" dirty="0" err="1"/>
              <a:t>проходження</a:t>
            </a:r>
            <a:r>
              <a:rPr lang="ru-RU" sz="2000" b="1" dirty="0"/>
              <a:t> </a:t>
            </a:r>
            <a:r>
              <a:rPr lang="ru-RU" sz="2000" b="1" dirty="0" err="1"/>
              <a:t>ембріонами</a:t>
            </a:r>
            <a:r>
              <a:rPr lang="ru-RU" sz="2000" b="1" dirty="0"/>
              <a:t> </a:t>
            </a:r>
            <a:r>
              <a:rPr lang="ru-RU" sz="2000" b="1" dirty="0" err="1"/>
              <a:t>вищих</a:t>
            </a:r>
            <a:r>
              <a:rPr lang="ru-RU" sz="2000" b="1" dirty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 в </a:t>
            </a:r>
            <a:r>
              <a:rPr lang="ru-RU" sz="2000" b="1" dirty="0" err="1"/>
              <a:t>своєму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стадій</a:t>
            </a:r>
            <a:r>
              <a:rPr lang="ru-RU" sz="2000" b="1" dirty="0"/>
              <a:t>, </a:t>
            </a:r>
            <a:r>
              <a:rPr lang="ru-RU" sz="2000" b="1" dirty="0" err="1"/>
              <a:t>властивих</a:t>
            </a:r>
            <a:r>
              <a:rPr lang="ru-RU" sz="2000" b="1" dirty="0"/>
              <a:t> </a:t>
            </a:r>
            <a:r>
              <a:rPr lang="ru-RU" sz="2000" b="1" dirty="0" err="1"/>
              <a:t>предковим</a:t>
            </a:r>
            <a:r>
              <a:rPr lang="ru-RU" sz="2000" b="1" dirty="0"/>
              <a:t> формам. </a:t>
            </a:r>
            <a:endParaRPr lang="ru-RU" sz="2000" b="1" dirty="0" smtClean="0"/>
          </a:p>
          <a:p>
            <a:pPr algn="just"/>
            <a:r>
              <a:rPr lang="ru-RU" sz="2000" dirty="0" smtClean="0"/>
              <a:t>У </a:t>
            </a:r>
            <a:r>
              <a:rPr lang="ru-RU" sz="2000" dirty="0"/>
              <a:t>той же час, далеко не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проходяться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зародок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вигляду</a:t>
            </a:r>
            <a:r>
              <a:rPr lang="ru-RU" sz="2000" dirty="0"/>
              <a:t> </a:t>
            </a:r>
            <a:r>
              <a:rPr lang="ru-RU" sz="2000" dirty="0" err="1"/>
              <a:t>дорослих</a:t>
            </a:r>
            <a:r>
              <a:rPr lang="ru-RU" sz="2000" dirty="0"/>
              <a:t> </a:t>
            </a:r>
            <a:r>
              <a:rPr lang="ru-RU" sz="2000" dirty="0" err="1"/>
              <a:t>предкових</a:t>
            </a:r>
            <a:r>
              <a:rPr lang="ru-RU" sz="2000" dirty="0"/>
              <a:t> форм, а </a:t>
            </a:r>
            <a:r>
              <a:rPr lang="ru-RU" sz="2000" dirty="0" err="1"/>
              <a:t>лише</a:t>
            </a:r>
            <a:r>
              <a:rPr lang="ru-RU" sz="2000" dirty="0"/>
              <a:t> схожий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ембріони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до проблем </a:t>
            </a:r>
            <a:r>
              <a:rPr lang="ru-RU" sz="2000" dirty="0" err="1"/>
              <a:t>цього</a:t>
            </a:r>
            <a:r>
              <a:rPr lang="ru-RU" sz="2000" dirty="0"/>
              <a:t> закону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віднести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односпрямованість</a:t>
            </a:r>
            <a:r>
              <a:rPr lang="ru-RU" sz="2000" dirty="0"/>
              <a:t> – </a:t>
            </a:r>
            <a:r>
              <a:rPr lang="ru-RU" sz="2000" dirty="0" err="1"/>
              <a:t>простежується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залежність</a:t>
            </a:r>
            <a:r>
              <a:rPr lang="ru-RU" sz="2000" dirty="0"/>
              <a:t> онтогенезу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філогенезу</a:t>
            </a:r>
            <a:r>
              <a:rPr lang="ru-RU" sz="2000" dirty="0"/>
              <a:t>, та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483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О.М. </a:t>
            </a:r>
            <a:r>
              <a:rPr lang="ru-RU" sz="2400" dirty="0" err="1"/>
              <a:t>Сєверов</a:t>
            </a:r>
            <a:r>
              <a:rPr lang="ru-RU" sz="2400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теорію</a:t>
            </a:r>
            <a:r>
              <a:rPr lang="ru-RU" sz="2400" dirty="0"/>
              <a:t> </a:t>
            </a:r>
            <a:r>
              <a:rPr lang="ru-RU" sz="2400" b="1" dirty="0" err="1"/>
              <a:t>філембріогенезу</a:t>
            </a:r>
            <a:r>
              <a:rPr lang="ru-RU" sz="2400" dirty="0"/>
              <a:t> – </a:t>
            </a:r>
            <a:r>
              <a:rPr lang="ru-RU" sz="2400" dirty="0" err="1"/>
              <a:t>еволюційні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онтогенезу,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призводять</a:t>
            </a:r>
            <a:r>
              <a:rPr lang="ru-RU" sz="2400" dirty="0"/>
              <a:t> до </a:t>
            </a:r>
            <a:r>
              <a:rPr lang="ru-RU" sz="2400" dirty="0" err="1"/>
              <a:t>подальших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філогенетичного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Автор </a:t>
            </a:r>
            <a:r>
              <a:rPr lang="ru-RU" sz="2400" dirty="0" err="1"/>
              <a:t>виділяє</a:t>
            </a:r>
            <a:r>
              <a:rPr lang="ru-RU" sz="2400" dirty="0"/>
              <a:t> три шляхи </a:t>
            </a:r>
            <a:r>
              <a:rPr lang="ru-RU" sz="2400" dirty="0" err="1"/>
              <a:t>подібного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онтогенезу,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відповідні</a:t>
            </a:r>
            <a:r>
              <a:rPr lang="ru-RU" sz="2400" dirty="0"/>
              <a:t> </a:t>
            </a:r>
            <a:r>
              <a:rPr lang="ru-RU" sz="2400" dirty="0" err="1"/>
              <a:t>філогенетичні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– </a:t>
            </a:r>
            <a:r>
              <a:rPr lang="ru-RU" sz="2400" b="1" dirty="0" err="1"/>
              <a:t>анаболія</a:t>
            </a:r>
            <a:r>
              <a:rPr lang="ru-RU" sz="2400" b="1" dirty="0"/>
              <a:t>, </a:t>
            </a:r>
            <a:r>
              <a:rPr lang="ru-RU" sz="2400" b="1" dirty="0" err="1"/>
              <a:t>девіація</a:t>
            </a:r>
            <a:r>
              <a:rPr lang="ru-RU" sz="2400" b="1" dirty="0"/>
              <a:t> та </a:t>
            </a:r>
            <a:r>
              <a:rPr lang="ru-RU" sz="2400" b="1" dirty="0" err="1"/>
              <a:t>архалаксис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2592" y="1484784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/>
              <a:t>Анаболія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еволюційні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на </a:t>
            </a:r>
            <a:r>
              <a:rPr lang="ru-RU" sz="2400" dirty="0" err="1"/>
              <a:t>пізніх</a:t>
            </a:r>
            <a:r>
              <a:rPr lang="ru-RU" sz="2400" dirty="0"/>
              <a:t> </a:t>
            </a:r>
            <a:r>
              <a:rPr lang="ru-RU" sz="2400" dirty="0" err="1"/>
              <a:t>стадіях</a:t>
            </a:r>
            <a:r>
              <a:rPr lang="ru-RU" sz="2400" dirty="0"/>
              <a:t> (</a:t>
            </a:r>
            <a:r>
              <a:rPr lang="ru-RU" sz="2400" dirty="0" err="1"/>
              <a:t>інколи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розглядають</a:t>
            </a:r>
            <a:r>
              <a:rPr lang="ru-RU" sz="2400" dirty="0"/>
              <a:t> як </a:t>
            </a:r>
            <a:r>
              <a:rPr lang="ru-RU" sz="2400" dirty="0" err="1"/>
              <a:t>своєрідну</a:t>
            </a:r>
            <a:r>
              <a:rPr lang="ru-RU" sz="2400" dirty="0"/>
              <a:t> </a:t>
            </a:r>
            <a:r>
              <a:rPr lang="ru-RU" sz="2400" dirty="0" err="1"/>
              <a:t>надбудову</a:t>
            </a:r>
            <a:r>
              <a:rPr lang="ru-RU" sz="2400" dirty="0"/>
              <a:t>). Часто вони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певним</a:t>
            </a:r>
            <a:r>
              <a:rPr lang="ru-RU" sz="2400" dirty="0"/>
              <a:t> </a:t>
            </a:r>
            <a:r>
              <a:rPr lang="ru-RU" sz="2400" dirty="0" err="1"/>
              <a:t>подовженням</a:t>
            </a:r>
            <a:r>
              <a:rPr lang="ru-RU" sz="2400" dirty="0"/>
              <a:t> онтогенезу, </a:t>
            </a:r>
            <a:r>
              <a:rPr lang="ru-RU" sz="2400" dirty="0" err="1"/>
              <a:t>оскільки</a:t>
            </a:r>
            <a:r>
              <a:rPr lang="ru-RU" sz="2400" dirty="0"/>
              <a:t> орган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нормальним</a:t>
            </a:r>
            <a:r>
              <a:rPr lang="ru-RU" sz="2400" dirty="0"/>
              <a:t> шляхом, а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додаткове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тип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поширеним</a:t>
            </a:r>
            <a:r>
              <a:rPr lang="ru-RU" sz="2400" dirty="0"/>
              <a:t>, а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наочними</a:t>
            </a:r>
            <a:r>
              <a:rPr lang="ru-RU" sz="2400" dirty="0"/>
              <a:t> є </a:t>
            </a:r>
            <a:r>
              <a:rPr lang="ru-RU" sz="2400" dirty="0" err="1"/>
              <a:t>приклади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щелеп</a:t>
            </a:r>
            <a:r>
              <a:rPr lang="ru-RU" sz="2400" dirty="0"/>
              <a:t> у саргана, </a:t>
            </a:r>
            <a:r>
              <a:rPr lang="ru-RU" sz="2400" dirty="0" err="1"/>
              <a:t>плавців</a:t>
            </a:r>
            <a:r>
              <a:rPr lang="ru-RU" sz="2400" dirty="0"/>
              <a:t> у </a:t>
            </a:r>
            <a:r>
              <a:rPr lang="ru-RU" sz="2400" dirty="0" err="1"/>
              <a:t>морського</a:t>
            </a:r>
            <a:r>
              <a:rPr lang="ru-RU" sz="2400" dirty="0"/>
              <a:t> </a:t>
            </a:r>
            <a:r>
              <a:rPr lang="ru-RU" sz="2400" dirty="0" err="1"/>
              <a:t>півня</a:t>
            </a:r>
            <a:r>
              <a:rPr lang="ru-RU" sz="2400" dirty="0"/>
              <a:t> та </a:t>
            </a:r>
            <a:r>
              <a:rPr lang="ru-RU" sz="2400" dirty="0" err="1"/>
              <a:t>морського</a:t>
            </a:r>
            <a:r>
              <a:rPr lang="ru-RU" sz="2400" dirty="0"/>
              <a:t> </a:t>
            </a:r>
            <a:r>
              <a:rPr lang="ru-RU" sz="2400" dirty="0" err="1"/>
              <a:t>чорта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97839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/>
              <a:t>Девіація</a:t>
            </a:r>
            <a:r>
              <a:rPr lang="ru-RU" sz="2400" dirty="0"/>
              <a:t> –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розглядатись</a:t>
            </a:r>
            <a:r>
              <a:rPr lang="ru-RU" sz="2400" dirty="0"/>
              <a:t> як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на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. Орган, </a:t>
            </a:r>
            <a:r>
              <a:rPr lang="ru-RU" sz="2400" dirty="0" err="1"/>
              <a:t>зазвичай</a:t>
            </a:r>
            <a:r>
              <a:rPr lang="ru-RU" sz="2400" dirty="0"/>
              <a:t>, </a:t>
            </a:r>
            <a:r>
              <a:rPr lang="ru-RU" sz="2400" dirty="0" err="1"/>
              <a:t>закладається</a:t>
            </a:r>
            <a:r>
              <a:rPr lang="ru-RU" sz="2400" dirty="0"/>
              <a:t> як і </a:t>
            </a:r>
            <a:r>
              <a:rPr lang="ru-RU" sz="2400" dirty="0" err="1"/>
              <a:t>раніше</a:t>
            </a:r>
            <a:r>
              <a:rPr lang="ru-RU" sz="2400" dirty="0"/>
              <a:t>, але на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предкових</a:t>
            </a:r>
            <a:r>
              <a:rPr lang="ru-RU" sz="2400" dirty="0"/>
              <a:t> форм.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прикладів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навести </a:t>
            </a:r>
            <a:r>
              <a:rPr lang="ru-RU" sz="2400" dirty="0" err="1"/>
              <a:t>специфіку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луски</a:t>
            </a:r>
            <a:r>
              <a:rPr lang="ru-RU" sz="2400" dirty="0"/>
              <a:t> в </a:t>
            </a:r>
            <a:r>
              <a:rPr lang="ru-RU" sz="2400" dirty="0" err="1"/>
              <a:t>акулових</a:t>
            </a:r>
            <a:r>
              <a:rPr lang="ru-RU" sz="2400" dirty="0"/>
              <a:t> </a:t>
            </a:r>
            <a:r>
              <a:rPr lang="ru-RU" sz="2400" dirty="0" err="1"/>
              <a:t>риб</a:t>
            </a:r>
            <a:r>
              <a:rPr lang="ru-RU" sz="2400" dirty="0"/>
              <a:t> та у </a:t>
            </a:r>
            <a:r>
              <a:rPr lang="ru-RU" sz="2400" dirty="0" err="1"/>
              <a:t>рептилій</a:t>
            </a:r>
            <a:r>
              <a:rPr lang="ru-RU" sz="2400" dirty="0"/>
              <a:t> (закладка </a:t>
            </a:r>
            <a:r>
              <a:rPr lang="ru-RU" sz="2400" dirty="0" err="1"/>
              <a:t>здійснюється</a:t>
            </a:r>
            <a:r>
              <a:rPr lang="ru-RU" sz="2400" dirty="0"/>
              <a:t> схоже, а в </a:t>
            </a:r>
            <a:r>
              <a:rPr lang="ru-RU" sz="2400" dirty="0" err="1"/>
              <a:t>подальшому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</a:t>
            </a:r>
            <a:r>
              <a:rPr lang="ru-RU" sz="2400" dirty="0" err="1"/>
              <a:t>суттєві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6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483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/>
              <a:t>Архалаксис</a:t>
            </a:r>
            <a:r>
              <a:rPr lang="ru-RU" sz="2400" dirty="0"/>
              <a:t> –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процесом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органу на самих </a:t>
            </a:r>
            <a:r>
              <a:rPr lang="ru-RU" sz="2400" dirty="0" err="1"/>
              <a:t>ранніх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закладання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поширеним</a:t>
            </a:r>
            <a:r>
              <a:rPr lang="ru-RU" sz="2400" dirty="0"/>
              <a:t> –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видовженого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в </a:t>
            </a:r>
            <a:r>
              <a:rPr lang="ru-RU" sz="2400" dirty="0" err="1"/>
              <a:t>змій</a:t>
            </a:r>
            <a:r>
              <a:rPr lang="ru-RU" sz="2400" dirty="0"/>
              <a:t>, </a:t>
            </a:r>
            <a:r>
              <a:rPr lang="ru-RU" sz="2400" dirty="0" err="1"/>
              <a:t>закладення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пальців</a:t>
            </a:r>
            <a:r>
              <a:rPr lang="ru-RU" sz="2400" dirty="0"/>
              <a:t> у </a:t>
            </a:r>
            <a:r>
              <a:rPr lang="ru-RU" sz="2400" dirty="0" err="1"/>
              <a:t>сучасного</a:t>
            </a:r>
            <a:r>
              <a:rPr lang="ru-RU" sz="2400" dirty="0"/>
              <a:t> коня (два з них </a:t>
            </a:r>
            <a:r>
              <a:rPr lang="ru-RU" sz="2400" dirty="0" err="1"/>
              <a:t>перетворюються</a:t>
            </a:r>
            <a:r>
              <a:rPr lang="ru-RU" sz="2400" dirty="0"/>
              <a:t> на </a:t>
            </a:r>
            <a:r>
              <a:rPr lang="ru-RU" sz="2400" dirty="0" err="1"/>
              <a:t>грифельні</a:t>
            </a:r>
            <a:r>
              <a:rPr lang="ru-RU" sz="2400" dirty="0"/>
              <a:t> </a:t>
            </a:r>
            <a:r>
              <a:rPr lang="ru-RU" sz="2400" dirty="0" err="1"/>
              <a:t>кістки</a:t>
            </a:r>
            <a:r>
              <a:rPr lang="ru-RU" sz="2400" dirty="0"/>
              <a:t>),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зубів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530658"/>
            <a:ext cx="4572000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У </a:t>
            </a:r>
            <a:r>
              <a:rPr lang="ru-RU" sz="2400" dirty="0" err="1"/>
              <a:t>бактерій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статевих</a:t>
            </a:r>
            <a:r>
              <a:rPr lang="ru-RU" sz="2400" dirty="0"/>
              <a:t> </a:t>
            </a:r>
            <a:r>
              <a:rPr lang="ru-RU" sz="2400" dirty="0" err="1"/>
              <a:t>пилів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фімбрій</a:t>
            </a:r>
            <a:r>
              <a:rPr lang="ru-RU" sz="2400" dirty="0"/>
              <a:t> (</a:t>
            </a:r>
            <a:r>
              <a:rPr lang="ru-RU" sz="2400" dirty="0" err="1"/>
              <a:t>статевих</a:t>
            </a:r>
            <a:r>
              <a:rPr lang="ru-RU" sz="2400" dirty="0"/>
              <a:t> ворсинок)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u="sng" dirty="0" err="1"/>
              <a:t>обмін</a:t>
            </a:r>
            <a:r>
              <a:rPr lang="ru-RU" sz="2400" u="sng" dirty="0"/>
              <a:t> генами </a:t>
            </a:r>
            <a:r>
              <a:rPr lang="ru-RU" sz="2400" u="sng" dirty="0" err="1"/>
              <a:t>між</a:t>
            </a:r>
            <a:r>
              <a:rPr lang="ru-RU" sz="2400" u="sng" dirty="0"/>
              <a:t> </a:t>
            </a:r>
            <a:r>
              <a:rPr lang="ru-RU" sz="2400" u="sng" dirty="0" err="1"/>
              <a:t>різними</a:t>
            </a:r>
            <a:r>
              <a:rPr lang="ru-RU" sz="2400" u="sng" dirty="0"/>
              <a:t> </a:t>
            </a:r>
            <a:r>
              <a:rPr lang="ru-RU" sz="2400" u="sng" dirty="0" err="1"/>
              <a:t>особинами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в </a:t>
            </a:r>
            <a:r>
              <a:rPr lang="ru-RU" sz="2400" dirty="0" err="1"/>
              <a:t>парамецій</a:t>
            </a:r>
            <a:r>
              <a:rPr lang="ru-RU" sz="2400" dirty="0"/>
              <a:t> </a:t>
            </a:r>
            <a:r>
              <a:rPr lang="ru-RU" sz="2400" dirty="0" err="1"/>
              <a:t>статевий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шляхом </a:t>
            </a:r>
            <a:r>
              <a:rPr lang="ru-RU" sz="2400" u="sng" dirty="0" err="1"/>
              <a:t>кон’югації</a:t>
            </a:r>
            <a:r>
              <a:rPr lang="ru-RU" sz="2400" u="sng" dirty="0"/>
              <a:t>, а </a:t>
            </a:r>
            <a:r>
              <a:rPr lang="ru-RU" sz="2400" u="sng" dirty="0" err="1"/>
              <a:t>розмноження</a:t>
            </a:r>
            <a:r>
              <a:rPr lang="ru-RU" sz="2400" u="sng" dirty="0"/>
              <a:t> – простим </a:t>
            </a:r>
            <a:r>
              <a:rPr lang="ru-RU" sz="2400" u="sng" dirty="0" err="1"/>
              <a:t>поділом</a:t>
            </a:r>
            <a:r>
              <a:rPr lang="ru-RU" sz="2400" u="sng" dirty="0"/>
              <a:t>. </a:t>
            </a:r>
          </a:p>
          <a:p>
            <a:pPr algn="just"/>
            <a:r>
              <a:rPr lang="ru-RU" sz="2400" dirty="0"/>
              <a:t>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b="1" dirty="0" err="1"/>
              <a:t>об’єднання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говорять</a:t>
            </a:r>
            <a:r>
              <a:rPr lang="ru-RU" sz="2400" dirty="0"/>
              <a:t> </a:t>
            </a:r>
            <a:r>
              <a:rPr lang="ru-RU" sz="2400" u="sng" dirty="0"/>
              <a:t>про </a:t>
            </a:r>
            <a:r>
              <a:rPr lang="ru-RU" sz="2400" u="sng" dirty="0" err="1"/>
              <a:t>статеве</a:t>
            </a:r>
            <a:r>
              <a:rPr lang="ru-RU" sz="2400" u="sng" dirty="0"/>
              <a:t> </a:t>
            </a:r>
            <a:r>
              <a:rPr lang="ru-RU" sz="2400" u="sng" dirty="0" err="1"/>
              <a:t>розмноження</a:t>
            </a:r>
            <a:r>
              <a:rPr lang="ru-RU" sz="2400" u="sng" dirty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err="1"/>
              <a:t>організмів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розмножуються</a:t>
            </a:r>
            <a:r>
              <a:rPr lang="ru-RU" b="1" dirty="0"/>
              <a:t> простим </a:t>
            </a:r>
            <a:r>
              <a:rPr lang="ru-RU" b="1" dirty="0" err="1"/>
              <a:t>поділом</a:t>
            </a:r>
            <a:r>
              <a:rPr lang="ru-RU" b="1" dirty="0"/>
              <a:t>, </a:t>
            </a:r>
            <a:r>
              <a:rPr lang="ru-RU" b="1" dirty="0" err="1"/>
              <a:t>статевий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відсутній</a:t>
            </a:r>
            <a:r>
              <a:rPr lang="ru-RU" b="1" dirty="0"/>
              <a:t>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" y="1435050"/>
            <a:ext cx="3963057" cy="336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797152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Найпростіші</a:t>
            </a:r>
            <a:r>
              <a:rPr lang="ru-RU" dirty="0"/>
              <a:t> та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sz="2000" b="1" dirty="0" err="1"/>
              <a:t>здійснювати</a:t>
            </a:r>
            <a:r>
              <a:rPr lang="ru-RU" sz="2000" b="1" dirty="0"/>
              <a:t> </a:t>
            </a:r>
            <a:r>
              <a:rPr lang="ru-RU" sz="2000" b="1" dirty="0" err="1"/>
              <a:t>статевий</a:t>
            </a:r>
            <a:r>
              <a:rPr lang="ru-RU" sz="2000" b="1" dirty="0"/>
              <a:t> </a:t>
            </a:r>
            <a:r>
              <a:rPr lang="ru-RU" sz="2000" b="1" dirty="0" err="1"/>
              <a:t>процес</a:t>
            </a:r>
            <a:r>
              <a:rPr lang="ru-RU" sz="2000" b="1" dirty="0"/>
              <a:t> без </a:t>
            </a:r>
            <a:r>
              <a:rPr lang="ru-RU" sz="2000" b="1" dirty="0" err="1"/>
              <a:t>розмноження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5679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 </a:t>
            </a:r>
            <a:r>
              <a:rPr lang="ru-RU" sz="2400" b="1" dirty="0" err="1"/>
              <a:t>поглядами</a:t>
            </a:r>
            <a:r>
              <a:rPr lang="ru-RU" sz="2400" b="1" dirty="0"/>
              <a:t> О.М. </a:t>
            </a:r>
            <a:r>
              <a:rPr lang="ru-RU" sz="2400" b="1" dirty="0" err="1"/>
              <a:t>Сєвєрцова</a:t>
            </a:r>
            <a:r>
              <a:rPr lang="ru-RU" sz="2400" b="1" dirty="0"/>
              <a:t>, </a:t>
            </a:r>
            <a:r>
              <a:rPr lang="ru-RU" sz="2400" dirty="0" err="1"/>
              <a:t>повторення</a:t>
            </a:r>
            <a:r>
              <a:rPr lang="ru-RU" sz="2400" dirty="0"/>
              <a:t> в </a:t>
            </a:r>
            <a:r>
              <a:rPr lang="ru-RU" sz="2400" dirty="0" err="1"/>
              <a:t>онтогенезі</a:t>
            </a:r>
            <a:r>
              <a:rPr lang="ru-RU" sz="2400" dirty="0"/>
              <a:t> </a:t>
            </a:r>
            <a:r>
              <a:rPr lang="ru-RU" sz="2400" dirty="0" err="1"/>
              <a:t>предкових</a:t>
            </a:r>
            <a:r>
              <a:rPr lang="ru-RU" sz="2400" dirty="0"/>
              <a:t> форм </a:t>
            </a:r>
            <a:r>
              <a:rPr lang="ru-RU" sz="2400" dirty="0" err="1"/>
              <a:t>можливе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анаболії</a:t>
            </a:r>
            <a:r>
              <a:rPr lang="ru-RU" sz="2400" dirty="0"/>
              <a:t> – в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варіантах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онтогенезу </a:t>
            </a:r>
            <a:r>
              <a:rPr lang="ru-RU" sz="2400" dirty="0" err="1"/>
              <a:t>повернення</a:t>
            </a:r>
            <a:r>
              <a:rPr lang="ru-RU" sz="2400" dirty="0"/>
              <a:t> до </a:t>
            </a:r>
            <a:r>
              <a:rPr lang="ru-RU" sz="2400" dirty="0" err="1"/>
              <a:t>попереднього</a:t>
            </a:r>
            <a:r>
              <a:rPr lang="ru-RU" sz="2400" dirty="0"/>
              <a:t> стану </a:t>
            </a:r>
            <a:r>
              <a:rPr lang="ru-RU" sz="2400" dirty="0" err="1"/>
              <a:t>неможливий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виділяти</a:t>
            </a:r>
            <a:r>
              <a:rPr lang="ru-RU" sz="2400" dirty="0"/>
              <a:t> </a:t>
            </a:r>
            <a:r>
              <a:rPr lang="ru-RU" sz="2400" dirty="0" err="1"/>
              <a:t>позитивні</a:t>
            </a:r>
            <a:r>
              <a:rPr lang="ru-RU" sz="2400" dirty="0"/>
              <a:t> та </a:t>
            </a:r>
            <a:r>
              <a:rPr lang="ru-RU" sz="2400" dirty="0" err="1"/>
              <a:t>негативні</a:t>
            </a:r>
            <a:r>
              <a:rPr lang="ru-RU" sz="2400" dirty="0"/>
              <a:t> </a:t>
            </a:r>
            <a:r>
              <a:rPr lang="ru-RU" sz="2400" dirty="0" err="1"/>
              <a:t>анаболію</a:t>
            </a:r>
            <a:r>
              <a:rPr lang="ru-RU" sz="2400" dirty="0"/>
              <a:t>, </a:t>
            </a:r>
            <a:r>
              <a:rPr lang="ru-RU" sz="2400" dirty="0" err="1"/>
              <a:t>девіацію</a:t>
            </a:r>
            <a:r>
              <a:rPr lang="ru-RU" sz="2400" dirty="0"/>
              <a:t> та </a:t>
            </a:r>
            <a:r>
              <a:rPr lang="ru-RU" sz="2400" dirty="0" err="1"/>
              <a:t>архалаксис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набуло</a:t>
            </a:r>
            <a:r>
              <a:rPr lang="ru-RU" sz="2400" dirty="0"/>
              <a:t> </a:t>
            </a:r>
            <a:r>
              <a:rPr lang="ru-RU" sz="2400" dirty="0" err="1"/>
              <a:t>загального</a:t>
            </a:r>
            <a:r>
              <a:rPr lang="ru-RU" sz="2400" dirty="0"/>
              <a:t> </a:t>
            </a:r>
            <a:r>
              <a:rPr lang="ru-RU" sz="2400" dirty="0" err="1"/>
              <a:t>визнання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BF0C25E-7F26-45C6-A68C-47255F5EE279}"/>
              </a:ext>
            </a:extLst>
          </p:cNvPr>
          <p:cNvGrpSpPr>
            <a:grpSpLocks noChangeAspect="1"/>
          </p:cNvGrpSpPr>
          <p:nvPr/>
        </p:nvGrpSpPr>
        <p:grpSpPr>
          <a:xfrm>
            <a:off x="7003933" y="3747492"/>
            <a:ext cx="1988820" cy="3098684"/>
            <a:chOff x="8915400" y="1143000"/>
            <a:chExt cx="2209800" cy="2209800"/>
          </a:xfrm>
          <a:solidFill>
            <a:srgbClr val="548235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ECFC2B-2620-4B7C-9FA8-BA48A5FC75B1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D7101D-7395-4D9C-BF30-4CA695A703C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C3D0B-DD45-4AA4-92C7-39905B7A11B1}"/>
              </a:ext>
            </a:extLst>
          </p:cNvPr>
          <p:cNvGrpSpPr>
            <a:grpSpLocks noChangeAspect="1"/>
          </p:cNvGrpSpPr>
          <p:nvPr/>
        </p:nvGrpSpPr>
        <p:grpSpPr>
          <a:xfrm>
            <a:off x="4498514" y="1093093"/>
            <a:ext cx="2166492" cy="2654399"/>
            <a:chOff x="8915400" y="1143000"/>
            <a:chExt cx="2209800" cy="2209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FD01D7-402A-4128-ADBD-D2E38A9F106F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FE4A1E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02B3E2-DDE7-4A3D-AE7D-EF507EA4DA4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FE4A1E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88019" y="106780"/>
            <a:ext cx="905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ПИТАННЯ ТА ТЕРМІНИ ДЛЯ </a:t>
            </a:r>
            <a:r>
              <a:rPr lang="uk-UA" sz="3600" b="1" dirty="0" smtClean="0"/>
              <a:t>ПОВТОРЕННЯ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D3FE2-C17C-449B-8BE3-D61D3D8BC8FF}"/>
              </a:ext>
            </a:extLst>
          </p:cNvPr>
          <p:cNvGrpSpPr>
            <a:grpSpLocks noChangeAspect="1"/>
          </p:cNvGrpSpPr>
          <p:nvPr/>
        </p:nvGrpSpPr>
        <p:grpSpPr>
          <a:xfrm>
            <a:off x="2688052" y="1252966"/>
            <a:ext cx="1810462" cy="2239306"/>
            <a:chOff x="8915400" y="1143000"/>
            <a:chExt cx="2209800" cy="2209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D7D158-FCF1-4113-A981-8547FA373C72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5C9AD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EAB4CB-185B-4506-830F-62B71AF55DE2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5C9AD3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ACAC0-A69F-48B1-90AF-10CED4A7F018}"/>
              </a:ext>
            </a:extLst>
          </p:cNvPr>
          <p:cNvGrpSpPr>
            <a:grpSpLocks noChangeAspect="1"/>
          </p:cNvGrpSpPr>
          <p:nvPr/>
        </p:nvGrpSpPr>
        <p:grpSpPr>
          <a:xfrm>
            <a:off x="4879823" y="3921848"/>
            <a:ext cx="1988820" cy="2856326"/>
            <a:chOff x="8915400" y="1143000"/>
            <a:chExt cx="2209800" cy="2209800"/>
          </a:xfrm>
          <a:solidFill>
            <a:srgbClr val="A5A5A5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DDD802-19C9-4C80-8203-F266210EEEA0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solidFill>
              <a:srgbClr val="44546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F37733-692E-4A0B-A3F7-D0717ABEE344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solidFill>
              <a:srgbClr val="44546B"/>
            </a:solidFill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240A80-C759-4FA5-88F6-2F683F984CD6}"/>
              </a:ext>
            </a:extLst>
          </p:cNvPr>
          <p:cNvSpPr txBox="1"/>
          <p:nvPr/>
        </p:nvSpPr>
        <p:spPr>
          <a:xfrm>
            <a:off x="2710201" y="1791355"/>
            <a:ext cx="173989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Координації</a:t>
            </a:r>
            <a:r>
              <a:rPr lang="en-US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7424C-0611-437A-967A-056A11CF3783}"/>
              </a:ext>
            </a:extLst>
          </p:cNvPr>
          <p:cNvSpPr txBox="1"/>
          <p:nvPr/>
        </p:nvSpPr>
        <p:spPr>
          <a:xfrm>
            <a:off x="7193525" y="4684140"/>
            <a:ext cx="1799228" cy="8771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Каналізація онтогенезу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9AA1BE-38C7-47D5-8E60-6669D5AE45E3}"/>
              </a:ext>
            </a:extLst>
          </p:cNvPr>
          <p:cNvSpPr txBox="1"/>
          <p:nvPr/>
        </p:nvSpPr>
        <p:spPr>
          <a:xfrm>
            <a:off x="209506" y="1655353"/>
            <a:ext cx="2365411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Особливості онтогенезу в різних систематичних </a:t>
            </a:r>
            <a:r>
              <a:rPr lang="uk-UA" b="1" dirty="0" smtClean="0">
                <a:solidFill>
                  <a:schemeClr val="bg1"/>
                </a:solidFill>
              </a:rPr>
              <a:t>групах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FD937B-FEE5-44CC-BF45-7E839D5E0F51}"/>
              </a:ext>
            </a:extLst>
          </p:cNvPr>
          <p:cNvGrpSpPr>
            <a:grpSpLocks noChangeAspect="1"/>
          </p:cNvGrpSpPr>
          <p:nvPr/>
        </p:nvGrpSpPr>
        <p:grpSpPr>
          <a:xfrm>
            <a:off x="2984188" y="4382257"/>
            <a:ext cx="1726691" cy="2405609"/>
            <a:chOff x="8915400" y="1143000"/>
            <a:chExt cx="2209800" cy="2209800"/>
          </a:xfrm>
          <a:solidFill>
            <a:schemeClr val="bg1">
              <a:lumMod val="7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F83839-2733-4216-B23A-85BC1D7C65E4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FC3DD5-8DB2-4B59-B72C-B11E1A9A41CE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89D8C17-5EB5-4A45-835E-F16D89A0A1DE}"/>
              </a:ext>
            </a:extLst>
          </p:cNvPr>
          <p:cNvSpPr txBox="1"/>
          <p:nvPr/>
        </p:nvSpPr>
        <p:spPr>
          <a:xfrm>
            <a:off x="5210091" y="5011394"/>
            <a:ext cx="1328284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uk-UA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Архалаксис</a:t>
            </a:r>
            <a:endParaRPr lang="en-U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06" y="3598683"/>
            <a:ext cx="42658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2 </a:t>
            </a:r>
            <a:r>
              <a:rPr lang="ru-RU" b="1" dirty="0" err="1">
                <a:solidFill>
                  <a:schemeClr val="bg1"/>
                </a:solidFill>
              </a:rPr>
              <a:t>прогресивні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риси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виникненні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статевого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розмноження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120" y="1865688"/>
            <a:ext cx="17709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Кореляції</a:t>
            </a:r>
            <a:endParaRPr lang="ru-RU" sz="2400" b="1" dirty="0"/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C4FD937B-FEE5-44CC-BF45-7E839D5E0F51}"/>
              </a:ext>
            </a:extLst>
          </p:cNvPr>
          <p:cNvGrpSpPr>
            <a:grpSpLocks noChangeAspect="1"/>
          </p:cNvGrpSpPr>
          <p:nvPr/>
        </p:nvGrpSpPr>
        <p:grpSpPr>
          <a:xfrm>
            <a:off x="1187624" y="4558217"/>
            <a:ext cx="1638685" cy="2148623"/>
            <a:chOff x="8915400" y="1143000"/>
            <a:chExt cx="2209800" cy="2209800"/>
          </a:xfrm>
          <a:solidFill>
            <a:schemeClr val="bg1">
              <a:lumMod val="50000"/>
            </a:schemeClr>
          </a:solidFill>
        </p:grpSpPr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69F83839-2733-4216-B23A-85BC1D7C65E4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3DFC3DD5-8DB2-4B59-B72C-B11E1A9A41CE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1DC3D0B-DD45-4AA4-92C7-39905B7A11B1}"/>
              </a:ext>
            </a:extLst>
          </p:cNvPr>
          <p:cNvGrpSpPr>
            <a:grpSpLocks noChangeAspect="1"/>
          </p:cNvGrpSpPr>
          <p:nvPr/>
        </p:nvGrpSpPr>
        <p:grpSpPr>
          <a:xfrm>
            <a:off x="6585635" y="753112"/>
            <a:ext cx="2301745" cy="3343442"/>
            <a:chOff x="8915400" y="1143000"/>
            <a:chExt cx="2209800" cy="2209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: Shape 11">
              <a:extLst>
                <a:ext uri="{FF2B5EF4-FFF2-40B4-BE49-F238E27FC236}">
                  <a16:creationId xmlns:a16="http://schemas.microsoft.com/office/drawing/2014/main" id="{90FD01D7-402A-4128-ADBD-D2E38A9F106F}"/>
                </a:ext>
              </a:extLst>
            </p:cNvPr>
            <p:cNvSpPr/>
            <p:nvPr/>
          </p:nvSpPr>
          <p:spPr>
            <a:xfrm>
              <a:off x="8915400" y="1143000"/>
              <a:ext cx="2209800" cy="2209800"/>
            </a:xfrm>
            <a:custGeom>
              <a:avLst/>
              <a:gdLst>
                <a:gd name="connsiteX0" fmla="*/ 0 w 2209800"/>
                <a:gd name="connsiteY0" fmla="*/ 0 h 2209800"/>
                <a:gd name="connsiteX1" fmla="*/ 2209800 w 2209800"/>
                <a:gd name="connsiteY1" fmla="*/ 0 h 2209800"/>
                <a:gd name="connsiteX2" fmla="*/ 2209800 w 2209800"/>
                <a:gd name="connsiteY2" fmla="*/ 2209800 h 2209800"/>
                <a:gd name="connsiteX3" fmla="*/ 1114803 w 2209800"/>
                <a:gd name="connsiteY3" fmla="*/ 2209800 h 2209800"/>
                <a:gd name="connsiteX4" fmla="*/ 0 w 2209800"/>
                <a:gd name="connsiteY4" fmla="*/ 105400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2209800">
                  <a:moveTo>
                    <a:pt x="0" y="0"/>
                  </a:moveTo>
                  <a:lnTo>
                    <a:pt x="2209800" y="0"/>
                  </a:lnTo>
                  <a:lnTo>
                    <a:pt x="2209800" y="2209800"/>
                  </a:lnTo>
                  <a:lnTo>
                    <a:pt x="1114803" y="2209800"/>
                  </a:lnTo>
                  <a:lnTo>
                    <a:pt x="0" y="10540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7902B3E2-DDE7-4A3D-AE7D-EF507EA4DA46}"/>
                </a:ext>
              </a:extLst>
            </p:cNvPr>
            <p:cNvSpPr/>
            <p:nvPr/>
          </p:nvSpPr>
          <p:spPr>
            <a:xfrm>
              <a:off x="8991600" y="2057400"/>
              <a:ext cx="1163333" cy="1204667"/>
            </a:xfrm>
            <a:custGeom>
              <a:avLst/>
              <a:gdLst>
                <a:gd name="connsiteX0" fmla="*/ 0 w 1163333"/>
                <a:gd name="connsiteY0" fmla="*/ 0 h 1204667"/>
                <a:gd name="connsiteX1" fmla="*/ 1163333 w 1163333"/>
                <a:gd name="connsiteY1" fmla="*/ 1204667 h 1204667"/>
                <a:gd name="connsiteX2" fmla="*/ 1114803 w 1163333"/>
                <a:gd name="connsiteY2" fmla="*/ 1204667 h 1204667"/>
                <a:gd name="connsiteX3" fmla="*/ 0 w 1163333"/>
                <a:gd name="connsiteY3" fmla="*/ 48868 h 12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33" h="1204667">
                  <a:moveTo>
                    <a:pt x="0" y="0"/>
                  </a:moveTo>
                  <a:lnTo>
                    <a:pt x="1163333" y="1204667"/>
                  </a:lnTo>
                  <a:lnTo>
                    <a:pt x="1114803" y="1204667"/>
                  </a:lnTo>
                  <a:lnTo>
                    <a:pt x="0" y="4886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14300" dist="38100" dir="8100000" sx="113000" sy="113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99EBA45-9A5E-473F-B01D-9C8AA9EECD8E}"/>
              </a:ext>
            </a:extLst>
          </p:cNvPr>
          <p:cNvSpPr txBox="1"/>
          <p:nvPr/>
        </p:nvSpPr>
        <p:spPr>
          <a:xfrm>
            <a:off x="6868643" y="1665675"/>
            <a:ext cx="185124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/>
              <a:t>Адультизація</a:t>
            </a:r>
            <a:r>
              <a:rPr lang="uk-UA" sz="2000" b="1" dirty="0"/>
              <a:t> онтогенезу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578" y="5376461"/>
            <a:ext cx="13365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Девіація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2212" y="5452294"/>
            <a:ext cx="138804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err="1"/>
              <a:t>Анаболія</a:t>
            </a:r>
            <a:endParaRPr lang="ru-RU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314435" y="1252966"/>
            <a:ext cx="454502" cy="4127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5280901" y="1325875"/>
            <a:ext cx="454502" cy="4127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7567013" y="992656"/>
            <a:ext cx="454502" cy="41270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7892262" y="4175902"/>
            <a:ext cx="454502" cy="4127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5646982" y="4351863"/>
            <a:ext cx="454502" cy="412709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671619" y="4695811"/>
            <a:ext cx="454502" cy="412709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787313" y="4937239"/>
            <a:ext cx="454502" cy="41270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3" grpId="0" animBg="1"/>
      <p:bldP spid="32" grpId="0" animBg="1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5148" y="2967335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5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виникненні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статевого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розмноження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з’являються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tx2">
                    <a:lumMod val="75000"/>
                  </a:schemeClr>
                </a:solidFill>
              </a:rPr>
              <a:t>дві</a:t>
            </a: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прогресивні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риси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Рамка 4"/>
          <p:cNvSpPr/>
          <p:nvPr/>
        </p:nvSpPr>
        <p:spPr>
          <a:xfrm>
            <a:off x="539552" y="1772816"/>
            <a:ext cx="3096344" cy="19610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499992" y="1772816"/>
            <a:ext cx="4392488" cy="20882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348879"/>
            <a:ext cx="22322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Мейоз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868" y="1979548"/>
            <a:ext cx="395158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М</a:t>
            </a:r>
            <a:r>
              <a:rPr lang="ru-RU" sz="3600" b="1" dirty="0" err="1" smtClean="0"/>
              <a:t>еханізм</a:t>
            </a:r>
            <a:r>
              <a:rPr lang="ru-RU" sz="3600" b="1" dirty="0" smtClean="0"/>
              <a:t> </a:t>
            </a:r>
            <a:r>
              <a:rPr lang="ru-RU" sz="3600" b="1" dirty="0" err="1"/>
              <a:t>розпізнавання</a:t>
            </a:r>
            <a:r>
              <a:rPr lang="ru-RU" sz="3600" b="1" dirty="0"/>
              <a:t> </a:t>
            </a:r>
            <a:r>
              <a:rPr lang="ru-RU" sz="3600" b="1" dirty="0" err="1"/>
              <a:t>особин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5556" y="4149080"/>
            <a:ext cx="3312368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відбувається</a:t>
            </a:r>
            <a:r>
              <a:rPr lang="ru-RU" sz="2400" b="1" dirty="0"/>
              <a:t> </a:t>
            </a:r>
            <a:r>
              <a:rPr lang="ru-RU" sz="2400" b="1" dirty="0" err="1"/>
              <a:t>редукція</a:t>
            </a:r>
            <a:r>
              <a:rPr lang="ru-RU" sz="2400" b="1" dirty="0"/>
              <a:t> </a:t>
            </a:r>
            <a:r>
              <a:rPr lang="ru-RU" sz="2400" b="1" dirty="0" err="1"/>
              <a:t>диплоїдного</a:t>
            </a:r>
            <a:r>
              <a:rPr lang="ru-RU" sz="2400" b="1" dirty="0"/>
              <a:t> набору хромосом до </a:t>
            </a:r>
            <a:r>
              <a:rPr lang="ru-RU" sz="2400" b="1" dirty="0" err="1" smtClean="0"/>
              <a:t>гаплоїдного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868" y="4333746"/>
            <a:ext cx="412212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відрізняються</a:t>
            </a:r>
            <a:r>
              <a:rPr lang="ru-RU" sz="2400" dirty="0"/>
              <a:t> за </a:t>
            </a:r>
            <a:r>
              <a:rPr lang="ru-RU" sz="2400" dirty="0" err="1"/>
              <a:t>статтю</a:t>
            </a:r>
            <a:r>
              <a:rPr lang="ru-RU" sz="2400" dirty="0"/>
              <a:t> (</a:t>
            </a:r>
            <a:r>
              <a:rPr lang="ru-RU" sz="2400" dirty="0" err="1"/>
              <a:t>спеціалізовані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на </a:t>
            </a:r>
            <a:r>
              <a:rPr lang="ru-RU" sz="2400" dirty="0" err="1"/>
              <a:t>клітинних</a:t>
            </a:r>
            <a:r>
              <a:rPr lang="ru-RU" sz="2400" dirty="0"/>
              <a:t> мембранах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специфічним</a:t>
            </a:r>
            <a:r>
              <a:rPr lang="ru-RU" sz="2400" dirty="0"/>
              <a:t> компонентам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7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err="1"/>
              <a:t>О</a:t>
            </a:r>
            <a:r>
              <a:rPr lang="ru-RU" sz="3600" b="1" dirty="0" err="1" smtClean="0"/>
              <a:t>сновні</a:t>
            </a:r>
            <a:r>
              <a:rPr lang="ru-RU" sz="3600" b="1" dirty="0" smtClean="0"/>
              <a:t> </a:t>
            </a:r>
            <a:r>
              <a:rPr lang="ru-RU" sz="3600" b="1" dirty="0" err="1"/>
              <a:t>відмінності</a:t>
            </a:r>
            <a:r>
              <a:rPr lang="ru-RU" sz="3600" b="1" dirty="0"/>
              <a:t> одно- та </a:t>
            </a:r>
            <a:r>
              <a:rPr lang="ru-RU" sz="3600" b="1" dirty="0" err="1"/>
              <a:t>багатоклітинних</a:t>
            </a:r>
            <a:r>
              <a:rPr lang="ru-RU" sz="3600" b="1" dirty="0"/>
              <a:t> </a:t>
            </a:r>
            <a:r>
              <a:rPr lang="ru-RU" sz="3600" b="1" dirty="0" err="1"/>
              <a:t>організмів</a:t>
            </a:r>
            <a:r>
              <a:rPr lang="ru-RU" sz="36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568" y="3881695"/>
            <a:ext cx="878497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sz="2400" b="1" dirty="0" err="1"/>
              <a:t>багатоклітинних</a:t>
            </a:r>
            <a:r>
              <a:rPr lang="ru-RU" dirty="0"/>
              <a:t> </a:t>
            </a:r>
            <a:r>
              <a:rPr lang="ru-RU" sz="4000" dirty="0" err="1"/>
              <a:t>відбувається</a:t>
            </a:r>
            <a:r>
              <a:rPr lang="ru-RU" sz="4000" dirty="0"/>
              <a:t> </a:t>
            </a:r>
            <a:r>
              <a:rPr lang="ru-RU" sz="4000" dirty="0" err="1"/>
              <a:t>уособлення</a:t>
            </a:r>
            <a:r>
              <a:rPr lang="ru-RU" sz="4000" dirty="0"/>
              <a:t> </a:t>
            </a:r>
            <a:r>
              <a:rPr lang="ru-RU" sz="4000" dirty="0" err="1"/>
              <a:t>клітин</a:t>
            </a:r>
            <a:r>
              <a:rPr lang="ru-RU" sz="4000" dirty="0"/>
              <a:t> </a:t>
            </a:r>
            <a:r>
              <a:rPr lang="ru-RU" sz="4000" dirty="0" err="1"/>
              <a:t>зародкового</a:t>
            </a:r>
            <a:r>
              <a:rPr lang="ru-RU" sz="4000" dirty="0"/>
              <a:t> шляху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початок </a:t>
            </a:r>
            <a:r>
              <a:rPr lang="ru-RU" dirty="0" err="1"/>
              <a:t>статевим</a:t>
            </a:r>
            <a:r>
              <a:rPr lang="ru-RU" dirty="0"/>
              <a:t> </a:t>
            </a:r>
            <a:r>
              <a:rPr lang="ru-RU" dirty="0" err="1"/>
              <a:t>клітинам</a:t>
            </a:r>
            <a:r>
              <a:rPr lang="ru-RU" dirty="0"/>
              <a:t> і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. </a:t>
            </a:r>
          </a:p>
          <a:p>
            <a:pPr algn="ctr"/>
            <a:r>
              <a:rPr lang="ru-RU" sz="2400" b="1" dirty="0" err="1"/>
              <a:t>Соматичні</a:t>
            </a:r>
            <a:r>
              <a:rPr lang="ru-RU" sz="2400" b="1" dirty="0"/>
              <a:t> </a:t>
            </a:r>
            <a:r>
              <a:rPr lang="ru-RU" sz="2400" b="1" dirty="0" err="1"/>
              <a:t>клітини</a:t>
            </a:r>
            <a:r>
              <a:rPr lang="ru-RU" sz="2400" b="1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смертні</a:t>
            </a:r>
            <a:r>
              <a:rPr lang="ru-RU" sz="2400" b="1" dirty="0"/>
              <a:t> й </a:t>
            </a:r>
            <a:r>
              <a:rPr lang="ru-RU" sz="2400" b="1" dirty="0" err="1">
                <a:solidFill>
                  <a:srgbClr val="C00000"/>
                </a:solidFill>
              </a:rPr>
              <a:t>нездатні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брати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участь </a:t>
            </a:r>
            <a:r>
              <a:rPr lang="ru-RU" sz="2400" b="1" dirty="0">
                <a:solidFill>
                  <a:srgbClr val="C00000"/>
                </a:solidFill>
              </a:rPr>
              <a:t>у </a:t>
            </a:r>
            <a:r>
              <a:rPr lang="ru-RU" sz="2400" b="1" dirty="0" err="1">
                <a:solidFill>
                  <a:srgbClr val="C00000"/>
                </a:solidFill>
              </a:rPr>
              <a:t>статевому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розмноженні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1208" y="1149936"/>
            <a:ext cx="329404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Тривалість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життя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обмежена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695291"/>
            <a:ext cx="864096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sz="2400" b="1" dirty="0" err="1" smtClean="0"/>
              <a:t>одноклітинних</a:t>
            </a:r>
            <a:r>
              <a:rPr lang="ru-RU" dirty="0" smtClean="0"/>
              <a:t> </a:t>
            </a:r>
            <a:r>
              <a:rPr lang="ru-RU" sz="4000" dirty="0" err="1" smtClean="0"/>
              <a:t>кожна</a:t>
            </a:r>
            <a:r>
              <a:rPr lang="ru-RU" sz="4000" dirty="0" smtClean="0"/>
              <a:t>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дати</a:t>
            </a:r>
            <a:r>
              <a:rPr lang="ru-RU" sz="2400" b="1" dirty="0"/>
              <a:t> </a:t>
            </a:r>
            <a:r>
              <a:rPr lang="ru-RU" sz="2400" dirty="0"/>
              <a:t>початок </a:t>
            </a:r>
            <a:r>
              <a:rPr lang="ru-RU" sz="2400" dirty="0" err="1"/>
              <a:t>новим</a:t>
            </a:r>
            <a:r>
              <a:rPr lang="ru-RU" sz="2400" dirty="0"/>
              <a:t> </a:t>
            </a:r>
            <a:r>
              <a:rPr lang="ru-RU" sz="2400" dirty="0" err="1"/>
              <a:t>особинам</a:t>
            </a:r>
            <a:r>
              <a:rPr lang="ru-RU" dirty="0"/>
              <a:t>, </a:t>
            </a:r>
            <a:r>
              <a:rPr lang="ru-RU" dirty="0" err="1"/>
              <a:t>зберігаючи</a:t>
            </a:r>
            <a:r>
              <a:rPr lang="ru-RU" dirty="0"/>
              <a:t> свою </a:t>
            </a:r>
            <a:r>
              <a:rPr lang="ru-RU" dirty="0" err="1"/>
              <a:t>речовину</a:t>
            </a:r>
            <a:r>
              <a:rPr lang="ru-RU" dirty="0"/>
              <a:t> (</a:t>
            </a:r>
            <a:r>
              <a:rPr lang="ru-RU" sz="4000" dirty="0" err="1"/>
              <a:t>біологічне</a:t>
            </a:r>
            <a:r>
              <a:rPr lang="ru-RU" sz="4000" dirty="0"/>
              <a:t> </a:t>
            </a:r>
            <a:r>
              <a:rPr lang="ru-RU" sz="4000" dirty="0" err="1"/>
              <a:t>безсмертя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517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</a:t>
            </a:r>
            <a:r>
              <a:rPr lang="uk-UA" sz="6000" dirty="0" smtClean="0"/>
              <a:t>ВТРАТИЛОСЬ</a:t>
            </a:r>
            <a:r>
              <a:rPr lang="uk-UA" dirty="0" smtClean="0"/>
              <a:t> ОРГАНІЗМИМИ ПРИ ПЕРЕХОДІ ДО БАГАТОКЛІТИННОСТІ?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687901"/>
            <a:ext cx="6768752" cy="255454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АЛЕ ЦЕЙ ПРОЦЕС </a:t>
            </a:r>
            <a:r>
              <a:rPr lang="ru-RU" sz="4000" b="1" dirty="0" err="1" smtClean="0">
                <a:solidFill>
                  <a:srgbClr val="002060"/>
                </a:solidFill>
              </a:rPr>
              <a:t>супроводжувався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ускладненням</a:t>
            </a:r>
            <a:r>
              <a:rPr lang="ru-RU" sz="4000" b="1" dirty="0">
                <a:solidFill>
                  <a:srgbClr val="002060"/>
                </a:solidFill>
              </a:rPr>
              <a:t>, </a:t>
            </a:r>
            <a:r>
              <a:rPr lang="ru-RU" sz="4000" b="1" dirty="0" err="1">
                <a:solidFill>
                  <a:srgbClr val="002060"/>
                </a:solidFill>
              </a:rPr>
              <a:t>збільшенням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тривалості</a:t>
            </a:r>
            <a:r>
              <a:rPr lang="ru-RU" sz="4000" b="1" dirty="0" smtClean="0">
                <a:solidFill>
                  <a:srgbClr val="002060"/>
                </a:solidFill>
              </a:rPr>
              <a:t> ЖИТТЯ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7276"/>
            <a:ext cx="2819040" cy="281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2182798"/>
            <a:ext cx="4968552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БЕЗСМЕРТТЯ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064" y="811560"/>
            <a:ext cx="8568952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Відмінності</a:t>
            </a:r>
            <a:r>
              <a:rPr lang="ru-RU" sz="4000" b="1" dirty="0" smtClean="0"/>
              <a:t> </a:t>
            </a:r>
            <a:r>
              <a:rPr lang="ru-RU" sz="4000" b="1" dirty="0"/>
              <a:t>й </a:t>
            </a:r>
            <a:r>
              <a:rPr lang="ru-RU" sz="4000" b="1" dirty="0" err="1"/>
              <a:t>між</a:t>
            </a:r>
            <a:r>
              <a:rPr lang="ru-RU" sz="4000" b="1" dirty="0"/>
              <a:t> </a:t>
            </a:r>
            <a:r>
              <a:rPr lang="ru-RU" sz="4000" b="1" dirty="0" err="1"/>
              <a:t>рослинами</a:t>
            </a:r>
            <a:r>
              <a:rPr lang="ru-RU" sz="4000" b="1" dirty="0"/>
              <a:t> та </a:t>
            </a:r>
            <a:r>
              <a:rPr lang="ru-RU" sz="4000" b="1" dirty="0" err="1"/>
              <a:t>тваринами</a:t>
            </a:r>
            <a:r>
              <a:rPr lang="ru-RU" sz="4000" b="1" dirty="0"/>
              <a:t> в </a:t>
            </a:r>
            <a:r>
              <a:rPr lang="ru-RU" sz="4000" b="1" dirty="0" err="1"/>
              <a:t>здійсненні</a:t>
            </a:r>
            <a:r>
              <a:rPr lang="ru-RU" sz="4000" b="1" dirty="0"/>
              <a:t> </a:t>
            </a:r>
            <a:r>
              <a:rPr lang="ru-RU" sz="4000" b="1" dirty="0" smtClean="0"/>
              <a:t>онтогенезу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Існують</a:t>
            </a:r>
            <a:r>
              <a:rPr lang="ru-RU" sz="3200" dirty="0"/>
              <a:t> </a:t>
            </a:r>
            <a:r>
              <a:rPr lang="ru-RU" sz="3200" dirty="0" err="1"/>
              <a:t>суттєві</a:t>
            </a:r>
            <a:r>
              <a:rPr lang="ru-RU" sz="3200" dirty="0"/>
              <a:t> </a:t>
            </a:r>
            <a:r>
              <a:rPr lang="ru-RU" sz="3200" dirty="0" err="1"/>
              <a:t>відмінності</a:t>
            </a:r>
            <a:r>
              <a:rPr lang="ru-RU" sz="3200" dirty="0"/>
              <a:t> й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рослинами</a:t>
            </a:r>
            <a:r>
              <a:rPr lang="ru-RU" sz="3200" dirty="0"/>
              <a:t> та </a:t>
            </a:r>
            <a:r>
              <a:rPr lang="ru-RU" sz="3200" dirty="0" err="1"/>
              <a:t>тваринами</a:t>
            </a:r>
            <a:r>
              <a:rPr lang="ru-RU" sz="3200" dirty="0"/>
              <a:t> в </a:t>
            </a:r>
            <a:r>
              <a:rPr lang="ru-RU" sz="3200" dirty="0" err="1"/>
              <a:t>здійсненні</a:t>
            </a:r>
            <a:r>
              <a:rPr lang="ru-RU" sz="3200" dirty="0"/>
              <a:t> онтогенезу. </a:t>
            </a:r>
            <a:endParaRPr lang="ru-RU" sz="3200" dirty="0" smtClean="0"/>
          </a:p>
          <a:p>
            <a:pPr algn="just"/>
            <a:endParaRPr lang="ru-RU" sz="4000" dirty="0" smtClean="0"/>
          </a:p>
          <a:p>
            <a:pPr algn="just"/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стосується</a:t>
            </a:r>
            <a:r>
              <a:rPr lang="ru-RU" sz="4000" dirty="0" smtClean="0"/>
              <a:t>: </a:t>
            </a:r>
          </a:p>
          <a:p>
            <a:pPr marL="504000" indent="-285750" algn="just">
              <a:buClr>
                <a:schemeClr val="accent2">
                  <a:lumMod val="75000"/>
                </a:schemeClr>
              </a:buClr>
              <a:buSzPct val="132000"/>
              <a:buFont typeface="Wingdings" panose="05000000000000000000" pitchFamily="2" charset="2"/>
              <a:buChar char="Ø"/>
            </a:pPr>
            <a:r>
              <a:rPr lang="ru-RU" sz="4000" dirty="0" err="1" smtClean="0"/>
              <a:t>співвідношення</a:t>
            </a:r>
            <a:r>
              <a:rPr lang="ru-RU" sz="4000" dirty="0" smtClean="0"/>
              <a:t> </a:t>
            </a:r>
            <a:r>
              <a:rPr lang="ru-RU" sz="4000" dirty="0" err="1"/>
              <a:t>окремих</a:t>
            </a:r>
            <a:r>
              <a:rPr lang="ru-RU" sz="4000" dirty="0"/>
              <a:t> </a:t>
            </a:r>
            <a:r>
              <a:rPr lang="ru-RU" sz="4000" dirty="0" err="1"/>
              <a:t>етапів</a:t>
            </a:r>
            <a:r>
              <a:rPr lang="ru-RU" sz="4000" dirty="0"/>
              <a:t> </a:t>
            </a:r>
            <a:r>
              <a:rPr lang="ru-RU" sz="4000" dirty="0" smtClean="0"/>
              <a:t>онтогенезу </a:t>
            </a:r>
          </a:p>
          <a:p>
            <a:pPr marL="504000" indent="-285750" algn="just">
              <a:buClr>
                <a:schemeClr val="accent2">
                  <a:lumMod val="75000"/>
                </a:schemeClr>
              </a:buClr>
              <a:buSzPct val="132000"/>
              <a:buFont typeface="Wingdings" panose="05000000000000000000" pitchFamily="2" charset="2"/>
              <a:buChar char="Ø"/>
            </a:pPr>
            <a:r>
              <a:rPr lang="ru-RU" sz="4000" dirty="0" err="1" smtClean="0"/>
              <a:t>чергування</a:t>
            </a:r>
            <a:r>
              <a:rPr lang="ru-RU" sz="4000" dirty="0" smtClean="0"/>
              <a:t> </a:t>
            </a:r>
            <a:r>
              <a:rPr lang="ru-RU" sz="4000" dirty="0" err="1"/>
              <a:t>життєвих</a:t>
            </a:r>
            <a:r>
              <a:rPr lang="ru-RU" sz="4000" dirty="0"/>
              <a:t> </a:t>
            </a:r>
            <a:r>
              <a:rPr lang="ru-RU" sz="4000" dirty="0" err="1" smtClean="0"/>
              <a:t>циклів</a:t>
            </a:r>
            <a:r>
              <a:rPr lang="ru-RU" sz="4000" dirty="0" smtClean="0"/>
              <a:t> </a:t>
            </a:r>
          </a:p>
          <a:p>
            <a:pPr marL="504000" indent="-285750" algn="just">
              <a:buClr>
                <a:schemeClr val="accent2">
                  <a:lumMod val="75000"/>
                </a:schemeClr>
              </a:buClr>
              <a:buSzPct val="132000"/>
              <a:buFont typeface="Wingdings" panose="05000000000000000000" pitchFamily="2" charset="2"/>
              <a:buChar char="Ø"/>
            </a:pPr>
            <a:r>
              <a:rPr lang="ru-RU" sz="4000" dirty="0" err="1" smtClean="0"/>
              <a:t>процесів</a:t>
            </a:r>
            <a:r>
              <a:rPr lang="ru-RU" sz="4000" dirty="0" smtClean="0"/>
              <a:t> </a:t>
            </a:r>
            <a:r>
              <a:rPr lang="ru-RU" sz="4000" dirty="0" err="1" smtClean="0"/>
              <a:t>диференціювання</a:t>
            </a:r>
            <a:r>
              <a:rPr lang="ru-RU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3218</Words>
  <Application>Microsoft Office PowerPoint</Application>
  <PresentationFormat>Экран (4:3)</PresentationFormat>
  <Paragraphs>269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Calibri</vt:lpstr>
      <vt:lpstr>Candara</vt:lpstr>
      <vt:lpstr>Times New Roman</vt:lpstr>
      <vt:lpstr>Wingdings</vt:lpstr>
      <vt:lpstr>Wingdings 3</vt:lpstr>
      <vt:lpstr>Начальная</vt:lpstr>
      <vt:lpstr>Еволюція онтогенезу </vt:lpstr>
      <vt:lpstr>Презентация PowerPoint</vt:lpstr>
      <vt:lpstr>Особливості онтогенезу в різних систематичних групах </vt:lpstr>
      <vt:lpstr>Відмінності статевого процесу та розмноження у різних організмів.</vt:lpstr>
      <vt:lpstr>В організмів, що розмножуються простим поділом, статевий процес відсутній.  </vt:lpstr>
      <vt:lpstr>Презентация PowerPoint</vt:lpstr>
      <vt:lpstr>Основні відмінності одно- та багатоклітинних організмів </vt:lpstr>
      <vt:lpstr>ЩО ВТРАТИЛОСЬ ОРГАНІЗМИМИ ПРИ ПЕРЕХОДІ ДО БАГАТОКЛІТИННОСТІ? </vt:lpstr>
      <vt:lpstr>Відмінності й між рослинами та тваринами в здійсненні онтогенезу  </vt:lpstr>
      <vt:lpstr>У тварин, не дивлячись на надзвичайне різноманіття типів онтогенезу, у більшості випадків найважливішими стають процеси.  </vt:lpstr>
      <vt:lpstr>Презентация PowerPoint</vt:lpstr>
      <vt:lpstr>ВАРІАНТИ ЕМБРІОНАЛЬНОГО РОЗВИТКУ</vt:lpstr>
      <vt:lpstr>Презентация PowerPoint</vt:lpstr>
      <vt:lpstr>Біологічний зміст наявності личинкової ФАЗИ</vt:lpstr>
      <vt:lpstr>Презентация PowerPoint</vt:lpstr>
      <vt:lpstr>У тварин певного значення набуває співвідношення тривалості різних періодів онтогенезу. </vt:lpstr>
      <vt:lpstr>Цілісність та стійкість онтогенезу </vt:lpstr>
      <vt:lpstr>Презентация PowerPoint</vt:lpstr>
      <vt:lpstr>Презентация PowerPoint</vt:lpstr>
      <vt:lpstr>ЗНАЧЕННЯ КОРЕЛЯЦІЙ В ОНТОГЕНЕЗІ</vt:lpstr>
      <vt:lpstr>Презентация PowerPoint</vt:lpstr>
      <vt:lpstr>Презентация PowerPoint</vt:lpstr>
      <vt:lpstr>Ергонтичні кореляції</vt:lpstr>
      <vt:lpstr>ЗНАЧЕННЯ КООРДИНАЦІЙ В ОНТОГЕНЕЗІ</vt:lpstr>
      <vt:lpstr>До біологічних координацій відносять закономірні зміни органів, які не мають безпосередніх корелятивних зв’язків у розвитку організму. </vt:lpstr>
      <vt:lpstr>Раніше кореляції та координації об’єднували, але за поглядами І.І. Шмальгаузена, механізми, що лежать в їх основі, принципово відмінні.  </vt:lpstr>
      <vt:lpstr>  Ембріонізація онтогенезу </vt:lpstr>
      <vt:lpstr>ЕМБРІОНІЗАЦІЯ ОНТОГЕНЕЗУ У РОСЛИН</vt:lpstr>
      <vt:lpstr>ЕМБРІОНІЗАЦІЯ ОНТОГЕНЕЗУ ТВАРИН</vt:lpstr>
      <vt:lpstr>При переході до безличинкового розвитку </vt:lpstr>
      <vt:lpstr>Вторинно-личинковий тип розвитку</vt:lpstr>
      <vt:lpstr>Найважливіший наслідок ембріонізації - зменшення залежності розвитку від впливу довкілля!</vt:lpstr>
      <vt:lpstr>НЕОТЕНІЯ</vt:lpstr>
      <vt:lpstr>Презентация PowerPoint</vt:lpstr>
      <vt:lpstr>Феталізація</vt:lpstr>
      <vt:lpstr>Адультизація</vt:lpstr>
      <vt:lpstr>Автономізація онтогенезу </vt:lpstr>
      <vt:lpstr>Еволюційний зміст означеного процесу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Еволюція онтогенезу </dc:title>
  <cp:lastModifiedBy>RePack by Diakov</cp:lastModifiedBy>
  <cp:revision>132</cp:revision>
  <dcterms:modified xsi:type="dcterms:W3CDTF">2021-03-19T11:17:48Z</dcterms:modified>
</cp:coreProperties>
</file>