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4" r:id="rId4"/>
    <p:sldId id="265" r:id="rId5"/>
    <p:sldId id="266" r:id="rId6"/>
    <p:sldId id="267" r:id="rId7"/>
    <p:sldId id="268"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01.03.2021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01.03.2021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j.com/news/2011/12/former_rutgers_student_says_so.html" TargetMode="External"/><Relationship Id="rId2" Type="http://schemas.openxmlformats.org/officeDocument/2006/relationships/hyperlink" Target="https://diverseeducation.com/article/11540/" TargetMode="External"/><Relationship Id="rId1" Type="http://schemas.openxmlformats.org/officeDocument/2006/relationships/slideLayout" Target="../slideLayouts/slideLayout2.xml"/><Relationship Id="rId4" Type="http://schemas.openxmlformats.org/officeDocument/2006/relationships/hyperlink" Target="https://www.bloomberg.com/news/articles/2013-07-16/darden-phd-student-accused-of-plagiaris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836712"/>
            <a:ext cx="6400800" cy="5760640"/>
          </a:xfrm>
        </p:spPr>
        <p:txBody>
          <a:bodyPr/>
          <a:lstStyle/>
          <a:p>
            <a:r>
              <a:rPr lang="en-GB" dirty="0" smtClean="0">
                <a:solidFill>
                  <a:srgbClr val="C00000"/>
                </a:solidFill>
                <a:latin typeface="Bahnschrift SemiBold" pitchFamily="34" charset="0"/>
              </a:rPr>
              <a:t>Academic Integrity</a:t>
            </a:r>
            <a:r>
              <a:rPr lang="uk-UA" dirty="0" smtClean="0">
                <a:solidFill>
                  <a:srgbClr val="C00000"/>
                </a:solidFill>
                <a:latin typeface="Bahnschrift SemiBold" pitchFamily="34" charset="0"/>
              </a:rPr>
              <a:t> </a:t>
            </a:r>
            <a:endParaRPr lang="en-GB" dirty="0" smtClean="0">
              <a:solidFill>
                <a:srgbClr val="C00000"/>
              </a:solidFill>
              <a:latin typeface="Bahnschrift SemiBold" pitchFamily="34" charset="0"/>
            </a:endParaRPr>
          </a:p>
          <a:p>
            <a:r>
              <a:rPr lang="en-GB" dirty="0" smtClean="0">
                <a:solidFill>
                  <a:srgbClr val="C00000"/>
                </a:solidFill>
                <a:latin typeface="Bahnschrift SemiBold" pitchFamily="34" charset="0"/>
              </a:rPr>
              <a:t>And</a:t>
            </a:r>
          </a:p>
          <a:p>
            <a:r>
              <a:rPr lang="en-GB" dirty="0" smtClean="0">
                <a:solidFill>
                  <a:srgbClr val="C00000"/>
                </a:solidFill>
                <a:latin typeface="Bahnschrift SemiBold" pitchFamily="34" charset="0"/>
              </a:rPr>
              <a:t> Plagiarism</a:t>
            </a:r>
          </a:p>
          <a:p>
            <a:endParaRPr lang="en-GB" dirty="0"/>
          </a:p>
        </p:txBody>
      </p:sp>
      <p:sp>
        <p:nvSpPr>
          <p:cNvPr id="4" name="Заголовок 3"/>
          <p:cNvSpPr>
            <a:spLocks noGrp="1"/>
          </p:cNvSpPr>
          <p:nvPr>
            <p:ph type="ctrTitle"/>
          </p:nvPr>
        </p:nvSpPr>
        <p:spPr>
          <a:xfrm>
            <a:off x="611560" y="116632"/>
            <a:ext cx="7772400" cy="720502"/>
          </a:xfrm>
        </p:spPr>
        <p:txBody>
          <a:bodyPr>
            <a:normAutofit fontScale="90000"/>
          </a:bodyPr>
          <a:lstStyle/>
          <a:p>
            <a:r>
              <a:rPr lang="en-GB" dirty="0" smtClean="0">
                <a:solidFill>
                  <a:srgbClr val="002060"/>
                </a:solidFill>
                <a:latin typeface="Bahnschrift SemiBold" pitchFamily="34" charset="0"/>
              </a:rPr>
              <a:t>ACADEMIC WRITING</a:t>
            </a:r>
            <a:endParaRPr lang="en-GB" dirty="0"/>
          </a:p>
        </p:txBody>
      </p:sp>
      <p:pic>
        <p:nvPicPr>
          <p:cNvPr id="1027" name="Picture 3"/>
          <p:cNvPicPr>
            <a:picLocks noChangeAspect="1" noChangeArrowheads="1"/>
          </p:cNvPicPr>
          <p:nvPr/>
        </p:nvPicPr>
        <p:blipFill>
          <a:blip r:embed="rId2" cstate="print"/>
          <a:srcRect/>
          <a:stretch>
            <a:fillRect/>
          </a:stretch>
        </p:blipFill>
        <p:spPr bwMode="auto">
          <a:xfrm>
            <a:off x="2195736" y="2708920"/>
            <a:ext cx="4876800" cy="3067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sz="3200" b="1" dirty="0" smtClean="0">
                <a:solidFill>
                  <a:srgbClr val="C00000"/>
                </a:solidFill>
                <a:latin typeface="Bahnschrift SemiBold" pitchFamily="34" charset="0"/>
              </a:rPr>
              <a:t>Academic Integrity</a:t>
            </a:r>
            <a:endParaRPr lang="en-GB" sz="3200" dirty="0">
              <a:solidFill>
                <a:srgbClr val="C00000"/>
              </a:solidFill>
              <a:latin typeface="Bahnschrift SemiBold" pitchFamily="34" charset="0"/>
            </a:endParaRPr>
          </a:p>
        </p:txBody>
      </p:sp>
      <p:sp>
        <p:nvSpPr>
          <p:cNvPr id="3" name="Содержимое 2"/>
          <p:cNvSpPr>
            <a:spLocks noGrp="1"/>
          </p:cNvSpPr>
          <p:nvPr>
            <p:ph idx="1"/>
          </p:nvPr>
        </p:nvSpPr>
        <p:spPr>
          <a:xfrm>
            <a:off x="457200" y="1052736"/>
            <a:ext cx="8229600" cy="5073427"/>
          </a:xfrm>
        </p:spPr>
        <p:txBody>
          <a:bodyPr>
            <a:normAutofit fontScale="92500" lnSpcReduction="20000"/>
          </a:bodyPr>
          <a:lstStyle/>
          <a:p>
            <a:pPr indent="19050" algn="ctr">
              <a:buNone/>
            </a:pPr>
            <a:r>
              <a:rPr lang="en-GB" dirty="0" smtClean="0"/>
              <a:t>"Honesty, trust, fairness, respect, and responsibility"</a:t>
            </a:r>
          </a:p>
          <a:p>
            <a:pPr indent="19050">
              <a:buNone/>
            </a:pPr>
            <a:endParaRPr lang="en-GB" dirty="0" smtClean="0"/>
          </a:p>
          <a:p>
            <a:pPr indent="19050">
              <a:buNone/>
            </a:pPr>
            <a:r>
              <a:rPr lang="en-GB" dirty="0" smtClean="0"/>
              <a:t>a term used for the professional honesty that researchers and writers of scholarly texts are expected to demonstrate in their work. </a:t>
            </a:r>
          </a:p>
          <a:p>
            <a:pPr indent="19050">
              <a:buNone/>
            </a:pPr>
            <a:r>
              <a:rPr lang="en-GB" dirty="0" smtClean="0"/>
              <a:t>The code of conduct related to academic integrity is stipulated by rules and practices concerning the way in which research is carried out and reported.</a:t>
            </a:r>
          </a:p>
          <a:p>
            <a:pPr indent="19050">
              <a:buNone/>
            </a:pPr>
            <a:r>
              <a:rPr lang="en-GB" dirty="0" smtClean="0"/>
              <a:t>Does our University have a code of conduct related to academic integrity?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en-GB" sz="3200" dirty="0" smtClean="0">
                <a:solidFill>
                  <a:srgbClr val="C00000"/>
                </a:solidFill>
                <a:latin typeface="Bahnschrift SemiBold" pitchFamily="34" charset="0"/>
              </a:rPr>
              <a:t>What is plagiarism?</a:t>
            </a:r>
            <a:endParaRPr lang="en-GB" sz="3200" dirty="0">
              <a:solidFill>
                <a:srgbClr val="C00000"/>
              </a:solidFill>
              <a:latin typeface="Bahnschrift SemiBold" pitchFamily="34" charset="0"/>
            </a:endParaRPr>
          </a:p>
        </p:txBody>
      </p:sp>
      <p:sp>
        <p:nvSpPr>
          <p:cNvPr id="3" name="Содержимое 2"/>
          <p:cNvSpPr>
            <a:spLocks noGrp="1"/>
          </p:cNvSpPr>
          <p:nvPr>
            <p:ph idx="1"/>
          </p:nvPr>
        </p:nvSpPr>
        <p:spPr>
          <a:xfrm>
            <a:off x="457200" y="1124744"/>
            <a:ext cx="8229600" cy="5001419"/>
          </a:xfrm>
        </p:spPr>
        <p:txBody>
          <a:bodyPr>
            <a:normAutofit fontScale="92500" lnSpcReduction="10000"/>
          </a:bodyPr>
          <a:lstStyle/>
          <a:p>
            <a:pPr indent="19050" algn="ctr">
              <a:buNone/>
            </a:pPr>
            <a:r>
              <a:rPr lang="en-GB" dirty="0" smtClean="0"/>
              <a:t>In the simplest terms, it means "stealing someone else's words or ideas and pretending they are yours."</a:t>
            </a:r>
            <a:endParaRPr lang="en-GB" dirty="0" smtClean="0">
              <a:latin typeface="Times New Roman" pitchFamily="18" charset="0"/>
              <a:cs typeface="Times New Roman" pitchFamily="18" charset="0"/>
            </a:endParaRPr>
          </a:p>
          <a:p>
            <a:pPr indent="19050">
              <a:buNone/>
            </a:pPr>
            <a:r>
              <a:rPr lang="en-GB" dirty="0" smtClean="0">
                <a:latin typeface="Times New Roman" pitchFamily="18" charset="0"/>
                <a:cs typeface="Times New Roman" pitchFamily="18" charset="0"/>
              </a:rPr>
              <a:t>Plagiarism is </a:t>
            </a:r>
          </a:p>
          <a:p>
            <a:pPr indent="19050">
              <a:buNone/>
            </a:pPr>
            <a:r>
              <a:rPr lang="en-GB" dirty="0" smtClean="0">
                <a:latin typeface="Times New Roman" pitchFamily="18" charset="0"/>
                <a:cs typeface="Times New Roman" pitchFamily="18" charset="0"/>
              </a:rPr>
              <a:t>the use of ideas, information, or words that you read without giving credit to the source. </a:t>
            </a:r>
          </a:p>
          <a:p>
            <a:pPr indent="19050">
              <a:buNone/>
            </a:pPr>
            <a:r>
              <a:rPr lang="en-GB" dirty="0" smtClean="0">
                <a:latin typeface="Times New Roman" pitchFamily="18" charset="0"/>
                <a:cs typeface="Times New Roman" pitchFamily="18" charset="0"/>
              </a:rPr>
              <a:t>Most of the time, plagiarism is unintentional, but even if you don't mean to take credit for other people's work, you still have to be careful to give credit to any resource you use when writing or creating material. </a:t>
            </a:r>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en-GB" sz="2400" dirty="0" smtClean="0">
                <a:solidFill>
                  <a:srgbClr val="C00000"/>
                </a:solidFill>
                <a:latin typeface="Bahnschrift SemiBold" pitchFamily="34" charset="0"/>
              </a:rPr>
              <a:t>Types of Plagiarism</a:t>
            </a:r>
            <a:endParaRPr lang="en-GB" sz="2400" dirty="0">
              <a:solidFill>
                <a:srgbClr val="C00000"/>
              </a:solidFill>
              <a:latin typeface="Bahnschrift SemiBold" pitchFamily="34" charset="0"/>
            </a:endParaRPr>
          </a:p>
        </p:txBody>
      </p:sp>
      <p:sp>
        <p:nvSpPr>
          <p:cNvPr id="3" name="Содержимое 2"/>
          <p:cNvSpPr>
            <a:spLocks noGrp="1"/>
          </p:cNvSpPr>
          <p:nvPr>
            <p:ph idx="1"/>
          </p:nvPr>
        </p:nvSpPr>
        <p:spPr>
          <a:xfrm>
            <a:off x="457200" y="908720"/>
            <a:ext cx="8229600" cy="5217443"/>
          </a:xfrm>
        </p:spPr>
        <p:txBody>
          <a:bodyPr>
            <a:normAutofit fontScale="55000" lnSpcReduction="20000"/>
          </a:bodyPr>
          <a:lstStyle/>
          <a:p>
            <a:r>
              <a:rPr lang="en-GB" b="1" dirty="0" smtClean="0"/>
              <a:t>Direct Plagiarism </a:t>
            </a:r>
          </a:p>
          <a:p>
            <a:pPr indent="19050">
              <a:buNone/>
            </a:pPr>
            <a:r>
              <a:rPr lang="en-GB" dirty="0" smtClean="0"/>
              <a:t>-when a student copies sentences or paragraphs that someone else wrote and uses them without quotation marks or without citing the source.</a:t>
            </a:r>
          </a:p>
          <a:p>
            <a:pPr indent="19050">
              <a:buNone/>
            </a:pPr>
            <a:r>
              <a:rPr lang="en-GB" dirty="0" smtClean="0"/>
              <a:t> -  copying and pasting from an article on the internet, from a book or magazine, or even from a friend or classmate. </a:t>
            </a:r>
          </a:p>
          <a:p>
            <a:r>
              <a:rPr lang="en-GB" b="1" dirty="0" smtClean="0"/>
              <a:t>Mosaic Plagiarism </a:t>
            </a:r>
          </a:p>
          <a:p>
            <a:pPr indent="19050">
              <a:buNone/>
            </a:pPr>
            <a:r>
              <a:rPr lang="en-GB" dirty="0" smtClean="0"/>
              <a:t>“patchwork plagiarism”. </a:t>
            </a:r>
          </a:p>
          <a:p>
            <a:pPr indent="19050">
              <a:buNone/>
            </a:pPr>
            <a:r>
              <a:rPr lang="en-GB" dirty="0" smtClean="0"/>
              <a:t>- when a student borrows phrases from a source or pieces together information from different sources without using quotation marks. </a:t>
            </a:r>
          </a:p>
          <a:p>
            <a:pPr indent="19050">
              <a:buNone/>
            </a:pPr>
            <a:r>
              <a:rPr lang="en-GB" dirty="0" smtClean="0"/>
              <a:t>- when a student finds synonyms for the author’s language but keeps the same general structure and meaning of the original. </a:t>
            </a:r>
          </a:p>
          <a:p>
            <a:r>
              <a:rPr lang="en-GB" b="1" dirty="0" smtClean="0"/>
              <a:t>Self-Plagiarism </a:t>
            </a:r>
          </a:p>
          <a:p>
            <a:pPr indent="19050">
              <a:buFontTx/>
              <a:buChar char="-"/>
            </a:pPr>
            <a:r>
              <a:rPr lang="en-GB" dirty="0" smtClean="0"/>
              <a:t>submitting a paper that you wrote for another class.  To avoid this, just make sure that you always write original work for your assignments, and that you don’t recycle previous work that you’ve already written. </a:t>
            </a:r>
          </a:p>
          <a:p>
            <a:r>
              <a:rPr lang="en-GB" b="1" dirty="0" smtClean="0"/>
              <a:t>Accidental Plagiarism </a:t>
            </a:r>
          </a:p>
          <a:p>
            <a:pPr indent="19050">
              <a:buNone/>
            </a:pPr>
            <a:r>
              <a:rPr lang="en-GB" dirty="0" smtClean="0"/>
              <a:t>not keeping track of the resources used while researching, forgetting to cite those references when you write your paper. </a:t>
            </a:r>
          </a:p>
          <a:p>
            <a:pPr indent="19050">
              <a:buNone/>
            </a:pPr>
            <a:r>
              <a:rPr lang="en-GB" dirty="0" smtClean="0"/>
              <a:t>While this may be an accident, it is still plagiarism, and you could still face strict consequences for forgetting to cite sources.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en-GB" dirty="0" smtClean="0">
                <a:solidFill>
                  <a:srgbClr val="C00000"/>
                </a:solidFill>
                <a:latin typeface="Bahnschrift SemiBold" pitchFamily="34" charset="0"/>
              </a:rPr>
              <a:t>More Plagiarism Types</a:t>
            </a:r>
            <a:endParaRPr lang="en-GB" dirty="0">
              <a:solidFill>
                <a:srgbClr val="C00000"/>
              </a:solidFill>
              <a:latin typeface="Bahnschrift SemiBold" pitchFamily="34" charset="0"/>
            </a:endParaRPr>
          </a:p>
        </p:txBody>
      </p:sp>
      <p:sp>
        <p:nvSpPr>
          <p:cNvPr id="3" name="Содержимое 2"/>
          <p:cNvSpPr>
            <a:spLocks noGrp="1"/>
          </p:cNvSpPr>
          <p:nvPr>
            <p:ph idx="1"/>
          </p:nvPr>
        </p:nvSpPr>
        <p:spPr>
          <a:xfrm>
            <a:off x="457200" y="836712"/>
            <a:ext cx="8229600" cy="5289451"/>
          </a:xfrm>
        </p:spPr>
        <p:txBody>
          <a:bodyPr/>
          <a:lstStyle/>
          <a:p>
            <a:r>
              <a:rPr lang="en-GB" dirty="0" smtClean="0"/>
              <a:t>Double-dipping</a:t>
            </a:r>
          </a:p>
          <a:p>
            <a:pPr indent="19050">
              <a:buNone/>
            </a:pPr>
            <a:r>
              <a:rPr lang="en-GB" dirty="0" smtClean="0"/>
              <a:t>when students submit identical or similar work in separate courses</a:t>
            </a:r>
          </a:p>
          <a:p>
            <a:r>
              <a:rPr lang="en-GB" dirty="0" smtClean="0"/>
              <a:t>Collusion</a:t>
            </a:r>
          </a:p>
          <a:p>
            <a:pPr indent="19050">
              <a:buNone/>
            </a:pPr>
            <a:r>
              <a:rPr lang="en-GB" dirty="0" smtClean="0"/>
              <a:t>inappropriate collaboration in examination assignments. Unless specifically stated by the teacher and department, students may not collaborate on examination tasks, such as take-home exams or essay assignments.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a:bodyPr>
          <a:lstStyle/>
          <a:p>
            <a:r>
              <a:rPr lang="en-GB" sz="2400" dirty="0" smtClean="0">
                <a:solidFill>
                  <a:srgbClr val="C00000"/>
                </a:solidFill>
                <a:latin typeface="Bahnschrift SemiBold" pitchFamily="34" charset="0"/>
              </a:rPr>
              <a:t>Caught plagiarizing, what next?</a:t>
            </a:r>
            <a:endParaRPr lang="en-GB" sz="2400" dirty="0">
              <a:solidFill>
                <a:srgbClr val="C00000"/>
              </a:solidFill>
              <a:latin typeface="Bahnschrift SemiBold" pitchFamily="34" charset="0"/>
            </a:endParaRPr>
          </a:p>
        </p:txBody>
      </p:sp>
      <p:sp>
        <p:nvSpPr>
          <p:cNvPr id="3" name="Содержимое 2"/>
          <p:cNvSpPr>
            <a:spLocks noGrp="1"/>
          </p:cNvSpPr>
          <p:nvPr>
            <p:ph idx="1"/>
          </p:nvPr>
        </p:nvSpPr>
        <p:spPr>
          <a:xfrm>
            <a:off x="457200" y="908720"/>
            <a:ext cx="8229600" cy="5217443"/>
          </a:xfrm>
        </p:spPr>
        <p:txBody>
          <a:bodyPr>
            <a:normAutofit fontScale="92500" lnSpcReduction="20000"/>
          </a:bodyPr>
          <a:lstStyle/>
          <a:p>
            <a:pPr indent="-76200">
              <a:buNone/>
            </a:pPr>
            <a:r>
              <a:rPr lang="en-GB" dirty="0" smtClean="0"/>
              <a:t>a very serious offense in American colleges/European universities</a:t>
            </a:r>
          </a:p>
          <a:p>
            <a:pPr indent="-76200">
              <a:buNone/>
            </a:pPr>
            <a:r>
              <a:rPr lang="en-GB" dirty="0" smtClean="0"/>
              <a:t>students who are caught plagiarizing, or cheating, will most definitely:</a:t>
            </a:r>
          </a:p>
          <a:p>
            <a:pPr indent="-76200"/>
            <a:r>
              <a:rPr lang="en-GB" dirty="0" smtClean="0"/>
              <a:t> receive a zero on the assignment </a:t>
            </a:r>
          </a:p>
          <a:p>
            <a:pPr indent="-76200"/>
            <a:r>
              <a:rPr lang="en-GB" dirty="0" smtClean="0"/>
              <a:t>may also fail the class </a:t>
            </a:r>
          </a:p>
          <a:p>
            <a:pPr indent="-76200"/>
            <a:r>
              <a:rPr lang="en-GB" dirty="0" smtClean="0"/>
              <a:t>get kicked out of the school. </a:t>
            </a:r>
          </a:p>
          <a:p>
            <a:pPr indent="-76200">
              <a:buNone/>
            </a:pPr>
            <a:r>
              <a:rPr lang="en-GB" dirty="0" smtClean="0"/>
              <a:t>It doesn't even matter if the plagiarism was accidental. There is generally a zero-tolerance policy for plagiarism in the academic world.</a:t>
            </a:r>
          </a:p>
          <a:p>
            <a:pPr indent="-76200">
              <a:buNone/>
            </a:pPr>
            <a:r>
              <a:rPr lang="en-GB" dirty="0" smtClean="0"/>
              <a:t> What does ZNU  code conduct related to academic integrity say about plagiarism?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en-GB" dirty="0" smtClean="0">
                <a:solidFill>
                  <a:srgbClr val="C00000"/>
                </a:solidFill>
                <a:latin typeface="Bahnschrift SemiBold" pitchFamily="34" charset="0"/>
              </a:rPr>
              <a:t>Discussion</a:t>
            </a:r>
            <a:endParaRPr lang="en-GB" dirty="0">
              <a:solidFill>
                <a:srgbClr val="C00000"/>
              </a:solidFill>
              <a:latin typeface="Bahnschrift SemiBold" pitchFamily="34" charset="0"/>
            </a:endParaRPr>
          </a:p>
        </p:txBody>
      </p:sp>
      <p:sp>
        <p:nvSpPr>
          <p:cNvPr id="3" name="Содержимое 2"/>
          <p:cNvSpPr>
            <a:spLocks noGrp="1"/>
          </p:cNvSpPr>
          <p:nvPr>
            <p:ph idx="1"/>
          </p:nvPr>
        </p:nvSpPr>
        <p:spPr>
          <a:xfrm>
            <a:off x="457200" y="908720"/>
            <a:ext cx="8229600" cy="5217443"/>
          </a:xfrm>
        </p:spPr>
        <p:txBody>
          <a:bodyPr>
            <a:normAutofit fontScale="85000" lnSpcReduction="10000"/>
          </a:bodyPr>
          <a:lstStyle/>
          <a:p>
            <a:pPr marL="514350" indent="-514350">
              <a:buNone/>
            </a:pPr>
            <a:r>
              <a:rPr lang="en-GB" dirty="0" smtClean="0"/>
              <a:t>Read about the plagiarism cases.</a:t>
            </a:r>
          </a:p>
          <a:p>
            <a:pPr marL="514350" indent="-514350">
              <a:buFont typeface="+mj-lt"/>
              <a:buAutoNum type="arabicPeriod"/>
            </a:pPr>
            <a:r>
              <a:rPr lang="en-GB" dirty="0" smtClean="0">
                <a:hlinkClick r:id="rId2"/>
              </a:rPr>
              <a:t>https://diverseeducation.com/article/11540/</a:t>
            </a:r>
            <a:endParaRPr lang="en-GB" dirty="0" smtClean="0"/>
          </a:p>
          <a:p>
            <a:pPr marL="514350" indent="-514350">
              <a:buFont typeface="+mj-lt"/>
              <a:buAutoNum type="arabicPeriod"/>
            </a:pPr>
            <a:r>
              <a:rPr lang="en-GB" dirty="0" smtClean="0">
                <a:hlinkClick r:id="rId3"/>
              </a:rPr>
              <a:t>https://www.nj.com/news/2011/12/former_rutgers_student_says_so.html</a:t>
            </a:r>
            <a:endParaRPr lang="en-GB" dirty="0" smtClean="0"/>
          </a:p>
          <a:p>
            <a:pPr marL="514350" indent="-514350">
              <a:buFont typeface="+mj-lt"/>
              <a:buAutoNum type="arabicPeriod"/>
            </a:pPr>
            <a:r>
              <a:rPr lang="en-GB" dirty="0" smtClean="0">
                <a:hlinkClick r:id="rId4"/>
              </a:rPr>
              <a:t>https://www.bloomberg.com/news/articles/2013-07-16/darden-phd-student-accused-of-plagiarism</a:t>
            </a:r>
            <a:endParaRPr lang="en-GB" dirty="0" smtClean="0"/>
          </a:p>
          <a:p>
            <a:pPr marL="514350" indent="-514350">
              <a:buNone/>
            </a:pPr>
            <a:r>
              <a:rPr lang="en-GB" dirty="0" smtClean="0"/>
              <a:t> Answer the questions:</a:t>
            </a:r>
          </a:p>
          <a:p>
            <a:pPr marL="514350" indent="-514350"/>
            <a:r>
              <a:rPr lang="en-GB" dirty="0" smtClean="0"/>
              <a:t>What type of plagiarism is described? How was plagiarism detected? Why did a person plagiarize?</a:t>
            </a:r>
          </a:p>
          <a:p>
            <a:pPr marL="514350" indent="-514350"/>
            <a:r>
              <a:rPr lang="en-GB" dirty="0" smtClean="0"/>
              <a:t>What were the consequences for plagiarism? What was the penalty for plagiarism? </a:t>
            </a:r>
          </a:p>
          <a:p>
            <a:pPr marL="514350" indent="-514350"/>
            <a:r>
              <a:rPr lang="en-GB" dirty="0" smtClean="0"/>
              <a:t>Was it fair in your opinion? Why or why not?</a:t>
            </a:r>
          </a:p>
          <a:p>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557</Words>
  <Application>Microsoft Office PowerPoint</Application>
  <PresentationFormat>Экран (4:3)</PresentationFormat>
  <Paragraphs>50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ACADEMIC WRITING</vt:lpstr>
      <vt:lpstr>Academic Integrity</vt:lpstr>
      <vt:lpstr>What is plagiarism?</vt:lpstr>
      <vt:lpstr>Types of Plagiarism</vt:lpstr>
      <vt:lpstr>More Plagiarism Types</vt:lpstr>
      <vt:lpstr>Caught plagiarizing, what next?</vt:lpstr>
      <vt:lpstr>Discussion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WRITING</dc:title>
  <dc:creator>Anastasiia</dc:creator>
  <cp:lastModifiedBy>Reviewer </cp:lastModifiedBy>
  <cp:revision>15</cp:revision>
  <dcterms:created xsi:type="dcterms:W3CDTF">2020-09-29T18:27:18Z</dcterms:created>
  <dcterms:modified xsi:type="dcterms:W3CDTF">2021-03-01T16:06:35Z</dcterms:modified>
</cp:coreProperties>
</file>