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63" r:id="rId9"/>
    <p:sldId id="266" r:id="rId10"/>
    <p:sldId id="267" r:id="rId11"/>
    <p:sldId id="268" r:id="rId12"/>
    <p:sldId id="264" r:id="rId13"/>
    <p:sldId id="265" r:id="rId14"/>
    <p:sldId id="269" r:id="rId15"/>
    <p:sldId id="270" r:id="rId16"/>
    <p:sldId id="271" r:id="rId17"/>
    <p:sldId id="291"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285" r:id="rId31"/>
    <p:sldId id="283" r:id="rId32"/>
    <p:sldId id="289" r:id="rId33"/>
    <p:sldId id="286" r:id="rId34"/>
    <p:sldId id="290" r:id="rId35"/>
    <p:sldId id="287" r:id="rId36"/>
    <p:sldId id="28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5F94CC-5458-4E66-B171-8FE90BBE270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uk-UA"/>
        </a:p>
      </dgm:t>
    </dgm:pt>
    <dgm:pt modelId="{9AD1579D-B7DB-4852-827F-A0BE3B8E6AB5}">
      <dgm:prSet phldrT="[Текст]"/>
      <dgm:spPr/>
      <dgm:t>
        <a:bodyPr/>
        <a:lstStyle/>
        <a:p>
          <a:r>
            <a:rPr lang="uk-UA" b="0" i="0" dirty="0"/>
            <a:t>Придворний етикет</a:t>
          </a:r>
          <a:endParaRPr lang="uk-UA" dirty="0"/>
        </a:p>
      </dgm:t>
    </dgm:pt>
    <dgm:pt modelId="{D7593646-9E6B-4AA0-9AD5-7356A2F464FF}" type="parTrans" cxnId="{E5F989A4-4381-479E-949D-F13413FC3426}">
      <dgm:prSet/>
      <dgm:spPr/>
      <dgm:t>
        <a:bodyPr/>
        <a:lstStyle/>
        <a:p>
          <a:endParaRPr lang="uk-UA"/>
        </a:p>
      </dgm:t>
    </dgm:pt>
    <dgm:pt modelId="{4700BB0D-0930-471B-B350-3CB4EF70DEF3}" type="sibTrans" cxnId="{E5F989A4-4381-479E-949D-F13413FC3426}">
      <dgm:prSet/>
      <dgm:spPr/>
      <dgm:t>
        <a:bodyPr/>
        <a:lstStyle/>
        <a:p>
          <a:endParaRPr lang="uk-UA"/>
        </a:p>
      </dgm:t>
    </dgm:pt>
    <dgm:pt modelId="{9B37CC4F-E821-4DB2-B755-5E55C3D5EDEB}">
      <dgm:prSet phldrT="[Текст]"/>
      <dgm:spPr/>
      <dgm:t>
        <a:bodyPr/>
        <a:lstStyle/>
        <a:p>
          <a:r>
            <a:rPr lang="uk-UA" b="0" i="0" dirty="0"/>
            <a:t>Військовий етикет</a:t>
          </a:r>
          <a:endParaRPr lang="uk-UA" dirty="0"/>
        </a:p>
      </dgm:t>
    </dgm:pt>
    <dgm:pt modelId="{A8D7025C-C3D1-46E5-A7F6-8FD23E03C262}" type="parTrans" cxnId="{7B07C6FC-A22E-4743-860A-C151D45C67D3}">
      <dgm:prSet/>
      <dgm:spPr/>
      <dgm:t>
        <a:bodyPr/>
        <a:lstStyle/>
        <a:p>
          <a:endParaRPr lang="uk-UA"/>
        </a:p>
      </dgm:t>
    </dgm:pt>
    <dgm:pt modelId="{7B1B7982-B8A8-4503-877A-DAD4269BDAAC}" type="sibTrans" cxnId="{7B07C6FC-A22E-4743-860A-C151D45C67D3}">
      <dgm:prSet/>
      <dgm:spPr/>
      <dgm:t>
        <a:bodyPr/>
        <a:lstStyle/>
        <a:p>
          <a:endParaRPr lang="uk-UA"/>
        </a:p>
      </dgm:t>
    </dgm:pt>
    <dgm:pt modelId="{321CEE1F-F496-43B8-BDCE-2E30787A0206}">
      <dgm:prSet phldrT="[Текст]"/>
      <dgm:spPr/>
      <dgm:t>
        <a:bodyPr/>
        <a:lstStyle/>
        <a:p>
          <a:r>
            <a:rPr lang="uk-UA" b="0" i="0" dirty="0"/>
            <a:t>Дипломатичний етикет</a:t>
          </a:r>
          <a:endParaRPr lang="uk-UA" dirty="0"/>
        </a:p>
      </dgm:t>
    </dgm:pt>
    <dgm:pt modelId="{8974159A-CA70-482D-9E6D-855AF1926101}" type="parTrans" cxnId="{A787F63F-AF50-4ABA-BCD5-02CEA066C104}">
      <dgm:prSet/>
      <dgm:spPr/>
      <dgm:t>
        <a:bodyPr/>
        <a:lstStyle/>
        <a:p>
          <a:endParaRPr lang="uk-UA"/>
        </a:p>
      </dgm:t>
    </dgm:pt>
    <dgm:pt modelId="{F96ABE0F-5FB1-4F9E-9F07-BB84EE0396DC}" type="sibTrans" cxnId="{A787F63F-AF50-4ABA-BCD5-02CEA066C104}">
      <dgm:prSet/>
      <dgm:spPr/>
      <dgm:t>
        <a:bodyPr/>
        <a:lstStyle/>
        <a:p>
          <a:endParaRPr lang="uk-UA"/>
        </a:p>
      </dgm:t>
    </dgm:pt>
    <dgm:pt modelId="{297E5DFB-8853-4C13-A18A-56E3CD6D9210}">
      <dgm:prSet phldrT="[Текст]"/>
      <dgm:spPr/>
      <dgm:t>
        <a:bodyPr/>
        <a:lstStyle/>
        <a:p>
          <a:r>
            <a:rPr lang="uk-UA" b="0" i="0" dirty="0"/>
            <a:t>Загальногромадянський етикет</a:t>
          </a:r>
          <a:endParaRPr lang="uk-UA" dirty="0"/>
        </a:p>
      </dgm:t>
    </dgm:pt>
    <dgm:pt modelId="{AC820836-503B-4168-B192-8573F7C81E29}" type="parTrans" cxnId="{FFFF718D-8245-4866-A6A8-A5EE9687AF41}">
      <dgm:prSet/>
      <dgm:spPr/>
      <dgm:t>
        <a:bodyPr/>
        <a:lstStyle/>
        <a:p>
          <a:endParaRPr lang="uk-UA"/>
        </a:p>
      </dgm:t>
    </dgm:pt>
    <dgm:pt modelId="{E7F2E9B7-540D-437A-B12F-1E93A2EFF1FD}" type="sibTrans" cxnId="{FFFF718D-8245-4866-A6A8-A5EE9687AF41}">
      <dgm:prSet/>
      <dgm:spPr/>
      <dgm:t>
        <a:bodyPr/>
        <a:lstStyle/>
        <a:p>
          <a:endParaRPr lang="uk-UA"/>
        </a:p>
      </dgm:t>
    </dgm:pt>
    <dgm:pt modelId="{ACD15783-73D7-45EA-914F-1FF9A87F952B}">
      <dgm:prSet phldrT="[Текст]"/>
      <dgm:spPr/>
      <dgm:t>
        <a:bodyPr/>
        <a:lstStyle/>
        <a:p>
          <a:r>
            <a:rPr lang="uk-UA" b="0" i="0" dirty="0"/>
            <a:t>Службовий або діловий етикет</a:t>
          </a:r>
          <a:endParaRPr lang="uk-UA" dirty="0"/>
        </a:p>
      </dgm:t>
    </dgm:pt>
    <dgm:pt modelId="{6DC468AB-27EE-4A8D-8EAB-A095D82228C9}" type="parTrans" cxnId="{2E822696-140F-48A0-9EF5-60F683DA1E58}">
      <dgm:prSet/>
      <dgm:spPr/>
      <dgm:t>
        <a:bodyPr/>
        <a:lstStyle/>
        <a:p>
          <a:endParaRPr lang="uk-UA"/>
        </a:p>
      </dgm:t>
    </dgm:pt>
    <dgm:pt modelId="{A6B6532A-A665-4E85-9335-11AD213A4963}" type="sibTrans" cxnId="{2E822696-140F-48A0-9EF5-60F683DA1E58}">
      <dgm:prSet/>
      <dgm:spPr/>
      <dgm:t>
        <a:bodyPr/>
        <a:lstStyle/>
        <a:p>
          <a:endParaRPr lang="uk-UA"/>
        </a:p>
      </dgm:t>
    </dgm:pt>
    <dgm:pt modelId="{1FDBA063-78F1-47C3-9389-17D4C89C9F81}" type="pres">
      <dgm:prSet presAssocID="{1A5F94CC-5458-4E66-B171-8FE90BBE2705}" presName="linear" presStyleCnt="0">
        <dgm:presLayoutVars>
          <dgm:dir/>
          <dgm:animLvl val="lvl"/>
          <dgm:resizeHandles val="exact"/>
        </dgm:presLayoutVars>
      </dgm:prSet>
      <dgm:spPr/>
    </dgm:pt>
    <dgm:pt modelId="{04781835-66A4-4C5F-A743-D0BA000EF7AF}" type="pres">
      <dgm:prSet presAssocID="{9AD1579D-B7DB-4852-827F-A0BE3B8E6AB5}" presName="parentLin" presStyleCnt="0"/>
      <dgm:spPr/>
    </dgm:pt>
    <dgm:pt modelId="{4D0AFFA9-0B8B-4462-BFC6-D394E8AA65BB}" type="pres">
      <dgm:prSet presAssocID="{9AD1579D-B7DB-4852-827F-A0BE3B8E6AB5}" presName="parentLeftMargin" presStyleLbl="node1" presStyleIdx="0" presStyleCnt="5"/>
      <dgm:spPr/>
    </dgm:pt>
    <dgm:pt modelId="{C0E02079-5C74-4A93-8711-CCF7D2FC7A2B}" type="pres">
      <dgm:prSet presAssocID="{9AD1579D-B7DB-4852-827F-A0BE3B8E6AB5}" presName="parentText" presStyleLbl="node1" presStyleIdx="0" presStyleCnt="5">
        <dgm:presLayoutVars>
          <dgm:chMax val="0"/>
          <dgm:bulletEnabled val="1"/>
        </dgm:presLayoutVars>
      </dgm:prSet>
      <dgm:spPr/>
    </dgm:pt>
    <dgm:pt modelId="{04BF2B32-33D3-4731-AE80-818CDDFF8DED}" type="pres">
      <dgm:prSet presAssocID="{9AD1579D-B7DB-4852-827F-A0BE3B8E6AB5}" presName="negativeSpace" presStyleCnt="0"/>
      <dgm:spPr/>
    </dgm:pt>
    <dgm:pt modelId="{1A7B9F0E-4313-4F06-9FEA-F015CB20976C}" type="pres">
      <dgm:prSet presAssocID="{9AD1579D-B7DB-4852-827F-A0BE3B8E6AB5}" presName="childText" presStyleLbl="conFgAcc1" presStyleIdx="0" presStyleCnt="5">
        <dgm:presLayoutVars>
          <dgm:bulletEnabled val="1"/>
        </dgm:presLayoutVars>
      </dgm:prSet>
      <dgm:spPr/>
    </dgm:pt>
    <dgm:pt modelId="{3E71E033-C9B8-40C3-BBB4-8BB612A05474}" type="pres">
      <dgm:prSet presAssocID="{4700BB0D-0930-471B-B350-3CB4EF70DEF3}" presName="spaceBetweenRectangles" presStyleCnt="0"/>
      <dgm:spPr/>
    </dgm:pt>
    <dgm:pt modelId="{B3DE6BD8-146D-4D53-BFD8-0C2D1F09E3C8}" type="pres">
      <dgm:prSet presAssocID="{9B37CC4F-E821-4DB2-B755-5E55C3D5EDEB}" presName="parentLin" presStyleCnt="0"/>
      <dgm:spPr/>
    </dgm:pt>
    <dgm:pt modelId="{7EBD303D-DE75-41D9-BC73-AD3A5233D548}" type="pres">
      <dgm:prSet presAssocID="{9B37CC4F-E821-4DB2-B755-5E55C3D5EDEB}" presName="parentLeftMargin" presStyleLbl="node1" presStyleIdx="0" presStyleCnt="5"/>
      <dgm:spPr/>
    </dgm:pt>
    <dgm:pt modelId="{241E8B8A-00EA-4D7F-B844-D2B297940E13}" type="pres">
      <dgm:prSet presAssocID="{9B37CC4F-E821-4DB2-B755-5E55C3D5EDEB}" presName="parentText" presStyleLbl="node1" presStyleIdx="1" presStyleCnt="5">
        <dgm:presLayoutVars>
          <dgm:chMax val="0"/>
          <dgm:bulletEnabled val="1"/>
        </dgm:presLayoutVars>
      </dgm:prSet>
      <dgm:spPr/>
    </dgm:pt>
    <dgm:pt modelId="{FC93C33B-299C-4B48-AA1C-FA10360D1F64}" type="pres">
      <dgm:prSet presAssocID="{9B37CC4F-E821-4DB2-B755-5E55C3D5EDEB}" presName="negativeSpace" presStyleCnt="0"/>
      <dgm:spPr/>
    </dgm:pt>
    <dgm:pt modelId="{83EDB602-4E7B-4F76-8D17-D2F6327E499B}" type="pres">
      <dgm:prSet presAssocID="{9B37CC4F-E821-4DB2-B755-5E55C3D5EDEB}" presName="childText" presStyleLbl="conFgAcc1" presStyleIdx="1" presStyleCnt="5">
        <dgm:presLayoutVars>
          <dgm:bulletEnabled val="1"/>
        </dgm:presLayoutVars>
      </dgm:prSet>
      <dgm:spPr/>
    </dgm:pt>
    <dgm:pt modelId="{B3B481E8-8075-483C-8F6F-38A924FA2AA7}" type="pres">
      <dgm:prSet presAssocID="{7B1B7982-B8A8-4503-877A-DAD4269BDAAC}" presName="spaceBetweenRectangles" presStyleCnt="0"/>
      <dgm:spPr/>
    </dgm:pt>
    <dgm:pt modelId="{BA789049-296D-444D-8436-150609821DB4}" type="pres">
      <dgm:prSet presAssocID="{321CEE1F-F496-43B8-BDCE-2E30787A0206}" presName="parentLin" presStyleCnt="0"/>
      <dgm:spPr/>
    </dgm:pt>
    <dgm:pt modelId="{3A366674-E94E-4AB1-86C8-E4C9680037AD}" type="pres">
      <dgm:prSet presAssocID="{321CEE1F-F496-43B8-BDCE-2E30787A0206}" presName="parentLeftMargin" presStyleLbl="node1" presStyleIdx="1" presStyleCnt="5"/>
      <dgm:spPr/>
    </dgm:pt>
    <dgm:pt modelId="{729EF352-CD9A-41A2-92EF-FA044346CAC2}" type="pres">
      <dgm:prSet presAssocID="{321CEE1F-F496-43B8-BDCE-2E30787A0206}" presName="parentText" presStyleLbl="node1" presStyleIdx="2" presStyleCnt="5">
        <dgm:presLayoutVars>
          <dgm:chMax val="0"/>
          <dgm:bulletEnabled val="1"/>
        </dgm:presLayoutVars>
      </dgm:prSet>
      <dgm:spPr/>
    </dgm:pt>
    <dgm:pt modelId="{943B696C-B95B-401B-BD9D-A09214309EBB}" type="pres">
      <dgm:prSet presAssocID="{321CEE1F-F496-43B8-BDCE-2E30787A0206}" presName="negativeSpace" presStyleCnt="0"/>
      <dgm:spPr/>
    </dgm:pt>
    <dgm:pt modelId="{37F3BD5D-8D30-4477-BD44-A2471734126A}" type="pres">
      <dgm:prSet presAssocID="{321CEE1F-F496-43B8-BDCE-2E30787A0206}" presName="childText" presStyleLbl="conFgAcc1" presStyleIdx="2" presStyleCnt="5">
        <dgm:presLayoutVars>
          <dgm:bulletEnabled val="1"/>
        </dgm:presLayoutVars>
      </dgm:prSet>
      <dgm:spPr/>
    </dgm:pt>
    <dgm:pt modelId="{59874383-D595-4868-B22E-7D731636416D}" type="pres">
      <dgm:prSet presAssocID="{F96ABE0F-5FB1-4F9E-9F07-BB84EE0396DC}" presName="spaceBetweenRectangles" presStyleCnt="0"/>
      <dgm:spPr/>
    </dgm:pt>
    <dgm:pt modelId="{BDE519B3-B21A-446F-907E-45E2AB258366}" type="pres">
      <dgm:prSet presAssocID="{ACD15783-73D7-45EA-914F-1FF9A87F952B}" presName="parentLin" presStyleCnt="0"/>
      <dgm:spPr/>
    </dgm:pt>
    <dgm:pt modelId="{88C33BB5-4FC2-4CB8-BDD4-B466E2C2DFAD}" type="pres">
      <dgm:prSet presAssocID="{ACD15783-73D7-45EA-914F-1FF9A87F952B}" presName="parentLeftMargin" presStyleLbl="node1" presStyleIdx="2" presStyleCnt="5"/>
      <dgm:spPr/>
    </dgm:pt>
    <dgm:pt modelId="{19C32312-1B7D-4F44-8561-F8558684F336}" type="pres">
      <dgm:prSet presAssocID="{ACD15783-73D7-45EA-914F-1FF9A87F952B}" presName="parentText" presStyleLbl="node1" presStyleIdx="3" presStyleCnt="5">
        <dgm:presLayoutVars>
          <dgm:chMax val="0"/>
          <dgm:bulletEnabled val="1"/>
        </dgm:presLayoutVars>
      </dgm:prSet>
      <dgm:spPr/>
    </dgm:pt>
    <dgm:pt modelId="{C89BB8A1-3160-48B1-B937-142B39A7AD8C}" type="pres">
      <dgm:prSet presAssocID="{ACD15783-73D7-45EA-914F-1FF9A87F952B}" presName="negativeSpace" presStyleCnt="0"/>
      <dgm:spPr/>
    </dgm:pt>
    <dgm:pt modelId="{55400A87-0C0B-4317-AF08-9369D8C25808}" type="pres">
      <dgm:prSet presAssocID="{ACD15783-73D7-45EA-914F-1FF9A87F952B}" presName="childText" presStyleLbl="conFgAcc1" presStyleIdx="3" presStyleCnt="5">
        <dgm:presLayoutVars>
          <dgm:bulletEnabled val="1"/>
        </dgm:presLayoutVars>
      </dgm:prSet>
      <dgm:spPr/>
    </dgm:pt>
    <dgm:pt modelId="{87C49AFB-E1CB-4D84-B884-5A2FECFD9639}" type="pres">
      <dgm:prSet presAssocID="{A6B6532A-A665-4E85-9335-11AD213A4963}" presName="spaceBetweenRectangles" presStyleCnt="0"/>
      <dgm:spPr/>
    </dgm:pt>
    <dgm:pt modelId="{18FC8394-332B-4FDE-A321-F13991E0A377}" type="pres">
      <dgm:prSet presAssocID="{297E5DFB-8853-4C13-A18A-56E3CD6D9210}" presName="parentLin" presStyleCnt="0"/>
      <dgm:spPr/>
    </dgm:pt>
    <dgm:pt modelId="{CB2C39B2-D22B-4453-BFDD-3CC4A47D4494}" type="pres">
      <dgm:prSet presAssocID="{297E5DFB-8853-4C13-A18A-56E3CD6D9210}" presName="parentLeftMargin" presStyleLbl="node1" presStyleIdx="3" presStyleCnt="5"/>
      <dgm:spPr/>
    </dgm:pt>
    <dgm:pt modelId="{4B529EB4-DBB3-44CD-A674-0A83F98E8CAE}" type="pres">
      <dgm:prSet presAssocID="{297E5DFB-8853-4C13-A18A-56E3CD6D9210}" presName="parentText" presStyleLbl="node1" presStyleIdx="4" presStyleCnt="5">
        <dgm:presLayoutVars>
          <dgm:chMax val="0"/>
          <dgm:bulletEnabled val="1"/>
        </dgm:presLayoutVars>
      </dgm:prSet>
      <dgm:spPr/>
    </dgm:pt>
    <dgm:pt modelId="{51794F9B-E8D9-41DA-9A85-FCCF12EE1CC8}" type="pres">
      <dgm:prSet presAssocID="{297E5DFB-8853-4C13-A18A-56E3CD6D9210}" presName="negativeSpace" presStyleCnt="0"/>
      <dgm:spPr/>
    </dgm:pt>
    <dgm:pt modelId="{3FCAEB7F-B912-4F50-BB7B-35D758CCCF78}" type="pres">
      <dgm:prSet presAssocID="{297E5DFB-8853-4C13-A18A-56E3CD6D9210}" presName="childText" presStyleLbl="conFgAcc1" presStyleIdx="4" presStyleCnt="5">
        <dgm:presLayoutVars>
          <dgm:bulletEnabled val="1"/>
        </dgm:presLayoutVars>
      </dgm:prSet>
      <dgm:spPr/>
    </dgm:pt>
  </dgm:ptLst>
  <dgm:cxnLst>
    <dgm:cxn modelId="{22FE2902-0CAF-49AE-A65D-45EF5C4987FC}" type="presOf" srcId="{ACD15783-73D7-45EA-914F-1FF9A87F952B}" destId="{88C33BB5-4FC2-4CB8-BDD4-B466E2C2DFAD}" srcOrd="0" destOrd="0" presId="urn:microsoft.com/office/officeart/2005/8/layout/list1"/>
    <dgm:cxn modelId="{9264D331-B088-4007-9434-7BBA540D340D}" type="presOf" srcId="{1A5F94CC-5458-4E66-B171-8FE90BBE2705}" destId="{1FDBA063-78F1-47C3-9389-17D4C89C9F81}" srcOrd="0" destOrd="0" presId="urn:microsoft.com/office/officeart/2005/8/layout/list1"/>
    <dgm:cxn modelId="{026C6F3C-11D0-410F-A738-EEBDCD3E8DCA}" type="presOf" srcId="{9B37CC4F-E821-4DB2-B755-5E55C3D5EDEB}" destId="{7EBD303D-DE75-41D9-BC73-AD3A5233D548}" srcOrd="0" destOrd="0" presId="urn:microsoft.com/office/officeart/2005/8/layout/list1"/>
    <dgm:cxn modelId="{A787F63F-AF50-4ABA-BCD5-02CEA066C104}" srcId="{1A5F94CC-5458-4E66-B171-8FE90BBE2705}" destId="{321CEE1F-F496-43B8-BDCE-2E30787A0206}" srcOrd="2" destOrd="0" parTransId="{8974159A-CA70-482D-9E6D-855AF1926101}" sibTransId="{F96ABE0F-5FB1-4F9E-9F07-BB84EE0396DC}"/>
    <dgm:cxn modelId="{A19A3A51-717A-4C62-8163-273720CDDA01}" type="presOf" srcId="{321CEE1F-F496-43B8-BDCE-2E30787A0206}" destId="{3A366674-E94E-4AB1-86C8-E4C9680037AD}" srcOrd="0" destOrd="0" presId="urn:microsoft.com/office/officeart/2005/8/layout/list1"/>
    <dgm:cxn modelId="{4BD6BD75-CFF3-488A-8A76-83C66D26FA17}" type="presOf" srcId="{297E5DFB-8853-4C13-A18A-56E3CD6D9210}" destId="{CB2C39B2-D22B-4453-BFDD-3CC4A47D4494}" srcOrd="0" destOrd="0" presId="urn:microsoft.com/office/officeart/2005/8/layout/list1"/>
    <dgm:cxn modelId="{FFFF718D-8245-4866-A6A8-A5EE9687AF41}" srcId="{1A5F94CC-5458-4E66-B171-8FE90BBE2705}" destId="{297E5DFB-8853-4C13-A18A-56E3CD6D9210}" srcOrd="4" destOrd="0" parTransId="{AC820836-503B-4168-B192-8573F7C81E29}" sibTransId="{E7F2E9B7-540D-437A-B12F-1E93A2EFF1FD}"/>
    <dgm:cxn modelId="{2E822696-140F-48A0-9EF5-60F683DA1E58}" srcId="{1A5F94CC-5458-4E66-B171-8FE90BBE2705}" destId="{ACD15783-73D7-45EA-914F-1FF9A87F952B}" srcOrd="3" destOrd="0" parTransId="{6DC468AB-27EE-4A8D-8EAB-A095D82228C9}" sibTransId="{A6B6532A-A665-4E85-9335-11AD213A4963}"/>
    <dgm:cxn modelId="{E5F989A4-4381-479E-949D-F13413FC3426}" srcId="{1A5F94CC-5458-4E66-B171-8FE90BBE2705}" destId="{9AD1579D-B7DB-4852-827F-A0BE3B8E6AB5}" srcOrd="0" destOrd="0" parTransId="{D7593646-9E6B-4AA0-9AD5-7356A2F464FF}" sibTransId="{4700BB0D-0930-471B-B350-3CB4EF70DEF3}"/>
    <dgm:cxn modelId="{0DB5F2A6-AF3E-49A9-A49F-59121F684466}" type="presOf" srcId="{321CEE1F-F496-43B8-BDCE-2E30787A0206}" destId="{729EF352-CD9A-41A2-92EF-FA044346CAC2}" srcOrd="1" destOrd="0" presId="urn:microsoft.com/office/officeart/2005/8/layout/list1"/>
    <dgm:cxn modelId="{0E708FB0-ECBE-4CC1-A9B8-DA7CF3D0BBF4}" type="presOf" srcId="{ACD15783-73D7-45EA-914F-1FF9A87F952B}" destId="{19C32312-1B7D-4F44-8561-F8558684F336}" srcOrd="1" destOrd="0" presId="urn:microsoft.com/office/officeart/2005/8/layout/list1"/>
    <dgm:cxn modelId="{BB1E50C3-EB42-4065-9C08-18DA2C1C4B5F}" type="presOf" srcId="{9AD1579D-B7DB-4852-827F-A0BE3B8E6AB5}" destId="{4D0AFFA9-0B8B-4462-BFC6-D394E8AA65BB}" srcOrd="0" destOrd="0" presId="urn:microsoft.com/office/officeart/2005/8/layout/list1"/>
    <dgm:cxn modelId="{701CDCD7-4693-4D88-A681-5004676EDC05}" type="presOf" srcId="{9AD1579D-B7DB-4852-827F-A0BE3B8E6AB5}" destId="{C0E02079-5C74-4A93-8711-CCF7D2FC7A2B}" srcOrd="1" destOrd="0" presId="urn:microsoft.com/office/officeart/2005/8/layout/list1"/>
    <dgm:cxn modelId="{D121E4D7-54EF-4CD2-8B55-9343F4802A8A}" type="presOf" srcId="{9B37CC4F-E821-4DB2-B755-5E55C3D5EDEB}" destId="{241E8B8A-00EA-4D7F-B844-D2B297940E13}" srcOrd="1" destOrd="0" presId="urn:microsoft.com/office/officeart/2005/8/layout/list1"/>
    <dgm:cxn modelId="{2CD184E8-CC71-4E4A-A9D2-FC32B9C0E032}" type="presOf" srcId="{297E5DFB-8853-4C13-A18A-56E3CD6D9210}" destId="{4B529EB4-DBB3-44CD-A674-0A83F98E8CAE}" srcOrd="1" destOrd="0" presId="urn:microsoft.com/office/officeart/2005/8/layout/list1"/>
    <dgm:cxn modelId="{7B07C6FC-A22E-4743-860A-C151D45C67D3}" srcId="{1A5F94CC-5458-4E66-B171-8FE90BBE2705}" destId="{9B37CC4F-E821-4DB2-B755-5E55C3D5EDEB}" srcOrd="1" destOrd="0" parTransId="{A8D7025C-C3D1-46E5-A7F6-8FD23E03C262}" sibTransId="{7B1B7982-B8A8-4503-877A-DAD4269BDAAC}"/>
    <dgm:cxn modelId="{CDEF5F79-5A54-49D6-986B-9FD44F313CCD}" type="presParOf" srcId="{1FDBA063-78F1-47C3-9389-17D4C89C9F81}" destId="{04781835-66A4-4C5F-A743-D0BA000EF7AF}" srcOrd="0" destOrd="0" presId="urn:microsoft.com/office/officeart/2005/8/layout/list1"/>
    <dgm:cxn modelId="{A6E79339-AA09-427C-8408-7F17805F8009}" type="presParOf" srcId="{04781835-66A4-4C5F-A743-D0BA000EF7AF}" destId="{4D0AFFA9-0B8B-4462-BFC6-D394E8AA65BB}" srcOrd="0" destOrd="0" presId="urn:microsoft.com/office/officeart/2005/8/layout/list1"/>
    <dgm:cxn modelId="{C955F56D-80E2-4C8E-B2FF-AFFBE9336393}" type="presParOf" srcId="{04781835-66A4-4C5F-A743-D0BA000EF7AF}" destId="{C0E02079-5C74-4A93-8711-CCF7D2FC7A2B}" srcOrd="1" destOrd="0" presId="urn:microsoft.com/office/officeart/2005/8/layout/list1"/>
    <dgm:cxn modelId="{FBD0F557-F368-473A-A20C-4DDEF2F09744}" type="presParOf" srcId="{1FDBA063-78F1-47C3-9389-17D4C89C9F81}" destId="{04BF2B32-33D3-4731-AE80-818CDDFF8DED}" srcOrd="1" destOrd="0" presId="urn:microsoft.com/office/officeart/2005/8/layout/list1"/>
    <dgm:cxn modelId="{73801622-380C-434D-B00B-F823FE15F1FA}" type="presParOf" srcId="{1FDBA063-78F1-47C3-9389-17D4C89C9F81}" destId="{1A7B9F0E-4313-4F06-9FEA-F015CB20976C}" srcOrd="2" destOrd="0" presId="urn:microsoft.com/office/officeart/2005/8/layout/list1"/>
    <dgm:cxn modelId="{7818B265-0294-4D16-B390-E7BFDDCDB280}" type="presParOf" srcId="{1FDBA063-78F1-47C3-9389-17D4C89C9F81}" destId="{3E71E033-C9B8-40C3-BBB4-8BB612A05474}" srcOrd="3" destOrd="0" presId="urn:microsoft.com/office/officeart/2005/8/layout/list1"/>
    <dgm:cxn modelId="{7EAF0D62-038C-4139-B023-57000C9F37B9}" type="presParOf" srcId="{1FDBA063-78F1-47C3-9389-17D4C89C9F81}" destId="{B3DE6BD8-146D-4D53-BFD8-0C2D1F09E3C8}" srcOrd="4" destOrd="0" presId="urn:microsoft.com/office/officeart/2005/8/layout/list1"/>
    <dgm:cxn modelId="{55ACDDA5-4624-41B0-AE19-D5D4F548C72D}" type="presParOf" srcId="{B3DE6BD8-146D-4D53-BFD8-0C2D1F09E3C8}" destId="{7EBD303D-DE75-41D9-BC73-AD3A5233D548}" srcOrd="0" destOrd="0" presId="urn:microsoft.com/office/officeart/2005/8/layout/list1"/>
    <dgm:cxn modelId="{1339C250-EFEE-49E9-AA4E-C9677B1AB60D}" type="presParOf" srcId="{B3DE6BD8-146D-4D53-BFD8-0C2D1F09E3C8}" destId="{241E8B8A-00EA-4D7F-B844-D2B297940E13}" srcOrd="1" destOrd="0" presId="urn:microsoft.com/office/officeart/2005/8/layout/list1"/>
    <dgm:cxn modelId="{302DEF64-FC60-4FB3-8297-23181CF9ED86}" type="presParOf" srcId="{1FDBA063-78F1-47C3-9389-17D4C89C9F81}" destId="{FC93C33B-299C-4B48-AA1C-FA10360D1F64}" srcOrd="5" destOrd="0" presId="urn:microsoft.com/office/officeart/2005/8/layout/list1"/>
    <dgm:cxn modelId="{F10187DC-DF22-4613-A728-DA70B825CE83}" type="presParOf" srcId="{1FDBA063-78F1-47C3-9389-17D4C89C9F81}" destId="{83EDB602-4E7B-4F76-8D17-D2F6327E499B}" srcOrd="6" destOrd="0" presId="urn:microsoft.com/office/officeart/2005/8/layout/list1"/>
    <dgm:cxn modelId="{B21797D7-3D37-4CAB-8B16-46ED53E76110}" type="presParOf" srcId="{1FDBA063-78F1-47C3-9389-17D4C89C9F81}" destId="{B3B481E8-8075-483C-8F6F-38A924FA2AA7}" srcOrd="7" destOrd="0" presId="urn:microsoft.com/office/officeart/2005/8/layout/list1"/>
    <dgm:cxn modelId="{C88F3573-2260-4AD6-B3BE-0107A859C62D}" type="presParOf" srcId="{1FDBA063-78F1-47C3-9389-17D4C89C9F81}" destId="{BA789049-296D-444D-8436-150609821DB4}" srcOrd="8" destOrd="0" presId="urn:microsoft.com/office/officeart/2005/8/layout/list1"/>
    <dgm:cxn modelId="{E2B2E5F8-E68B-43CE-820D-CCE62FE4CBED}" type="presParOf" srcId="{BA789049-296D-444D-8436-150609821DB4}" destId="{3A366674-E94E-4AB1-86C8-E4C9680037AD}" srcOrd="0" destOrd="0" presId="urn:microsoft.com/office/officeart/2005/8/layout/list1"/>
    <dgm:cxn modelId="{D9A6FB3D-E2B7-42A0-A5D8-873D39E721C0}" type="presParOf" srcId="{BA789049-296D-444D-8436-150609821DB4}" destId="{729EF352-CD9A-41A2-92EF-FA044346CAC2}" srcOrd="1" destOrd="0" presId="urn:microsoft.com/office/officeart/2005/8/layout/list1"/>
    <dgm:cxn modelId="{903B39C1-9639-4E7D-A413-4405CC1225B9}" type="presParOf" srcId="{1FDBA063-78F1-47C3-9389-17D4C89C9F81}" destId="{943B696C-B95B-401B-BD9D-A09214309EBB}" srcOrd="9" destOrd="0" presId="urn:microsoft.com/office/officeart/2005/8/layout/list1"/>
    <dgm:cxn modelId="{E2019221-5FC6-45E3-9203-6352A645C9D1}" type="presParOf" srcId="{1FDBA063-78F1-47C3-9389-17D4C89C9F81}" destId="{37F3BD5D-8D30-4477-BD44-A2471734126A}" srcOrd="10" destOrd="0" presId="urn:microsoft.com/office/officeart/2005/8/layout/list1"/>
    <dgm:cxn modelId="{D2E95AD3-AE4E-4417-9D70-4650906968BC}" type="presParOf" srcId="{1FDBA063-78F1-47C3-9389-17D4C89C9F81}" destId="{59874383-D595-4868-B22E-7D731636416D}" srcOrd="11" destOrd="0" presId="urn:microsoft.com/office/officeart/2005/8/layout/list1"/>
    <dgm:cxn modelId="{23A59475-0C64-4F55-AA5C-EF827BB98FB0}" type="presParOf" srcId="{1FDBA063-78F1-47C3-9389-17D4C89C9F81}" destId="{BDE519B3-B21A-446F-907E-45E2AB258366}" srcOrd="12" destOrd="0" presId="urn:microsoft.com/office/officeart/2005/8/layout/list1"/>
    <dgm:cxn modelId="{F561942D-C79B-4716-8E93-C32A9E7E003C}" type="presParOf" srcId="{BDE519B3-B21A-446F-907E-45E2AB258366}" destId="{88C33BB5-4FC2-4CB8-BDD4-B466E2C2DFAD}" srcOrd="0" destOrd="0" presId="urn:microsoft.com/office/officeart/2005/8/layout/list1"/>
    <dgm:cxn modelId="{EC3EA3D2-9B5E-4440-9F56-CFCACB622FD8}" type="presParOf" srcId="{BDE519B3-B21A-446F-907E-45E2AB258366}" destId="{19C32312-1B7D-4F44-8561-F8558684F336}" srcOrd="1" destOrd="0" presId="urn:microsoft.com/office/officeart/2005/8/layout/list1"/>
    <dgm:cxn modelId="{A80D91F8-3BB0-446F-9F50-5DF575206843}" type="presParOf" srcId="{1FDBA063-78F1-47C3-9389-17D4C89C9F81}" destId="{C89BB8A1-3160-48B1-B937-142B39A7AD8C}" srcOrd="13" destOrd="0" presId="urn:microsoft.com/office/officeart/2005/8/layout/list1"/>
    <dgm:cxn modelId="{B736FF37-757C-48BA-BFB1-93ECD53073FB}" type="presParOf" srcId="{1FDBA063-78F1-47C3-9389-17D4C89C9F81}" destId="{55400A87-0C0B-4317-AF08-9369D8C25808}" srcOrd="14" destOrd="0" presId="urn:microsoft.com/office/officeart/2005/8/layout/list1"/>
    <dgm:cxn modelId="{895B521C-3E32-4DE4-A019-7CABAE460979}" type="presParOf" srcId="{1FDBA063-78F1-47C3-9389-17D4C89C9F81}" destId="{87C49AFB-E1CB-4D84-B884-5A2FECFD9639}" srcOrd="15" destOrd="0" presId="urn:microsoft.com/office/officeart/2005/8/layout/list1"/>
    <dgm:cxn modelId="{513B24F6-0BE9-4D8F-9E3A-7AE11084AE1F}" type="presParOf" srcId="{1FDBA063-78F1-47C3-9389-17D4C89C9F81}" destId="{18FC8394-332B-4FDE-A321-F13991E0A377}" srcOrd="16" destOrd="0" presId="urn:microsoft.com/office/officeart/2005/8/layout/list1"/>
    <dgm:cxn modelId="{544B58D2-2D02-45F7-BF9C-61AB3AD40279}" type="presParOf" srcId="{18FC8394-332B-4FDE-A321-F13991E0A377}" destId="{CB2C39B2-D22B-4453-BFDD-3CC4A47D4494}" srcOrd="0" destOrd="0" presId="urn:microsoft.com/office/officeart/2005/8/layout/list1"/>
    <dgm:cxn modelId="{9B01F16E-AAA3-47A9-A7F3-7FA5F5404CE1}" type="presParOf" srcId="{18FC8394-332B-4FDE-A321-F13991E0A377}" destId="{4B529EB4-DBB3-44CD-A674-0A83F98E8CAE}" srcOrd="1" destOrd="0" presId="urn:microsoft.com/office/officeart/2005/8/layout/list1"/>
    <dgm:cxn modelId="{E6F88883-6E44-414F-8990-F84510F97E15}" type="presParOf" srcId="{1FDBA063-78F1-47C3-9389-17D4C89C9F81}" destId="{51794F9B-E8D9-41DA-9A85-FCCF12EE1CC8}" srcOrd="17" destOrd="0" presId="urn:microsoft.com/office/officeart/2005/8/layout/list1"/>
    <dgm:cxn modelId="{587066F1-9666-46FF-B816-93F98C89EE74}" type="presParOf" srcId="{1FDBA063-78F1-47C3-9389-17D4C89C9F81}" destId="{3FCAEB7F-B912-4F50-BB7B-35D758CCCF7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B9F0E-4313-4F06-9FEA-F015CB20976C}">
      <dsp:nvSpPr>
        <dsp:cNvPr id="0" name=""/>
        <dsp:cNvSpPr/>
      </dsp:nvSpPr>
      <dsp:spPr>
        <a:xfrm>
          <a:off x="0" y="298729"/>
          <a:ext cx="10058399"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E02079-5C74-4A93-8711-CCF7D2FC7A2B}">
      <dsp:nvSpPr>
        <dsp:cNvPr id="0" name=""/>
        <dsp:cNvSpPr/>
      </dsp:nvSpPr>
      <dsp:spPr>
        <a:xfrm>
          <a:off x="502920" y="33049"/>
          <a:ext cx="704088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uk-UA" sz="1800" b="0" i="0" kern="1200" dirty="0"/>
            <a:t>Придворний етикет</a:t>
          </a:r>
          <a:endParaRPr lang="uk-UA" sz="1800" kern="1200" dirty="0"/>
        </a:p>
      </dsp:txBody>
      <dsp:txXfrm>
        <a:off x="528859" y="58988"/>
        <a:ext cx="6989002" cy="479482"/>
      </dsp:txXfrm>
    </dsp:sp>
    <dsp:sp modelId="{83EDB602-4E7B-4F76-8D17-D2F6327E499B}">
      <dsp:nvSpPr>
        <dsp:cNvPr id="0" name=""/>
        <dsp:cNvSpPr/>
      </dsp:nvSpPr>
      <dsp:spPr>
        <a:xfrm>
          <a:off x="0" y="1115209"/>
          <a:ext cx="10058399"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1E8B8A-00EA-4D7F-B844-D2B297940E13}">
      <dsp:nvSpPr>
        <dsp:cNvPr id="0" name=""/>
        <dsp:cNvSpPr/>
      </dsp:nvSpPr>
      <dsp:spPr>
        <a:xfrm>
          <a:off x="502920" y="849529"/>
          <a:ext cx="704088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uk-UA" sz="1800" b="0" i="0" kern="1200" dirty="0"/>
            <a:t>Військовий етикет</a:t>
          </a:r>
          <a:endParaRPr lang="uk-UA" sz="1800" kern="1200" dirty="0"/>
        </a:p>
      </dsp:txBody>
      <dsp:txXfrm>
        <a:off x="528859" y="875468"/>
        <a:ext cx="6989002" cy="479482"/>
      </dsp:txXfrm>
    </dsp:sp>
    <dsp:sp modelId="{37F3BD5D-8D30-4477-BD44-A2471734126A}">
      <dsp:nvSpPr>
        <dsp:cNvPr id="0" name=""/>
        <dsp:cNvSpPr/>
      </dsp:nvSpPr>
      <dsp:spPr>
        <a:xfrm>
          <a:off x="0" y="1931689"/>
          <a:ext cx="10058399"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9EF352-CD9A-41A2-92EF-FA044346CAC2}">
      <dsp:nvSpPr>
        <dsp:cNvPr id="0" name=""/>
        <dsp:cNvSpPr/>
      </dsp:nvSpPr>
      <dsp:spPr>
        <a:xfrm>
          <a:off x="502920" y="1666010"/>
          <a:ext cx="704088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uk-UA" sz="1800" b="0" i="0" kern="1200" dirty="0"/>
            <a:t>Дипломатичний етикет</a:t>
          </a:r>
          <a:endParaRPr lang="uk-UA" sz="1800" kern="1200" dirty="0"/>
        </a:p>
      </dsp:txBody>
      <dsp:txXfrm>
        <a:off x="528859" y="1691949"/>
        <a:ext cx="6989002" cy="479482"/>
      </dsp:txXfrm>
    </dsp:sp>
    <dsp:sp modelId="{55400A87-0C0B-4317-AF08-9369D8C25808}">
      <dsp:nvSpPr>
        <dsp:cNvPr id="0" name=""/>
        <dsp:cNvSpPr/>
      </dsp:nvSpPr>
      <dsp:spPr>
        <a:xfrm>
          <a:off x="0" y="2748170"/>
          <a:ext cx="10058399"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C32312-1B7D-4F44-8561-F8558684F336}">
      <dsp:nvSpPr>
        <dsp:cNvPr id="0" name=""/>
        <dsp:cNvSpPr/>
      </dsp:nvSpPr>
      <dsp:spPr>
        <a:xfrm>
          <a:off x="502920" y="2482489"/>
          <a:ext cx="704088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uk-UA" sz="1800" b="0" i="0" kern="1200" dirty="0"/>
            <a:t>Службовий або діловий етикет</a:t>
          </a:r>
          <a:endParaRPr lang="uk-UA" sz="1800" kern="1200" dirty="0"/>
        </a:p>
      </dsp:txBody>
      <dsp:txXfrm>
        <a:off x="528859" y="2508428"/>
        <a:ext cx="6989002" cy="479482"/>
      </dsp:txXfrm>
    </dsp:sp>
    <dsp:sp modelId="{3FCAEB7F-B912-4F50-BB7B-35D758CCCF78}">
      <dsp:nvSpPr>
        <dsp:cNvPr id="0" name=""/>
        <dsp:cNvSpPr/>
      </dsp:nvSpPr>
      <dsp:spPr>
        <a:xfrm>
          <a:off x="0" y="3564650"/>
          <a:ext cx="10058399"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529EB4-DBB3-44CD-A674-0A83F98E8CAE}">
      <dsp:nvSpPr>
        <dsp:cNvPr id="0" name=""/>
        <dsp:cNvSpPr/>
      </dsp:nvSpPr>
      <dsp:spPr>
        <a:xfrm>
          <a:off x="502920" y="3298970"/>
          <a:ext cx="704088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uk-UA" sz="1800" b="0" i="0" kern="1200" dirty="0"/>
            <a:t>Загальногромадянський етикет</a:t>
          </a:r>
          <a:endParaRPr lang="uk-UA" sz="1800" kern="1200" dirty="0"/>
        </a:p>
      </dsp:txBody>
      <dsp:txXfrm>
        <a:off x="528859" y="3324909"/>
        <a:ext cx="698900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E4F7CE58-0921-43B8-B582-0F4339F4E99F}" type="datetimeFigureOut">
              <a:rPr lang="uk-UA" smtClean="0"/>
              <a:t>02.09.2024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FC99FC7-DC02-4D33-B842-230C8E3E32FD}" type="slidenum">
              <a:rPr lang="uk-UA" smtClean="0"/>
              <a:t>‹№›</a:t>
            </a:fld>
            <a:endParaRPr lang="uk-UA"/>
          </a:p>
        </p:txBody>
      </p:sp>
    </p:spTree>
    <p:extLst>
      <p:ext uri="{BB962C8B-B14F-4D97-AF65-F5344CB8AC3E}">
        <p14:creationId xmlns:p14="http://schemas.microsoft.com/office/powerpoint/2010/main" val="96240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4F7CE58-0921-43B8-B582-0F4339F4E99F}" type="datetimeFigureOut">
              <a:rPr lang="uk-UA" smtClean="0"/>
              <a:t>02.09.2024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FC99FC7-DC02-4D33-B842-230C8E3E32FD}" type="slidenum">
              <a:rPr lang="uk-UA" smtClean="0"/>
              <a:t>‹№›</a:t>
            </a:fld>
            <a:endParaRPr lang="uk-UA"/>
          </a:p>
        </p:txBody>
      </p:sp>
    </p:spTree>
    <p:extLst>
      <p:ext uri="{BB962C8B-B14F-4D97-AF65-F5344CB8AC3E}">
        <p14:creationId xmlns:p14="http://schemas.microsoft.com/office/powerpoint/2010/main" val="4226248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4F7CE58-0921-43B8-B582-0F4339F4E99F}" type="datetimeFigureOut">
              <a:rPr lang="uk-UA" smtClean="0"/>
              <a:t>02.09.2024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FC99FC7-DC02-4D33-B842-230C8E3E32FD}" type="slidenum">
              <a:rPr lang="uk-UA" smtClean="0"/>
              <a:t>‹№›</a:t>
            </a:fld>
            <a:endParaRPr lang="uk-UA"/>
          </a:p>
        </p:txBody>
      </p:sp>
    </p:spTree>
    <p:extLst>
      <p:ext uri="{BB962C8B-B14F-4D97-AF65-F5344CB8AC3E}">
        <p14:creationId xmlns:p14="http://schemas.microsoft.com/office/powerpoint/2010/main" val="231845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4F7CE58-0921-43B8-B582-0F4339F4E99F}" type="datetimeFigureOut">
              <a:rPr lang="uk-UA" smtClean="0"/>
              <a:t>02.09.2024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FC99FC7-DC02-4D33-B842-230C8E3E32FD}" type="slidenum">
              <a:rPr lang="uk-UA" smtClean="0"/>
              <a:t>‹№›</a:t>
            </a:fld>
            <a:endParaRPr lang="uk-UA"/>
          </a:p>
        </p:txBody>
      </p:sp>
    </p:spTree>
    <p:extLst>
      <p:ext uri="{BB962C8B-B14F-4D97-AF65-F5344CB8AC3E}">
        <p14:creationId xmlns:p14="http://schemas.microsoft.com/office/powerpoint/2010/main" val="375805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8593667" y="6272784"/>
            <a:ext cx="2644309" cy="365125"/>
          </a:xfrm>
        </p:spPr>
        <p:txBody>
          <a:bodyPr/>
          <a:lstStyle/>
          <a:p>
            <a:fld id="{E4F7CE58-0921-43B8-B582-0F4339F4E99F}" type="datetimeFigureOut">
              <a:rPr lang="uk-UA" smtClean="0"/>
              <a:t>02.09.2024</a:t>
            </a:fld>
            <a:endParaRPr lang="uk-UA"/>
          </a:p>
        </p:txBody>
      </p:sp>
      <p:sp>
        <p:nvSpPr>
          <p:cNvPr id="5" name="Footer Placeholder 4"/>
          <p:cNvSpPr>
            <a:spLocks noGrp="1"/>
          </p:cNvSpPr>
          <p:nvPr>
            <p:ph type="ftr" sz="quarter" idx="11"/>
          </p:nvPr>
        </p:nvSpPr>
        <p:spPr>
          <a:xfrm>
            <a:off x="2182708" y="6272784"/>
            <a:ext cx="6327648" cy="365125"/>
          </a:xfrm>
        </p:spPr>
        <p:txBody>
          <a:bodyPr/>
          <a:lstStyle/>
          <a:p>
            <a:endParaRPr lang="uk-UA"/>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FC99FC7-DC02-4D33-B842-230C8E3E32FD}" type="slidenum">
              <a:rPr lang="uk-UA" smtClean="0"/>
              <a:t>‹№›</a:t>
            </a:fld>
            <a:endParaRPr lang="uk-UA"/>
          </a:p>
        </p:txBody>
      </p:sp>
    </p:spTree>
    <p:extLst>
      <p:ext uri="{BB962C8B-B14F-4D97-AF65-F5344CB8AC3E}">
        <p14:creationId xmlns:p14="http://schemas.microsoft.com/office/powerpoint/2010/main" val="405922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E4F7CE58-0921-43B8-B582-0F4339F4E99F}" type="datetimeFigureOut">
              <a:rPr lang="uk-UA" smtClean="0"/>
              <a:t>02.09.2024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FC99FC7-DC02-4D33-B842-230C8E3E32FD}" type="slidenum">
              <a:rPr lang="uk-UA" smtClean="0"/>
              <a:t>‹№›</a:t>
            </a:fld>
            <a:endParaRPr lang="uk-UA"/>
          </a:p>
        </p:txBody>
      </p:sp>
    </p:spTree>
    <p:extLst>
      <p:ext uri="{BB962C8B-B14F-4D97-AF65-F5344CB8AC3E}">
        <p14:creationId xmlns:p14="http://schemas.microsoft.com/office/powerpoint/2010/main" val="407463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E4F7CE58-0921-43B8-B582-0F4339F4E99F}" type="datetimeFigureOut">
              <a:rPr lang="uk-UA" smtClean="0"/>
              <a:t>02.09.2024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3FC99FC7-DC02-4D33-B842-230C8E3E32FD}" type="slidenum">
              <a:rPr lang="uk-UA" smtClean="0"/>
              <a:t>‹№›</a:t>
            </a:fld>
            <a:endParaRPr lang="uk-UA"/>
          </a:p>
        </p:txBody>
      </p:sp>
    </p:spTree>
    <p:extLst>
      <p:ext uri="{BB962C8B-B14F-4D97-AF65-F5344CB8AC3E}">
        <p14:creationId xmlns:p14="http://schemas.microsoft.com/office/powerpoint/2010/main" val="230628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E4F7CE58-0921-43B8-B582-0F4339F4E99F}" type="datetimeFigureOut">
              <a:rPr lang="uk-UA" smtClean="0"/>
              <a:t>02.09.2024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3FC99FC7-DC02-4D33-B842-230C8E3E32FD}" type="slidenum">
              <a:rPr lang="uk-UA" smtClean="0"/>
              <a:t>‹№›</a:t>
            </a:fld>
            <a:endParaRPr lang="uk-UA"/>
          </a:p>
        </p:txBody>
      </p:sp>
    </p:spTree>
    <p:extLst>
      <p:ext uri="{BB962C8B-B14F-4D97-AF65-F5344CB8AC3E}">
        <p14:creationId xmlns:p14="http://schemas.microsoft.com/office/powerpoint/2010/main" val="2408672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7CE58-0921-43B8-B582-0F4339F4E99F}" type="datetimeFigureOut">
              <a:rPr lang="uk-UA" smtClean="0"/>
              <a:t>02.09.2024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3FC99FC7-DC02-4D33-B842-230C8E3E32FD}" type="slidenum">
              <a:rPr lang="uk-UA" smtClean="0"/>
              <a:t>‹№›</a:t>
            </a:fld>
            <a:endParaRPr lang="uk-UA"/>
          </a:p>
        </p:txBody>
      </p:sp>
    </p:spTree>
    <p:extLst>
      <p:ext uri="{BB962C8B-B14F-4D97-AF65-F5344CB8AC3E}">
        <p14:creationId xmlns:p14="http://schemas.microsoft.com/office/powerpoint/2010/main" val="276930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4F7CE58-0921-43B8-B582-0F4339F4E99F}" type="datetimeFigureOut">
              <a:rPr lang="uk-UA" smtClean="0"/>
              <a:t>02.09.2024</a:t>
            </a:fld>
            <a:endParaRPr lang="uk-UA"/>
          </a:p>
        </p:txBody>
      </p:sp>
      <p:sp>
        <p:nvSpPr>
          <p:cNvPr id="6" name="Footer Placeholder 5"/>
          <p:cNvSpPr>
            <a:spLocks noGrp="1"/>
          </p:cNvSpPr>
          <p:nvPr>
            <p:ph type="ftr" sz="quarter" idx="11"/>
          </p:nvPr>
        </p:nvSpPr>
        <p:spPr/>
        <p:txBody>
          <a:bodyPr/>
          <a:lstStyle/>
          <a:p>
            <a:endParaRPr lang="uk-UA"/>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FC99FC7-DC02-4D33-B842-230C8E3E32FD}" type="slidenum">
              <a:rPr lang="uk-UA" smtClean="0"/>
              <a:t>‹№›</a:t>
            </a:fld>
            <a:endParaRPr lang="uk-UA"/>
          </a:p>
        </p:txBody>
      </p:sp>
    </p:spTree>
    <p:extLst>
      <p:ext uri="{BB962C8B-B14F-4D97-AF65-F5344CB8AC3E}">
        <p14:creationId xmlns:p14="http://schemas.microsoft.com/office/powerpoint/2010/main" val="1820186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4F7CE58-0921-43B8-B582-0F4339F4E99F}" type="datetimeFigureOut">
              <a:rPr lang="uk-UA" smtClean="0"/>
              <a:t>02.09.2024</a:t>
            </a:fld>
            <a:endParaRPr lang="uk-UA"/>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FC99FC7-DC02-4D33-B842-230C8E3E32FD}" type="slidenum">
              <a:rPr lang="uk-UA" smtClean="0"/>
              <a:t>‹№›</a:t>
            </a:fld>
            <a:endParaRPr lang="uk-UA"/>
          </a:p>
        </p:txBody>
      </p:sp>
    </p:spTree>
    <p:extLst>
      <p:ext uri="{BB962C8B-B14F-4D97-AF65-F5344CB8AC3E}">
        <p14:creationId xmlns:p14="http://schemas.microsoft.com/office/powerpoint/2010/main" val="2965155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4F7CE58-0921-43B8-B582-0F4339F4E99F}" type="datetimeFigureOut">
              <a:rPr lang="uk-UA" smtClean="0"/>
              <a:t>02.09.2024</a:t>
            </a:fld>
            <a:endParaRPr lang="uk-UA"/>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uk-UA"/>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FC99FC7-DC02-4D33-B842-230C8E3E32FD}" type="slidenum">
              <a:rPr lang="uk-UA" smtClean="0"/>
              <a:t>‹№›</a:t>
            </a:fld>
            <a:endParaRPr lang="uk-UA"/>
          </a:p>
        </p:txBody>
      </p:sp>
    </p:spTree>
    <p:extLst>
      <p:ext uri="{BB962C8B-B14F-4D97-AF65-F5344CB8AC3E}">
        <p14:creationId xmlns:p14="http://schemas.microsoft.com/office/powerpoint/2010/main" val="1247206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C506F5-1396-4B6A-9689-DBE00FA828A0}"/>
              </a:ext>
            </a:extLst>
          </p:cNvPr>
          <p:cNvSpPr>
            <a:spLocks noGrp="1"/>
          </p:cNvSpPr>
          <p:nvPr>
            <p:ph type="ctrTitle"/>
          </p:nvPr>
        </p:nvSpPr>
        <p:spPr/>
        <p:txBody>
          <a:bodyPr/>
          <a:lstStyle/>
          <a:p>
            <a:r>
              <a:rPr lang="uk-UA" sz="1800" kern="100" dirty="0">
                <a:effectLst/>
                <a:latin typeface="Times New Roman" panose="02020603050405020304" pitchFamily="18" charset="0"/>
                <a:ea typeface="Droid Sans Fallback"/>
              </a:rPr>
              <a:t>Світові та вітчизняні тенденції у формуванні сучасних вимог до етикету</a:t>
            </a:r>
            <a:endParaRPr lang="uk-UA" dirty="0"/>
          </a:p>
        </p:txBody>
      </p:sp>
      <p:sp>
        <p:nvSpPr>
          <p:cNvPr id="3" name="Підзаголовок 2">
            <a:extLst>
              <a:ext uri="{FF2B5EF4-FFF2-40B4-BE49-F238E27FC236}">
                <a16:creationId xmlns:a16="http://schemas.microsoft.com/office/drawing/2014/main" id="{45F0670F-660B-49BC-AC7A-7642F22E2280}"/>
              </a:ext>
            </a:extLst>
          </p:cNvPr>
          <p:cNvSpPr>
            <a:spLocks noGrp="1"/>
          </p:cNvSpPr>
          <p:nvPr>
            <p:ph type="subTitle" idx="1"/>
          </p:nvPr>
        </p:nvSpPr>
        <p:spPr/>
        <p:txBody>
          <a:bodyPr/>
          <a:lstStyle/>
          <a:p>
            <a:r>
              <a:rPr lang="uk-UA" dirty="0"/>
              <a:t>Лекція 1-2</a:t>
            </a:r>
          </a:p>
        </p:txBody>
      </p:sp>
    </p:spTree>
    <p:extLst>
      <p:ext uri="{BB962C8B-B14F-4D97-AF65-F5344CB8AC3E}">
        <p14:creationId xmlns:p14="http://schemas.microsoft.com/office/powerpoint/2010/main" val="1250128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802039D-BC80-4FFA-9AB7-C6C01EAD8FDA}"/>
              </a:ext>
            </a:extLst>
          </p:cNvPr>
          <p:cNvSpPr>
            <a:spLocks noGrp="1"/>
          </p:cNvSpPr>
          <p:nvPr>
            <p:ph idx="1"/>
          </p:nvPr>
        </p:nvSpPr>
        <p:spPr/>
        <p:txBody>
          <a:bodyPr>
            <a:normAutofit/>
          </a:bodyPr>
          <a:lstStyle/>
          <a:p>
            <a:pPr algn="just"/>
            <a:r>
              <a:rPr lang="uk-UA" b="0" i="0" dirty="0">
                <a:solidFill>
                  <a:srgbClr val="333333"/>
                </a:solidFill>
                <a:effectLst/>
                <a:latin typeface="Georgia" panose="02040502050405020303" pitchFamily="18" charset="0"/>
              </a:rPr>
              <a:t>«Навчальна книга» особливо цінна для нас як </a:t>
            </a:r>
            <a:r>
              <a:rPr lang="uk-UA" b="0" i="0" dirty="0" err="1">
                <a:solidFill>
                  <a:srgbClr val="333333"/>
                </a:solidFill>
                <a:effectLst/>
                <a:latin typeface="Georgia" panose="02040502050405020303" pitchFamily="18" charset="0"/>
              </a:rPr>
              <a:t>найраніший</a:t>
            </a:r>
            <a:r>
              <a:rPr lang="uk-UA" b="0" i="0" dirty="0">
                <a:solidFill>
                  <a:srgbClr val="333333"/>
                </a:solidFill>
                <a:effectLst/>
                <a:latin typeface="Georgia" panose="02040502050405020303" pitchFamily="18" charset="0"/>
              </a:rPr>
              <a:t> збірник новел, що зберігся від Середньовіччя. Вона відкривається благочестивим прологом і завершується таким самим </a:t>
            </a:r>
            <a:r>
              <a:rPr lang="uk-UA" b="0" i="0" dirty="0" err="1">
                <a:solidFill>
                  <a:srgbClr val="333333"/>
                </a:solidFill>
                <a:effectLst/>
                <a:latin typeface="Georgia" panose="02040502050405020303" pitchFamily="18" charset="0"/>
              </a:rPr>
              <a:t>епілогом</a:t>
            </a:r>
            <a:r>
              <a:rPr lang="uk-UA" b="0" i="0" dirty="0">
                <a:solidFill>
                  <a:srgbClr val="333333"/>
                </a:solidFill>
                <a:effectLst/>
                <a:latin typeface="Georgia" panose="02040502050405020303" pitchFamily="18" charset="0"/>
              </a:rPr>
              <a:t>: після прологу і перед </a:t>
            </a:r>
            <a:r>
              <a:rPr lang="uk-UA" b="0" i="0" dirty="0" err="1">
                <a:solidFill>
                  <a:srgbClr val="333333"/>
                </a:solidFill>
                <a:effectLst/>
                <a:latin typeface="Georgia" panose="02040502050405020303" pitchFamily="18" charset="0"/>
              </a:rPr>
              <a:t>епілогом</a:t>
            </a:r>
            <a:r>
              <a:rPr lang="uk-UA" b="0" i="0" dirty="0">
                <a:solidFill>
                  <a:srgbClr val="333333"/>
                </a:solidFill>
                <a:effectLst/>
                <a:latin typeface="Georgia" panose="02040502050405020303" pitchFamily="18" charset="0"/>
              </a:rPr>
              <a:t> у ній вміщені міркування «про страх божий», проте цим, по суті, і обмежується релігійна сторона книги. </a:t>
            </a:r>
          </a:p>
          <a:p>
            <a:pPr algn="just"/>
            <a:r>
              <a:rPr lang="uk-UA" b="0" i="0" dirty="0">
                <a:solidFill>
                  <a:srgbClr val="333333"/>
                </a:solidFill>
                <a:effectLst/>
                <a:latin typeface="Georgia" panose="02040502050405020303" pitchFamily="18" charset="0"/>
              </a:rPr>
              <a:t>Основна частина її - це новели і сентенції, обрамлені короткими формулами типу: "араб [філософ] якийсь сказав своєму синові"; «один філософ сказав... інший філософ сказав...» У яскравій строкатості цікавих пригод читачеві подається коло життєвих моральних норм і поради, як вести себе в суспільстві (вибирати друзів, не брехати, не бути надто довірливим, як сидіти за столом тощо, у вигляді логічного укладання життєвих рецептів, - розмови про межу життя, про пам'ять смерті, про смерть і про відповідь душі на суді</a:t>
            </a:r>
            <a:endParaRPr lang="uk-UA" dirty="0"/>
          </a:p>
        </p:txBody>
      </p:sp>
    </p:spTree>
    <p:extLst>
      <p:ext uri="{BB962C8B-B14F-4D97-AF65-F5344CB8AC3E}">
        <p14:creationId xmlns:p14="http://schemas.microsoft.com/office/powerpoint/2010/main" val="2164904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A4E709-2021-4A51-8614-6DE2806D1862}"/>
              </a:ext>
            </a:extLst>
          </p:cNvPr>
          <p:cNvSpPr>
            <a:spLocks noGrp="1"/>
          </p:cNvSpPr>
          <p:nvPr>
            <p:ph type="title"/>
          </p:nvPr>
        </p:nvSpPr>
        <p:spPr/>
        <p:txBody>
          <a:bodyPr/>
          <a:lstStyle/>
          <a:p>
            <a:r>
              <a:rPr lang="uk-UA" dirty="0"/>
              <a:t>Що вам найбільше імпонує?</a:t>
            </a:r>
          </a:p>
        </p:txBody>
      </p:sp>
      <p:sp>
        <p:nvSpPr>
          <p:cNvPr id="3" name="Місце для вмісту 2">
            <a:extLst>
              <a:ext uri="{FF2B5EF4-FFF2-40B4-BE49-F238E27FC236}">
                <a16:creationId xmlns:a16="http://schemas.microsoft.com/office/drawing/2014/main" id="{9B196D91-9685-4876-9896-6575ED8E69E8}"/>
              </a:ext>
            </a:extLst>
          </p:cNvPr>
          <p:cNvSpPr>
            <a:spLocks noGrp="1"/>
          </p:cNvSpPr>
          <p:nvPr>
            <p:ph idx="1"/>
          </p:nvPr>
        </p:nvSpPr>
        <p:spPr>
          <a:xfrm>
            <a:off x="838200" y="2248678"/>
            <a:ext cx="10515600" cy="3862873"/>
          </a:xfrm>
        </p:spPr>
        <p:txBody>
          <a:bodyPr>
            <a:normAutofit/>
          </a:bodyPr>
          <a:lstStyle/>
          <a:p>
            <a:r>
              <a:rPr lang="ru-RU" b="0" i="0" dirty="0">
                <a:solidFill>
                  <a:srgbClr val="333333"/>
                </a:solidFill>
                <a:effectLst/>
                <a:latin typeface="Georgia" panose="02040502050405020303" pitchFamily="18" charset="0"/>
              </a:rPr>
              <a:t>«</a:t>
            </a:r>
            <a:r>
              <a:rPr lang="ru-RU" b="0" i="0" dirty="0" err="1">
                <a:solidFill>
                  <a:srgbClr val="333333"/>
                </a:solidFill>
                <a:effectLst/>
                <a:latin typeface="Georgia" panose="02040502050405020303" pitchFamily="18" charset="0"/>
              </a:rPr>
              <a:t>Дбай</a:t>
            </a:r>
            <a:r>
              <a:rPr lang="ru-RU" b="0" i="0" dirty="0">
                <a:solidFill>
                  <a:srgbClr val="333333"/>
                </a:solidFill>
                <a:effectLst/>
                <a:latin typeface="Georgia" panose="02040502050405020303" pitchFamily="18" charset="0"/>
              </a:rPr>
              <a:t> про </a:t>
            </a:r>
            <a:r>
              <a:rPr lang="ru-RU" b="0" i="0" dirty="0" err="1">
                <a:solidFill>
                  <a:srgbClr val="333333"/>
                </a:solidFill>
                <a:effectLst/>
                <a:latin typeface="Georgia" panose="02040502050405020303" pitchFamily="18" charset="0"/>
              </a:rPr>
              <a:t>вік</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майбутнього</a:t>
            </a:r>
            <a:r>
              <a:rPr lang="ru-RU" b="0" i="0" dirty="0">
                <a:solidFill>
                  <a:srgbClr val="333333"/>
                </a:solidFill>
                <a:effectLst/>
                <a:latin typeface="Georgia" panose="02040502050405020303" pitchFamily="18" charset="0"/>
              </a:rPr>
              <a:t> так, </a:t>
            </a:r>
            <a:r>
              <a:rPr lang="ru-RU" b="0" i="0" dirty="0" err="1">
                <a:solidFill>
                  <a:srgbClr val="333333"/>
                </a:solidFill>
                <a:effectLst/>
                <a:latin typeface="Georgia" panose="02040502050405020303" pitchFamily="18" charset="0"/>
              </a:rPr>
              <a:t>ніби</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ти</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помреш</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нині</a:t>
            </a:r>
            <a:r>
              <a:rPr lang="ru-RU" b="0" i="0" dirty="0">
                <a:solidFill>
                  <a:srgbClr val="333333"/>
                </a:solidFill>
                <a:effectLst/>
                <a:latin typeface="Georgia" panose="02040502050405020303" pitchFamily="18" charset="0"/>
              </a:rPr>
              <a:t>, а про </a:t>
            </a:r>
            <a:r>
              <a:rPr lang="ru-RU" b="0" i="0" dirty="0" err="1">
                <a:solidFill>
                  <a:srgbClr val="333333"/>
                </a:solidFill>
                <a:effectLst/>
                <a:latin typeface="Georgia" panose="02040502050405020303" pitchFamily="18" charset="0"/>
              </a:rPr>
              <a:t>вік</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цей</a:t>
            </a:r>
            <a:r>
              <a:rPr lang="ru-RU" b="0" i="0" dirty="0">
                <a:solidFill>
                  <a:srgbClr val="333333"/>
                </a:solidFill>
                <a:effectLst/>
                <a:latin typeface="Georgia" panose="02040502050405020303" pitchFamily="18" charset="0"/>
              </a:rPr>
              <a:t> так, </a:t>
            </a:r>
            <a:r>
              <a:rPr lang="ru-RU" b="0" i="0" dirty="0" err="1">
                <a:solidFill>
                  <a:srgbClr val="333333"/>
                </a:solidFill>
                <a:effectLst/>
                <a:latin typeface="Georgia" panose="02040502050405020303" pitchFamily="18" charset="0"/>
              </a:rPr>
              <a:t>ніби</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завжди</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житимеш</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Вік</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цей</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подібний</a:t>
            </a:r>
            <a:r>
              <a:rPr lang="ru-RU" b="0" i="0" dirty="0">
                <a:solidFill>
                  <a:srgbClr val="333333"/>
                </a:solidFill>
                <a:effectLst/>
                <a:latin typeface="Georgia" panose="02040502050405020303" pitchFamily="18" charset="0"/>
              </a:rPr>
              <a:t> до мосту, </a:t>
            </a:r>
            <a:r>
              <a:rPr lang="ru-RU" b="0" i="0" dirty="0" err="1">
                <a:solidFill>
                  <a:srgbClr val="333333"/>
                </a:solidFill>
                <a:effectLst/>
                <a:latin typeface="Georgia" panose="02040502050405020303" pitchFamily="18" charset="0"/>
              </a:rPr>
              <a:t>йди</a:t>
            </a:r>
            <a:r>
              <a:rPr lang="ru-RU" b="0" i="0" dirty="0">
                <a:solidFill>
                  <a:srgbClr val="333333"/>
                </a:solidFill>
                <a:effectLst/>
                <a:latin typeface="Georgia" panose="02040502050405020303" pitchFamily="18" charset="0"/>
              </a:rPr>
              <a:t> по </a:t>
            </a:r>
            <a:r>
              <a:rPr lang="ru-RU" b="0" i="0" dirty="0" err="1">
                <a:solidFill>
                  <a:srgbClr val="333333"/>
                </a:solidFill>
                <a:effectLst/>
                <a:latin typeface="Georgia" panose="02040502050405020303" pitchFamily="18" charset="0"/>
              </a:rPr>
              <a:t>ньому</a:t>
            </a:r>
            <a:r>
              <a:rPr lang="ru-RU" b="0" i="0" dirty="0">
                <a:solidFill>
                  <a:srgbClr val="333333"/>
                </a:solidFill>
                <a:effectLst/>
                <a:latin typeface="Georgia" panose="02040502050405020303" pitchFamily="18" charset="0"/>
              </a:rPr>
              <a:t>, не </a:t>
            </a:r>
            <a:r>
              <a:rPr lang="ru-RU" b="0" i="0" dirty="0" err="1">
                <a:solidFill>
                  <a:srgbClr val="333333"/>
                </a:solidFill>
                <a:effectLst/>
                <a:latin typeface="Georgia" panose="02040502050405020303" pitchFamily="18" charset="0"/>
              </a:rPr>
              <a:t>зупиняйся</a:t>
            </a:r>
            <a:r>
              <a:rPr lang="ru-RU" b="0" i="0" dirty="0">
                <a:solidFill>
                  <a:srgbClr val="333333"/>
                </a:solidFill>
                <a:effectLst/>
                <a:latin typeface="Georgia" panose="02040502050405020303" pitchFamily="18" charset="0"/>
              </a:rPr>
              <a:t>»</a:t>
            </a:r>
          </a:p>
          <a:p>
            <a:r>
              <a:rPr lang="ru-RU" dirty="0">
                <a:solidFill>
                  <a:srgbClr val="333333"/>
                </a:solidFill>
                <a:latin typeface="Georgia" panose="02040502050405020303" pitchFamily="18" charset="0"/>
              </a:rPr>
              <a:t>«</a:t>
            </a:r>
            <a:r>
              <a:rPr lang="ru-RU" b="0" i="0" dirty="0" err="1">
                <a:solidFill>
                  <a:srgbClr val="333333"/>
                </a:solidFill>
                <a:effectLst/>
                <a:latin typeface="Georgia" panose="02040502050405020303" pitchFamily="18" charset="0"/>
              </a:rPr>
              <a:t>Вчора</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йому</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малий</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був</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цілий</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світ</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сьогодні</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достатні</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чотири</a:t>
            </a:r>
            <a:r>
              <a:rPr lang="ru-RU" b="0" i="0" dirty="0">
                <a:solidFill>
                  <a:srgbClr val="333333"/>
                </a:solidFill>
                <a:effectLst/>
                <a:latin typeface="Georgia" panose="02040502050405020303" pitchFamily="18" charset="0"/>
              </a:rPr>
              <a:t> вершки»</a:t>
            </a:r>
            <a:endParaRPr lang="ru-RU" dirty="0">
              <a:solidFill>
                <a:srgbClr val="333333"/>
              </a:solidFill>
              <a:latin typeface="Georgia" panose="02040502050405020303" pitchFamily="18" charset="0"/>
            </a:endParaRPr>
          </a:p>
          <a:p>
            <a:r>
              <a:rPr lang="ru-RU" b="0" i="0" dirty="0">
                <a:solidFill>
                  <a:srgbClr val="333333"/>
                </a:solidFill>
                <a:effectLst/>
                <a:latin typeface="Georgia" panose="02040502050405020303" pitchFamily="18" charset="0"/>
              </a:rPr>
              <a:t>«</a:t>
            </a:r>
            <a:r>
              <a:rPr lang="ru-RU" b="0" i="0" dirty="0" err="1">
                <a:solidFill>
                  <a:srgbClr val="333333"/>
                </a:solidFill>
                <a:effectLst/>
                <a:latin typeface="Georgia" panose="02040502050405020303" pitchFamily="18" charset="0"/>
              </a:rPr>
              <a:t>Давня</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мудрість</a:t>
            </a:r>
            <a:r>
              <a:rPr lang="ru-RU" b="0" i="0" dirty="0">
                <a:solidFill>
                  <a:srgbClr val="333333"/>
                </a:solidFill>
                <a:effectLst/>
                <a:latin typeface="Georgia" panose="02040502050405020303" pitchFamily="18" charset="0"/>
              </a:rPr>
              <a:t> говорить: </a:t>
            </a:r>
            <a:r>
              <a:rPr lang="ru-RU" b="0" i="0" dirty="0" err="1">
                <a:solidFill>
                  <a:srgbClr val="333333"/>
                </a:solidFill>
                <a:effectLst/>
                <a:latin typeface="Georgia" panose="02040502050405020303" pitchFamily="18" charset="0"/>
              </a:rPr>
              <a:t>незрівнянний</a:t>
            </a:r>
            <a:r>
              <a:rPr lang="ru-RU" b="0" i="0" dirty="0">
                <a:solidFill>
                  <a:srgbClr val="333333"/>
                </a:solidFill>
                <a:effectLst/>
                <a:latin typeface="Georgia" panose="02040502050405020303" pitchFamily="18" charset="0"/>
              </a:rPr>
              <a:t> смуток </a:t>
            </a:r>
            <a:r>
              <a:rPr lang="ru-RU" b="0" i="0" dirty="0" err="1">
                <a:solidFill>
                  <a:srgbClr val="333333"/>
                </a:solidFill>
                <a:effectLst/>
                <a:latin typeface="Georgia" panose="02040502050405020303" pitchFamily="18" charset="0"/>
              </a:rPr>
              <a:t>найманого</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плакальника</a:t>
            </a:r>
            <a:r>
              <a:rPr lang="ru-RU" b="0" i="0" dirty="0">
                <a:solidFill>
                  <a:srgbClr val="333333"/>
                </a:solidFill>
                <a:effectLst/>
                <a:latin typeface="Georgia" panose="02040502050405020303" pitchFamily="18" charset="0"/>
              </a:rPr>
              <a:t> і </a:t>
            </a:r>
            <a:r>
              <a:rPr lang="ru-RU" b="0" i="0" dirty="0" err="1">
                <a:solidFill>
                  <a:srgbClr val="333333"/>
                </a:solidFill>
                <a:effectLst/>
                <a:latin typeface="Georgia" panose="02040502050405020303" pitchFamily="18" charset="0"/>
              </a:rPr>
              <a:t>людини</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обтяженого</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власним</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стражданням</a:t>
            </a:r>
            <a:r>
              <a:rPr lang="ru-RU" b="0" i="0" dirty="0">
                <a:solidFill>
                  <a:srgbClr val="333333"/>
                </a:solidFill>
                <a:effectLst/>
                <a:latin typeface="Georgia" panose="02040502050405020303" pitchFamily="18" charset="0"/>
              </a:rPr>
              <a:t>».</a:t>
            </a:r>
          </a:p>
          <a:p>
            <a:r>
              <a:rPr lang="ru-RU" b="0" i="0" dirty="0">
                <a:solidFill>
                  <a:srgbClr val="333333"/>
                </a:solidFill>
                <a:effectLst/>
                <a:latin typeface="Georgia" panose="02040502050405020303" pitchFamily="18" charset="0"/>
              </a:rPr>
              <a:t>«</a:t>
            </a:r>
            <a:r>
              <a:rPr lang="ru-RU" b="0" i="0" dirty="0" err="1">
                <a:solidFill>
                  <a:srgbClr val="333333"/>
                </a:solidFill>
                <a:effectLst/>
                <a:latin typeface="Georgia" panose="02040502050405020303" pitchFamily="18" charset="0"/>
              </a:rPr>
              <a:t>Якщо</a:t>
            </a:r>
            <a:r>
              <a:rPr lang="ru-RU" b="0" i="0" dirty="0">
                <a:solidFill>
                  <a:srgbClr val="333333"/>
                </a:solidFill>
                <a:effectLst/>
                <a:latin typeface="Georgia" panose="02040502050405020303" pitchFamily="18" charset="0"/>
              </a:rPr>
              <a:t> легко </a:t>
            </a:r>
            <a:r>
              <a:rPr lang="ru-RU" b="0" i="0" dirty="0" err="1">
                <a:solidFill>
                  <a:srgbClr val="333333"/>
                </a:solidFill>
                <a:effectLst/>
                <a:latin typeface="Georgia" panose="02040502050405020303" pitchFamily="18" charset="0"/>
              </a:rPr>
              <a:t>вимовити</a:t>
            </a:r>
            <a:r>
              <a:rPr lang="ru-RU" b="0" i="0" dirty="0">
                <a:solidFill>
                  <a:srgbClr val="333333"/>
                </a:solidFill>
                <a:effectLst/>
                <a:latin typeface="Georgia" panose="02040502050405020303" pitchFamily="18" charset="0"/>
              </a:rPr>
              <a:t> брехню, то </a:t>
            </a:r>
            <a:r>
              <a:rPr lang="ru-RU" b="0" i="0" dirty="0" err="1">
                <a:solidFill>
                  <a:srgbClr val="333333"/>
                </a:solidFill>
                <a:effectLst/>
                <a:latin typeface="Georgia" panose="02040502050405020303" pitchFamily="18" charset="0"/>
              </a:rPr>
              <a:t>чому</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здається</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важко</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сказати</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істину</a:t>
            </a:r>
            <a:r>
              <a:rPr lang="ru-RU" b="0" i="0" dirty="0">
                <a:solidFill>
                  <a:srgbClr val="333333"/>
                </a:solidFill>
                <a:effectLst/>
                <a:latin typeface="Georgia" panose="02040502050405020303" pitchFamily="18" charset="0"/>
              </a:rPr>
              <a:t>?»</a:t>
            </a:r>
            <a:r>
              <a:rPr lang="ru-RU" dirty="0">
                <a:solidFill>
                  <a:srgbClr val="333333"/>
                </a:solidFill>
                <a:latin typeface="Georgia" panose="02040502050405020303" pitchFamily="18" charset="0"/>
              </a:rPr>
              <a:t>.</a:t>
            </a:r>
          </a:p>
          <a:p>
            <a:r>
              <a:rPr lang="ru-RU" b="0" i="0" dirty="0">
                <a:solidFill>
                  <a:srgbClr val="333333"/>
                </a:solidFill>
                <a:effectLst/>
                <a:latin typeface="Georgia" panose="02040502050405020303" pitchFamily="18" charset="0"/>
              </a:rPr>
              <a:t>«</a:t>
            </a:r>
            <a:r>
              <a:rPr lang="ru-RU" b="0" i="0" dirty="0" err="1">
                <a:solidFill>
                  <a:srgbClr val="333333"/>
                </a:solidFill>
                <a:effectLst/>
                <a:latin typeface="Georgia" panose="02040502050405020303" pitchFamily="18" charset="0"/>
              </a:rPr>
              <a:t>Якщо</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боїшся</a:t>
            </a:r>
            <a:r>
              <a:rPr lang="ru-RU" b="0" i="0" dirty="0">
                <a:solidFill>
                  <a:srgbClr val="333333"/>
                </a:solidFill>
                <a:effectLst/>
                <a:latin typeface="Georgia" panose="02040502050405020303" pitchFamily="18" charset="0"/>
              </a:rPr>
              <a:t> кари за </a:t>
            </a:r>
            <a:r>
              <a:rPr lang="ru-RU" b="0" i="0" dirty="0" err="1">
                <a:solidFill>
                  <a:srgbClr val="333333"/>
                </a:solidFill>
                <a:effectLst/>
                <a:latin typeface="Georgia" panose="02040502050405020303" pitchFamily="18" charset="0"/>
              </a:rPr>
              <a:t>свої</a:t>
            </a:r>
            <a:r>
              <a:rPr lang="ru-RU" b="0" i="0" dirty="0">
                <a:solidFill>
                  <a:srgbClr val="333333"/>
                </a:solidFill>
                <a:effectLst/>
                <a:latin typeface="Georgia" panose="02040502050405020303" pitchFamily="18" charset="0"/>
              </a:rPr>
              <a:t> слова, </a:t>
            </a:r>
            <a:r>
              <a:rPr lang="ru-RU" b="0" i="0" dirty="0" err="1">
                <a:solidFill>
                  <a:srgbClr val="333333"/>
                </a:solidFill>
                <a:effectLst/>
                <a:latin typeface="Georgia" panose="02040502050405020303" pitchFamily="18" charset="0"/>
              </a:rPr>
              <a:t>краще</a:t>
            </a:r>
            <a:r>
              <a:rPr lang="ru-RU" b="0" i="0" dirty="0">
                <a:solidFill>
                  <a:srgbClr val="333333"/>
                </a:solidFill>
                <a:effectLst/>
                <a:latin typeface="Georgia" panose="02040502050405020303" pitchFamily="18" charset="0"/>
              </a:rPr>
              <a:t> кажи «</a:t>
            </a:r>
            <a:r>
              <a:rPr lang="ru-RU" b="0" i="0" dirty="0" err="1">
                <a:solidFill>
                  <a:srgbClr val="333333"/>
                </a:solidFill>
                <a:effectLst/>
                <a:latin typeface="Georgia" panose="02040502050405020303" pitchFamily="18" charset="0"/>
              </a:rPr>
              <a:t>ні</a:t>
            </a:r>
            <a:r>
              <a:rPr lang="ru-RU" b="0" i="0" dirty="0">
                <a:solidFill>
                  <a:srgbClr val="333333"/>
                </a:solidFill>
                <a:effectLst/>
                <a:latin typeface="Georgia" panose="02040502050405020303" pitchFamily="18" charset="0"/>
              </a:rPr>
              <a:t>», </a:t>
            </a:r>
            <a:r>
              <a:rPr lang="ru-RU" b="0" i="0" dirty="0" err="1">
                <a:solidFill>
                  <a:srgbClr val="333333"/>
                </a:solidFill>
                <a:effectLst/>
                <a:latin typeface="Georgia" panose="02040502050405020303" pitchFamily="18" charset="0"/>
              </a:rPr>
              <a:t>аніж</a:t>
            </a:r>
            <a:r>
              <a:rPr lang="ru-RU" b="0" i="0" dirty="0">
                <a:solidFill>
                  <a:srgbClr val="333333"/>
                </a:solidFill>
                <a:effectLst/>
                <a:latin typeface="Georgia" panose="02040502050405020303" pitchFamily="18" charset="0"/>
              </a:rPr>
              <a:t> «так»!»</a:t>
            </a:r>
            <a:endParaRPr lang="uk-UA" dirty="0"/>
          </a:p>
        </p:txBody>
      </p:sp>
    </p:spTree>
    <p:extLst>
      <p:ext uri="{BB962C8B-B14F-4D97-AF65-F5344CB8AC3E}">
        <p14:creationId xmlns:p14="http://schemas.microsoft.com/office/powerpoint/2010/main" val="70584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F9EB379-D7D3-4215-A58F-0B4682F89FE4}"/>
              </a:ext>
            </a:extLst>
          </p:cNvPr>
          <p:cNvSpPr>
            <a:spLocks noGrp="1"/>
          </p:cNvSpPr>
          <p:nvPr>
            <p:ph idx="1"/>
          </p:nvPr>
        </p:nvSpPr>
        <p:spPr>
          <a:xfrm>
            <a:off x="838200" y="1825625"/>
            <a:ext cx="4461588" cy="4351338"/>
          </a:xfrm>
        </p:spPr>
        <p:txBody>
          <a:bodyPr/>
          <a:lstStyle/>
          <a:p>
            <a:pPr algn="just"/>
            <a:r>
              <a:rPr lang="uk-UA" sz="1800" dirty="0">
                <a:solidFill>
                  <a:srgbClr val="000000"/>
                </a:solidFill>
                <a:effectLst/>
                <a:latin typeface="Times New Roman" panose="02020603050405020304" pitchFamily="18" charset="0"/>
                <a:ea typeface="Times New Roman" panose="02020603050405020304" pitchFamily="18" charset="0"/>
              </a:rPr>
              <a:t>У середньовіччі етикетні правила поширювалися на різні верстви населення. Навіть мандрівні студенти й музиканти мали свої етикетні кодекси. Але особливо суворо дотримувалися правил етикету при дворах високих правителів.</a:t>
            </a:r>
          </a:p>
          <a:p>
            <a:pPr algn="just"/>
            <a:r>
              <a:rPr lang="uk-UA" sz="1800" dirty="0">
                <a:effectLst/>
                <a:latin typeface="Times New Roman" panose="02020603050405020304" pitchFamily="18" charset="0"/>
                <a:ea typeface="Times New Roman" panose="02020603050405020304" pitchFamily="18" charset="0"/>
              </a:rPr>
              <a:t>Чітко дотримувалися етикетних правил при дворах французьких, англійських та особливо іспанських королів. Історія пам’ятає трагічний випадок, що стався з іспанським королем Філіпом III.</a:t>
            </a:r>
          </a:p>
          <a:p>
            <a:endParaRPr lang="uk-UA" dirty="0"/>
          </a:p>
        </p:txBody>
      </p:sp>
      <p:pic>
        <p:nvPicPr>
          <p:cNvPr id="5" name="Рисунок 4">
            <a:extLst>
              <a:ext uri="{FF2B5EF4-FFF2-40B4-BE49-F238E27FC236}">
                <a16:creationId xmlns:a16="http://schemas.microsoft.com/office/drawing/2014/main" id="{64E91D66-DEC6-46B4-ABBB-AEA8C49EA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6702" y="1435165"/>
            <a:ext cx="3657017" cy="3774042"/>
          </a:xfrm>
          <a:prstGeom prst="rect">
            <a:avLst/>
          </a:prstGeom>
        </p:spPr>
      </p:pic>
    </p:spTree>
    <p:extLst>
      <p:ext uri="{BB962C8B-B14F-4D97-AF65-F5344CB8AC3E}">
        <p14:creationId xmlns:p14="http://schemas.microsoft.com/office/powerpoint/2010/main" val="1486622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AECF2D0-9996-4E3A-AA2F-42B0C02881BB}"/>
              </a:ext>
            </a:extLst>
          </p:cNvPr>
          <p:cNvSpPr>
            <a:spLocks noGrp="1"/>
          </p:cNvSpPr>
          <p:nvPr>
            <p:ph idx="1"/>
          </p:nvPr>
        </p:nvSpPr>
        <p:spPr>
          <a:xfrm>
            <a:off x="838200" y="1324947"/>
            <a:ext cx="5257800" cy="4852016"/>
          </a:xfrm>
        </p:spPr>
        <p:txBody>
          <a:bodyPr/>
          <a:lstStyle/>
          <a:p>
            <a:r>
              <a:rPr lang="uk-UA" sz="1800" dirty="0">
                <a:solidFill>
                  <a:srgbClr val="000000"/>
                </a:solidFill>
                <a:effectLst/>
                <a:latin typeface="Times New Roman" panose="02020603050405020304" pitchFamily="18" charset="0"/>
                <a:ea typeface="Times New Roman" panose="02020603050405020304" pitchFamily="18" charset="0"/>
              </a:rPr>
              <a:t>Траплялися й веселі курйози. Так, французький король Людовік XIII приїхав до кардинала Ришельє вирішувати невідкладне важливе питання, а той був хворий і лежав у ліжку. Але ж король не міг розмовляти з підданим, стоячи або сидячи, коли той лежить. Зрештою, король знайшов оригінальний вихід – ліг поряд із кардиналом і так спілкувався з ним.</a:t>
            </a:r>
            <a:endParaRPr lang="uk-UA" sz="1800" dirty="0">
              <a:effectLst/>
              <a:latin typeface="Times New Roman" panose="02020603050405020304" pitchFamily="18" charset="0"/>
              <a:ea typeface="Times New Roman" panose="02020603050405020304" pitchFamily="18" charset="0"/>
            </a:endParaRPr>
          </a:p>
          <a:p>
            <a:pPr marL="0" indent="0">
              <a:buNone/>
            </a:pPr>
            <a:endParaRPr lang="uk-UA" dirty="0"/>
          </a:p>
        </p:txBody>
      </p:sp>
      <p:pic>
        <p:nvPicPr>
          <p:cNvPr id="5" name="Рисунок 4">
            <a:extLst>
              <a:ext uri="{FF2B5EF4-FFF2-40B4-BE49-F238E27FC236}">
                <a16:creationId xmlns:a16="http://schemas.microsoft.com/office/drawing/2014/main" id="{379E67BE-A32E-4F91-94F9-79F9A5046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563" y="1324947"/>
            <a:ext cx="3986601" cy="4892744"/>
          </a:xfrm>
          <a:prstGeom prst="rect">
            <a:avLst/>
          </a:prstGeom>
        </p:spPr>
      </p:pic>
    </p:spTree>
    <p:extLst>
      <p:ext uri="{BB962C8B-B14F-4D97-AF65-F5344CB8AC3E}">
        <p14:creationId xmlns:p14="http://schemas.microsoft.com/office/powerpoint/2010/main" val="4096612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4FD52BC-7C6D-4132-9FB1-9C3DBCEA8CB8}"/>
              </a:ext>
            </a:extLst>
          </p:cNvPr>
          <p:cNvSpPr>
            <a:spLocks noGrp="1"/>
          </p:cNvSpPr>
          <p:nvPr>
            <p:ph idx="1"/>
          </p:nvPr>
        </p:nvSpPr>
        <p:spPr>
          <a:xfrm>
            <a:off x="838200" y="1825625"/>
            <a:ext cx="5506616" cy="4351338"/>
          </a:xfrm>
        </p:spPr>
        <p:txBody>
          <a:bodyPr/>
          <a:lstStyle/>
          <a:p>
            <a:r>
              <a:rPr lang="uk-UA" sz="1800" dirty="0">
                <a:solidFill>
                  <a:srgbClr val="000000"/>
                </a:solidFill>
                <a:effectLst/>
                <a:latin typeface="Times New Roman" panose="02020603050405020304" pitchFamily="18" charset="0"/>
                <a:ea typeface="Times New Roman" panose="02020603050405020304" pitchFamily="18" charset="0"/>
              </a:rPr>
              <a:t>За часів Київської Русі вихованню надавали великого значення, звертаючи увагу і на культуру поведінки. Так, 1117 р. великий князь київський Володимир Мономах написав «</a:t>
            </a:r>
            <a:r>
              <a:rPr lang="uk-UA" sz="1800" dirty="0" err="1">
                <a:solidFill>
                  <a:srgbClr val="000000"/>
                </a:solidFill>
                <a:effectLst/>
                <a:latin typeface="Times New Roman" panose="02020603050405020304" pitchFamily="18" charset="0"/>
                <a:ea typeface="Times New Roman" panose="02020603050405020304" pitchFamily="18" charset="0"/>
              </a:rPr>
              <a:t>Поучение</a:t>
            </a:r>
            <a:r>
              <a:rPr lang="uk-UA" sz="1800" dirty="0">
                <a:solidFill>
                  <a:srgbClr val="000000"/>
                </a:solidFill>
                <a:effectLst/>
                <a:latin typeface="Times New Roman" panose="02020603050405020304" pitchFamily="18" charset="0"/>
                <a:ea typeface="Times New Roman" panose="02020603050405020304" pitchFamily="18" charset="0"/>
              </a:rPr>
              <a:t>», яке було адресоване і дітям, і дорослим. </a:t>
            </a:r>
          </a:p>
          <a:p>
            <a:r>
              <a:rPr lang="uk-UA" sz="1800" dirty="0">
                <a:solidFill>
                  <a:srgbClr val="000000"/>
                </a:solidFill>
                <a:effectLst/>
                <a:latin typeface="Times New Roman" panose="02020603050405020304" pitchFamily="18" charset="0"/>
                <a:ea typeface="Times New Roman" panose="02020603050405020304" pitchFamily="18" charset="0"/>
              </a:rPr>
              <a:t>Мономах вважав, що виховання залежить не від окремих настанов, а від сукупності виховних засобів, серед яких виокремлював етикет і хороші манери. Він стверджував, що чемність і ввічливість залежать не від людської суті, а від навичок і вмінь, набутих завдяки тренувальним вправам.</a:t>
            </a:r>
            <a:endParaRPr lang="uk-UA" sz="1800" dirty="0">
              <a:effectLst/>
              <a:latin typeface="Times New Roman" panose="02020603050405020304" pitchFamily="18" charset="0"/>
              <a:ea typeface="Times New Roman" panose="02020603050405020304" pitchFamily="18" charset="0"/>
            </a:endParaRPr>
          </a:p>
          <a:p>
            <a:endParaRPr lang="uk-UA" dirty="0"/>
          </a:p>
        </p:txBody>
      </p:sp>
      <p:pic>
        <p:nvPicPr>
          <p:cNvPr id="5" name="Рисунок 4">
            <a:extLst>
              <a:ext uri="{FF2B5EF4-FFF2-40B4-BE49-F238E27FC236}">
                <a16:creationId xmlns:a16="http://schemas.microsoft.com/office/drawing/2014/main" id="{66407064-99A7-4A20-8360-F8C44E533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2101" y="1825625"/>
            <a:ext cx="4877664" cy="2561156"/>
          </a:xfrm>
          <a:prstGeom prst="rect">
            <a:avLst/>
          </a:prstGeom>
        </p:spPr>
      </p:pic>
    </p:spTree>
    <p:extLst>
      <p:ext uri="{BB962C8B-B14F-4D97-AF65-F5344CB8AC3E}">
        <p14:creationId xmlns:p14="http://schemas.microsoft.com/office/powerpoint/2010/main" val="1837292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6430A82-F95D-460A-88A0-59274A206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027" y="258535"/>
            <a:ext cx="5232604" cy="2736592"/>
          </a:xfrm>
          <a:prstGeom prst="rect">
            <a:avLst/>
          </a:prstGeom>
        </p:spPr>
      </p:pic>
      <p:pic>
        <p:nvPicPr>
          <p:cNvPr id="7" name="Рисунок 6">
            <a:extLst>
              <a:ext uri="{FF2B5EF4-FFF2-40B4-BE49-F238E27FC236}">
                <a16:creationId xmlns:a16="http://schemas.microsoft.com/office/drawing/2014/main" id="{A8E7ADFE-F214-473D-A58F-5EEEC39173BE}"/>
              </a:ext>
            </a:extLst>
          </p:cNvPr>
          <p:cNvPicPr>
            <a:picLocks noChangeAspect="1"/>
          </p:cNvPicPr>
          <p:nvPr/>
        </p:nvPicPr>
        <p:blipFill rotWithShape="1">
          <a:blip r:embed="rId3">
            <a:extLst>
              <a:ext uri="{28A0092B-C50C-407E-A947-70E740481C1C}">
                <a14:useLocalDpi xmlns:a14="http://schemas.microsoft.com/office/drawing/2010/main" val="0"/>
              </a:ext>
            </a:extLst>
          </a:blip>
          <a:srcRect b="15172"/>
          <a:stretch/>
        </p:blipFill>
        <p:spPr>
          <a:xfrm>
            <a:off x="290026" y="3174742"/>
            <a:ext cx="5232603" cy="2736592"/>
          </a:xfrm>
          <a:prstGeom prst="rect">
            <a:avLst/>
          </a:prstGeom>
        </p:spPr>
      </p:pic>
      <p:pic>
        <p:nvPicPr>
          <p:cNvPr id="9" name="Рисунок 8">
            <a:extLst>
              <a:ext uri="{FF2B5EF4-FFF2-40B4-BE49-F238E27FC236}">
                <a16:creationId xmlns:a16="http://schemas.microsoft.com/office/drawing/2014/main" id="{6DF894AF-6958-4C21-9A02-BA6FA250AE77}"/>
              </a:ext>
            </a:extLst>
          </p:cNvPr>
          <p:cNvPicPr>
            <a:picLocks noChangeAspect="1"/>
          </p:cNvPicPr>
          <p:nvPr/>
        </p:nvPicPr>
        <p:blipFill rotWithShape="1">
          <a:blip r:embed="rId4">
            <a:extLst>
              <a:ext uri="{28A0092B-C50C-407E-A947-70E740481C1C}">
                <a14:useLocalDpi xmlns:a14="http://schemas.microsoft.com/office/drawing/2010/main" val="0"/>
              </a:ext>
            </a:extLst>
          </a:blip>
          <a:srcRect b="10245"/>
          <a:stretch/>
        </p:blipFill>
        <p:spPr>
          <a:xfrm>
            <a:off x="6366546" y="1625859"/>
            <a:ext cx="4992793" cy="2880827"/>
          </a:xfrm>
          <a:prstGeom prst="rect">
            <a:avLst/>
          </a:prstGeom>
        </p:spPr>
      </p:pic>
    </p:spTree>
    <p:extLst>
      <p:ext uri="{BB962C8B-B14F-4D97-AF65-F5344CB8AC3E}">
        <p14:creationId xmlns:p14="http://schemas.microsoft.com/office/powerpoint/2010/main" val="2586983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ABCD9F2-6575-4042-BFD1-55C883978980}"/>
              </a:ext>
            </a:extLst>
          </p:cNvPr>
          <p:cNvSpPr>
            <a:spLocks noGrp="1"/>
          </p:cNvSpPr>
          <p:nvPr>
            <p:ph idx="1"/>
          </p:nvPr>
        </p:nvSpPr>
        <p:spPr>
          <a:xfrm>
            <a:off x="838200" y="1825625"/>
            <a:ext cx="4778829" cy="4351338"/>
          </a:xfrm>
        </p:spPr>
        <p:txBody>
          <a:bodyPr/>
          <a:lstStyle/>
          <a:p>
            <a:r>
              <a:rPr lang="uk-UA" sz="1800" dirty="0">
                <a:solidFill>
                  <a:srgbClr val="000000"/>
                </a:solidFill>
                <a:effectLst/>
                <a:latin typeface="Times New Roman" panose="02020603050405020304" pitchFamily="18" charset="0"/>
                <a:ea typeface="Times New Roman" panose="02020603050405020304" pitchFamily="18" charset="0"/>
              </a:rPr>
              <a:t>У </a:t>
            </a:r>
            <a:r>
              <a:rPr lang="uk-UA" sz="1800" dirty="0" err="1">
                <a:solidFill>
                  <a:srgbClr val="000000"/>
                </a:solidFill>
                <a:effectLst/>
                <a:latin typeface="Times New Roman" panose="02020603050405020304" pitchFamily="18" charset="0"/>
                <a:ea typeface="Times New Roman" panose="02020603050405020304" pitchFamily="18" charset="0"/>
              </a:rPr>
              <a:t>росії</a:t>
            </a:r>
            <a:r>
              <a:rPr lang="uk-UA" sz="1800" dirty="0">
                <a:solidFill>
                  <a:srgbClr val="000000"/>
                </a:solidFill>
                <a:effectLst/>
                <a:latin typeface="Times New Roman" panose="02020603050405020304" pitchFamily="18" charset="0"/>
                <a:ea typeface="Times New Roman" panose="02020603050405020304" pitchFamily="18" charset="0"/>
              </a:rPr>
              <a:t> в XVII ст. було видано «Домострой», який регламентував поведінку городян. У цій книзі роз­повідалося, як виховувати дітей, вести господарство, готувати їжу, приймати гостей. Давалися рекомен­дації щодо навчання дітей </a:t>
            </a:r>
            <a:r>
              <a:rPr lang="uk-UA" sz="1800" dirty="0" err="1">
                <a:solidFill>
                  <a:srgbClr val="000000"/>
                </a:solidFill>
                <a:effectLst/>
                <a:latin typeface="Times New Roman" panose="02020603050405020304" pitchFamily="18" charset="0"/>
                <a:ea typeface="Times New Roman" panose="02020603050405020304" pitchFamily="18" charset="0"/>
              </a:rPr>
              <a:t>ремесел</a:t>
            </a:r>
            <a:r>
              <a:rPr lang="uk-UA" sz="1800" dirty="0">
                <a:solidFill>
                  <a:srgbClr val="000000"/>
                </a:solidFill>
                <a:effectLst/>
                <a:latin typeface="Times New Roman" panose="02020603050405020304" pitchFamily="18" charset="0"/>
                <a:ea typeface="Times New Roman" panose="02020603050405020304" pitchFamily="18" charset="0"/>
              </a:rPr>
              <a:t> і торгівлі, а якщо вони були неслухняними, то можна було і «ребра трощити». Жінка ж мала господарювати й виховувати дітей, а за помилки та недогляд карали її «грізно». Етикет домашнього життя зводився до повної покори «главі дому». Така необмежена влада чоловіка відповідала духу феодальних стосунків.</a:t>
            </a:r>
          </a:p>
          <a:p>
            <a:r>
              <a:rPr lang="uk-UA" sz="1800" b="1" i="1" dirty="0">
                <a:solidFill>
                  <a:srgbClr val="000000"/>
                </a:solidFill>
                <a:latin typeface="Times New Roman" panose="02020603050405020304" pitchFamily="18" charset="0"/>
                <a:ea typeface="Times New Roman" panose="02020603050405020304" pitchFamily="18" charset="0"/>
              </a:rPr>
              <a:t>Конфлікт з Європою</a:t>
            </a:r>
            <a:endParaRPr lang="uk-UA" sz="1800" b="1" i="1" dirty="0">
              <a:effectLst/>
              <a:latin typeface="Times New Roman" panose="02020603050405020304" pitchFamily="18" charset="0"/>
              <a:ea typeface="Times New Roman" panose="02020603050405020304" pitchFamily="18" charset="0"/>
            </a:endParaRPr>
          </a:p>
          <a:p>
            <a:endParaRPr lang="uk-UA" dirty="0"/>
          </a:p>
        </p:txBody>
      </p:sp>
      <p:pic>
        <p:nvPicPr>
          <p:cNvPr id="5" name="Рисунок 4">
            <a:extLst>
              <a:ext uri="{FF2B5EF4-FFF2-40B4-BE49-F238E27FC236}">
                <a16:creationId xmlns:a16="http://schemas.microsoft.com/office/drawing/2014/main" id="{7BCD6184-11D9-4187-91AA-155849FC1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4817" y="1800225"/>
            <a:ext cx="4095264" cy="2510518"/>
          </a:xfrm>
          <a:prstGeom prst="rect">
            <a:avLst/>
          </a:prstGeom>
        </p:spPr>
      </p:pic>
    </p:spTree>
    <p:extLst>
      <p:ext uri="{BB962C8B-B14F-4D97-AF65-F5344CB8AC3E}">
        <p14:creationId xmlns:p14="http://schemas.microsoft.com/office/powerpoint/2010/main" val="3874944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A27C047-477D-4564-900D-110D1ED18295}"/>
              </a:ext>
            </a:extLst>
          </p:cNvPr>
          <p:cNvSpPr>
            <a:spLocks noGrp="1"/>
          </p:cNvSpPr>
          <p:nvPr>
            <p:ph idx="1"/>
          </p:nvPr>
        </p:nvSpPr>
        <p:spPr>
          <a:xfrm>
            <a:off x="1069848" y="2121408"/>
            <a:ext cx="10058400" cy="1116314"/>
          </a:xfrm>
        </p:spPr>
        <p:txBody>
          <a:bodyPr>
            <a:normAutofit lnSpcReduction="10000"/>
          </a:bodyPr>
          <a:lstStyle/>
          <a:p>
            <a:r>
              <a:rPr lang="uk-UA" dirty="0"/>
              <a:t>Із занепадом феодального ладу зменшується повага до етикету феодалів, рицарів. З’являються навіть художні твори, в яких висміюється феодально-рицарська</a:t>
            </a:r>
            <a:r>
              <a:rPr lang="uk-UA" b="1" dirty="0">
                <a:solidFill>
                  <a:srgbClr val="00B050"/>
                </a:solidFill>
              </a:rPr>
              <a:t> манірність </a:t>
            </a:r>
            <a:r>
              <a:rPr lang="uk-UA" dirty="0"/>
              <a:t>та дворянські манери (М. Сервантес «Дон Кіхот», Ж. Мольєр «Міщанин у дворянстві», І. Карпенко-Карий «Мартин Боруля»).</a:t>
            </a:r>
          </a:p>
        </p:txBody>
      </p:sp>
    </p:spTree>
    <p:extLst>
      <p:ext uri="{BB962C8B-B14F-4D97-AF65-F5344CB8AC3E}">
        <p14:creationId xmlns:p14="http://schemas.microsoft.com/office/powerpoint/2010/main" val="1594043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FBD962D-BC27-4A02-BEC2-5473D95AE22F}"/>
              </a:ext>
            </a:extLst>
          </p:cNvPr>
          <p:cNvSpPr>
            <a:spLocks noGrp="1"/>
          </p:cNvSpPr>
          <p:nvPr>
            <p:ph idx="1"/>
          </p:nvPr>
        </p:nvSpPr>
        <p:spPr/>
        <p:txBody>
          <a:bodyPr/>
          <a:lstStyle/>
          <a:p>
            <a:pPr indent="450215" algn="just"/>
            <a:r>
              <a:rPr lang="uk-UA" sz="1800" dirty="0">
                <a:solidFill>
                  <a:srgbClr val="000000"/>
                </a:solidFill>
                <a:effectLst/>
                <a:latin typeface="Times New Roman" panose="02020603050405020304" pitchFamily="18" charset="0"/>
                <a:ea typeface="Times New Roman" panose="02020603050405020304" pitchFamily="18" charset="0"/>
              </a:rPr>
              <a:t>У другій половині XVIII ст. починають активно виходити посібники з етикету, які перекладалися з французької або німецької мов..</a:t>
            </a:r>
            <a:endParaRPr lang="uk-UA" sz="1800" dirty="0">
              <a:effectLst/>
              <a:latin typeface="Times New Roman" panose="02020603050405020304" pitchFamily="18" charset="0"/>
              <a:ea typeface="Times New Roman" panose="02020603050405020304" pitchFamily="18" charset="0"/>
            </a:endParaRPr>
          </a:p>
          <a:p>
            <a:pPr indent="450215" algn="just"/>
            <a:r>
              <a:rPr lang="uk-UA" sz="1800" dirty="0">
                <a:solidFill>
                  <a:srgbClr val="000000"/>
                </a:solidFill>
                <a:effectLst/>
                <a:latin typeface="Times New Roman" panose="02020603050405020304" pitchFamily="18" charset="0"/>
                <a:ea typeface="Times New Roman" panose="02020603050405020304" pitchFamily="18" charset="0"/>
              </a:rPr>
              <a:t>Існували правила поведінки і для бідних. Так, у XIX ст. була видана брошура «Прості поради простим людям». Від них вимагалося не юрмитися, не сміти­ти, з повагою ставитися до своїх господарів. Цим і обмежувалися етикетні норми для представників нижчих верств суспільства.</a:t>
            </a:r>
            <a:endParaRPr lang="uk-UA" sz="1800" dirty="0">
              <a:effectLst/>
              <a:latin typeface="Times New Roman" panose="02020603050405020304" pitchFamily="18" charset="0"/>
              <a:ea typeface="Times New Roman" panose="02020603050405020304" pitchFamily="18" charset="0"/>
            </a:endParaRPr>
          </a:p>
          <a:p>
            <a:pPr indent="450215" algn="just"/>
            <a:r>
              <a:rPr lang="uk-UA" sz="1800" dirty="0">
                <a:solidFill>
                  <a:srgbClr val="000000"/>
                </a:solidFill>
                <a:effectLst/>
                <a:latin typeface="Times New Roman" panose="02020603050405020304" pitchFamily="18" charset="0"/>
                <a:ea typeface="Times New Roman" panose="02020603050405020304" pitchFamily="18" charset="0"/>
              </a:rPr>
              <a:t>Значна кількість літератури з етикету з'явилася в Україні та Росії наприкінці XX ст.</a:t>
            </a:r>
            <a:endParaRPr lang="uk-UA" sz="1800" dirty="0">
              <a:effectLst/>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2364158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B4E1118-1BD1-433A-8463-A86100E2F699}"/>
              </a:ext>
            </a:extLst>
          </p:cNvPr>
          <p:cNvSpPr>
            <a:spLocks noGrp="1"/>
          </p:cNvSpPr>
          <p:nvPr>
            <p:ph idx="1"/>
          </p:nvPr>
        </p:nvSpPr>
        <p:spPr>
          <a:xfrm>
            <a:off x="838200" y="1825625"/>
            <a:ext cx="4844143" cy="4351338"/>
          </a:xfrm>
        </p:spPr>
        <p:txBody>
          <a:bodyPr/>
          <a:lstStyle/>
          <a:p>
            <a:r>
              <a:rPr lang="uk-UA" sz="1800" dirty="0">
                <a:solidFill>
                  <a:srgbClr val="000000"/>
                </a:solidFill>
                <a:effectLst/>
                <a:latin typeface="Times New Roman" panose="02020603050405020304" pitchFamily="18" charset="0"/>
                <a:ea typeface="Times New Roman" panose="02020603050405020304" pitchFamily="18" charset="0"/>
              </a:rPr>
              <a:t>На особливу увагу заслуговує фундаментальна праця американки Е. Пост «Етикет» (М., 1922). 1946 р. у США вона заснувала Інститут етикету, аби, зберігаючи усталені традиції, розвивати нові форми поведінки та поширювати їх у суспільстві. Для прикладу, в Україні такого інституту досі немає, </a:t>
            </a:r>
            <a:r>
              <a:rPr lang="uk-UA" sz="1800" dirty="0" err="1">
                <a:solidFill>
                  <a:srgbClr val="000000"/>
                </a:solidFill>
                <a:effectLst/>
                <a:latin typeface="Times New Roman" panose="02020603050405020304" pitchFamily="18" charset="0"/>
                <a:ea typeface="Times New Roman" panose="02020603050405020304" pitchFamily="18" charset="0"/>
              </a:rPr>
              <a:t>напротивагу</a:t>
            </a:r>
            <a:r>
              <a:rPr lang="uk-UA" sz="1800" dirty="0">
                <a:solidFill>
                  <a:srgbClr val="000000"/>
                </a:solidFill>
                <a:effectLst/>
                <a:latin typeface="Times New Roman" panose="02020603050405020304" pitchFamily="18" charset="0"/>
                <a:ea typeface="Times New Roman" panose="02020603050405020304" pitchFamily="18" charset="0"/>
              </a:rPr>
              <a:t> </a:t>
            </a:r>
            <a:r>
              <a:rPr lang="uk-UA" sz="1800" dirty="0" err="1">
                <a:solidFill>
                  <a:srgbClr val="000000"/>
                </a:solidFill>
                <a:effectLst/>
                <a:latin typeface="Times New Roman" panose="02020603050405020304" pitchFamily="18" charset="0"/>
                <a:ea typeface="Times New Roman" panose="02020603050405020304" pitchFamily="18" charset="0"/>
              </a:rPr>
              <a:t>посійно</a:t>
            </a:r>
            <a:r>
              <a:rPr lang="uk-UA" sz="1800" dirty="0">
                <a:solidFill>
                  <a:srgbClr val="000000"/>
                </a:solidFill>
                <a:effectLst/>
                <a:latin typeface="Times New Roman" panose="02020603050405020304" pitchFamily="18" charset="0"/>
                <a:ea typeface="Times New Roman" panose="02020603050405020304" pitchFamily="18" charset="0"/>
              </a:rPr>
              <a:t> з’являються приватні школи, які пропонують навчити нормам етикету </a:t>
            </a:r>
            <a:endParaRPr lang="uk-UA" sz="1800" dirty="0">
              <a:effectLst/>
              <a:latin typeface="Times New Roman" panose="02020603050405020304" pitchFamily="18" charset="0"/>
              <a:ea typeface="Times New Roman" panose="02020603050405020304" pitchFamily="18" charset="0"/>
            </a:endParaRPr>
          </a:p>
          <a:p>
            <a:endParaRPr lang="uk-UA" dirty="0"/>
          </a:p>
        </p:txBody>
      </p:sp>
      <p:pic>
        <p:nvPicPr>
          <p:cNvPr id="5" name="Рисунок 4">
            <a:extLst>
              <a:ext uri="{FF2B5EF4-FFF2-40B4-BE49-F238E27FC236}">
                <a16:creationId xmlns:a16="http://schemas.microsoft.com/office/drawing/2014/main" id="{8581B7CE-7B50-4FC0-B016-8CD271606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212" y="830424"/>
            <a:ext cx="4317094" cy="4879910"/>
          </a:xfrm>
          <a:prstGeom prst="rect">
            <a:avLst/>
          </a:prstGeom>
        </p:spPr>
      </p:pic>
    </p:spTree>
    <p:extLst>
      <p:ext uri="{BB962C8B-B14F-4D97-AF65-F5344CB8AC3E}">
        <p14:creationId xmlns:p14="http://schemas.microsoft.com/office/powerpoint/2010/main" val="346225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1DE64C-E25C-4E47-8618-8A138D465F10}"/>
              </a:ext>
            </a:extLst>
          </p:cNvPr>
          <p:cNvSpPr>
            <a:spLocks noGrp="1"/>
          </p:cNvSpPr>
          <p:nvPr>
            <p:ph type="title"/>
          </p:nvPr>
        </p:nvSpPr>
        <p:spPr/>
        <p:txBody>
          <a:bodyPr/>
          <a:lstStyle/>
          <a:p>
            <a:r>
              <a:rPr lang="uk-UA" dirty="0"/>
              <a:t>План</a:t>
            </a:r>
          </a:p>
        </p:txBody>
      </p:sp>
      <p:sp>
        <p:nvSpPr>
          <p:cNvPr id="3" name="Місце для вмісту 2">
            <a:extLst>
              <a:ext uri="{FF2B5EF4-FFF2-40B4-BE49-F238E27FC236}">
                <a16:creationId xmlns:a16="http://schemas.microsoft.com/office/drawing/2014/main" id="{EDF383F2-05F9-4E3F-9B64-B7419F0FB0A1}"/>
              </a:ext>
            </a:extLst>
          </p:cNvPr>
          <p:cNvSpPr>
            <a:spLocks noGrp="1"/>
          </p:cNvSpPr>
          <p:nvPr>
            <p:ph idx="1"/>
          </p:nvPr>
        </p:nvSpPr>
        <p:spPr/>
        <p:txBody>
          <a:bodyPr/>
          <a:lstStyle/>
          <a:p>
            <a:pPr marL="342900" lvl="0" indent="-342900" algn="just">
              <a:buFont typeface="+mj-lt"/>
              <a:buAutoNum type="arabicPeriod"/>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Походження слова «етикет»</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Від античності до наших часів. Етикет в різних країнах світу: історичні передумови формування</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Основні підсистеми етикету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Основні принципи етикету</a:t>
            </a:r>
          </a:p>
          <a:p>
            <a:pPr marL="342900" lvl="0" indent="-342900" algn="just">
              <a:buFont typeface="+mj-lt"/>
              <a:buAutoNum type="arabicPeriod"/>
            </a:pPr>
            <a:r>
              <a:rPr lang="uk-UA" sz="1800" dirty="0">
                <a:latin typeface="Times New Roman" panose="02020603050405020304" pitchFamily="18" charset="0"/>
                <a:ea typeface="Calibri" panose="020F0502020204030204" pitchFamily="34" charset="0"/>
                <a:cs typeface="Times New Roman" panose="02020603050405020304" pitchFamily="18" charset="0"/>
              </a:rPr>
              <a:t>Види етикету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591904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51559DB-ADC6-4F53-863C-D3D54285B6BC}"/>
              </a:ext>
            </a:extLst>
          </p:cNvPr>
          <p:cNvSpPr>
            <a:spLocks noGrp="1"/>
          </p:cNvSpPr>
          <p:nvPr>
            <p:ph idx="1"/>
          </p:nvPr>
        </p:nvSpPr>
        <p:spPr/>
        <p:txBody>
          <a:bodyPr/>
          <a:lstStyle/>
          <a:p>
            <a:r>
              <a:rPr lang="ru-RU" dirty="0"/>
              <a:t>Книга </a:t>
            </a:r>
            <a:r>
              <a:rPr lang="ru-RU" dirty="0" err="1"/>
              <a:t>Емілі</a:t>
            </a:r>
            <a:r>
              <a:rPr lang="ru-RU" dirty="0"/>
              <a:t> Пост «</a:t>
            </a:r>
            <a:r>
              <a:rPr lang="ru-RU" dirty="0" err="1"/>
              <a:t>Етикет</a:t>
            </a:r>
            <a:r>
              <a:rPr lang="ru-RU" dirty="0"/>
              <a:t>» </a:t>
            </a:r>
            <a:r>
              <a:rPr lang="ru-RU" dirty="0" err="1"/>
              <a:t>вийшла</a:t>
            </a:r>
            <a:r>
              <a:rPr lang="ru-RU" dirty="0"/>
              <a:t> у </a:t>
            </a:r>
            <a:r>
              <a:rPr lang="ru-RU" dirty="0" err="1"/>
              <a:t>першому</a:t>
            </a:r>
            <a:r>
              <a:rPr lang="ru-RU" dirty="0"/>
              <a:t> </a:t>
            </a:r>
            <a:r>
              <a:rPr lang="ru-RU" dirty="0" err="1"/>
              <a:t>виданні</a:t>
            </a:r>
            <a:r>
              <a:rPr lang="ru-RU" dirty="0"/>
              <a:t> в 1922 </a:t>
            </a:r>
            <a:r>
              <a:rPr lang="ru-RU" dirty="0" err="1"/>
              <a:t>році</a:t>
            </a:r>
            <a:r>
              <a:rPr lang="ru-RU" dirty="0"/>
              <a:t>. Вона </a:t>
            </a:r>
            <a:r>
              <a:rPr lang="ru-RU" dirty="0" err="1"/>
              <a:t>була</a:t>
            </a:r>
            <a:r>
              <a:rPr lang="ru-RU" dirty="0"/>
              <a:t> </a:t>
            </a:r>
            <a:r>
              <a:rPr lang="ru-RU" dirty="0" err="1"/>
              <a:t>чесно</a:t>
            </a:r>
            <a:r>
              <a:rPr lang="ru-RU" dirty="0"/>
              <a:t> адресована </a:t>
            </a:r>
            <a:r>
              <a:rPr lang="ru-RU" dirty="0" err="1"/>
              <a:t>вузькому</a:t>
            </a:r>
            <a:r>
              <a:rPr lang="ru-RU" dirty="0"/>
              <a:t> шару </a:t>
            </a:r>
            <a:r>
              <a:rPr lang="ru-RU" dirty="0" err="1"/>
              <a:t>американської</a:t>
            </a:r>
            <a:r>
              <a:rPr lang="ru-RU" dirty="0"/>
              <a:t> </a:t>
            </a:r>
            <a:r>
              <a:rPr lang="ru-RU" dirty="0" err="1"/>
              <a:t>публіки</a:t>
            </a:r>
            <a:r>
              <a:rPr lang="ru-RU" dirty="0"/>
              <a:t>. «</a:t>
            </a:r>
            <a:r>
              <a:rPr lang="ru-RU" dirty="0" err="1"/>
              <a:t>Зазвичай</a:t>
            </a:r>
            <a:r>
              <a:rPr lang="ru-RU" dirty="0"/>
              <a:t>, – </a:t>
            </a:r>
            <a:r>
              <a:rPr lang="ru-RU" dirty="0" err="1"/>
              <a:t>говорилося</a:t>
            </a:r>
            <a:r>
              <a:rPr lang="ru-RU" dirty="0"/>
              <a:t> в </a:t>
            </a:r>
            <a:r>
              <a:rPr lang="ru-RU" dirty="0" err="1"/>
              <a:t>книзі</a:t>
            </a:r>
            <a:r>
              <a:rPr lang="ru-RU" dirty="0"/>
              <a:t>, – для дебютантки </a:t>
            </a:r>
            <a:r>
              <a:rPr lang="ru-RU" dirty="0" err="1"/>
              <a:t>незручно</a:t>
            </a:r>
            <a:r>
              <a:rPr lang="ru-RU" dirty="0"/>
              <a:t> </a:t>
            </a:r>
            <a:r>
              <a:rPr lang="ru-RU" dirty="0" err="1"/>
              <a:t>мати</a:t>
            </a:r>
            <a:r>
              <a:rPr lang="ru-RU" dirty="0"/>
              <a:t> одну </a:t>
            </a:r>
            <a:r>
              <a:rPr lang="ru-RU" dirty="0" err="1"/>
              <a:t>покоївку</a:t>
            </a:r>
            <a:r>
              <a:rPr lang="ru-RU" dirty="0"/>
              <a:t> на </a:t>
            </a:r>
            <a:r>
              <a:rPr lang="ru-RU" dirty="0" err="1"/>
              <a:t>двох</a:t>
            </a:r>
            <a:r>
              <a:rPr lang="ru-RU" dirty="0"/>
              <a:t> з </a:t>
            </a:r>
            <a:r>
              <a:rPr lang="ru-RU" dirty="0" err="1"/>
              <a:t>матір'ю</a:t>
            </a:r>
            <a:r>
              <a:rPr lang="ru-RU" dirty="0"/>
              <a:t>». Або: «</a:t>
            </a:r>
            <a:r>
              <a:rPr lang="ru-RU" dirty="0" err="1"/>
              <a:t>Набір</a:t>
            </a:r>
            <a:r>
              <a:rPr lang="ru-RU" dirty="0"/>
              <a:t> </a:t>
            </a:r>
            <a:r>
              <a:rPr lang="ru-RU" dirty="0" err="1"/>
              <a:t>візитних</a:t>
            </a:r>
            <a:r>
              <a:rPr lang="ru-RU" dirty="0"/>
              <a:t> </a:t>
            </a:r>
            <a:r>
              <a:rPr lang="ru-RU" dirty="0" err="1"/>
              <a:t>карток</a:t>
            </a:r>
            <a:r>
              <a:rPr lang="ru-RU" dirty="0"/>
              <a:t> </a:t>
            </a:r>
            <a:r>
              <a:rPr lang="ru-RU" dirty="0" err="1"/>
              <a:t>краще</a:t>
            </a:r>
            <a:r>
              <a:rPr lang="ru-RU" dirty="0"/>
              <a:t> </a:t>
            </a:r>
            <a:r>
              <a:rPr lang="ru-RU" dirty="0" err="1"/>
              <a:t>мати</a:t>
            </a:r>
            <a:r>
              <a:rPr lang="ru-RU" dirty="0"/>
              <a:t> одного дизайну для </a:t>
            </a:r>
            <a:r>
              <a:rPr lang="ru-RU" dirty="0" err="1"/>
              <a:t>міського</a:t>
            </a:r>
            <a:r>
              <a:rPr lang="ru-RU" dirty="0"/>
              <a:t> </a:t>
            </a:r>
            <a:r>
              <a:rPr lang="ru-RU" dirty="0" err="1"/>
              <a:t>будинку</a:t>
            </a:r>
            <a:r>
              <a:rPr lang="ru-RU" dirty="0"/>
              <a:t> й </a:t>
            </a:r>
            <a:r>
              <a:rPr lang="ru-RU" dirty="0" err="1"/>
              <a:t>іншого</a:t>
            </a:r>
            <a:r>
              <a:rPr lang="ru-RU" dirty="0"/>
              <a:t> – для </a:t>
            </a:r>
            <a:r>
              <a:rPr lang="ru-RU" dirty="0" err="1"/>
              <a:t>заміського</a:t>
            </a:r>
            <a:r>
              <a:rPr lang="ru-RU" dirty="0"/>
              <a:t>». Або: «В </a:t>
            </a:r>
            <a:r>
              <a:rPr lang="ru-RU" dirty="0" err="1"/>
              <a:t>автомобілі</a:t>
            </a:r>
            <a:r>
              <a:rPr lang="ru-RU" dirty="0"/>
              <a:t> </a:t>
            </a:r>
            <a:r>
              <a:rPr lang="ru-RU" dirty="0" err="1"/>
              <a:t>леді</a:t>
            </a:r>
            <a:r>
              <a:rPr lang="ru-RU" dirty="0"/>
              <a:t> повинна </a:t>
            </a:r>
            <a:r>
              <a:rPr lang="ru-RU" dirty="0" err="1"/>
              <a:t>сидіти</a:t>
            </a:r>
            <a:r>
              <a:rPr lang="ru-RU" dirty="0"/>
              <a:t> </a:t>
            </a:r>
            <a:r>
              <a:rPr lang="ru-RU" dirty="0" err="1"/>
              <a:t>праворуч</a:t>
            </a:r>
            <a:r>
              <a:rPr lang="ru-RU" dirty="0"/>
              <a:t> </a:t>
            </a:r>
            <a:r>
              <a:rPr lang="ru-RU" dirty="0" err="1"/>
              <a:t>від</a:t>
            </a:r>
            <a:r>
              <a:rPr lang="ru-RU" dirty="0"/>
              <a:t> джентльмена. </a:t>
            </a:r>
            <a:r>
              <a:rPr lang="ru-RU" dirty="0" err="1"/>
              <a:t>Пані</a:t>
            </a:r>
            <a:r>
              <a:rPr lang="ru-RU" dirty="0"/>
              <a:t>, </a:t>
            </a:r>
            <a:r>
              <a:rPr lang="ru-RU" dirty="0" err="1"/>
              <a:t>що</a:t>
            </a:r>
            <a:r>
              <a:rPr lang="ru-RU" dirty="0"/>
              <a:t> </a:t>
            </a:r>
            <a:r>
              <a:rPr lang="ru-RU" dirty="0" err="1"/>
              <a:t>сидить</a:t>
            </a:r>
            <a:r>
              <a:rPr lang="ru-RU" dirty="0"/>
              <a:t> </a:t>
            </a:r>
            <a:r>
              <a:rPr lang="ru-RU" dirty="0" err="1"/>
              <a:t>зліва</a:t>
            </a:r>
            <a:r>
              <a:rPr lang="ru-RU" dirty="0"/>
              <a:t> – не </a:t>
            </a:r>
            <a:r>
              <a:rPr lang="ru-RU" dirty="0" err="1"/>
              <a:t>леді</a:t>
            </a:r>
            <a:r>
              <a:rPr lang="ru-RU" dirty="0"/>
              <a:t>.</a:t>
            </a:r>
            <a:endParaRPr lang="uk-UA" dirty="0"/>
          </a:p>
        </p:txBody>
      </p:sp>
    </p:spTree>
    <p:extLst>
      <p:ext uri="{BB962C8B-B14F-4D97-AF65-F5344CB8AC3E}">
        <p14:creationId xmlns:p14="http://schemas.microsoft.com/office/powerpoint/2010/main" val="3060296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61E698-2C6C-4B17-A2B6-C1EFC8C9EB25}"/>
              </a:ext>
            </a:extLst>
          </p:cNvPr>
          <p:cNvSpPr>
            <a:spLocks noGrp="1"/>
          </p:cNvSpPr>
          <p:nvPr>
            <p:ph type="title"/>
          </p:nvPr>
        </p:nvSpPr>
        <p:spPr/>
        <p:txBody>
          <a:bodyPr/>
          <a:lstStyle/>
          <a:p>
            <a:r>
              <a:rPr lang="uk-UA" dirty="0"/>
              <a:t>Причина успіху книги</a:t>
            </a:r>
          </a:p>
        </p:txBody>
      </p:sp>
      <p:sp>
        <p:nvSpPr>
          <p:cNvPr id="3" name="Місце для вмісту 2">
            <a:extLst>
              <a:ext uri="{FF2B5EF4-FFF2-40B4-BE49-F238E27FC236}">
                <a16:creationId xmlns:a16="http://schemas.microsoft.com/office/drawing/2014/main" id="{FFF52468-E615-4187-BA69-20FF2CE3FFDE}"/>
              </a:ext>
            </a:extLst>
          </p:cNvPr>
          <p:cNvSpPr>
            <a:spLocks noGrp="1"/>
          </p:cNvSpPr>
          <p:nvPr>
            <p:ph idx="1"/>
          </p:nvPr>
        </p:nvSpPr>
        <p:spPr/>
        <p:txBody>
          <a:bodyPr/>
          <a:lstStyle/>
          <a:p>
            <a:r>
              <a:rPr lang="ru-RU" dirty="0"/>
              <a:t>«В </a:t>
            </a:r>
            <a:r>
              <a:rPr lang="ru-RU" dirty="0" err="1"/>
              <a:t>Америці</a:t>
            </a:r>
            <a:r>
              <a:rPr lang="ru-RU" dirty="0"/>
              <a:t>, з </a:t>
            </a:r>
            <a:r>
              <a:rPr lang="ru-RU" dirty="0" err="1"/>
              <a:t>її</a:t>
            </a:r>
            <a:r>
              <a:rPr lang="ru-RU" dirty="0"/>
              <a:t> </a:t>
            </a:r>
            <a:r>
              <a:rPr lang="ru-RU" dirty="0" err="1"/>
              <a:t>мільйонами</a:t>
            </a:r>
            <a:r>
              <a:rPr lang="ru-RU" dirty="0"/>
              <a:t> </a:t>
            </a:r>
            <a:r>
              <a:rPr lang="ru-RU" dirty="0" err="1"/>
              <a:t>іммігрантів</a:t>
            </a:r>
            <a:r>
              <a:rPr lang="ru-RU" dirty="0"/>
              <a:t> з </a:t>
            </a:r>
            <a:r>
              <a:rPr lang="ru-RU" dirty="0" err="1"/>
              <a:t>різних</a:t>
            </a:r>
            <a:r>
              <a:rPr lang="ru-RU" dirty="0"/>
              <a:t> </a:t>
            </a:r>
            <a:r>
              <a:rPr lang="ru-RU" dirty="0" err="1"/>
              <a:t>верств</a:t>
            </a:r>
            <a:r>
              <a:rPr lang="ru-RU" dirty="0"/>
              <a:t> </a:t>
            </a:r>
            <a:r>
              <a:rPr lang="ru-RU" dirty="0" err="1"/>
              <a:t>суспільства</a:t>
            </a:r>
            <a:r>
              <a:rPr lang="ru-RU" dirty="0"/>
              <a:t>, </a:t>
            </a:r>
            <a:r>
              <a:rPr lang="ru-RU" dirty="0" err="1"/>
              <a:t>багатьох</a:t>
            </a:r>
            <a:r>
              <a:rPr lang="ru-RU" dirty="0"/>
              <a:t> людей треба </a:t>
            </a:r>
            <a:r>
              <a:rPr lang="ru-RU" dirty="0" err="1"/>
              <a:t>було</a:t>
            </a:r>
            <a:r>
              <a:rPr lang="ru-RU" dirty="0"/>
              <a:t> </a:t>
            </a:r>
            <a:r>
              <a:rPr lang="ru-RU" dirty="0" err="1"/>
              <a:t>вчити</a:t>
            </a:r>
            <a:r>
              <a:rPr lang="ru-RU" dirty="0"/>
              <a:t> не </a:t>
            </a:r>
            <a:r>
              <a:rPr lang="ru-RU" dirty="0" err="1"/>
              <a:t>сякатися</a:t>
            </a:r>
            <a:r>
              <a:rPr lang="ru-RU" dirty="0"/>
              <a:t> в </a:t>
            </a:r>
            <a:r>
              <a:rPr lang="ru-RU" dirty="0" err="1"/>
              <a:t>пальці</a:t>
            </a:r>
            <a:r>
              <a:rPr lang="ru-RU" dirty="0"/>
              <a:t> і не </a:t>
            </a:r>
            <a:r>
              <a:rPr lang="ru-RU" dirty="0" err="1"/>
              <a:t>спльовувати</a:t>
            </a:r>
            <a:r>
              <a:rPr lang="ru-RU" dirty="0"/>
              <a:t> </a:t>
            </a:r>
            <a:r>
              <a:rPr lang="ru-RU" dirty="0" err="1"/>
              <a:t>жувальний</a:t>
            </a:r>
            <a:r>
              <a:rPr lang="ru-RU" dirty="0"/>
              <a:t> тютюн на ноги перехожим. У </a:t>
            </a:r>
            <a:r>
              <a:rPr lang="ru-RU" dirty="0" err="1"/>
              <a:t>своїй</a:t>
            </a:r>
            <a:r>
              <a:rPr lang="ru-RU" dirty="0"/>
              <a:t> </a:t>
            </a:r>
            <a:r>
              <a:rPr lang="ru-RU" dirty="0" err="1"/>
              <a:t>країні</a:t>
            </a:r>
            <a:r>
              <a:rPr lang="ru-RU" dirty="0"/>
              <a:t> </a:t>
            </a:r>
            <a:r>
              <a:rPr lang="ru-RU" dirty="0" err="1"/>
              <a:t>такі</a:t>
            </a:r>
            <a:r>
              <a:rPr lang="ru-RU" dirty="0"/>
              <a:t> люди жили б </a:t>
            </a:r>
            <a:r>
              <a:rPr lang="ru-RU" dirty="0" err="1"/>
              <a:t>серед</a:t>
            </a:r>
            <a:r>
              <a:rPr lang="ru-RU" dirty="0"/>
              <a:t> </a:t>
            </a:r>
            <a:r>
              <a:rPr lang="ru-RU" dirty="0" err="1"/>
              <a:t>собі</a:t>
            </a:r>
            <a:r>
              <a:rPr lang="ru-RU" dirty="0"/>
              <a:t> </a:t>
            </a:r>
            <a:r>
              <a:rPr lang="ru-RU" dirty="0" err="1"/>
              <a:t>подібних</a:t>
            </a:r>
            <a:r>
              <a:rPr lang="ru-RU" dirty="0"/>
              <a:t>, а в </a:t>
            </a:r>
            <a:r>
              <a:rPr lang="ru-RU" dirty="0" err="1"/>
              <a:t>Америці</a:t>
            </a:r>
            <a:r>
              <a:rPr lang="ru-RU" dirty="0"/>
              <a:t> вони легко могли </a:t>
            </a:r>
            <a:r>
              <a:rPr lang="ru-RU" dirty="0" err="1"/>
              <a:t>опинитися</a:t>
            </a:r>
            <a:r>
              <a:rPr lang="ru-RU" dirty="0"/>
              <a:t> </a:t>
            </a:r>
            <a:r>
              <a:rPr lang="ru-RU" dirty="0" err="1"/>
              <a:t>серед</a:t>
            </a:r>
            <a:r>
              <a:rPr lang="ru-RU" dirty="0"/>
              <a:t> людей </a:t>
            </a:r>
            <a:r>
              <a:rPr lang="ru-RU" dirty="0" err="1"/>
              <a:t>іншого</a:t>
            </a:r>
            <a:r>
              <a:rPr lang="ru-RU" dirty="0"/>
              <a:t> кола. Тому </a:t>
            </a:r>
            <a:r>
              <a:rPr lang="ru-RU" dirty="0" err="1"/>
              <a:t>масове</a:t>
            </a:r>
            <a:r>
              <a:rPr lang="ru-RU" dirty="0"/>
              <a:t> </a:t>
            </a:r>
            <a:r>
              <a:rPr lang="ru-RU" dirty="0" err="1"/>
              <a:t>навчання</a:t>
            </a:r>
            <a:r>
              <a:rPr lang="ru-RU" dirty="0"/>
              <a:t> манерам </a:t>
            </a:r>
            <a:r>
              <a:rPr lang="ru-RU" dirty="0" err="1"/>
              <a:t>було</a:t>
            </a:r>
            <a:r>
              <a:rPr lang="ru-RU" dirty="0"/>
              <a:t> </a:t>
            </a:r>
            <a:r>
              <a:rPr lang="ru-RU" dirty="0" err="1"/>
              <a:t>вирівнюючим</a:t>
            </a:r>
            <a:r>
              <a:rPr lang="ru-RU" dirty="0"/>
              <a:t> </a:t>
            </a:r>
            <a:r>
              <a:rPr lang="ru-RU" dirty="0" err="1"/>
              <a:t>процесом</a:t>
            </a:r>
            <a:r>
              <a:rPr lang="ru-RU" dirty="0"/>
              <a:t> демократичного </a:t>
            </a:r>
            <a:r>
              <a:rPr lang="ru-RU" dirty="0" err="1"/>
              <a:t>суспільства</a:t>
            </a:r>
            <a:r>
              <a:rPr lang="ru-RU" dirty="0"/>
              <a:t>, </a:t>
            </a:r>
            <a:r>
              <a:rPr lang="ru-RU" dirty="0" err="1"/>
              <a:t>спробою</a:t>
            </a:r>
            <a:r>
              <a:rPr lang="ru-RU" dirty="0"/>
              <a:t> </a:t>
            </a:r>
            <a:r>
              <a:rPr lang="ru-RU" dirty="0" err="1"/>
              <a:t>розв'язати</a:t>
            </a:r>
            <a:r>
              <a:rPr lang="ru-RU" dirty="0"/>
              <a:t> проблему </a:t>
            </a:r>
            <a:r>
              <a:rPr lang="ru-RU" dirty="0" err="1"/>
              <a:t>розбіжності</a:t>
            </a:r>
            <a:r>
              <a:rPr lang="ru-RU" dirty="0"/>
              <a:t> </a:t>
            </a:r>
            <a:r>
              <a:rPr lang="ru-RU" dirty="0" err="1"/>
              <a:t>демократичної</a:t>
            </a:r>
            <a:r>
              <a:rPr lang="ru-RU" dirty="0"/>
              <a:t> </a:t>
            </a:r>
            <a:r>
              <a:rPr lang="ru-RU" dirty="0" err="1"/>
              <a:t>ідеї</a:t>
            </a:r>
            <a:r>
              <a:rPr lang="ru-RU" dirty="0"/>
              <a:t> </a:t>
            </a:r>
            <a:r>
              <a:rPr lang="ru-RU" dirty="0" err="1"/>
              <a:t>рівності</a:t>
            </a:r>
            <a:r>
              <a:rPr lang="ru-RU" dirty="0"/>
              <a:t> з </a:t>
            </a:r>
            <a:r>
              <a:rPr lang="ru-RU" dirty="0" err="1"/>
              <a:t>реальністю</a:t>
            </a:r>
            <a:r>
              <a:rPr lang="ru-RU" dirty="0"/>
              <a:t> </a:t>
            </a:r>
            <a:r>
              <a:rPr lang="ru-RU" dirty="0" err="1"/>
              <a:t>якщо</a:t>
            </a:r>
            <a:r>
              <a:rPr lang="ru-RU" dirty="0"/>
              <a:t> не </a:t>
            </a:r>
            <a:r>
              <a:rPr lang="ru-RU" dirty="0" err="1"/>
              <a:t>класів</a:t>
            </a:r>
            <a:r>
              <a:rPr lang="ru-RU" dirty="0"/>
              <a:t>, то </a:t>
            </a:r>
            <a:r>
              <a:rPr lang="ru-RU" dirty="0" err="1"/>
              <a:t>різних</a:t>
            </a:r>
            <a:r>
              <a:rPr lang="ru-RU" dirty="0"/>
              <a:t> </a:t>
            </a:r>
            <a:r>
              <a:rPr lang="ru-RU" dirty="0" err="1"/>
              <a:t>рівнів</a:t>
            </a:r>
            <a:r>
              <a:rPr lang="ru-RU" dirty="0"/>
              <a:t> </a:t>
            </a:r>
            <a:r>
              <a:rPr lang="ru-RU" dirty="0" err="1"/>
              <a:t>суспільства</a:t>
            </a:r>
            <a:r>
              <a:rPr lang="ru-RU" dirty="0"/>
              <a:t>.»</a:t>
            </a:r>
            <a:endParaRPr lang="uk-UA" dirty="0"/>
          </a:p>
        </p:txBody>
      </p:sp>
    </p:spTree>
    <p:extLst>
      <p:ext uri="{BB962C8B-B14F-4D97-AF65-F5344CB8AC3E}">
        <p14:creationId xmlns:p14="http://schemas.microsoft.com/office/powerpoint/2010/main" val="2417060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E6B8DF7-02C3-4668-A050-016418A02F9D}"/>
              </a:ext>
            </a:extLst>
          </p:cNvPr>
          <p:cNvSpPr>
            <a:spLocks noGrp="1"/>
          </p:cNvSpPr>
          <p:nvPr>
            <p:ph idx="1"/>
          </p:nvPr>
        </p:nvSpPr>
        <p:spPr>
          <a:xfrm>
            <a:off x="1069848" y="1604865"/>
            <a:ext cx="10058400" cy="4567335"/>
          </a:xfrm>
        </p:spPr>
        <p:txBody>
          <a:bodyPr>
            <a:normAutofit/>
          </a:bodyPr>
          <a:lstStyle/>
          <a:p>
            <a:r>
              <a:rPr lang="uk-UA" dirty="0"/>
              <a:t>Книги Емілі Пост відрізнялися від усіх попередніх. По-перше, вона писала їх майже як белетристику – на прикладах уявних сімей, яким вона давала красномовні прізвища: «</a:t>
            </a:r>
            <a:r>
              <a:rPr lang="uk-UA" dirty="0" err="1"/>
              <a:t>Відомови</a:t>
            </a:r>
            <a:r>
              <a:rPr lang="uk-UA" dirty="0"/>
              <a:t>», «</a:t>
            </a:r>
            <a:r>
              <a:rPr lang="uk-UA" dirty="0" err="1"/>
              <a:t>Пихатови</a:t>
            </a:r>
            <a:r>
              <a:rPr lang="uk-UA" dirty="0"/>
              <a:t>», «</a:t>
            </a:r>
            <a:r>
              <a:rPr lang="uk-UA" dirty="0" err="1"/>
              <a:t>Вульгарис-Богатова</a:t>
            </a:r>
            <a:r>
              <a:rPr lang="uk-UA" dirty="0"/>
              <a:t>», «</a:t>
            </a:r>
            <a:r>
              <a:rPr lang="uk-UA" dirty="0" err="1"/>
              <a:t>Добросердови</a:t>
            </a:r>
            <a:r>
              <a:rPr lang="uk-UA" dirty="0"/>
              <a:t>» (</a:t>
            </a:r>
            <a:r>
              <a:rPr lang="en-US" dirty="0"/>
              <a:t>The </a:t>
            </a:r>
            <a:r>
              <a:rPr lang="en-US" dirty="0" err="1"/>
              <a:t>Eminents</a:t>
            </a:r>
            <a:r>
              <a:rPr lang="en-US" dirty="0"/>
              <a:t>, The </a:t>
            </a:r>
            <a:r>
              <a:rPr lang="en-US" dirty="0" err="1"/>
              <a:t>Toploftys</a:t>
            </a:r>
            <a:r>
              <a:rPr lang="en-US" dirty="0"/>
              <a:t> , The </a:t>
            </a:r>
            <a:r>
              <a:rPr lang="en-US" dirty="0" err="1"/>
              <a:t>Kindhearts</a:t>
            </a:r>
            <a:r>
              <a:rPr lang="en-US" dirty="0"/>
              <a:t>). </a:t>
            </a:r>
            <a:endParaRPr lang="uk-UA" dirty="0"/>
          </a:p>
          <a:p>
            <a:r>
              <a:rPr lang="uk-UA" dirty="0"/>
              <a:t>Але головне – вже в першому виданні книги «Етикет» Емілі Пост пропонує якусь </a:t>
            </a:r>
            <a:r>
              <a:rPr lang="uk-UA" b="1" i="1" dirty="0"/>
              <a:t>можливість, мету, спокусливу для широкого читача</a:t>
            </a:r>
            <a:r>
              <a:rPr lang="uk-UA" dirty="0"/>
              <a:t>: «Вище суспільство не являє собою союзу багатих, воно також не горить бажанням виключити зі свого кола людей, народжених у незнатних сім'ях. Вище суспільство – це асоціація джентльменів і леді, для яких грамотна і ввічлива мова, чарівність, вихованість, розуміння світської люб'язності й увага до почуттів і зручностям інших людей є головними рекомендаціями».</a:t>
            </a:r>
          </a:p>
        </p:txBody>
      </p:sp>
    </p:spTree>
    <p:extLst>
      <p:ext uri="{BB962C8B-B14F-4D97-AF65-F5344CB8AC3E}">
        <p14:creationId xmlns:p14="http://schemas.microsoft.com/office/powerpoint/2010/main" val="2380875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2BD57E1-8654-4643-8A23-4AD016A93C72}"/>
              </a:ext>
            </a:extLst>
          </p:cNvPr>
          <p:cNvSpPr>
            <a:spLocks noGrp="1"/>
          </p:cNvSpPr>
          <p:nvPr>
            <p:ph idx="1"/>
          </p:nvPr>
        </p:nvSpPr>
        <p:spPr/>
        <p:txBody>
          <a:bodyPr/>
          <a:lstStyle/>
          <a:p>
            <a:r>
              <a:rPr lang="uk-UA" dirty="0"/>
              <a:t>А в 1949 році вона вела газетну колонку «Етикет водіїв вантажівок»! Популярність її книг була ні з чим не порівнянною: під час війни «Етикет» став книгою, найбільш часто потрібна солдатами, і однією з книг, які найчастіше крали з публічних і домашніх бібліотек. У 1950 році Емілі Пост була визнана другою за популярністю жінкою в Америці, після Елеонор Рузвельт.</a:t>
            </a:r>
          </a:p>
        </p:txBody>
      </p:sp>
    </p:spTree>
    <p:extLst>
      <p:ext uri="{BB962C8B-B14F-4D97-AF65-F5344CB8AC3E}">
        <p14:creationId xmlns:p14="http://schemas.microsoft.com/office/powerpoint/2010/main" val="2260274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C154C57-AED0-44D0-B102-A400AE9F18A3}"/>
              </a:ext>
            </a:extLst>
          </p:cNvPr>
          <p:cNvSpPr>
            <a:spLocks noGrp="1"/>
          </p:cNvSpPr>
          <p:nvPr>
            <p:ph idx="1"/>
          </p:nvPr>
        </p:nvSpPr>
        <p:spPr>
          <a:xfrm>
            <a:off x="838200" y="1825625"/>
            <a:ext cx="9528110" cy="4351338"/>
          </a:xfrm>
        </p:spPr>
        <p:txBody>
          <a:bodyPr/>
          <a:lstStyle/>
          <a:p>
            <a:r>
              <a:rPr lang="uk-UA" sz="1800" dirty="0">
                <a:latin typeface="Times New Roman" panose="02020603050405020304" pitchFamily="18" charset="0"/>
                <a:ea typeface="Times New Roman" panose="02020603050405020304" pitchFamily="18" charset="0"/>
              </a:rPr>
              <a:t>Я</a:t>
            </a:r>
            <a:r>
              <a:rPr lang="uk-UA" sz="1800" dirty="0">
                <a:effectLst/>
                <a:latin typeface="Times New Roman" panose="02020603050405020304" pitchFamily="18" charset="0"/>
                <a:ea typeface="Times New Roman" panose="02020603050405020304" pitchFamily="18" charset="0"/>
              </a:rPr>
              <a:t>к зазначав англійський письменник О. </a:t>
            </a:r>
            <a:r>
              <a:rPr lang="uk-UA" sz="1800" dirty="0" err="1">
                <a:effectLst/>
                <a:latin typeface="Times New Roman" panose="02020603050405020304" pitchFamily="18" charset="0"/>
                <a:ea typeface="Times New Roman" panose="02020603050405020304" pitchFamily="18" charset="0"/>
              </a:rPr>
              <a:t>Гольдсміт</a:t>
            </a:r>
            <a:r>
              <a:rPr lang="uk-UA" sz="1800" dirty="0">
                <a:effectLst/>
                <a:latin typeface="Times New Roman" panose="02020603050405020304" pitchFamily="18" charset="0"/>
                <a:ea typeface="Times New Roman" panose="02020603050405020304" pitchFamily="18" charset="0"/>
              </a:rPr>
              <a:t> у книзі  «Громадянин світу, або Листи китайського філософа», хоча в кожній країні існують свої церемонії, справжня ввічливість усюди однакова й породжується вона здоровим глуздом і доброчинністю.</a:t>
            </a:r>
          </a:p>
          <a:p>
            <a:endParaRPr lang="uk-UA" sz="1800" dirty="0">
              <a:latin typeface="Times New Roman" panose="02020603050405020304" pitchFamily="18" charset="0"/>
            </a:endParaRPr>
          </a:p>
          <a:p>
            <a:endParaRPr lang="uk-UA" sz="1800" dirty="0">
              <a:latin typeface="Times New Roman" panose="02020603050405020304" pitchFamily="18" charset="0"/>
            </a:endParaRPr>
          </a:p>
          <a:p>
            <a:r>
              <a:rPr lang="uk-UA" sz="1800" dirty="0">
                <a:solidFill>
                  <a:srgbClr val="000000"/>
                </a:solidFill>
                <a:effectLst/>
                <a:latin typeface="Times New Roman" panose="02020603050405020304" pitchFamily="18" charset="0"/>
                <a:ea typeface="Times New Roman" panose="02020603050405020304" pitchFamily="18" charset="0"/>
              </a:rPr>
              <a:t>Етикет має</a:t>
            </a:r>
            <a:r>
              <a:rPr lang="uk-UA" sz="1800" b="1" dirty="0">
                <a:solidFill>
                  <a:srgbClr val="00B050"/>
                </a:solidFill>
                <a:effectLst/>
                <a:latin typeface="Times New Roman" panose="02020603050405020304" pitchFamily="18" charset="0"/>
                <a:ea typeface="Times New Roman" panose="02020603050405020304" pitchFamily="18" charset="0"/>
              </a:rPr>
              <a:t> ситуативний </a:t>
            </a:r>
            <a:r>
              <a:rPr lang="uk-UA" sz="1800" dirty="0">
                <a:solidFill>
                  <a:srgbClr val="000000"/>
                </a:solidFill>
                <a:effectLst/>
                <a:latin typeface="Times New Roman" panose="02020603050405020304" pitchFamily="18" charset="0"/>
                <a:ea typeface="Times New Roman" panose="02020603050405020304" pitchFamily="18" charset="0"/>
              </a:rPr>
              <a:t>характер. Вибір людиною слова чи жесту обумовлений </a:t>
            </a:r>
            <a:r>
              <a:rPr lang="uk-UA" sz="1800" b="1" dirty="0">
                <a:solidFill>
                  <a:srgbClr val="00B050"/>
                </a:solidFill>
                <a:effectLst/>
                <a:latin typeface="Times New Roman" panose="02020603050405020304" pitchFamily="18" charset="0"/>
                <a:ea typeface="Times New Roman" panose="02020603050405020304" pitchFamily="18" charset="0"/>
              </a:rPr>
              <a:t>специфічною</a:t>
            </a:r>
            <a:r>
              <a:rPr lang="uk-UA" sz="1800" dirty="0">
                <a:solidFill>
                  <a:srgbClr val="000000"/>
                </a:solidFill>
                <a:effectLst/>
                <a:latin typeface="Times New Roman" panose="02020603050405020304" pitchFamily="18" charset="0"/>
                <a:ea typeface="Times New Roman" panose="02020603050405020304" pitchFamily="18" charset="0"/>
              </a:rPr>
              <a:t> ситуацією. Етикетні ситуації у свою чергу пов'язані з повсякденними подіями або святами.</a:t>
            </a:r>
            <a:endParaRPr lang="uk-UA" sz="1800" dirty="0">
              <a:effectLst/>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449110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B2B4A1-38A0-4E11-93F6-1E285300B11B}"/>
              </a:ext>
            </a:extLst>
          </p:cNvPr>
          <p:cNvSpPr>
            <a:spLocks noGrp="1"/>
          </p:cNvSpPr>
          <p:nvPr>
            <p:ph type="title"/>
          </p:nvPr>
        </p:nvSpPr>
        <p:spPr/>
        <p:txBody>
          <a:bodyPr/>
          <a:lstStyle/>
          <a:p>
            <a:r>
              <a:rPr lang="uk-UA" sz="4400" dirty="0">
                <a:effectLst/>
                <a:latin typeface="Times New Roman" panose="02020603050405020304" pitchFamily="18" charset="0"/>
                <a:ea typeface="Calibri" panose="020F0502020204030204" pitchFamily="34" charset="0"/>
                <a:cs typeface="Times New Roman" panose="02020603050405020304" pitchFamily="18" charset="0"/>
              </a:rPr>
              <a:t>3. Основні підсистеми етикету</a:t>
            </a:r>
            <a:br>
              <a:rPr lang="uk-UA" sz="4400" dirty="0">
                <a:effectLst/>
                <a:latin typeface="Calibri" panose="020F0502020204030204" pitchFamily="34" charset="0"/>
                <a:ea typeface="Calibri" panose="020F0502020204030204" pitchFamily="34" charset="0"/>
                <a:cs typeface="Times New Roman" panose="02020603050405020304" pitchFamily="18" charset="0"/>
              </a:rPr>
            </a:br>
            <a:endParaRPr lang="uk-UA" dirty="0"/>
          </a:p>
        </p:txBody>
      </p:sp>
      <p:sp>
        <p:nvSpPr>
          <p:cNvPr id="3" name="Місце для вмісту 2">
            <a:extLst>
              <a:ext uri="{FF2B5EF4-FFF2-40B4-BE49-F238E27FC236}">
                <a16:creationId xmlns:a16="http://schemas.microsoft.com/office/drawing/2014/main" id="{DAD91F55-2E08-4FE3-B3FA-99AADC5D6780}"/>
              </a:ext>
            </a:extLst>
          </p:cNvPr>
          <p:cNvSpPr>
            <a:spLocks noGrp="1"/>
          </p:cNvSpPr>
          <p:nvPr>
            <p:ph idx="1"/>
          </p:nvPr>
        </p:nvSpPr>
        <p:spPr/>
        <p:txBody>
          <a:bodyPr>
            <a:normAutofit fontScale="92500" lnSpcReduction="20000"/>
          </a:bodyPr>
          <a:lstStyle/>
          <a:p>
            <a:pPr indent="0" algn="just">
              <a:buNone/>
            </a:pPr>
            <a:r>
              <a:rPr lang="uk-UA" sz="1800" b="1" dirty="0">
                <a:solidFill>
                  <a:srgbClr val="000000"/>
                </a:solidFill>
                <a:effectLst/>
                <a:latin typeface="Times New Roman" panose="02020603050405020304" pitchFamily="18" charset="0"/>
                <a:ea typeface="Times New Roman" panose="02020603050405020304" pitchFamily="18" charset="0"/>
              </a:rPr>
              <a:t>Виділяють чотири основні підсистеми етикету.</a:t>
            </a:r>
            <a:endParaRPr lang="uk-UA" sz="1800" dirty="0">
              <a:effectLst/>
              <a:latin typeface="Times New Roman" panose="02020603050405020304" pitchFamily="18" charset="0"/>
              <a:ea typeface="Times New Roman" panose="02020603050405020304" pitchFamily="18" charset="0"/>
            </a:endParaRPr>
          </a:p>
          <a:p>
            <a:pPr indent="450215" algn="just"/>
            <a:r>
              <a:rPr lang="uk-UA" sz="1800" i="1" dirty="0">
                <a:solidFill>
                  <a:srgbClr val="000000"/>
                </a:solidFill>
                <a:effectLst/>
                <a:latin typeface="Times New Roman" panose="02020603050405020304" pitchFamily="18" charset="0"/>
                <a:ea typeface="Times New Roman" panose="02020603050405020304" pitchFamily="18" charset="0"/>
              </a:rPr>
              <a:t>I – мовленнєвий, або вербальний етикет.</a:t>
            </a:r>
            <a:endParaRPr lang="uk-UA" sz="1800" dirty="0">
              <a:effectLst/>
              <a:latin typeface="Times New Roman" panose="02020603050405020304" pitchFamily="18" charset="0"/>
              <a:ea typeface="Times New Roman" panose="02020603050405020304" pitchFamily="18" charset="0"/>
            </a:endParaRPr>
          </a:p>
          <a:p>
            <a:pPr indent="0" algn="just">
              <a:buNone/>
            </a:pPr>
            <a:r>
              <a:rPr lang="uk-UA" sz="1800" dirty="0">
                <a:solidFill>
                  <a:srgbClr val="000000"/>
                </a:solidFill>
                <a:effectLst/>
                <a:latin typeface="Times New Roman" panose="02020603050405020304" pitchFamily="18" charset="0"/>
                <a:ea typeface="Times New Roman" panose="02020603050405020304" pitchFamily="18" charset="0"/>
              </a:rPr>
              <a:t>Мовленнєвий етикет регламентує словесні формули вітання, знайомства, поздоровлення, побажання, прохання, поради, запрошення, співчуття. Це ж стосується манери спілкування та мистецтва вести бесіду.</a:t>
            </a:r>
            <a:endParaRPr lang="uk-UA" sz="1800" dirty="0">
              <a:effectLst/>
              <a:latin typeface="Times New Roman" panose="02020603050405020304" pitchFamily="18" charset="0"/>
              <a:ea typeface="Times New Roman" panose="02020603050405020304" pitchFamily="18" charset="0"/>
            </a:endParaRPr>
          </a:p>
          <a:p>
            <a:pPr indent="450215" algn="just"/>
            <a:r>
              <a:rPr lang="uk-UA" sz="1800" i="1" dirty="0">
                <a:solidFill>
                  <a:srgbClr val="000000"/>
                </a:solidFill>
                <a:effectLst/>
                <a:latin typeface="Times New Roman" panose="02020603050405020304" pitchFamily="18" charset="0"/>
                <a:ea typeface="Times New Roman" panose="02020603050405020304" pitchFamily="18" charset="0"/>
              </a:rPr>
              <a:t>II – міміка та жести, або </a:t>
            </a:r>
            <a:r>
              <a:rPr lang="uk-UA" sz="1800" i="1" dirty="0" err="1">
                <a:solidFill>
                  <a:srgbClr val="000000"/>
                </a:solidFill>
                <a:effectLst/>
                <a:latin typeface="Times New Roman" panose="02020603050405020304" pitchFamily="18" charset="0"/>
                <a:ea typeface="Times New Roman" panose="02020603050405020304" pitchFamily="18" charset="0"/>
              </a:rPr>
              <a:t>кінесика</a:t>
            </a:r>
            <a:r>
              <a:rPr lang="uk-UA" sz="1800" i="1" dirty="0">
                <a:solidFill>
                  <a:srgbClr val="000000"/>
                </a:solidFill>
                <a:effectLst/>
                <a:latin typeface="Times New Roman" panose="02020603050405020304" pitchFamily="18" charset="0"/>
                <a:ea typeface="Times New Roman" panose="02020603050405020304" pitchFamily="18" charset="0"/>
              </a:rPr>
              <a:t>.</a:t>
            </a:r>
            <a:endParaRPr lang="uk-UA" sz="1800" dirty="0">
              <a:effectLst/>
              <a:latin typeface="Times New Roman" panose="02020603050405020304" pitchFamily="18" charset="0"/>
              <a:ea typeface="Times New Roman" panose="02020603050405020304" pitchFamily="18" charset="0"/>
            </a:endParaRPr>
          </a:p>
          <a:p>
            <a:pPr indent="0" algn="just">
              <a:buNone/>
            </a:pPr>
            <a:r>
              <a:rPr lang="uk-UA" sz="1800" dirty="0">
                <a:solidFill>
                  <a:srgbClr val="000000"/>
                </a:solidFill>
                <a:effectLst/>
                <a:latin typeface="Times New Roman" panose="02020603050405020304" pitchFamily="18" charset="0"/>
                <a:ea typeface="Times New Roman" panose="02020603050405020304" pitchFamily="18" charset="0"/>
              </a:rPr>
              <a:t>У багатьох народів є своєрідні жести привітання, прощання, згоди, заперечення. Міміка, погляд, вираз обличчя свідчать про ставлення до співрозмовника.</a:t>
            </a:r>
            <a:endParaRPr lang="uk-UA" sz="1800" dirty="0">
              <a:effectLst/>
              <a:latin typeface="Times New Roman" panose="02020603050405020304" pitchFamily="18" charset="0"/>
              <a:ea typeface="Times New Roman" panose="02020603050405020304" pitchFamily="18" charset="0"/>
            </a:endParaRPr>
          </a:p>
          <a:p>
            <a:pPr indent="450215" algn="just"/>
            <a:r>
              <a:rPr lang="uk-UA" sz="1800" i="1" dirty="0">
                <a:solidFill>
                  <a:srgbClr val="000000"/>
                </a:solidFill>
                <a:effectLst/>
                <a:latin typeface="Times New Roman" panose="02020603050405020304" pitchFamily="18" charset="0"/>
                <a:ea typeface="Times New Roman" panose="02020603050405020304" pitchFamily="18" charset="0"/>
              </a:rPr>
              <a:t>III – організація простору в етикеті, або етикет на </a:t>
            </a:r>
            <a:r>
              <a:rPr lang="uk-UA" sz="1800" i="1" dirty="0" err="1">
                <a:solidFill>
                  <a:srgbClr val="000000"/>
                </a:solidFill>
                <a:effectLst/>
                <a:latin typeface="Times New Roman" panose="02020603050405020304" pitchFamily="18" charset="0"/>
                <a:ea typeface="Times New Roman" panose="02020603050405020304" pitchFamily="18" charset="0"/>
              </a:rPr>
              <a:t>проксеміка</a:t>
            </a:r>
            <a:r>
              <a:rPr lang="uk-UA" sz="1800" i="1" dirty="0">
                <a:solidFill>
                  <a:srgbClr val="000000"/>
                </a:solidFill>
                <a:effectLst/>
                <a:latin typeface="Times New Roman" panose="02020603050405020304" pitchFamily="18" charset="0"/>
                <a:ea typeface="Times New Roman" panose="02020603050405020304" pitchFamily="18" charset="0"/>
              </a:rPr>
              <a:t>.</a:t>
            </a:r>
            <a:endParaRPr lang="uk-UA" sz="1800" dirty="0">
              <a:effectLst/>
              <a:latin typeface="Times New Roman" panose="02020603050405020304" pitchFamily="18" charset="0"/>
              <a:ea typeface="Times New Roman" panose="02020603050405020304" pitchFamily="18" charset="0"/>
            </a:endParaRPr>
          </a:p>
          <a:p>
            <a:pPr indent="0" algn="just">
              <a:buNone/>
            </a:pPr>
            <a:r>
              <a:rPr lang="uk-UA" sz="1800" dirty="0">
                <a:solidFill>
                  <a:srgbClr val="000000"/>
                </a:solidFill>
                <a:effectLst/>
                <a:latin typeface="Times New Roman" panose="02020603050405020304" pitchFamily="18" charset="0"/>
                <a:ea typeface="Times New Roman" panose="02020603050405020304" pitchFamily="18" charset="0"/>
              </a:rPr>
              <a:t>В етикеті важливе значення має розташування співрозмовників у просторі, дистанція між ними, фізичний контакт. Необхідно також знати, яке місце в кімнаті чи за столом можна зайняти, які по­зи допустимі.</a:t>
            </a:r>
            <a:endParaRPr lang="uk-UA" sz="1800" dirty="0">
              <a:effectLst/>
              <a:latin typeface="Times New Roman" panose="02020603050405020304" pitchFamily="18" charset="0"/>
              <a:ea typeface="Times New Roman" panose="02020603050405020304" pitchFamily="18" charset="0"/>
            </a:endParaRPr>
          </a:p>
          <a:p>
            <a:pPr indent="450215" algn="just"/>
            <a:r>
              <a:rPr lang="uk-UA" sz="1800" i="1" dirty="0">
                <a:solidFill>
                  <a:srgbClr val="000000"/>
                </a:solidFill>
                <a:effectLst/>
                <a:latin typeface="Times New Roman" panose="02020603050405020304" pitchFamily="18" charset="0"/>
                <a:ea typeface="Times New Roman" panose="02020603050405020304" pitchFamily="18" charset="0"/>
              </a:rPr>
              <a:t> IV – речі в етикеті, або етикетна атрибутика.</a:t>
            </a:r>
            <a:endParaRPr lang="uk-UA" sz="1800" dirty="0">
              <a:effectLst/>
              <a:latin typeface="Times New Roman" panose="02020603050405020304" pitchFamily="18" charset="0"/>
              <a:ea typeface="Times New Roman" panose="02020603050405020304" pitchFamily="18" charset="0"/>
            </a:endParaRPr>
          </a:p>
          <a:p>
            <a:pPr indent="0" algn="just">
              <a:buNone/>
            </a:pPr>
            <a:r>
              <a:rPr lang="uk-UA" sz="1800" dirty="0">
                <a:solidFill>
                  <a:srgbClr val="000000"/>
                </a:solidFill>
                <a:effectLst/>
                <a:latin typeface="Times New Roman" panose="02020603050405020304" pitchFamily="18" charset="0"/>
                <a:ea typeface="Times New Roman" panose="02020603050405020304" pitchFamily="18" charset="0"/>
              </a:rPr>
              <a:t>До етикетної атрибутики належать одяг, головний убір, прикраси, подарунки, квіти тощо.</a:t>
            </a:r>
            <a:endParaRPr lang="uk-UA" sz="1800" dirty="0">
              <a:effectLst/>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2777941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AB2606-047D-4874-894D-AA6B70FF1AE7}"/>
              </a:ext>
            </a:extLst>
          </p:cNvPr>
          <p:cNvSpPr>
            <a:spLocks noGrp="1"/>
          </p:cNvSpPr>
          <p:nvPr>
            <p:ph type="title"/>
          </p:nvPr>
        </p:nvSpPr>
        <p:spPr/>
        <p:txBody>
          <a:bodyPr/>
          <a:lstStyle/>
          <a:p>
            <a:r>
              <a:rPr lang="uk-UA" dirty="0"/>
              <a:t>Визначте підсистеми етикету на зображеннях</a:t>
            </a:r>
          </a:p>
        </p:txBody>
      </p:sp>
      <p:pic>
        <p:nvPicPr>
          <p:cNvPr id="5" name="Рисунок 4">
            <a:extLst>
              <a:ext uri="{FF2B5EF4-FFF2-40B4-BE49-F238E27FC236}">
                <a16:creationId xmlns:a16="http://schemas.microsoft.com/office/drawing/2014/main" id="{92E53F2E-7463-48FE-BEE0-C0331177D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784" y="2553348"/>
            <a:ext cx="7874000" cy="3822700"/>
          </a:xfrm>
          <a:prstGeom prst="rect">
            <a:avLst/>
          </a:prstGeom>
        </p:spPr>
      </p:pic>
    </p:spTree>
    <p:extLst>
      <p:ext uri="{BB962C8B-B14F-4D97-AF65-F5344CB8AC3E}">
        <p14:creationId xmlns:p14="http://schemas.microsoft.com/office/powerpoint/2010/main" val="4088682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661BF10-E5A9-4B53-BEE9-2A2368E5B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834" y="718170"/>
            <a:ext cx="4699517" cy="3127315"/>
          </a:xfrm>
          <a:prstGeom prst="rect">
            <a:avLst/>
          </a:prstGeom>
        </p:spPr>
      </p:pic>
      <p:pic>
        <p:nvPicPr>
          <p:cNvPr id="2052" name="Picture 4" descr="Модуль 5. Етапи формування психосоціальних компетентностей (життєвих  навичок) учнів">
            <a:extLst>
              <a:ext uri="{FF2B5EF4-FFF2-40B4-BE49-F238E27FC236}">
                <a16:creationId xmlns:a16="http://schemas.microsoft.com/office/drawing/2014/main" id="{50ED5A35-1A4A-4630-87B8-4B0F65A90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22075"/>
            <a:ext cx="5278016" cy="272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026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951F8DA-D6CE-4A60-AD88-D47FF61957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523" y="583162"/>
            <a:ext cx="5500007" cy="5176477"/>
          </a:xfrm>
          <a:prstGeom prst="rect">
            <a:avLst/>
          </a:prstGeom>
        </p:spPr>
      </p:pic>
    </p:spTree>
    <p:extLst>
      <p:ext uri="{BB962C8B-B14F-4D97-AF65-F5344CB8AC3E}">
        <p14:creationId xmlns:p14="http://schemas.microsoft.com/office/powerpoint/2010/main" val="1138747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FE1BBB-3605-42B3-8778-98A977D67A29}"/>
              </a:ext>
            </a:extLst>
          </p:cNvPr>
          <p:cNvSpPr>
            <a:spLocks noGrp="1"/>
          </p:cNvSpPr>
          <p:nvPr>
            <p:ph type="title"/>
          </p:nvPr>
        </p:nvSpPr>
        <p:spPr/>
        <p:txBody>
          <a:bodyPr/>
          <a:lstStyle/>
          <a:p>
            <a:r>
              <a:rPr lang="uk-UA" sz="4400" dirty="0">
                <a:effectLst/>
                <a:latin typeface="Times New Roman" panose="02020603050405020304" pitchFamily="18" charset="0"/>
                <a:ea typeface="Calibri" panose="020F0502020204030204" pitchFamily="34" charset="0"/>
                <a:cs typeface="Times New Roman" panose="02020603050405020304" pitchFamily="18" charset="0"/>
              </a:rPr>
              <a:t>4. Основні принципи етикету</a:t>
            </a:r>
            <a:br>
              <a:rPr lang="uk-UA" sz="4400" dirty="0">
                <a:effectLst/>
                <a:latin typeface="Calibri" panose="020F0502020204030204" pitchFamily="34" charset="0"/>
                <a:ea typeface="Calibri" panose="020F0502020204030204" pitchFamily="34" charset="0"/>
                <a:cs typeface="Times New Roman" panose="02020603050405020304" pitchFamily="18" charset="0"/>
              </a:rPr>
            </a:br>
            <a:endParaRPr lang="uk-UA" dirty="0"/>
          </a:p>
        </p:txBody>
      </p:sp>
      <p:sp>
        <p:nvSpPr>
          <p:cNvPr id="3" name="Місце для вмісту 2">
            <a:extLst>
              <a:ext uri="{FF2B5EF4-FFF2-40B4-BE49-F238E27FC236}">
                <a16:creationId xmlns:a16="http://schemas.microsoft.com/office/drawing/2014/main" id="{2B9D5996-D061-48F8-849F-4BBB0AB5F1E2}"/>
              </a:ext>
            </a:extLst>
          </p:cNvPr>
          <p:cNvSpPr>
            <a:spLocks noGrp="1"/>
          </p:cNvSpPr>
          <p:nvPr>
            <p:ph idx="1"/>
          </p:nvPr>
        </p:nvSpPr>
        <p:spPr/>
        <p:txBody>
          <a:bodyPr/>
          <a:lstStyle/>
          <a:p>
            <a:r>
              <a:rPr lang="uk-UA" sz="1800" dirty="0">
                <a:effectLst/>
                <a:latin typeface="Times New Roman" panose="02020603050405020304" pitchFamily="18" charset="0"/>
                <a:ea typeface="Times New Roman" panose="02020603050405020304" pitchFamily="18" charset="0"/>
              </a:rPr>
              <a:t>Кожний акт спілкування передбачає наявність не менше двох партнерів, які мають комунікативний статус. Комунікативні ролі зумовлені статево-віковими та соціальними ролями, а також залежать від комунікативної ситуації.</a:t>
            </a:r>
          </a:p>
          <a:p>
            <a:r>
              <a:rPr lang="uk-UA" sz="1800" dirty="0">
                <a:solidFill>
                  <a:srgbClr val="000000"/>
                </a:solidFill>
                <a:effectLst/>
                <a:latin typeface="Times New Roman" panose="02020603050405020304" pitchFamily="18" charset="0"/>
                <a:ea typeface="Times New Roman" panose="02020603050405020304" pitchFamily="18" charset="0"/>
              </a:rPr>
              <a:t>Спілкуванню передує стадія орієнтації: партнери визначають свою тактику поведінки. Основними параметрами є стать, вік і суспільне становище. Етикет, насамперед, і забезпечує спілкування партнерів.</a:t>
            </a:r>
            <a:endParaRPr lang="uk-UA" sz="1800" dirty="0">
              <a:effectLst/>
              <a:latin typeface="Times New Roman" panose="02020603050405020304" pitchFamily="18" charset="0"/>
              <a:ea typeface="Times New Roman" panose="02020603050405020304" pitchFamily="18" charset="0"/>
            </a:endParaRPr>
          </a:p>
          <a:p>
            <a:r>
              <a:rPr lang="uk-UA" sz="1800" dirty="0">
                <a:solidFill>
                  <a:srgbClr val="000000"/>
                </a:solidFill>
                <a:effectLst/>
                <a:latin typeface="Times New Roman" panose="02020603050405020304" pitchFamily="18" charset="0"/>
                <a:ea typeface="Times New Roman" panose="02020603050405020304" pitchFamily="18" charset="0"/>
              </a:rPr>
              <a:t>Більш вільні форми поведінки існують серед родичів, друзів, сусідів. Чіткіше дотримуються правил етикету під час свят і ритуалів, аніж у побуті.</a:t>
            </a:r>
            <a:endParaRPr lang="uk-UA" sz="1800" dirty="0">
              <a:effectLst/>
              <a:latin typeface="Times New Roman" panose="02020603050405020304" pitchFamily="18" charset="0"/>
              <a:ea typeface="Times New Roman" panose="02020603050405020304" pitchFamily="18" charset="0"/>
            </a:endParaRPr>
          </a:p>
          <a:p>
            <a:pPr marL="0" indent="0">
              <a:buNone/>
            </a:pPr>
            <a:endParaRPr lang="uk-UA" dirty="0"/>
          </a:p>
        </p:txBody>
      </p:sp>
    </p:spTree>
    <p:extLst>
      <p:ext uri="{BB962C8B-B14F-4D97-AF65-F5344CB8AC3E}">
        <p14:creationId xmlns:p14="http://schemas.microsoft.com/office/powerpoint/2010/main" val="157156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2B635E-5438-4DFF-85BE-8B9644E86098}"/>
              </a:ext>
            </a:extLst>
          </p:cNvPr>
          <p:cNvSpPr>
            <a:spLocks noGrp="1"/>
          </p:cNvSpPr>
          <p:nvPr>
            <p:ph type="title"/>
          </p:nvPr>
        </p:nvSpPr>
        <p:spPr/>
        <p:txBody>
          <a:bodyPr>
            <a:normAutofit fontScale="90000"/>
          </a:bodyPr>
          <a:lstStyle/>
          <a:p>
            <a:r>
              <a:rPr lang="uk-UA" dirty="0"/>
              <a:t>З яким синонімом у ВАС асоціюється поняття етикету?</a:t>
            </a:r>
          </a:p>
        </p:txBody>
      </p:sp>
      <p:pic>
        <p:nvPicPr>
          <p:cNvPr id="5" name="Рисунок 4">
            <a:extLst>
              <a:ext uri="{FF2B5EF4-FFF2-40B4-BE49-F238E27FC236}">
                <a16:creationId xmlns:a16="http://schemas.microsoft.com/office/drawing/2014/main" id="{EBF9DDE9-B9F9-42E2-AA90-ACDAB4118A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755" y="2093976"/>
            <a:ext cx="7342582" cy="4142803"/>
          </a:xfrm>
          <a:prstGeom prst="rect">
            <a:avLst/>
          </a:prstGeom>
        </p:spPr>
      </p:pic>
    </p:spTree>
    <p:extLst>
      <p:ext uri="{BB962C8B-B14F-4D97-AF65-F5344CB8AC3E}">
        <p14:creationId xmlns:p14="http://schemas.microsoft.com/office/powerpoint/2010/main" val="2077035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23D0C6-E4E8-47E1-A920-C879CC0B516C}"/>
              </a:ext>
            </a:extLst>
          </p:cNvPr>
          <p:cNvSpPr>
            <a:spLocks noGrp="1"/>
          </p:cNvSpPr>
          <p:nvPr>
            <p:ph type="title"/>
          </p:nvPr>
        </p:nvSpPr>
        <p:spPr>
          <a:xfrm>
            <a:off x="838200" y="839755"/>
            <a:ext cx="10515600" cy="850933"/>
          </a:xfrm>
        </p:spPr>
        <p:txBody>
          <a:bodyPr>
            <a:normAutofit fontScale="90000"/>
          </a:bodyPr>
          <a:lstStyle/>
          <a:p>
            <a:r>
              <a:rPr lang="uk-UA" sz="4400" b="1" dirty="0">
                <a:solidFill>
                  <a:srgbClr val="000000"/>
                </a:solidFill>
                <a:effectLst/>
                <a:latin typeface="Times New Roman" panose="02020603050405020304" pitchFamily="18" charset="0"/>
                <a:ea typeface="Times New Roman" panose="02020603050405020304" pitchFamily="18" charset="0"/>
              </a:rPr>
              <a:t>Сучасному етикету притаманні чотири основні принципи</a:t>
            </a:r>
            <a:br>
              <a:rPr lang="uk-UA" sz="4400" dirty="0">
                <a:effectLst/>
                <a:latin typeface="Times New Roman" panose="02020603050405020304" pitchFamily="18" charset="0"/>
                <a:ea typeface="Times New Roman" panose="02020603050405020304" pitchFamily="18" charset="0"/>
              </a:rPr>
            </a:br>
            <a:endParaRPr lang="uk-UA" dirty="0"/>
          </a:p>
        </p:txBody>
      </p:sp>
      <p:sp>
        <p:nvSpPr>
          <p:cNvPr id="3" name="Місце для вмісту 2">
            <a:extLst>
              <a:ext uri="{FF2B5EF4-FFF2-40B4-BE49-F238E27FC236}">
                <a16:creationId xmlns:a16="http://schemas.microsoft.com/office/drawing/2014/main" id="{364830A7-1CD4-4FBF-B3D4-80E76E435DB6}"/>
              </a:ext>
            </a:extLst>
          </p:cNvPr>
          <p:cNvSpPr>
            <a:spLocks noGrp="1"/>
          </p:cNvSpPr>
          <p:nvPr>
            <p:ph idx="1"/>
          </p:nvPr>
        </p:nvSpPr>
        <p:spPr/>
        <p:txBody>
          <a:bodyPr/>
          <a:lstStyle/>
          <a:p>
            <a:pPr indent="450215" algn="just"/>
            <a:r>
              <a:rPr lang="uk-UA" sz="1800" dirty="0">
                <a:solidFill>
                  <a:srgbClr val="000000"/>
                </a:solidFill>
                <a:effectLst/>
                <a:latin typeface="Times New Roman" panose="02020603050405020304" pitchFamily="18" charset="0"/>
                <a:ea typeface="Times New Roman" panose="02020603050405020304" pitchFamily="18" charset="0"/>
              </a:rPr>
              <a:t>I  – принцип гуманізму й людяності, який вимагає   бути   ввічливим,   тактовним,   ґречним, скромним.</a:t>
            </a:r>
            <a:endParaRPr lang="uk-UA" sz="1800" dirty="0">
              <a:effectLst/>
              <a:latin typeface="Times New Roman" panose="02020603050405020304" pitchFamily="18" charset="0"/>
              <a:ea typeface="Times New Roman" panose="02020603050405020304" pitchFamily="18" charset="0"/>
            </a:endParaRPr>
          </a:p>
          <a:p>
            <a:pPr indent="450215" algn="just"/>
            <a:r>
              <a:rPr lang="uk-UA" sz="1800" dirty="0">
                <a:solidFill>
                  <a:srgbClr val="000000"/>
                </a:solidFill>
                <a:effectLst/>
                <a:latin typeface="Times New Roman" panose="02020603050405020304" pitchFamily="18" charset="0"/>
                <a:ea typeface="Times New Roman" panose="02020603050405020304" pitchFamily="18" charset="0"/>
              </a:rPr>
              <a:t>II  – принцип доцільності дій, який дає змогу людині поводитися розумно, просто, зручно для себе й оточуючих.</a:t>
            </a:r>
            <a:endParaRPr lang="uk-UA" sz="1800" dirty="0">
              <a:effectLst/>
              <a:latin typeface="Times New Roman" panose="02020603050405020304" pitchFamily="18" charset="0"/>
              <a:ea typeface="Times New Roman" panose="02020603050405020304" pitchFamily="18" charset="0"/>
            </a:endParaRPr>
          </a:p>
          <a:p>
            <a:pPr indent="450215" algn="just"/>
            <a:r>
              <a:rPr lang="uk-UA" sz="1800" dirty="0">
                <a:solidFill>
                  <a:srgbClr val="000000"/>
                </a:solidFill>
                <a:effectLst/>
                <a:latin typeface="Times New Roman" panose="02020603050405020304" pitchFamily="18" charset="0"/>
                <a:ea typeface="Times New Roman" panose="02020603050405020304" pitchFamily="18" charset="0"/>
              </a:rPr>
              <a:t>III – принцип краси поведінки, шляхетності.</a:t>
            </a:r>
            <a:endParaRPr lang="uk-UA" sz="1800" dirty="0">
              <a:effectLst/>
              <a:latin typeface="Times New Roman" panose="02020603050405020304" pitchFamily="18" charset="0"/>
              <a:ea typeface="Times New Roman" panose="02020603050405020304" pitchFamily="18" charset="0"/>
            </a:endParaRPr>
          </a:p>
          <a:p>
            <a:pPr indent="450215" algn="just"/>
            <a:r>
              <a:rPr lang="uk-UA" sz="1800" dirty="0">
                <a:solidFill>
                  <a:srgbClr val="000000"/>
                </a:solidFill>
                <a:effectLst/>
                <a:latin typeface="Times New Roman" panose="02020603050405020304" pitchFamily="18" charset="0"/>
                <a:ea typeface="Times New Roman" panose="02020603050405020304" pitchFamily="18" charset="0"/>
              </a:rPr>
              <a:t>IV  – принцип дотримання звичаїв і традицій тієї країни, в якій перебуває  людина.</a:t>
            </a:r>
            <a:endParaRPr lang="uk-UA" sz="1800" dirty="0">
              <a:effectLst/>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381366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941917-4FB3-46B1-81BB-3B37C32CB018}"/>
              </a:ext>
            </a:extLst>
          </p:cNvPr>
          <p:cNvSpPr>
            <a:spLocks noGrp="1"/>
          </p:cNvSpPr>
          <p:nvPr>
            <p:ph type="title"/>
          </p:nvPr>
        </p:nvSpPr>
        <p:spPr/>
        <p:txBody>
          <a:bodyPr/>
          <a:lstStyle/>
          <a:p>
            <a:r>
              <a:rPr lang="uk-UA" dirty="0"/>
              <a:t>Що формує виконання етикетних правил?</a:t>
            </a:r>
          </a:p>
        </p:txBody>
      </p:sp>
      <p:sp>
        <p:nvSpPr>
          <p:cNvPr id="3" name="Місце для вмісту 2">
            <a:extLst>
              <a:ext uri="{FF2B5EF4-FFF2-40B4-BE49-F238E27FC236}">
                <a16:creationId xmlns:a16="http://schemas.microsoft.com/office/drawing/2014/main" id="{537CDBAB-62B8-4FE6-A904-BE8DBE1BD905}"/>
              </a:ext>
            </a:extLst>
          </p:cNvPr>
          <p:cNvSpPr>
            <a:spLocks noGrp="1"/>
          </p:cNvSpPr>
          <p:nvPr>
            <p:ph idx="1"/>
          </p:nvPr>
        </p:nvSpPr>
        <p:spPr/>
        <p:txBody>
          <a:bodyPr/>
          <a:lstStyle/>
          <a:p>
            <a:r>
              <a:rPr lang="uk-UA" dirty="0"/>
              <a:t>Їх знання та розуміння.</a:t>
            </a:r>
          </a:p>
          <a:p>
            <a:r>
              <a:rPr lang="uk-UA" dirty="0"/>
              <a:t>Соціально-демографічні характеристики.</a:t>
            </a:r>
          </a:p>
          <a:p>
            <a:r>
              <a:rPr lang="uk-UA" dirty="0"/>
              <a:t>Сімейно-родові характеристики.</a:t>
            </a:r>
          </a:p>
          <a:p>
            <a:r>
              <a:rPr lang="uk-UA" dirty="0"/>
              <a:t>Політична ситуація.</a:t>
            </a:r>
          </a:p>
          <a:p>
            <a:endParaRPr lang="uk-UA" dirty="0"/>
          </a:p>
          <a:p>
            <a:endParaRPr lang="uk-UA" dirty="0"/>
          </a:p>
          <a:p>
            <a:r>
              <a:rPr lang="uk-UA" b="1" i="1" dirty="0"/>
              <a:t>Додайте перелік аспектами, які на Вашу думку, сприяють виконанню правил.</a:t>
            </a:r>
          </a:p>
          <a:p>
            <a:endParaRPr lang="uk-UA" dirty="0"/>
          </a:p>
        </p:txBody>
      </p:sp>
    </p:spTree>
    <p:extLst>
      <p:ext uri="{BB962C8B-B14F-4D97-AF65-F5344CB8AC3E}">
        <p14:creationId xmlns:p14="http://schemas.microsoft.com/office/powerpoint/2010/main" val="2775671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1F5613-E801-4E54-9F2B-C5D5CCDE557B}"/>
              </a:ext>
            </a:extLst>
          </p:cNvPr>
          <p:cNvSpPr>
            <a:spLocks noGrp="1"/>
          </p:cNvSpPr>
          <p:nvPr>
            <p:ph type="title"/>
          </p:nvPr>
        </p:nvSpPr>
        <p:spPr/>
        <p:txBody>
          <a:bodyPr/>
          <a:lstStyle/>
          <a:p>
            <a:r>
              <a:rPr lang="uk-UA" dirty="0"/>
              <a:t>5. Види етикету (умовно)</a:t>
            </a:r>
          </a:p>
        </p:txBody>
      </p:sp>
      <p:graphicFrame>
        <p:nvGraphicFramePr>
          <p:cNvPr id="4" name="Місце для вмісту 3">
            <a:extLst>
              <a:ext uri="{FF2B5EF4-FFF2-40B4-BE49-F238E27FC236}">
                <a16:creationId xmlns:a16="http://schemas.microsoft.com/office/drawing/2014/main" id="{F5E9B30A-9FCA-451D-90D7-B1FD61314F68}"/>
              </a:ext>
            </a:extLst>
          </p:cNvPr>
          <p:cNvGraphicFramePr>
            <a:graphicFrameLocks noGrp="1"/>
          </p:cNvGraphicFramePr>
          <p:nvPr>
            <p:ph idx="1"/>
            <p:extLst>
              <p:ext uri="{D42A27DB-BD31-4B8C-83A1-F6EECF244321}">
                <p14:modId xmlns:p14="http://schemas.microsoft.com/office/powerpoint/2010/main" val="1411001727"/>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3677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A4B2D5-C578-472B-AB9E-D906904D1B19}"/>
              </a:ext>
            </a:extLst>
          </p:cNvPr>
          <p:cNvSpPr>
            <a:spLocks noGrp="1"/>
          </p:cNvSpPr>
          <p:nvPr>
            <p:ph type="title"/>
          </p:nvPr>
        </p:nvSpPr>
        <p:spPr/>
        <p:txBody>
          <a:bodyPr/>
          <a:lstStyle/>
          <a:p>
            <a:r>
              <a:rPr lang="uk-UA" dirty="0"/>
              <a:t>5. Види етикету (умовно)</a:t>
            </a:r>
          </a:p>
        </p:txBody>
      </p:sp>
      <p:sp>
        <p:nvSpPr>
          <p:cNvPr id="3" name="Місце для вмісту 2">
            <a:extLst>
              <a:ext uri="{FF2B5EF4-FFF2-40B4-BE49-F238E27FC236}">
                <a16:creationId xmlns:a16="http://schemas.microsoft.com/office/drawing/2014/main" id="{B453B2F5-B9C3-464B-A8C0-F1C3AE13F8AB}"/>
              </a:ext>
            </a:extLst>
          </p:cNvPr>
          <p:cNvSpPr>
            <a:spLocks noGrp="1"/>
          </p:cNvSpPr>
          <p:nvPr>
            <p:ph idx="1"/>
          </p:nvPr>
        </p:nvSpPr>
        <p:spPr/>
        <p:txBody>
          <a:bodyPr>
            <a:normAutofit/>
          </a:bodyPr>
          <a:lstStyle/>
          <a:p>
            <a:pPr algn="just"/>
            <a:r>
              <a:rPr lang="ru-RU" b="0" i="0" dirty="0" err="1">
                <a:solidFill>
                  <a:srgbClr val="222222"/>
                </a:solidFill>
                <a:effectLst/>
                <a:latin typeface="Roboto" panose="02000000000000000000" pitchFamily="2" charset="0"/>
              </a:rPr>
              <a:t>Придворний</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етикет</a:t>
            </a:r>
            <a:r>
              <a:rPr lang="ru-RU" b="0" i="0" dirty="0">
                <a:solidFill>
                  <a:srgbClr val="222222"/>
                </a:solidFill>
                <a:effectLst/>
                <a:latin typeface="Roboto" panose="02000000000000000000" pitchFamily="2" charset="0"/>
              </a:rPr>
              <a:t> – </a:t>
            </a:r>
            <a:r>
              <a:rPr lang="ru-RU" b="0" i="0" dirty="0" err="1">
                <a:solidFill>
                  <a:srgbClr val="222222"/>
                </a:solidFill>
                <a:effectLst/>
                <a:latin typeface="Roboto" panose="02000000000000000000" pitchFamily="2" charset="0"/>
              </a:rPr>
              <a:t>суворо</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визначений</a:t>
            </a:r>
            <a:r>
              <a:rPr lang="ru-RU" b="0" i="0" dirty="0">
                <a:solidFill>
                  <a:srgbClr val="222222"/>
                </a:solidFill>
                <a:effectLst/>
                <a:latin typeface="Roboto" panose="02000000000000000000" pitchFamily="2" charset="0"/>
              </a:rPr>
              <a:t> порядок і </a:t>
            </a:r>
            <a:r>
              <a:rPr lang="ru-RU" b="0" i="0" dirty="0" err="1">
                <a:solidFill>
                  <a:srgbClr val="222222"/>
                </a:solidFill>
                <a:effectLst/>
                <a:latin typeface="Roboto" panose="02000000000000000000" pitchFamily="2" charset="0"/>
              </a:rPr>
              <a:t>норми</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поведінки</a:t>
            </a:r>
            <a:r>
              <a:rPr lang="ru-RU" b="0" i="0" dirty="0">
                <a:solidFill>
                  <a:srgbClr val="222222"/>
                </a:solidFill>
                <a:effectLst/>
                <a:latin typeface="Roboto" panose="02000000000000000000" pitchFamily="2" charset="0"/>
              </a:rPr>
              <a:t> при дворах </a:t>
            </a:r>
            <a:r>
              <a:rPr lang="ru-RU" b="0" i="0" dirty="0" err="1">
                <a:solidFill>
                  <a:srgbClr val="222222"/>
                </a:solidFill>
                <a:effectLst/>
                <a:latin typeface="Roboto" panose="02000000000000000000" pitchFamily="2" charset="0"/>
              </a:rPr>
              <a:t>монархів</a:t>
            </a:r>
            <a:r>
              <a:rPr lang="ru-RU" b="0" i="0" dirty="0">
                <a:solidFill>
                  <a:srgbClr val="222222"/>
                </a:solidFill>
                <a:effectLst/>
                <a:latin typeface="Roboto" panose="02000000000000000000" pitchFamily="2" charset="0"/>
              </a:rPr>
              <a:t>.</a:t>
            </a:r>
          </a:p>
          <a:p>
            <a:pPr algn="just"/>
            <a:r>
              <a:rPr lang="ru-RU" b="0" i="0" dirty="0" err="1">
                <a:solidFill>
                  <a:srgbClr val="222222"/>
                </a:solidFill>
                <a:effectLst/>
                <a:latin typeface="Roboto" panose="02000000000000000000" pitchFamily="2" charset="0"/>
              </a:rPr>
              <a:t>Військовий</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етикет</a:t>
            </a:r>
            <a:r>
              <a:rPr lang="ru-RU" b="0" i="0" dirty="0">
                <a:solidFill>
                  <a:srgbClr val="222222"/>
                </a:solidFill>
                <a:effectLst/>
                <a:latin typeface="Roboto" panose="02000000000000000000" pitchFamily="2" charset="0"/>
              </a:rPr>
              <a:t> – низка </a:t>
            </a:r>
            <a:r>
              <a:rPr lang="ru-RU" b="0" i="0" dirty="0" err="1">
                <a:solidFill>
                  <a:srgbClr val="222222"/>
                </a:solidFill>
                <a:effectLst/>
                <a:latin typeface="Roboto" panose="02000000000000000000" pitchFamily="2" charset="0"/>
              </a:rPr>
              <a:t>загальноприйнятих</a:t>
            </a:r>
            <a:r>
              <a:rPr lang="ru-RU" b="0" i="0" dirty="0">
                <a:solidFill>
                  <a:srgbClr val="222222"/>
                </a:solidFill>
                <a:effectLst/>
                <a:latin typeface="Roboto" panose="02000000000000000000" pitchFamily="2" charset="0"/>
              </a:rPr>
              <a:t> у </a:t>
            </a:r>
            <a:r>
              <a:rPr lang="ru-RU" b="0" i="0" dirty="0" err="1">
                <a:solidFill>
                  <a:srgbClr val="222222"/>
                </a:solidFill>
                <a:effectLst/>
                <a:latin typeface="Roboto" panose="02000000000000000000" pitchFamily="2" charset="0"/>
              </a:rPr>
              <a:t>певній</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армії</a:t>
            </a:r>
            <a:r>
              <a:rPr lang="ru-RU" b="0" i="0" dirty="0">
                <a:solidFill>
                  <a:srgbClr val="222222"/>
                </a:solidFill>
                <a:effectLst/>
                <a:latin typeface="Roboto" panose="02000000000000000000" pitchFamily="2" charset="0"/>
              </a:rPr>
              <a:t> правил та норм </a:t>
            </a:r>
            <a:r>
              <a:rPr lang="ru-RU" b="0" i="0" dirty="0" err="1">
                <a:solidFill>
                  <a:srgbClr val="222222"/>
                </a:solidFill>
                <a:effectLst/>
                <a:latin typeface="Roboto" panose="02000000000000000000" pitchFamily="2" charset="0"/>
              </a:rPr>
              <a:t>поведінки</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військовослужбовців</a:t>
            </a:r>
            <a:r>
              <a:rPr lang="ru-RU" b="0" i="0" dirty="0">
                <a:solidFill>
                  <a:srgbClr val="222222"/>
                </a:solidFill>
                <a:effectLst/>
                <a:latin typeface="Roboto" panose="02000000000000000000" pitchFamily="2" charset="0"/>
              </a:rPr>
              <a:t>.</a:t>
            </a:r>
          </a:p>
          <a:p>
            <a:pPr algn="just"/>
            <a:r>
              <a:rPr lang="ru-RU" b="0" i="0" dirty="0" err="1">
                <a:solidFill>
                  <a:srgbClr val="222222"/>
                </a:solidFill>
                <a:effectLst/>
                <a:latin typeface="Roboto" panose="02000000000000000000" pitchFamily="2" charset="0"/>
              </a:rPr>
              <a:t>Дипломатичний</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етикет</a:t>
            </a:r>
            <a:r>
              <a:rPr lang="ru-RU" b="0" i="0" dirty="0">
                <a:solidFill>
                  <a:srgbClr val="222222"/>
                </a:solidFill>
                <a:effectLst/>
                <a:latin typeface="Roboto" panose="02000000000000000000" pitchFamily="2" charset="0"/>
              </a:rPr>
              <a:t> – </a:t>
            </a:r>
            <a:r>
              <a:rPr lang="ru-RU" b="0" i="0" dirty="0" err="1">
                <a:solidFill>
                  <a:srgbClr val="222222"/>
                </a:solidFill>
                <a:effectLst/>
                <a:latin typeface="Roboto" panose="02000000000000000000" pitchFamily="2" charset="0"/>
              </a:rPr>
              <a:t>визначає</a:t>
            </a:r>
            <a:r>
              <a:rPr lang="ru-RU" b="0" i="0" dirty="0">
                <a:solidFill>
                  <a:srgbClr val="222222"/>
                </a:solidFill>
                <a:effectLst/>
                <a:latin typeface="Roboto" panose="02000000000000000000" pitchFamily="2" charset="0"/>
              </a:rPr>
              <a:t> правила у </a:t>
            </a:r>
            <a:r>
              <a:rPr lang="ru-RU" b="0" i="0" dirty="0" err="1">
                <a:solidFill>
                  <a:srgbClr val="222222"/>
                </a:solidFill>
                <a:effectLst/>
                <a:latin typeface="Roboto" panose="02000000000000000000" pitchFamily="2" charset="0"/>
              </a:rPr>
              <a:t>відносинах</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між</a:t>
            </a:r>
            <a:r>
              <a:rPr lang="ru-RU" b="0" i="0" dirty="0">
                <a:solidFill>
                  <a:srgbClr val="222222"/>
                </a:solidFill>
                <a:effectLst/>
                <a:latin typeface="Roboto" panose="02000000000000000000" pitchFamily="2" charset="0"/>
              </a:rPr>
              <a:t> державами та </a:t>
            </a:r>
            <a:r>
              <a:rPr lang="ru-RU" b="0" i="0" dirty="0" err="1">
                <a:solidFill>
                  <a:srgbClr val="222222"/>
                </a:solidFill>
                <a:effectLst/>
                <a:latin typeface="Roboto" panose="02000000000000000000" pitchFamily="2" charset="0"/>
              </a:rPr>
              <a:t>їх</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офіційними</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представниками</a:t>
            </a:r>
            <a:r>
              <a:rPr lang="ru-RU" b="0" i="0" dirty="0">
                <a:solidFill>
                  <a:srgbClr val="222222"/>
                </a:solidFill>
                <a:effectLst/>
                <a:latin typeface="Roboto" panose="02000000000000000000" pitchFamily="2" charset="0"/>
              </a:rPr>
              <a:t> – дипломатами.</a:t>
            </a:r>
          </a:p>
          <a:p>
            <a:pPr algn="just"/>
            <a:r>
              <a:rPr lang="ru-RU" b="0" i="0" dirty="0" err="1">
                <a:solidFill>
                  <a:srgbClr val="222222"/>
                </a:solidFill>
                <a:effectLst/>
                <a:latin typeface="Roboto" panose="02000000000000000000" pitchFamily="2" charset="0"/>
              </a:rPr>
              <a:t>Загальногромадянський</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етикет</a:t>
            </a:r>
            <a:r>
              <a:rPr lang="ru-RU" b="0" i="0" dirty="0">
                <a:solidFill>
                  <a:srgbClr val="222222"/>
                </a:solidFill>
                <a:effectLst/>
                <a:latin typeface="Roboto" panose="02000000000000000000" pitchFamily="2" charset="0"/>
              </a:rPr>
              <a:t> – </a:t>
            </a:r>
            <a:r>
              <a:rPr lang="ru-RU" b="0" i="0" dirty="0" err="1">
                <a:solidFill>
                  <a:srgbClr val="222222"/>
                </a:solidFill>
                <a:effectLst/>
                <a:latin typeface="Roboto" panose="02000000000000000000" pitchFamily="2" charset="0"/>
              </a:rPr>
              <a:t>сукупність</a:t>
            </a:r>
            <a:r>
              <a:rPr lang="ru-RU" b="0" i="0" dirty="0">
                <a:solidFill>
                  <a:srgbClr val="222222"/>
                </a:solidFill>
                <a:effectLst/>
                <a:latin typeface="Roboto" panose="02000000000000000000" pitchFamily="2" charset="0"/>
              </a:rPr>
              <a:t> правил, </a:t>
            </a:r>
            <a:r>
              <a:rPr lang="ru-RU" b="0" i="0" dirty="0" err="1">
                <a:solidFill>
                  <a:srgbClr val="222222"/>
                </a:solidFill>
                <a:effectLst/>
                <a:latin typeface="Roboto" panose="02000000000000000000" pitchFamily="2" charset="0"/>
              </a:rPr>
              <a:t>традицій</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умовностей</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яких</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дотримуються</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приватні</a:t>
            </a:r>
            <a:r>
              <a:rPr lang="ru-RU" b="0" i="0" dirty="0">
                <a:solidFill>
                  <a:srgbClr val="222222"/>
                </a:solidFill>
                <a:effectLst/>
                <a:latin typeface="Roboto" panose="02000000000000000000" pitchFamily="2" charset="0"/>
              </a:rPr>
              <a:t> особи </a:t>
            </a:r>
            <a:r>
              <a:rPr lang="ru-RU" b="0" i="0" dirty="0" err="1">
                <a:solidFill>
                  <a:srgbClr val="222222"/>
                </a:solidFill>
                <a:effectLst/>
                <a:latin typeface="Roboto" panose="02000000000000000000" pitchFamily="2" charset="0"/>
              </a:rPr>
              <a:t>певного</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суспільства</a:t>
            </a:r>
            <a:r>
              <a:rPr lang="ru-RU" b="0" i="0" dirty="0">
                <a:solidFill>
                  <a:srgbClr val="222222"/>
                </a:solidFill>
                <a:effectLst/>
                <a:latin typeface="Roboto" panose="02000000000000000000" pitchFamily="2" charset="0"/>
              </a:rPr>
              <a:t>.</a:t>
            </a:r>
          </a:p>
          <a:p>
            <a:pPr algn="just"/>
            <a:r>
              <a:rPr lang="ru-RU" b="0" i="0" dirty="0" err="1">
                <a:solidFill>
                  <a:srgbClr val="222222"/>
                </a:solidFill>
                <a:effectLst/>
                <a:latin typeface="Roboto" panose="02000000000000000000" pitchFamily="2" charset="0"/>
              </a:rPr>
              <a:t>Службовий</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або</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діловий</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етикет</a:t>
            </a:r>
            <a:r>
              <a:rPr lang="ru-RU" b="0" i="0" dirty="0">
                <a:solidFill>
                  <a:srgbClr val="222222"/>
                </a:solidFill>
                <a:effectLst/>
                <a:latin typeface="Roboto" panose="02000000000000000000" pitchFamily="2" charset="0"/>
              </a:rPr>
              <a:t> – </a:t>
            </a:r>
            <a:r>
              <a:rPr lang="ru-RU" b="0" i="0" dirty="0" err="1">
                <a:solidFill>
                  <a:srgbClr val="222222"/>
                </a:solidFill>
                <a:effectLst/>
                <a:latin typeface="Roboto" panose="02000000000000000000" pitchFamily="2" charset="0"/>
              </a:rPr>
              <a:t>визначений</a:t>
            </a:r>
            <a:r>
              <a:rPr lang="ru-RU" b="0" i="0" dirty="0">
                <a:solidFill>
                  <a:srgbClr val="222222"/>
                </a:solidFill>
                <a:effectLst/>
                <a:latin typeface="Roboto" panose="02000000000000000000" pitchFamily="2" charset="0"/>
              </a:rPr>
              <a:t> порядок і </a:t>
            </a:r>
            <a:r>
              <a:rPr lang="ru-RU" b="0" i="0" dirty="0" err="1">
                <a:solidFill>
                  <a:srgbClr val="222222"/>
                </a:solidFill>
                <a:effectLst/>
                <a:latin typeface="Roboto" panose="02000000000000000000" pitchFamily="2" charset="0"/>
              </a:rPr>
              <a:t>норми</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поведінки</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між</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колегами</a:t>
            </a:r>
            <a:r>
              <a:rPr lang="ru-RU" b="0" i="0" dirty="0">
                <a:solidFill>
                  <a:srgbClr val="222222"/>
                </a:solidFill>
                <a:effectLst/>
                <a:latin typeface="Roboto" panose="02000000000000000000" pitchFamily="2" charset="0"/>
              </a:rPr>
              <a:t> по </a:t>
            </a:r>
            <a:r>
              <a:rPr lang="ru-RU" b="0" i="0" dirty="0" err="1">
                <a:solidFill>
                  <a:srgbClr val="222222"/>
                </a:solidFill>
                <a:effectLst/>
                <a:latin typeface="Roboto" panose="02000000000000000000" pitchFamily="2" charset="0"/>
              </a:rPr>
              <a:t>роботі</a:t>
            </a:r>
            <a:r>
              <a:rPr lang="ru-RU" b="0" i="0" dirty="0">
                <a:solidFill>
                  <a:srgbClr val="222222"/>
                </a:solidFill>
                <a:effectLst/>
                <a:latin typeface="Roboto" panose="02000000000000000000" pitchFamily="2" charset="0"/>
              </a:rPr>
              <a:t>.</a:t>
            </a:r>
          </a:p>
          <a:p>
            <a:endParaRPr lang="uk-UA" dirty="0"/>
          </a:p>
        </p:txBody>
      </p:sp>
    </p:spTree>
    <p:extLst>
      <p:ext uri="{BB962C8B-B14F-4D97-AF65-F5344CB8AC3E}">
        <p14:creationId xmlns:p14="http://schemas.microsoft.com/office/powerpoint/2010/main" val="2643684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696107-0E47-4136-8059-35C11026186F}"/>
              </a:ext>
            </a:extLst>
          </p:cNvPr>
          <p:cNvSpPr>
            <a:spLocks noGrp="1"/>
          </p:cNvSpPr>
          <p:nvPr>
            <p:ph type="title"/>
          </p:nvPr>
        </p:nvSpPr>
        <p:spPr/>
        <p:txBody>
          <a:bodyPr/>
          <a:lstStyle/>
          <a:p>
            <a:r>
              <a:rPr lang="uk-UA" dirty="0"/>
              <a:t>Подумайте</a:t>
            </a:r>
          </a:p>
        </p:txBody>
      </p:sp>
      <p:sp>
        <p:nvSpPr>
          <p:cNvPr id="3" name="Місце для вмісту 2">
            <a:extLst>
              <a:ext uri="{FF2B5EF4-FFF2-40B4-BE49-F238E27FC236}">
                <a16:creationId xmlns:a16="http://schemas.microsoft.com/office/drawing/2014/main" id="{E5A59EA9-81FB-4F93-ADAF-BF338B17F1C3}"/>
              </a:ext>
            </a:extLst>
          </p:cNvPr>
          <p:cNvSpPr>
            <a:spLocks noGrp="1"/>
          </p:cNvSpPr>
          <p:nvPr>
            <p:ph idx="1"/>
          </p:nvPr>
        </p:nvSpPr>
        <p:spPr>
          <a:xfrm>
            <a:off x="838200" y="1825625"/>
            <a:ext cx="4051041" cy="4351338"/>
          </a:xfrm>
        </p:spPr>
        <p:txBody>
          <a:bodyPr/>
          <a:lstStyle/>
          <a:p>
            <a:r>
              <a:rPr lang="uk-UA" dirty="0"/>
              <a:t>Якими видами можна доповнити цю класифікацію?</a:t>
            </a:r>
          </a:p>
        </p:txBody>
      </p:sp>
      <p:pic>
        <p:nvPicPr>
          <p:cNvPr id="4" name="Picture 2" descr="знак-питання • Асоціація західноукраїнських забудовників">
            <a:extLst>
              <a:ext uri="{FF2B5EF4-FFF2-40B4-BE49-F238E27FC236}">
                <a16:creationId xmlns:a16="http://schemas.microsoft.com/office/drawing/2014/main" id="{E0A2FD78-BB42-4E7A-A773-696EF5E43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18974"/>
            <a:ext cx="4432218" cy="295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683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C9E1A3-8784-4F7A-8306-10F4BCD256E5}"/>
              </a:ext>
            </a:extLst>
          </p:cNvPr>
          <p:cNvSpPr>
            <a:spLocks noGrp="1"/>
          </p:cNvSpPr>
          <p:nvPr>
            <p:ph type="title"/>
          </p:nvPr>
        </p:nvSpPr>
        <p:spPr/>
        <p:txBody>
          <a:bodyPr/>
          <a:lstStyle/>
          <a:p>
            <a:r>
              <a:rPr lang="uk-UA" dirty="0"/>
              <a:t>Про що варто </a:t>
            </a:r>
            <a:r>
              <a:rPr lang="uk-UA" dirty="0" err="1"/>
              <a:t>пам</a:t>
            </a:r>
            <a:r>
              <a:rPr lang="en-US" dirty="0"/>
              <a:t>’</a:t>
            </a:r>
            <a:r>
              <a:rPr lang="uk-UA" dirty="0" err="1"/>
              <a:t>ятати</a:t>
            </a:r>
            <a:endParaRPr lang="uk-UA" dirty="0"/>
          </a:p>
        </p:txBody>
      </p:sp>
      <p:sp>
        <p:nvSpPr>
          <p:cNvPr id="3" name="Місце для вмісту 2">
            <a:extLst>
              <a:ext uri="{FF2B5EF4-FFF2-40B4-BE49-F238E27FC236}">
                <a16:creationId xmlns:a16="http://schemas.microsoft.com/office/drawing/2014/main" id="{5892564B-9A98-45DC-93E1-A7DBAB79C2B7}"/>
              </a:ext>
            </a:extLst>
          </p:cNvPr>
          <p:cNvSpPr>
            <a:spLocks noGrp="1"/>
          </p:cNvSpPr>
          <p:nvPr>
            <p:ph idx="1"/>
          </p:nvPr>
        </p:nvSpPr>
        <p:spPr>
          <a:xfrm>
            <a:off x="838200" y="2873829"/>
            <a:ext cx="10515600" cy="3303134"/>
          </a:xfrm>
        </p:spPr>
        <p:txBody>
          <a:bodyPr>
            <a:normAutofit/>
          </a:bodyPr>
          <a:lstStyle/>
          <a:p>
            <a:r>
              <a:rPr lang="ru-RU" b="0" i="0" dirty="0">
                <a:solidFill>
                  <a:srgbClr val="222222"/>
                </a:solidFill>
                <a:effectLst/>
                <a:latin typeface="Roboto" panose="02000000000000000000" pitchFamily="2" charset="0"/>
              </a:rPr>
              <a:t>Правила </a:t>
            </a:r>
            <a:r>
              <a:rPr lang="ru-RU" b="0" i="0" dirty="0" err="1">
                <a:solidFill>
                  <a:srgbClr val="222222"/>
                </a:solidFill>
                <a:effectLst/>
                <a:latin typeface="Roboto" panose="02000000000000000000" pitchFamily="2" charset="0"/>
              </a:rPr>
              <a:t>етикету</a:t>
            </a:r>
            <a:r>
              <a:rPr lang="ru-RU" b="0" i="0" dirty="0">
                <a:solidFill>
                  <a:srgbClr val="222222"/>
                </a:solidFill>
                <a:effectLst/>
                <a:latin typeface="Roboto" panose="02000000000000000000" pitchFamily="2" charset="0"/>
              </a:rPr>
              <a:t> не є </a:t>
            </a:r>
            <a:r>
              <a:rPr lang="ru-RU" b="0" i="0" dirty="0" err="1">
                <a:solidFill>
                  <a:srgbClr val="222222"/>
                </a:solidFill>
                <a:effectLst/>
                <a:latin typeface="Roboto" panose="02000000000000000000" pitchFamily="2" charset="0"/>
              </a:rPr>
              <a:t>абсолютними</a:t>
            </a:r>
            <a:r>
              <a:rPr lang="ru-RU" b="0" i="0" dirty="0">
                <a:solidFill>
                  <a:srgbClr val="222222"/>
                </a:solidFill>
                <a:effectLst/>
                <a:latin typeface="Roboto" panose="02000000000000000000" pitchFamily="2" charset="0"/>
              </a:rPr>
              <a:t>, а </a:t>
            </a:r>
            <a:r>
              <a:rPr lang="ru-RU" b="0" i="0" dirty="0" err="1">
                <a:solidFill>
                  <a:srgbClr val="222222"/>
                </a:solidFill>
                <a:effectLst/>
                <a:latin typeface="Roboto" panose="02000000000000000000" pitchFamily="2" charset="0"/>
              </a:rPr>
              <a:t>визначаються</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місцем</a:t>
            </a:r>
            <a:r>
              <a:rPr lang="ru-RU" b="0" i="0" dirty="0">
                <a:solidFill>
                  <a:srgbClr val="222222"/>
                </a:solidFill>
                <a:effectLst/>
                <a:latin typeface="Roboto" panose="02000000000000000000" pitchFamily="2" charset="0"/>
              </a:rPr>
              <a:t>, часом та </a:t>
            </a:r>
            <a:r>
              <a:rPr lang="ru-RU" b="0" i="0" dirty="0" err="1">
                <a:solidFill>
                  <a:srgbClr val="222222"/>
                </a:solidFill>
                <a:effectLst/>
                <a:latin typeface="Roboto" panose="02000000000000000000" pitchFamily="2" charset="0"/>
              </a:rPr>
              <a:t>обставинами</a:t>
            </a:r>
            <a:endParaRPr lang="ru-RU" b="0" i="0" dirty="0">
              <a:solidFill>
                <a:srgbClr val="222222"/>
              </a:solidFill>
              <a:effectLst/>
              <a:latin typeface="Roboto" panose="02000000000000000000" pitchFamily="2" charset="0"/>
            </a:endParaRPr>
          </a:p>
          <a:p>
            <a:r>
              <a:rPr lang="ru-RU" dirty="0">
                <a:solidFill>
                  <a:srgbClr val="222222"/>
                </a:solidFill>
                <a:latin typeface="Roboto" panose="02000000000000000000" pitchFamily="2" charset="0"/>
              </a:rPr>
              <a:t>П</a:t>
            </a:r>
            <a:r>
              <a:rPr lang="ru-RU" b="0" i="0" dirty="0">
                <a:solidFill>
                  <a:srgbClr val="222222"/>
                </a:solidFill>
                <a:effectLst/>
                <a:latin typeface="Roboto" panose="02000000000000000000" pitchFamily="2" charset="0"/>
              </a:rPr>
              <a:t>равила </a:t>
            </a:r>
            <a:r>
              <a:rPr lang="ru-RU" b="0" i="0" dirty="0" err="1">
                <a:solidFill>
                  <a:srgbClr val="222222"/>
                </a:solidFill>
                <a:effectLst/>
                <a:latin typeface="Roboto" panose="02000000000000000000" pitchFamily="2" charset="0"/>
              </a:rPr>
              <a:t>етикету</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категоричні</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тільки</a:t>
            </a:r>
            <a:r>
              <a:rPr lang="ru-RU" b="0" i="0" dirty="0">
                <a:solidFill>
                  <a:srgbClr val="222222"/>
                </a:solidFill>
                <a:effectLst/>
                <a:latin typeface="Roboto" panose="02000000000000000000" pitchFamily="2" charset="0"/>
              </a:rPr>
              <a:t> для </a:t>
            </a:r>
            <a:r>
              <a:rPr lang="ru-RU" b="0" i="0" dirty="0" err="1">
                <a:solidFill>
                  <a:srgbClr val="222222"/>
                </a:solidFill>
                <a:effectLst/>
                <a:latin typeface="Roboto" panose="02000000000000000000" pitchFamily="2" charset="0"/>
              </a:rPr>
              <a:t>конкретних</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випадків</a:t>
            </a:r>
            <a:r>
              <a:rPr lang="ru-RU" b="0" i="0" dirty="0">
                <a:solidFill>
                  <a:srgbClr val="222222"/>
                </a:solidFill>
                <a:effectLst/>
                <a:latin typeface="Roboto" panose="02000000000000000000" pitchFamily="2" charset="0"/>
              </a:rPr>
              <a:t> і для тих </a:t>
            </a:r>
            <a:r>
              <a:rPr lang="ru-RU" b="0" i="0" dirty="0" err="1">
                <a:solidFill>
                  <a:srgbClr val="222222"/>
                </a:solidFill>
                <a:effectLst/>
                <a:latin typeface="Roboto" panose="02000000000000000000" pitchFamily="2" charset="0"/>
              </a:rPr>
              <a:t>місць</a:t>
            </a:r>
            <a:r>
              <a:rPr lang="ru-RU" b="0" i="0" dirty="0">
                <a:solidFill>
                  <a:srgbClr val="222222"/>
                </a:solidFill>
                <a:effectLst/>
                <a:latin typeface="Roboto" panose="02000000000000000000" pitchFamily="2" charset="0"/>
              </a:rPr>
              <a:t>, де вони </a:t>
            </a:r>
            <a:r>
              <a:rPr lang="ru-RU" b="0" i="0" dirty="0" err="1">
                <a:solidFill>
                  <a:srgbClr val="222222"/>
                </a:solidFill>
                <a:effectLst/>
                <a:latin typeface="Roboto" panose="02000000000000000000" pitchFamily="2" charset="0"/>
              </a:rPr>
              <a:t>суворо</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регламентовані</a:t>
            </a:r>
            <a:endParaRPr lang="ru-RU" dirty="0">
              <a:solidFill>
                <a:srgbClr val="222222"/>
              </a:solidFill>
              <a:latin typeface="Roboto" panose="02000000000000000000" pitchFamily="2" charset="0"/>
            </a:endParaRPr>
          </a:p>
          <a:p>
            <a:r>
              <a:rPr lang="ru-RU" b="0" i="0" dirty="0">
                <a:solidFill>
                  <a:srgbClr val="222222"/>
                </a:solidFill>
                <a:effectLst/>
                <a:latin typeface="Roboto" panose="02000000000000000000" pitchFamily="2" charset="0"/>
              </a:rPr>
              <a:t>За </a:t>
            </a:r>
            <a:r>
              <a:rPr lang="ru-RU" b="0" i="0" dirty="0" err="1">
                <a:solidFill>
                  <a:srgbClr val="222222"/>
                </a:solidFill>
                <a:effectLst/>
                <a:latin typeface="Roboto" panose="02000000000000000000" pitchFamily="2" charset="0"/>
              </a:rPr>
              <a:t>допомогою</a:t>
            </a:r>
            <a:r>
              <a:rPr lang="ru-RU" b="0" i="0" dirty="0">
                <a:solidFill>
                  <a:srgbClr val="222222"/>
                </a:solidFill>
                <a:effectLst/>
                <a:latin typeface="Roboto" panose="02000000000000000000" pitchFamily="2" charset="0"/>
              </a:rPr>
              <a:t> правил </a:t>
            </a:r>
            <a:r>
              <a:rPr lang="ru-RU" b="0" i="0" dirty="0" err="1">
                <a:solidFill>
                  <a:srgbClr val="222222"/>
                </a:solidFill>
                <a:effectLst/>
                <a:latin typeface="Roboto" panose="02000000000000000000" pitchFamily="2" charset="0"/>
              </a:rPr>
              <a:t>етикету</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нікому</a:t>
            </a:r>
            <a:r>
              <a:rPr lang="ru-RU" b="0" i="0" dirty="0">
                <a:solidFill>
                  <a:srgbClr val="222222"/>
                </a:solidFill>
                <a:effectLst/>
                <a:latin typeface="Roboto" panose="02000000000000000000" pitchFamily="2" charset="0"/>
              </a:rPr>
              <a:t> не </a:t>
            </a:r>
            <a:r>
              <a:rPr lang="ru-RU" b="0" i="0" dirty="0" err="1">
                <a:solidFill>
                  <a:srgbClr val="222222"/>
                </a:solidFill>
                <a:effectLst/>
                <a:latin typeface="Roboto" panose="02000000000000000000" pitchFamily="2" charset="0"/>
              </a:rPr>
              <a:t>нав’язуйте</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загальний</a:t>
            </a:r>
            <a:r>
              <a:rPr lang="ru-RU" b="0" i="0" dirty="0">
                <a:solidFill>
                  <a:srgbClr val="222222"/>
                </a:solidFill>
                <a:effectLst/>
                <a:latin typeface="Roboto" panose="02000000000000000000" pitchFamily="2" charset="0"/>
              </a:rPr>
              <a:t> для </a:t>
            </a:r>
            <a:r>
              <a:rPr lang="ru-RU" b="0" i="0" dirty="0" err="1">
                <a:solidFill>
                  <a:srgbClr val="222222"/>
                </a:solidFill>
                <a:effectLst/>
                <a:latin typeface="Roboto" panose="02000000000000000000" pitchFamily="2" charset="0"/>
              </a:rPr>
              <a:t>всіх</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стандартний</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спосіб</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життя</a:t>
            </a:r>
            <a:r>
              <a:rPr lang="ru-RU" b="0" i="0" dirty="0">
                <a:solidFill>
                  <a:srgbClr val="222222"/>
                </a:solidFill>
                <a:effectLst/>
                <a:latin typeface="Roboto" panose="02000000000000000000" pitchFamily="2" charset="0"/>
              </a:rPr>
              <a:t> і </a:t>
            </a:r>
            <a:r>
              <a:rPr lang="ru-RU" b="0" i="0" dirty="0" err="1">
                <a:solidFill>
                  <a:srgbClr val="222222"/>
                </a:solidFill>
                <a:effectLst/>
                <a:latin typeface="Roboto" panose="02000000000000000000" pitchFamily="2" charset="0"/>
              </a:rPr>
              <a:t>поведінки</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це</a:t>
            </a:r>
            <a:r>
              <a:rPr lang="ru-RU" b="0" i="0" dirty="0">
                <a:solidFill>
                  <a:srgbClr val="222222"/>
                </a:solidFill>
                <a:effectLst/>
                <a:latin typeface="Roboto" panose="02000000000000000000" pitchFamily="2" charset="0"/>
              </a:rPr>
              <a:t> не </a:t>
            </a:r>
            <a:r>
              <a:rPr lang="ru-RU" b="0" i="0" dirty="0" err="1">
                <a:solidFill>
                  <a:srgbClr val="222222"/>
                </a:solidFill>
                <a:effectLst/>
                <a:latin typeface="Roboto" panose="02000000000000000000" pitchFamily="2" charset="0"/>
              </a:rPr>
              <a:t>стосується</a:t>
            </a:r>
            <a:r>
              <a:rPr lang="ru-RU" b="0" i="0" dirty="0">
                <a:solidFill>
                  <a:srgbClr val="222222"/>
                </a:solidFill>
                <a:effectLst/>
                <a:latin typeface="Roboto" panose="02000000000000000000" pitchFamily="2" charset="0"/>
              </a:rPr>
              <a:t> придворного, дипломатичного і </a:t>
            </a:r>
            <a:r>
              <a:rPr lang="ru-RU" b="0" i="0" dirty="0" err="1">
                <a:solidFill>
                  <a:srgbClr val="222222"/>
                </a:solidFill>
                <a:effectLst/>
                <a:latin typeface="Roboto" panose="02000000000000000000" pitchFamily="2" charset="0"/>
              </a:rPr>
              <a:t>військового</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етикету</a:t>
            </a:r>
            <a:r>
              <a:rPr lang="ru-RU" b="0" i="0" dirty="0">
                <a:solidFill>
                  <a:srgbClr val="222222"/>
                </a:solidFill>
                <a:effectLst/>
                <a:latin typeface="Roboto" panose="02000000000000000000" pitchFamily="2" charset="0"/>
              </a:rPr>
              <a:t>)</a:t>
            </a:r>
            <a:endParaRPr lang="uk-UA" dirty="0"/>
          </a:p>
        </p:txBody>
      </p:sp>
      <p:pic>
        <p:nvPicPr>
          <p:cNvPr id="1026" name="Picture 2" descr="Інформаційна безпека під час ракетних обстрілів: про що варто пам'ятати? |  Поради юриста">
            <a:extLst>
              <a:ext uri="{FF2B5EF4-FFF2-40B4-BE49-F238E27FC236}">
                <a16:creationId xmlns:a16="http://schemas.microsoft.com/office/drawing/2014/main" id="{9759F399-FDA8-4EBA-9669-29F0B77F3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8797" y="681037"/>
            <a:ext cx="27051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903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FDA1D35-6D4E-4345-A7E1-719F12EAFE41}"/>
              </a:ext>
            </a:extLst>
          </p:cNvPr>
          <p:cNvSpPr>
            <a:spLocks noGrp="1"/>
          </p:cNvSpPr>
          <p:nvPr>
            <p:ph idx="1"/>
          </p:nvPr>
        </p:nvSpPr>
        <p:spPr/>
        <p:txBody>
          <a:bodyPr/>
          <a:lstStyle/>
          <a:p>
            <a:r>
              <a:rPr lang="ru-RU" b="0" i="0" dirty="0" err="1">
                <a:solidFill>
                  <a:srgbClr val="222222"/>
                </a:solidFill>
                <a:effectLst/>
                <a:latin typeface="Roboto" panose="02000000000000000000" pitchFamily="2" charset="0"/>
              </a:rPr>
              <a:t>Всі</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хто</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бажають</a:t>
            </a:r>
            <a:r>
              <a:rPr lang="ru-RU" b="0" i="0" dirty="0">
                <a:solidFill>
                  <a:srgbClr val="222222"/>
                </a:solidFill>
                <a:effectLst/>
                <a:latin typeface="Roboto" panose="02000000000000000000" pitchFamily="2" charset="0"/>
              </a:rPr>
              <a:t> пристойно </a:t>
            </a:r>
            <a:r>
              <a:rPr lang="ru-RU" b="0" i="0" dirty="0" err="1">
                <a:solidFill>
                  <a:srgbClr val="222222"/>
                </a:solidFill>
                <a:effectLst/>
                <a:latin typeface="Roboto" panose="02000000000000000000" pitchFamily="2" charset="0"/>
              </a:rPr>
              <a:t>поводитися</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повинні</a:t>
            </a:r>
            <a:r>
              <a:rPr lang="ru-RU" b="0" i="0" dirty="0">
                <a:solidFill>
                  <a:srgbClr val="222222"/>
                </a:solidFill>
                <a:effectLst/>
                <a:latin typeface="Roboto" panose="02000000000000000000" pitchFamily="2" charset="0"/>
              </a:rPr>
              <a:t> знати правило </a:t>
            </a:r>
            <a:r>
              <a:rPr lang="ru-RU" b="0" i="0" dirty="0" err="1">
                <a:solidFill>
                  <a:srgbClr val="222222"/>
                </a:solidFill>
                <a:effectLst/>
                <a:latin typeface="Roboto" panose="02000000000000000000" pitchFamily="2" charset="0"/>
              </a:rPr>
              <a:t>чотирьох</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переваг</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Жінки</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мають</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перевагу</a:t>
            </a:r>
            <a:r>
              <a:rPr lang="ru-RU" b="0" i="0" dirty="0">
                <a:solidFill>
                  <a:srgbClr val="222222"/>
                </a:solidFill>
                <a:effectLst/>
                <a:latin typeface="Roboto" panose="02000000000000000000" pitchFamily="2" charset="0"/>
              </a:rPr>
              <a:t> над </a:t>
            </a:r>
            <a:r>
              <a:rPr lang="ru-RU" b="0" i="0" dirty="0" err="1">
                <a:solidFill>
                  <a:srgbClr val="222222"/>
                </a:solidFill>
                <a:effectLst/>
                <a:latin typeface="Roboto" panose="02000000000000000000" pitchFamily="2" charset="0"/>
              </a:rPr>
              <a:t>чоловіками</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літні</a:t>
            </a:r>
            <a:r>
              <a:rPr lang="ru-RU" b="0" i="0" dirty="0">
                <a:solidFill>
                  <a:srgbClr val="222222"/>
                </a:solidFill>
                <a:effectLst/>
                <a:latin typeface="Roboto" panose="02000000000000000000" pitchFamily="2" charset="0"/>
              </a:rPr>
              <a:t> – над </a:t>
            </a:r>
            <a:r>
              <a:rPr lang="ru-RU" b="0" i="0" dirty="0" err="1">
                <a:solidFill>
                  <a:srgbClr val="222222"/>
                </a:solidFill>
                <a:effectLst/>
                <a:latin typeface="Roboto" panose="02000000000000000000" pitchFamily="2" charset="0"/>
              </a:rPr>
              <a:t>молодшими</a:t>
            </a:r>
            <a:r>
              <a:rPr lang="ru-RU" b="0" i="0" dirty="0">
                <a:solidFill>
                  <a:srgbClr val="222222"/>
                </a:solidFill>
                <a:effectLst/>
                <a:latin typeface="Roboto" panose="02000000000000000000" pitchFamily="2" charset="0"/>
              </a:rPr>
              <a:t>, </a:t>
            </a:r>
            <a:r>
              <a:rPr lang="ru-RU" b="0" i="0" dirty="0" err="1">
                <a:solidFill>
                  <a:srgbClr val="222222"/>
                </a:solidFill>
                <a:effectLst/>
                <a:latin typeface="Roboto" panose="02000000000000000000" pitchFamily="2" charset="0"/>
              </a:rPr>
              <a:t>хворі</a:t>
            </a:r>
            <a:r>
              <a:rPr lang="ru-RU" b="0" i="0" dirty="0">
                <a:solidFill>
                  <a:srgbClr val="222222"/>
                </a:solidFill>
                <a:effectLst/>
                <a:latin typeface="Roboto" panose="02000000000000000000" pitchFamily="2" charset="0"/>
              </a:rPr>
              <a:t> – над </a:t>
            </a:r>
            <a:r>
              <a:rPr lang="ru-RU" b="0" i="0" dirty="0" err="1">
                <a:solidFill>
                  <a:srgbClr val="222222"/>
                </a:solidFill>
                <a:effectLst/>
                <a:latin typeface="Roboto" panose="02000000000000000000" pitchFamily="2" charset="0"/>
              </a:rPr>
              <a:t>здоровими</a:t>
            </a:r>
            <a:r>
              <a:rPr lang="ru-RU" b="0" i="0" dirty="0">
                <a:solidFill>
                  <a:srgbClr val="222222"/>
                </a:solidFill>
                <a:effectLst/>
                <a:latin typeface="Roboto" panose="02000000000000000000" pitchFamily="2" charset="0"/>
              </a:rPr>
              <a:t> і </a:t>
            </a:r>
            <a:r>
              <a:rPr lang="ru-RU" b="0" i="0" dirty="0" err="1">
                <a:solidFill>
                  <a:srgbClr val="222222"/>
                </a:solidFill>
                <a:effectLst/>
                <a:latin typeface="Roboto" panose="02000000000000000000" pitchFamily="2" charset="0"/>
              </a:rPr>
              <a:t>керівники</a:t>
            </a:r>
            <a:r>
              <a:rPr lang="ru-RU" b="0" i="0" dirty="0">
                <a:solidFill>
                  <a:srgbClr val="222222"/>
                </a:solidFill>
                <a:effectLst/>
                <a:latin typeface="Roboto" panose="02000000000000000000" pitchFamily="2" charset="0"/>
              </a:rPr>
              <a:t> – над </a:t>
            </a:r>
            <a:r>
              <a:rPr lang="ru-RU" b="0" i="0" dirty="0" err="1">
                <a:solidFill>
                  <a:srgbClr val="222222"/>
                </a:solidFill>
                <a:effectLst/>
                <a:latin typeface="Roboto" panose="02000000000000000000" pitchFamily="2" charset="0"/>
              </a:rPr>
              <a:t>підлеглими</a:t>
            </a:r>
            <a:endParaRPr lang="ru-RU" b="0" i="0" dirty="0">
              <a:solidFill>
                <a:srgbClr val="222222"/>
              </a:solidFill>
              <a:effectLst/>
              <a:latin typeface="Roboto" panose="02000000000000000000" pitchFamily="2" charset="0"/>
            </a:endParaRPr>
          </a:p>
          <a:p>
            <a:r>
              <a:rPr lang="uk-UA" b="0" i="0" dirty="0">
                <a:solidFill>
                  <a:srgbClr val="222222"/>
                </a:solidFill>
                <a:effectLst/>
                <a:latin typeface="Roboto" panose="02000000000000000000" pitchFamily="2" charset="0"/>
              </a:rPr>
              <a:t>Вміння приборкувати свої негативні емоції свідчить про вихованість і гарні манери</a:t>
            </a:r>
            <a:endParaRPr lang="uk-UA" dirty="0"/>
          </a:p>
        </p:txBody>
      </p:sp>
    </p:spTree>
    <p:extLst>
      <p:ext uri="{BB962C8B-B14F-4D97-AF65-F5344CB8AC3E}">
        <p14:creationId xmlns:p14="http://schemas.microsoft.com/office/powerpoint/2010/main" val="231416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5E474B-4AD2-4B8E-B09C-75721B065ACA}"/>
              </a:ext>
            </a:extLst>
          </p:cNvPr>
          <p:cNvSpPr>
            <a:spLocks noGrp="1"/>
          </p:cNvSpPr>
          <p:nvPr>
            <p:ph type="title"/>
          </p:nvPr>
        </p:nvSpPr>
        <p:spPr/>
        <p:txBody>
          <a:bodyPr/>
          <a:lstStyle/>
          <a:p>
            <a:r>
              <a:rPr lang="uk-UA" sz="4400" dirty="0">
                <a:effectLst/>
                <a:latin typeface="Times New Roman" panose="02020603050405020304" pitchFamily="18" charset="0"/>
                <a:ea typeface="Calibri" panose="020F0502020204030204" pitchFamily="34" charset="0"/>
                <a:cs typeface="Times New Roman" panose="02020603050405020304" pitchFamily="18" charset="0"/>
              </a:rPr>
              <a:t>Походження слова «етикет»</a:t>
            </a:r>
            <a:br>
              <a:rPr lang="uk-UA" sz="4400" dirty="0">
                <a:effectLst/>
                <a:latin typeface="Calibri" panose="020F0502020204030204" pitchFamily="34" charset="0"/>
                <a:ea typeface="Calibri" panose="020F0502020204030204" pitchFamily="34" charset="0"/>
                <a:cs typeface="Times New Roman" panose="02020603050405020304" pitchFamily="18" charset="0"/>
              </a:rPr>
            </a:br>
            <a:endParaRPr lang="uk-UA" dirty="0"/>
          </a:p>
        </p:txBody>
      </p:sp>
      <p:sp>
        <p:nvSpPr>
          <p:cNvPr id="3" name="Місце для вмісту 2">
            <a:extLst>
              <a:ext uri="{FF2B5EF4-FFF2-40B4-BE49-F238E27FC236}">
                <a16:creationId xmlns:a16="http://schemas.microsoft.com/office/drawing/2014/main" id="{3239612D-C203-4DB4-9053-49A364B2D39C}"/>
              </a:ext>
            </a:extLst>
          </p:cNvPr>
          <p:cNvSpPr>
            <a:spLocks noGrp="1"/>
          </p:cNvSpPr>
          <p:nvPr>
            <p:ph idx="1"/>
          </p:nvPr>
        </p:nvSpPr>
        <p:spPr>
          <a:xfrm>
            <a:off x="707572" y="1972614"/>
            <a:ext cx="4144347" cy="4351338"/>
          </a:xfrm>
        </p:spPr>
        <p:txBody>
          <a:bodyPr>
            <a:normAutofit lnSpcReduction="10000"/>
          </a:bodyPr>
          <a:lstStyle/>
          <a:p>
            <a:pPr algn="just"/>
            <a:r>
              <a:rPr lang="uk-UA" sz="2400" dirty="0">
                <a:effectLst/>
                <a:latin typeface="Times New Roman" panose="02020603050405020304" pitchFamily="18" charset="0"/>
                <a:ea typeface="Times New Roman" panose="02020603050405020304" pitchFamily="18" charset="0"/>
              </a:rPr>
              <a:t>Вперше його вжив французький король Людовік XIV у XVII ст. На одному з прийомів у цього монарха гостям вручили картки, де перераховувалися правила поведінки, яких вони мали дотримуватися. Від назви цих карток (етикеток) і з’явилося поняття етикет.</a:t>
            </a:r>
          </a:p>
          <a:p>
            <a:pPr algn="just"/>
            <a:r>
              <a:rPr lang="uk-UA" sz="2400" dirty="0">
                <a:effectLst/>
                <a:latin typeface="Times New Roman" panose="02020603050405020304" pitchFamily="18" charset="0"/>
                <a:ea typeface="Times New Roman" panose="02020603050405020304" pitchFamily="18" charset="0"/>
              </a:rPr>
              <a:t>Друга назва – «</a:t>
            </a:r>
            <a:r>
              <a:rPr lang="uk-UA" sz="2400" dirty="0" err="1">
                <a:effectLst/>
                <a:latin typeface="Times New Roman" panose="02020603050405020304" pitchFamily="18" charset="0"/>
                <a:ea typeface="Times New Roman" panose="02020603050405020304" pitchFamily="18" charset="0"/>
              </a:rPr>
              <a:t>Версальский</a:t>
            </a:r>
            <a:r>
              <a:rPr lang="uk-UA" sz="2400" dirty="0">
                <a:effectLst/>
                <a:latin typeface="Times New Roman" panose="02020603050405020304" pitchFamily="18" charset="0"/>
                <a:ea typeface="Times New Roman" panose="02020603050405020304" pitchFamily="18" charset="0"/>
              </a:rPr>
              <a:t> етикет»</a:t>
            </a:r>
          </a:p>
          <a:p>
            <a:endParaRPr lang="uk-UA" sz="1800" dirty="0">
              <a:effectLst/>
              <a:latin typeface="Times New Roman" panose="02020603050405020304" pitchFamily="18" charset="0"/>
              <a:ea typeface="Times New Roman" panose="02020603050405020304" pitchFamily="18" charset="0"/>
            </a:endParaRPr>
          </a:p>
          <a:p>
            <a:pPr marL="0" indent="0">
              <a:buNone/>
            </a:pPr>
            <a:endParaRPr lang="uk-UA" dirty="0"/>
          </a:p>
        </p:txBody>
      </p:sp>
      <p:pic>
        <p:nvPicPr>
          <p:cNvPr id="5" name="Рисунок 4">
            <a:extLst>
              <a:ext uri="{FF2B5EF4-FFF2-40B4-BE49-F238E27FC236}">
                <a16:creationId xmlns:a16="http://schemas.microsoft.com/office/drawing/2014/main" id="{475538F3-37B9-4767-B613-4C9F4D9C6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8900" y="2147693"/>
            <a:ext cx="2621222" cy="4001180"/>
          </a:xfrm>
          <a:prstGeom prst="rect">
            <a:avLst/>
          </a:prstGeom>
        </p:spPr>
      </p:pic>
      <p:pic>
        <p:nvPicPr>
          <p:cNvPr id="7" name="Рисунок 6">
            <a:extLst>
              <a:ext uri="{FF2B5EF4-FFF2-40B4-BE49-F238E27FC236}">
                <a16:creationId xmlns:a16="http://schemas.microsoft.com/office/drawing/2014/main" id="{56250A0D-C5A5-4BAF-82DC-1F7A25CFE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207" y="2147693"/>
            <a:ext cx="2839033" cy="4136441"/>
          </a:xfrm>
          <a:prstGeom prst="rect">
            <a:avLst/>
          </a:prstGeom>
        </p:spPr>
      </p:pic>
    </p:spTree>
    <p:extLst>
      <p:ext uri="{BB962C8B-B14F-4D97-AF65-F5344CB8AC3E}">
        <p14:creationId xmlns:p14="http://schemas.microsoft.com/office/powerpoint/2010/main" val="507122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B3E6BE-E634-4908-B5E1-A8CD999F1284}"/>
              </a:ext>
            </a:extLst>
          </p:cNvPr>
          <p:cNvSpPr>
            <a:spLocks noGrp="1"/>
          </p:cNvSpPr>
          <p:nvPr>
            <p:ph type="title"/>
          </p:nvPr>
        </p:nvSpPr>
        <p:spPr>
          <a:xfrm>
            <a:off x="987490" y="775672"/>
            <a:ext cx="10515600" cy="1325563"/>
          </a:xfrm>
        </p:spPr>
        <p:txBody>
          <a:bodyPr>
            <a:normAutofit fontScale="90000"/>
          </a:bodyPr>
          <a:lstStyle/>
          <a:p>
            <a:r>
              <a:rPr lang="uk-UA" sz="4400" dirty="0">
                <a:effectLst/>
                <a:latin typeface="Times New Roman" panose="02020603050405020304" pitchFamily="18" charset="0"/>
                <a:ea typeface="Calibri" panose="020F0502020204030204" pitchFamily="34" charset="0"/>
                <a:cs typeface="Times New Roman" panose="02020603050405020304" pitchFamily="18" charset="0"/>
              </a:rPr>
              <a:t>Від античності до наших часів. </a:t>
            </a:r>
            <a:br>
              <a:rPr lang="uk-UA" sz="4400" dirty="0">
                <a:effectLst/>
                <a:latin typeface="Times New Roman" panose="02020603050405020304" pitchFamily="18" charset="0"/>
                <a:ea typeface="Calibri" panose="020F0502020204030204" pitchFamily="34" charset="0"/>
                <a:cs typeface="Times New Roman" panose="02020603050405020304" pitchFamily="18" charset="0"/>
              </a:rPr>
            </a:br>
            <a:r>
              <a:rPr lang="uk-UA" sz="4400" dirty="0">
                <a:effectLst/>
                <a:latin typeface="Times New Roman" panose="02020603050405020304" pitchFamily="18" charset="0"/>
                <a:ea typeface="Calibri" panose="020F0502020204030204" pitchFamily="34" charset="0"/>
                <a:cs typeface="Times New Roman" panose="02020603050405020304" pitchFamily="18" charset="0"/>
              </a:rPr>
              <a:t>Етикет в різних країнах світу: історичні передумови формування</a:t>
            </a:r>
            <a:endParaRPr lang="uk-UA" dirty="0"/>
          </a:p>
        </p:txBody>
      </p:sp>
      <p:sp>
        <p:nvSpPr>
          <p:cNvPr id="3" name="Місце для вмісту 2">
            <a:extLst>
              <a:ext uri="{FF2B5EF4-FFF2-40B4-BE49-F238E27FC236}">
                <a16:creationId xmlns:a16="http://schemas.microsoft.com/office/drawing/2014/main" id="{7C8A8D92-FC66-4C4A-8918-5CD21FAF0AB7}"/>
              </a:ext>
            </a:extLst>
          </p:cNvPr>
          <p:cNvSpPr>
            <a:spLocks noGrp="1"/>
          </p:cNvSpPr>
          <p:nvPr>
            <p:ph idx="1"/>
          </p:nvPr>
        </p:nvSpPr>
        <p:spPr>
          <a:xfrm>
            <a:off x="838200" y="2472611"/>
            <a:ext cx="10515600" cy="3704351"/>
          </a:xfrm>
        </p:spPr>
        <p:txBody>
          <a:bodyPr>
            <a:normAutofit/>
          </a:bodyPr>
          <a:lstStyle/>
          <a:p>
            <a:pPr algn="just"/>
            <a:r>
              <a:rPr lang="uk-UA" dirty="0">
                <a:solidFill>
                  <a:srgbClr val="000000"/>
                </a:solidFill>
                <a:latin typeface="Arial" panose="020B0604020202020204" pitchFamily="34" charset="0"/>
              </a:rPr>
              <a:t>Е</a:t>
            </a:r>
            <a:r>
              <a:rPr lang="uk-UA" b="0" i="0" dirty="0">
                <a:solidFill>
                  <a:srgbClr val="000000"/>
                </a:solidFill>
                <a:effectLst/>
                <a:latin typeface="Arial" panose="020B0604020202020204" pitchFamily="34" charset="0"/>
              </a:rPr>
              <a:t>тикет як низка визначених правил поведінки з'явився одночасно з виникненням первісного людського суспільства як необхідна умова його існування.</a:t>
            </a:r>
          </a:p>
          <a:p>
            <a:pPr algn="just"/>
            <a:r>
              <a:rPr lang="uk-UA" b="0" i="0" dirty="0">
                <a:solidFill>
                  <a:srgbClr val="000000"/>
                </a:solidFill>
                <a:effectLst/>
                <a:latin typeface="Arial" panose="020B0604020202020204" pitchFamily="34" charset="0"/>
              </a:rPr>
              <a:t>Спочатку ці правила були єдиними, тобто вони регламентували одночасно юридичні, економічні, родичівські, релігійні й морально-етичні відносини, їм підкорялися </a:t>
            </a:r>
            <a:r>
              <a:rPr lang="uk-UA" b="0" i="0" dirty="0">
                <a:solidFill>
                  <a:srgbClr val="00B050"/>
                </a:solidFill>
                <a:effectLst/>
                <a:latin typeface="Arial" panose="020B0604020202020204" pitchFamily="34" charset="0"/>
              </a:rPr>
              <a:t>всі</a:t>
            </a:r>
            <a:r>
              <a:rPr lang="uk-UA" b="0" i="0" dirty="0">
                <a:solidFill>
                  <a:srgbClr val="000000"/>
                </a:solidFill>
                <a:effectLst/>
                <a:latin typeface="Arial" panose="020B0604020202020204" pitchFamily="34" charset="0"/>
              </a:rPr>
              <a:t> члени громади. Таким чином, етикет у цей період часу не виступав самостійно, окремо від інших правил, що регулюють громадське життя первісного колективу, а являв собою частину цих загальних правил.</a:t>
            </a:r>
          </a:p>
          <a:p>
            <a:endParaRPr lang="uk-UA" dirty="0"/>
          </a:p>
        </p:txBody>
      </p:sp>
    </p:spTree>
    <p:extLst>
      <p:ext uri="{BB962C8B-B14F-4D97-AF65-F5344CB8AC3E}">
        <p14:creationId xmlns:p14="http://schemas.microsoft.com/office/powerpoint/2010/main" val="404063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2ED427-50E7-4509-BB1B-B8B3951DC8DF}"/>
              </a:ext>
            </a:extLst>
          </p:cNvPr>
          <p:cNvSpPr>
            <a:spLocks noGrp="1"/>
          </p:cNvSpPr>
          <p:nvPr>
            <p:ph type="title"/>
          </p:nvPr>
        </p:nvSpPr>
        <p:spPr>
          <a:xfrm>
            <a:off x="838200" y="494522"/>
            <a:ext cx="10515600" cy="1194319"/>
          </a:xfrm>
        </p:spPr>
        <p:txBody>
          <a:bodyPr>
            <a:noAutofit/>
          </a:bodyPr>
          <a:lstStyle/>
          <a:p>
            <a:br>
              <a:rPr lang="uk-UA" sz="2400" dirty="0">
                <a:effectLst/>
                <a:latin typeface="Calibri" panose="020F0502020204030204" pitchFamily="34" charset="0"/>
                <a:ea typeface="Calibri" panose="020F0502020204030204" pitchFamily="34" charset="0"/>
                <a:cs typeface="Times New Roman" panose="02020603050405020304" pitchFamily="18" charset="0"/>
              </a:rPr>
            </a:br>
            <a:endParaRPr lang="uk-UA" sz="5400" dirty="0"/>
          </a:p>
        </p:txBody>
      </p:sp>
      <p:sp>
        <p:nvSpPr>
          <p:cNvPr id="3" name="Місце для вмісту 2">
            <a:extLst>
              <a:ext uri="{FF2B5EF4-FFF2-40B4-BE49-F238E27FC236}">
                <a16:creationId xmlns:a16="http://schemas.microsoft.com/office/drawing/2014/main" id="{D70AC2DF-F87B-45E7-86EF-88E2F69A75FC}"/>
              </a:ext>
            </a:extLst>
          </p:cNvPr>
          <p:cNvSpPr>
            <a:spLocks noGrp="1"/>
          </p:cNvSpPr>
          <p:nvPr>
            <p:ph idx="1"/>
          </p:nvPr>
        </p:nvSpPr>
        <p:spPr>
          <a:xfrm>
            <a:off x="838200" y="1825625"/>
            <a:ext cx="4881465" cy="4351338"/>
          </a:xfrm>
        </p:spPr>
        <p:txBody>
          <a:bodyPr/>
          <a:lstStyle/>
          <a:p>
            <a:pPr algn="just"/>
            <a:r>
              <a:rPr lang="uk-UA" sz="1800" dirty="0">
                <a:effectLst/>
                <a:latin typeface="Times New Roman" panose="02020603050405020304" pitchFamily="18" charset="0"/>
                <a:ea typeface="Times New Roman" panose="02020603050405020304" pitchFamily="18" charset="0"/>
              </a:rPr>
              <a:t>Греки розвинули дипломатичний етикет, створивши урочистий посольський церемоніал. Їхні посли носили так звані жезли Гермеса (</a:t>
            </a:r>
            <a:r>
              <a:rPr lang="uk-UA" sz="1800" dirty="0" err="1">
                <a:effectLst/>
                <a:latin typeface="Times New Roman" panose="02020603050405020304" pitchFamily="18" charset="0"/>
                <a:ea typeface="Times New Roman" panose="02020603050405020304" pitchFamily="18" charset="0"/>
              </a:rPr>
              <a:t>кадуцей</a:t>
            </a:r>
            <a:r>
              <a:rPr lang="uk-UA" sz="1800" dirty="0">
                <a:effectLst/>
                <a:latin typeface="Times New Roman" panose="02020603050405020304" pitchFamily="18" charset="0"/>
                <a:ea typeface="Times New Roman" panose="02020603050405020304" pitchFamily="18" charset="0"/>
              </a:rPr>
              <a:t>), бо саме бог Гермес був покровителем послів у Давній Греції. Верхню частину жезлів обвивав лавр, як доказ слави грецького посланця. </a:t>
            </a:r>
          </a:p>
          <a:p>
            <a:pPr algn="just"/>
            <a:r>
              <a:rPr lang="uk-UA" sz="1800" dirty="0">
                <a:effectLst/>
                <a:latin typeface="Times New Roman" panose="02020603050405020304" pitchFamily="18" charset="0"/>
                <a:ea typeface="Times New Roman" panose="02020603050405020304" pitchFamily="18" charset="0"/>
              </a:rPr>
              <a:t>До жезла прикріплювалися крила, що символізували вміння політика маневрувати. Два переплетені вузли свідчили про його хитрість. Послу вручали інструкцію, як вести переговори. Вона була написана на двох картках або табличках, складених навпіл. Їх називали дипломами. Звідси і з’явилося слово «дипломатія».</a:t>
            </a:r>
          </a:p>
          <a:p>
            <a:endParaRPr lang="uk-UA" dirty="0"/>
          </a:p>
        </p:txBody>
      </p:sp>
      <p:pic>
        <p:nvPicPr>
          <p:cNvPr id="6" name="Рисунок 5">
            <a:extLst>
              <a:ext uri="{FF2B5EF4-FFF2-40B4-BE49-F238E27FC236}">
                <a16:creationId xmlns:a16="http://schemas.microsoft.com/office/drawing/2014/main" id="{C91D44D9-1D18-4051-80D8-B14F1AE17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688841"/>
            <a:ext cx="2749906" cy="4223613"/>
          </a:xfrm>
          <a:prstGeom prst="rect">
            <a:avLst/>
          </a:prstGeom>
        </p:spPr>
      </p:pic>
      <p:pic>
        <p:nvPicPr>
          <p:cNvPr id="8" name="Рисунок 7">
            <a:extLst>
              <a:ext uri="{FF2B5EF4-FFF2-40B4-BE49-F238E27FC236}">
                <a16:creationId xmlns:a16="http://schemas.microsoft.com/office/drawing/2014/main" id="{2EF41032-40DC-4C88-A096-05FF53213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242" y="1643526"/>
            <a:ext cx="2795588" cy="4268928"/>
          </a:xfrm>
          <a:prstGeom prst="rect">
            <a:avLst/>
          </a:prstGeom>
        </p:spPr>
      </p:pic>
    </p:spTree>
    <p:extLst>
      <p:ext uri="{BB962C8B-B14F-4D97-AF65-F5344CB8AC3E}">
        <p14:creationId xmlns:p14="http://schemas.microsoft.com/office/powerpoint/2010/main" val="348467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9240C2B-934F-4E15-BB67-DCF87189CB2D}"/>
              </a:ext>
            </a:extLst>
          </p:cNvPr>
          <p:cNvSpPr>
            <a:spLocks noGrp="1"/>
          </p:cNvSpPr>
          <p:nvPr>
            <p:ph idx="1"/>
          </p:nvPr>
        </p:nvSpPr>
        <p:spPr/>
        <p:txBody>
          <a:bodyPr/>
          <a:lstStyle/>
          <a:p>
            <a:r>
              <a:rPr lang="ru-RU" b="0" i="0" dirty="0" err="1">
                <a:solidFill>
                  <a:srgbClr val="000000"/>
                </a:solidFill>
                <a:effectLst/>
                <a:latin typeface="Arial" panose="020B0604020202020204" pitchFamily="34" charset="0"/>
              </a:rPr>
              <a:t>Наприкінці</a:t>
            </a:r>
            <a:r>
              <a:rPr lang="ru-RU" b="0" i="0" dirty="0">
                <a:solidFill>
                  <a:srgbClr val="000000"/>
                </a:solidFill>
                <a:effectLst/>
                <a:latin typeface="Arial" panose="020B0604020202020204" pitchFamily="34" charset="0"/>
              </a:rPr>
              <a:t> І ст. до н. є. </a:t>
            </a:r>
            <a:r>
              <a:rPr lang="ru-RU" b="0" i="0" dirty="0" err="1">
                <a:solidFill>
                  <a:srgbClr val="000000"/>
                </a:solidFill>
                <a:effectLst/>
                <a:latin typeface="Arial" panose="020B0604020202020204" pitchFamily="34" charset="0"/>
              </a:rPr>
              <a:t>Римська</a:t>
            </a:r>
            <a:r>
              <a:rPr lang="ru-RU" b="0" i="0" dirty="0">
                <a:solidFill>
                  <a:srgbClr val="000000"/>
                </a:solidFill>
                <a:effectLst/>
                <a:latin typeface="Arial" panose="020B0604020202020204" pitchFamily="34" charset="0"/>
              </a:rPr>
              <a:t> держава з </a:t>
            </a:r>
            <a:r>
              <a:rPr lang="ru-RU" b="0" i="0" dirty="0" err="1">
                <a:solidFill>
                  <a:srgbClr val="000000"/>
                </a:solidFill>
                <a:effectLst/>
                <a:latin typeface="Arial" panose="020B0604020202020204" pitchFamily="34" charset="0"/>
              </a:rPr>
              <a:t>аристократичної</a:t>
            </a:r>
            <a:r>
              <a:rPr lang="ru-RU" b="0" i="0" dirty="0">
                <a:solidFill>
                  <a:srgbClr val="000000"/>
                </a:solidFill>
                <a:effectLst/>
                <a:latin typeface="Arial" panose="020B0604020202020204" pitchFamily="34" charset="0"/>
              </a:rPr>
              <a:t> </a:t>
            </a:r>
            <a:r>
              <a:rPr lang="ru-RU" b="0" i="0" dirty="0" err="1">
                <a:solidFill>
                  <a:srgbClr val="000000"/>
                </a:solidFill>
                <a:effectLst/>
                <a:latin typeface="Arial" panose="020B0604020202020204" pitchFamily="34" charset="0"/>
              </a:rPr>
              <a:t>республіки</a:t>
            </a:r>
            <a:r>
              <a:rPr lang="ru-RU" b="0" i="0" dirty="0">
                <a:solidFill>
                  <a:srgbClr val="000000"/>
                </a:solidFill>
                <a:effectLst/>
                <a:latin typeface="Arial" panose="020B0604020202020204" pitchFamily="34" charset="0"/>
              </a:rPr>
              <a:t> </a:t>
            </a:r>
            <a:r>
              <a:rPr lang="ru-RU" b="0" i="0" dirty="0" err="1">
                <a:solidFill>
                  <a:srgbClr val="000000"/>
                </a:solidFill>
                <a:effectLst/>
                <a:latin typeface="Arial" panose="020B0604020202020204" pitchFamily="34" charset="0"/>
              </a:rPr>
              <a:t>перетворилася</a:t>
            </a:r>
            <a:r>
              <a:rPr lang="ru-RU" b="0" i="0" dirty="0">
                <a:solidFill>
                  <a:srgbClr val="000000"/>
                </a:solidFill>
                <a:effectLst/>
                <a:latin typeface="Arial" panose="020B0604020202020204" pitchFamily="34" charset="0"/>
              </a:rPr>
              <a:t> на </a:t>
            </a:r>
            <a:r>
              <a:rPr lang="ru-RU" b="0" i="0" dirty="0" err="1">
                <a:solidFill>
                  <a:srgbClr val="000000"/>
                </a:solidFill>
                <a:effectLst/>
                <a:latin typeface="Arial" panose="020B0604020202020204" pitchFamily="34" charset="0"/>
              </a:rPr>
              <a:t>імперію</a:t>
            </a:r>
            <a:r>
              <a:rPr lang="ru-RU" b="0" i="0" dirty="0">
                <a:solidFill>
                  <a:srgbClr val="000000"/>
                </a:solidFill>
                <a:effectLst/>
                <a:latin typeface="Arial" panose="020B0604020202020204" pitchFamily="34" charset="0"/>
              </a:rPr>
              <a:t>. </a:t>
            </a:r>
            <a:r>
              <a:rPr lang="ru-RU" b="0" i="0" dirty="0" err="1">
                <a:solidFill>
                  <a:srgbClr val="000000"/>
                </a:solidFill>
                <a:effectLst/>
                <a:latin typeface="Arial" panose="020B0604020202020204" pitchFamily="34" charset="0"/>
              </a:rPr>
              <a:t>Часи</a:t>
            </a:r>
            <a:r>
              <a:rPr lang="ru-RU" b="0" i="0" dirty="0">
                <a:solidFill>
                  <a:srgbClr val="000000"/>
                </a:solidFill>
                <a:effectLst/>
                <a:latin typeface="Arial" panose="020B0604020202020204" pitchFamily="34" charset="0"/>
              </a:rPr>
              <a:t> затишку у </a:t>
            </a:r>
            <a:r>
              <a:rPr lang="ru-RU" b="0" i="0" dirty="0" err="1">
                <a:solidFill>
                  <a:srgbClr val="000000"/>
                </a:solidFill>
                <a:effectLst/>
                <a:latin typeface="Arial" panose="020B0604020202020204" pitchFamily="34" charset="0"/>
              </a:rPr>
              <a:t>класовій</a:t>
            </a:r>
            <a:r>
              <a:rPr lang="ru-RU" b="0" i="0" dirty="0">
                <a:solidFill>
                  <a:srgbClr val="000000"/>
                </a:solidFill>
                <a:effectLst/>
                <a:latin typeface="Arial" panose="020B0604020202020204" pitchFamily="34" charset="0"/>
              </a:rPr>
              <a:t> </a:t>
            </a:r>
            <a:r>
              <a:rPr lang="ru-RU" b="0" i="0" dirty="0" err="1">
                <a:solidFill>
                  <a:srgbClr val="000000"/>
                </a:solidFill>
                <a:effectLst/>
                <a:latin typeface="Arial" panose="020B0604020202020204" pitchFamily="34" charset="0"/>
              </a:rPr>
              <a:t>боротьбі</a:t>
            </a:r>
            <a:r>
              <a:rPr lang="ru-RU" b="0" i="0" dirty="0">
                <a:solidFill>
                  <a:srgbClr val="000000"/>
                </a:solidFill>
                <a:effectLst/>
                <a:latin typeface="Arial" panose="020B0604020202020204" pitchFamily="34" charset="0"/>
              </a:rPr>
              <a:t> в </a:t>
            </a:r>
            <a:r>
              <a:rPr lang="ru-RU" b="0" i="0" dirty="0" err="1">
                <a:solidFill>
                  <a:srgbClr val="000000"/>
                </a:solidFill>
                <a:effectLst/>
                <a:latin typeface="Arial" panose="020B0604020202020204" pitchFamily="34" charset="0"/>
              </a:rPr>
              <a:t>часи</a:t>
            </a:r>
            <a:r>
              <a:rPr lang="ru-RU" b="0" i="0" dirty="0">
                <a:solidFill>
                  <a:srgbClr val="000000"/>
                </a:solidFill>
                <a:effectLst/>
                <a:latin typeface="Arial" panose="020B0604020202020204" pitchFamily="34" charset="0"/>
              </a:rPr>
              <a:t> </a:t>
            </a:r>
            <a:r>
              <a:rPr lang="ru-RU" b="0" i="0" dirty="0" err="1">
                <a:solidFill>
                  <a:srgbClr val="000000"/>
                </a:solidFill>
                <a:effectLst/>
                <a:latin typeface="Arial" panose="020B0604020202020204" pitchFamily="34" charset="0"/>
              </a:rPr>
              <a:t>правління</a:t>
            </a:r>
            <a:r>
              <a:rPr lang="ru-RU" b="0" i="0" dirty="0">
                <a:solidFill>
                  <a:srgbClr val="000000"/>
                </a:solidFill>
                <a:effectLst/>
                <a:latin typeface="Arial" panose="020B0604020202020204" pitchFamily="34" charset="0"/>
              </a:rPr>
              <a:t> </a:t>
            </a:r>
            <a:r>
              <a:rPr lang="ru-RU" b="0" i="0" dirty="0" err="1">
                <a:solidFill>
                  <a:srgbClr val="000000"/>
                </a:solidFill>
                <a:effectLst/>
                <a:latin typeface="Arial" panose="020B0604020202020204" pitchFamily="34" charset="0"/>
              </a:rPr>
              <a:t>імператора</a:t>
            </a:r>
            <a:r>
              <a:rPr lang="ru-RU" b="0" i="0" dirty="0">
                <a:solidFill>
                  <a:srgbClr val="000000"/>
                </a:solidFill>
                <a:effectLst/>
                <a:latin typeface="Arial" panose="020B0604020202020204" pitchFamily="34" charset="0"/>
              </a:rPr>
              <a:t> Августа (27—14 </a:t>
            </a:r>
            <a:r>
              <a:rPr lang="ru-RU" b="0" i="0" dirty="0" err="1">
                <a:solidFill>
                  <a:srgbClr val="000000"/>
                </a:solidFill>
                <a:effectLst/>
                <a:latin typeface="Arial" panose="020B0604020202020204" pitchFamily="34" charset="0"/>
              </a:rPr>
              <a:t>pp</a:t>
            </a:r>
            <a:r>
              <a:rPr lang="ru-RU" b="0" i="0" dirty="0">
                <a:solidFill>
                  <a:srgbClr val="000000"/>
                </a:solidFill>
                <a:effectLst/>
                <a:latin typeface="Arial" panose="020B0604020202020204" pitchFamily="34" charset="0"/>
              </a:rPr>
              <a:t>. до н. є.) </a:t>
            </a:r>
            <a:r>
              <a:rPr lang="ru-RU" b="0" i="0" dirty="0" err="1">
                <a:solidFill>
                  <a:srgbClr val="000000"/>
                </a:solidFill>
                <a:effectLst/>
                <a:latin typeface="Arial" panose="020B0604020202020204" pitchFamily="34" charset="0"/>
              </a:rPr>
              <a:t>стимулювали</a:t>
            </a:r>
            <a:r>
              <a:rPr lang="ru-RU" b="0" i="0" dirty="0">
                <a:solidFill>
                  <a:srgbClr val="000000"/>
                </a:solidFill>
                <a:effectLst/>
                <a:latin typeface="Arial" panose="020B0604020202020204" pitchFamily="34" charset="0"/>
              </a:rPr>
              <a:t> </a:t>
            </a:r>
            <a:r>
              <a:rPr lang="ru-RU" b="0" i="0" dirty="0" err="1">
                <a:solidFill>
                  <a:srgbClr val="000000"/>
                </a:solidFill>
                <a:effectLst/>
                <a:latin typeface="Arial" panose="020B0604020202020204" pitchFamily="34" charset="0"/>
              </a:rPr>
              <a:t>високий</a:t>
            </a:r>
            <a:r>
              <a:rPr lang="ru-RU" b="0" i="0" dirty="0">
                <a:solidFill>
                  <a:srgbClr val="000000"/>
                </a:solidFill>
                <a:effectLst/>
                <a:latin typeface="Arial" panose="020B0604020202020204" pitchFamily="34" charset="0"/>
              </a:rPr>
              <a:t> </a:t>
            </a:r>
            <a:r>
              <a:rPr lang="ru-RU" b="0" i="0" dirty="0" err="1">
                <a:solidFill>
                  <a:srgbClr val="000000"/>
                </a:solidFill>
                <a:effectLst/>
                <a:latin typeface="Arial" panose="020B0604020202020204" pitchFamily="34" charset="0"/>
              </a:rPr>
              <a:t>розвиток</a:t>
            </a:r>
            <a:r>
              <a:rPr lang="ru-RU" b="0" i="0" dirty="0">
                <a:solidFill>
                  <a:srgbClr val="000000"/>
                </a:solidFill>
                <a:effectLst/>
                <a:latin typeface="Arial" panose="020B0604020202020204" pitchFamily="34" charset="0"/>
              </a:rPr>
              <a:t> </a:t>
            </a:r>
            <a:r>
              <a:rPr lang="ru-RU" b="0" i="0" dirty="0" err="1">
                <a:solidFill>
                  <a:srgbClr val="000000"/>
                </a:solidFill>
                <a:effectLst/>
                <a:latin typeface="Arial" panose="020B0604020202020204" pitchFamily="34" charset="0"/>
              </a:rPr>
              <a:t>культури</a:t>
            </a:r>
            <a:r>
              <a:rPr lang="ru-RU" b="0" i="0" dirty="0">
                <a:solidFill>
                  <a:srgbClr val="000000"/>
                </a:solidFill>
                <a:effectLst/>
                <a:latin typeface="Arial" panose="020B0604020202020204" pitchFamily="34" charset="0"/>
              </a:rPr>
              <a:t> й </a:t>
            </a:r>
            <a:r>
              <a:rPr lang="ru-RU" b="0" i="0" dirty="0" err="1">
                <a:solidFill>
                  <a:srgbClr val="000000"/>
                </a:solidFill>
                <a:effectLst/>
                <a:latin typeface="Arial" panose="020B0604020202020204" pitchFamily="34" charset="0"/>
              </a:rPr>
              <a:t>мистецтва</a:t>
            </a:r>
            <a:r>
              <a:rPr lang="ru-RU" b="0" i="0" dirty="0">
                <a:solidFill>
                  <a:srgbClr val="000000"/>
                </a:solidFill>
                <a:effectLst/>
                <a:latin typeface="Arial" panose="020B0604020202020204" pitchFamily="34" charset="0"/>
              </a:rPr>
              <a:t>. </a:t>
            </a:r>
          </a:p>
          <a:p>
            <a:r>
              <a:rPr lang="ru-RU" dirty="0" err="1">
                <a:solidFill>
                  <a:srgbClr val="000000"/>
                </a:solidFill>
                <a:latin typeface="Arial" panose="020B0604020202020204" pitchFamily="34" charset="0"/>
              </a:rPr>
              <a:t>Розширення</a:t>
            </a:r>
            <a:r>
              <a:rPr lang="ru-RU" dirty="0">
                <a:solidFill>
                  <a:srgbClr val="000000"/>
                </a:solidFill>
                <a:latin typeface="Arial" panose="020B0604020202020204" pitchFamily="34" charset="0"/>
              </a:rPr>
              <a:t> двору </a:t>
            </a:r>
            <a:r>
              <a:rPr lang="ru-RU" dirty="0" err="1">
                <a:solidFill>
                  <a:srgbClr val="000000"/>
                </a:solidFill>
                <a:latin typeface="Arial" panose="020B0604020202020204" pitchFamily="34" charset="0"/>
              </a:rPr>
              <a:t>новими</a:t>
            </a:r>
            <a:r>
              <a:rPr lang="ru-RU" dirty="0">
                <a:solidFill>
                  <a:srgbClr val="000000"/>
                </a:solidFill>
                <a:latin typeface="Arial" panose="020B0604020202020204" pitchFamily="34" charset="0"/>
              </a:rPr>
              <a:t> персонами, </a:t>
            </a:r>
            <a:r>
              <a:rPr lang="ru-RU" dirty="0" err="1">
                <a:solidFill>
                  <a:srgbClr val="000000"/>
                </a:solidFill>
                <a:latin typeface="Arial" panose="020B0604020202020204" pitchFamily="34" charset="0"/>
              </a:rPr>
              <a:t>що</a:t>
            </a:r>
            <a:r>
              <a:rPr lang="ru-RU" dirty="0">
                <a:solidFill>
                  <a:srgbClr val="000000"/>
                </a:solidFill>
                <a:latin typeface="Arial" panose="020B0604020202020204" pitchFamily="34" charset="0"/>
              </a:rPr>
              <a:t> з часом </a:t>
            </a:r>
            <a:r>
              <a:rPr lang="ru-RU" dirty="0" err="1">
                <a:solidFill>
                  <a:srgbClr val="000000"/>
                </a:solidFill>
                <a:latin typeface="Arial" panose="020B0604020202020204" pitchFamily="34" charset="0"/>
              </a:rPr>
              <a:t>перетворило</a:t>
            </a:r>
            <a:r>
              <a:rPr lang="ru-RU" dirty="0">
                <a:solidFill>
                  <a:srgbClr val="000000"/>
                </a:solidFill>
                <a:latin typeface="Arial" panose="020B0604020202020204" pitchFamily="34" charset="0"/>
              </a:rPr>
              <a:t> палац на «державу в </a:t>
            </a:r>
            <a:r>
              <a:rPr lang="ru-RU" dirty="0" err="1">
                <a:solidFill>
                  <a:srgbClr val="000000"/>
                </a:solidFill>
                <a:latin typeface="Arial" panose="020B0604020202020204" pitchFamily="34" charset="0"/>
              </a:rPr>
              <a:t>державі</a:t>
            </a:r>
            <a:r>
              <a:rPr lang="ru-RU" dirty="0">
                <a:solidFill>
                  <a:srgbClr val="000000"/>
                </a:solidFill>
                <a:latin typeface="Arial" panose="020B0604020202020204" pitchFamily="34" charset="0"/>
              </a:rPr>
              <a:t>»</a:t>
            </a:r>
            <a:endParaRPr lang="uk-UA" dirty="0"/>
          </a:p>
        </p:txBody>
      </p:sp>
    </p:spTree>
    <p:extLst>
      <p:ext uri="{BB962C8B-B14F-4D97-AF65-F5344CB8AC3E}">
        <p14:creationId xmlns:p14="http://schemas.microsoft.com/office/powerpoint/2010/main" val="27940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DD7BB1-0F0B-413B-9C64-659E4893C2FD}"/>
              </a:ext>
            </a:extLst>
          </p:cNvPr>
          <p:cNvSpPr>
            <a:spLocks noGrp="1"/>
          </p:cNvSpPr>
          <p:nvPr>
            <p:ph type="title"/>
          </p:nvPr>
        </p:nvSpPr>
        <p:spPr/>
        <p:txBody>
          <a:bodyPr/>
          <a:lstStyle/>
          <a:p>
            <a:r>
              <a:rPr lang="uk-UA" dirty="0"/>
              <a:t>Групова робота</a:t>
            </a:r>
          </a:p>
        </p:txBody>
      </p:sp>
      <p:sp>
        <p:nvSpPr>
          <p:cNvPr id="3" name="Місце для вмісту 2">
            <a:extLst>
              <a:ext uri="{FF2B5EF4-FFF2-40B4-BE49-F238E27FC236}">
                <a16:creationId xmlns:a16="http://schemas.microsoft.com/office/drawing/2014/main" id="{75A6B6AB-28BA-494A-8558-74993E2C2DA4}"/>
              </a:ext>
            </a:extLst>
          </p:cNvPr>
          <p:cNvSpPr>
            <a:spLocks noGrp="1"/>
          </p:cNvSpPr>
          <p:nvPr>
            <p:ph idx="1"/>
          </p:nvPr>
        </p:nvSpPr>
        <p:spPr/>
        <p:txBody>
          <a:bodyPr/>
          <a:lstStyle/>
          <a:p>
            <a:r>
              <a:rPr lang="uk-UA" dirty="0"/>
              <a:t>Поміркуйте, які з правил етикету Давнього Риму варто повернути у сучасний світ та чому?</a:t>
            </a:r>
          </a:p>
          <a:p>
            <a:endParaRPr lang="uk-UA" dirty="0"/>
          </a:p>
          <a:p>
            <a:endParaRPr lang="uk-UA" dirty="0"/>
          </a:p>
          <a:p>
            <a:r>
              <a:rPr lang="en-US" dirty="0"/>
              <a:t>https://padlet.com/tatarogovay/padlet-1vwcttujhcav2u4c</a:t>
            </a:r>
            <a:endParaRPr lang="uk-UA" dirty="0"/>
          </a:p>
        </p:txBody>
      </p:sp>
    </p:spTree>
    <p:extLst>
      <p:ext uri="{BB962C8B-B14F-4D97-AF65-F5344CB8AC3E}">
        <p14:creationId xmlns:p14="http://schemas.microsoft.com/office/powerpoint/2010/main" val="2687898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4B1BC44-DCCA-405D-8C35-5747DFDCCDC5}"/>
              </a:ext>
            </a:extLst>
          </p:cNvPr>
          <p:cNvSpPr>
            <a:spLocks noGrp="1"/>
          </p:cNvSpPr>
          <p:nvPr>
            <p:ph idx="1"/>
          </p:nvPr>
        </p:nvSpPr>
        <p:spPr>
          <a:xfrm>
            <a:off x="744894" y="1732319"/>
            <a:ext cx="4545563" cy="4351338"/>
          </a:xfrm>
        </p:spPr>
        <p:txBody>
          <a:bodyPr/>
          <a:lstStyle/>
          <a:p>
            <a:pPr indent="450215" algn="just"/>
            <a:r>
              <a:rPr lang="uk-UA" sz="1800" dirty="0">
                <a:solidFill>
                  <a:srgbClr val="000000"/>
                </a:solidFill>
                <a:effectLst/>
                <a:latin typeface="Times New Roman" panose="02020603050405020304" pitchFamily="18" charset="0"/>
                <a:ea typeface="Times New Roman" panose="02020603050405020304" pitchFamily="18" charset="0"/>
              </a:rPr>
              <a:t>На основі дипломатичного етикету був сформований цивільний етикет. Почала з'являтися відповідна література. 1204 р. іспанський священик Педро </a:t>
            </a:r>
            <a:r>
              <a:rPr lang="uk-UA" sz="1800" dirty="0" err="1">
                <a:solidFill>
                  <a:srgbClr val="000000"/>
                </a:solidFill>
                <a:effectLst/>
                <a:latin typeface="Times New Roman" panose="02020603050405020304" pitchFamily="18" charset="0"/>
                <a:ea typeface="Times New Roman" panose="02020603050405020304" pitchFamily="18" charset="0"/>
              </a:rPr>
              <a:t>Альфонсо</a:t>
            </a:r>
            <a:r>
              <a:rPr lang="uk-UA" sz="1800" dirty="0">
                <a:solidFill>
                  <a:srgbClr val="000000"/>
                </a:solidFill>
                <a:effectLst/>
                <a:latin typeface="Times New Roman" panose="02020603050405020304" pitchFamily="18" charset="0"/>
                <a:ea typeface="Times New Roman" panose="02020603050405020304" pitchFamily="18" charset="0"/>
              </a:rPr>
              <a:t> написав книгу «</a:t>
            </a:r>
            <a:r>
              <a:rPr lang="uk-UA" sz="1800" dirty="0" err="1">
                <a:solidFill>
                  <a:srgbClr val="000000"/>
                </a:solidFill>
                <a:effectLst/>
                <a:latin typeface="Times New Roman" panose="02020603050405020304" pitchFamily="18" charset="0"/>
                <a:ea typeface="Times New Roman" panose="02020603050405020304" pitchFamily="18" charset="0"/>
              </a:rPr>
              <a:t>Disciplina</a:t>
            </a:r>
            <a:r>
              <a:rPr lang="uk-UA" sz="1800" dirty="0">
                <a:solidFill>
                  <a:srgbClr val="000000"/>
                </a:solidFill>
                <a:effectLst/>
                <a:latin typeface="Times New Roman" panose="02020603050405020304" pitchFamily="18" charset="0"/>
                <a:ea typeface="Times New Roman" panose="02020603050405020304" pitchFamily="18" charset="0"/>
              </a:rPr>
              <a:t> </a:t>
            </a:r>
            <a:r>
              <a:rPr lang="uk-UA" sz="1800" dirty="0" err="1">
                <a:solidFill>
                  <a:srgbClr val="000000"/>
                </a:solidFill>
                <a:effectLst/>
                <a:latin typeface="Times New Roman" panose="02020603050405020304" pitchFamily="18" charset="0"/>
                <a:ea typeface="Times New Roman" panose="02020603050405020304" pitchFamily="18" charset="0"/>
              </a:rPr>
              <a:t>Clerikalis</a:t>
            </a:r>
            <a:r>
              <a:rPr lang="uk-UA" sz="1800" dirty="0">
                <a:solidFill>
                  <a:srgbClr val="000000"/>
                </a:solidFill>
                <a:effectLst/>
                <a:latin typeface="Times New Roman" panose="02020603050405020304" pitchFamily="18" charset="0"/>
                <a:ea typeface="Times New Roman" panose="02020603050405020304" pitchFamily="18" charset="0"/>
              </a:rPr>
              <a:t>» («Дисципліна </a:t>
            </a:r>
            <a:r>
              <a:rPr lang="uk-UA" sz="1800" dirty="0" err="1">
                <a:solidFill>
                  <a:srgbClr val="000000"/>
                </a:solidFill>
                <a:effectLst/>
                <a:latin typeface="Times New Roman" panose="02020603050405020304" pitchFamily="18" charset="0"/>
                <a:ea typeface="Times New Roman" panose="02020603050405020304" pitchFamily="18" charset="0"/>
              </a:rPr>
              <a:t>клерікаліс</a:t>
            </a:r>
            <a:r>
              <a:rPr lang="uk-UA" sz="1800" dirty="0">
                <a:solidFill>
                  <a:srgbClr val="000000"/>
                </a:solidFill>
                <a:effectLst/>
                <a:latin typeface="Times New Roman" panose="02020603050405020304" pitchFamily="18" charset="0"/>
                <a:ea typeface="Times New Roman" panose="02020603050405020304" pitchFamily="18" charset="0"/>
              </a:rPr>
              <a:t>»). Це перша книга з етикету. Вона написана для священиків та ченців, але користувалась успіхом і в цивільного населення.</a:t>
            </a:r>
            <a:endParaRPr lang="uk-UA" sz="1800" dirty="0">
              <a:effectLst/>
              <a:latin typeface="Times New Roman" panose="02020603050405020304" pitchFamily="18" charset="0"/>
              <a:ea typeface="Times New Roman" panose="02020603050405020304" pitchFamily="18" charset="0"/>
            </a:endParaRPr>
          </a:p>
          <a:p>
            <a:pPr indent="450215" algn="just"/>
            <a:r>
              <a:rPr lang="uk-UA" sz="1800" dirty="0">
                <a:solidFill>
                  <a:srgbClr val="000000"/>
                </a:solidFill>
                <a:effectLst/>
                <a:latin typeface="Times New Roman" panose="02020603050405020304" pitchFamily="18" charset="0"/>
                <a:ea typeface="Times New Roman" panose="02020603050405020304" pitchFamily="18" charset="0"/>
              </a:rPr>
              <a:t>На основі цієї книги з’явилися посібники з етикету в Англії, Голландії, Франції.</a:t>
            </a:r>
            <a:endParaRPr lang="uk-UA" sz="1800" dirty="0">
              <a:effectLst/>
              <a:latin typeface="Times New Roman" panose="02020603050405020304" pitchFamily="18" charset="0"/>
              <a:ea typeface="Times New Roman" panose="02020603050405020304" pitchFamily="18" charset="0"/>
            </a:endParaRPr>
          </a:p>
          <a:p>
            <a:endParaRPr lang="uk-UA" dirty="0"/>
          </a:p>
        </p:txBody>
      </p:sp>
      <p:pic>
        <p:nvPicPr>
          <p:cNvPr id="5" name="Рисунок 4">
            <a:extLst>
              <a:ext uri="{FF2B5EF4-FFF2-40B4-BE49-F238E27FC236}">
                <a16:creationId xmlns:a16="http://schemas.microsoft.com/office/drawing/2014/main" id="{567FBF4F-F65E-43C5-B665-5033C47E4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5496" y="1732319"/>
            <a:ext cx="3175000" cy="4191000"/>
          </a:xfrm>
          <a:prstGeom prst="rect">
            <a:avLst/>
          </a:prstGeom>
        </p:spPr>
      </p:pic>
      <p:pic>
        <p:nvPicPr>
          <p:cNvPr id="7" name="Рисунок 6">
            <a:extLst>
              <a:ext uri="{FF2B5EF4-FFF2-40B4-BE49-F238E27FC236}">
                <a16:creationId xmlns:a16="http://schemas.microsoft.com/office/drawing/2014/main" id="{1A57164F-92C8-4000-8D61-7EEB12DCB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0496" y="1732319"/>
            <a:ext cx="2847131" cy="3996677"/>
          </a:xfrm>
          <a:prstGeom prst="rect">
            <a:avLst/>
          </a:prstGeom>
        </p:spPr>
      </p:pic>
    </p:spTree>
    <p:extLst>
      <p:ext uri="{BB962C8B-B14F-4D97-AF65-F5344CB8AC3E}">
        <p14:creationId xmlns:p14="http://schemas.microsoft.com/office/powerpoint/2010/main" val="71977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Пересічна">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Дерево">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Дерево</Template>
  <TotalTime>136</TotalTime>
  <Words>2218</Words>
  <Application>Microsoft Office PowerPoint</Application>
  <PresentationFormat>Широкий екран</PresentationFormat>
  <Paragraphs>105</Paragraphs>
  <Slides>36</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36</vt:i4>
      </vt:variant>
    </vt:vector>
  </HeadingPairs>
  <TitlesOfParts>
    <vt:vector size="44" baseType="lpstr">
      <vt:lpstr>Arial</vt:lpstr>
      <vt:lpstr>Calibri</vt:lpstr>
      <vt:lpstr>Calibri Light</vt:lpstr>
      <vt:lpstr>Georgia</vt:lpstr>
      <vt:lpstr>Roboto</vt:lpstr>
      <vt:lpstr>Times New Roman</vt:lpstr>
      <vt:lpstr>Wingdings</vt:lpstr>
      <vt:lpstr>Дерево</vt:lpstr>
      <vt:lpstr>Світові та вітчизняні тенденції у формуванні сучасних вимог до етикету</vt:lpstr>
      <vt:lpstr>План</vt:lpstr>
      <vt:lpstr>З яким синонімом у ВАС асоціюється поняття етикету?</vt:lpstr>
      <vt:lpstr>Походження слова «етикет» </vt:lpstr>
      <vt:lpstr>Від античності до наших часів.  Етикет в різних країнах світу: історичні передумови формування</vt:lpstr>
      <vt:lpstr> </vt:lpstr>
      <vt:lpstr>Презентація PowerPoint</vt:lpstr>
      <vt:lpstr>Групова робота</vt:lpstr>
      <vt:lpstr>Презентація PowerPoint</vt:lpstr>
      <vt:lpstr>Презентація PowerPoint</vt:lpstr>
      <vt:lpstr>Що вам найбільше імпонує?</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Причина успіху книги</vt:lpstr>
      <vt:lpstr>Презентація PowerPoint</vt:lpstr>
      <vt:lpstr>Презентація PowerPoint</vt:lpstr>
      <vt:lpstr>Презентація PowerPoint</vt:lpstr>
      <vt:lpstr>3. Основні підсистеми етикету </vt:lpstr>
      <vt:lpstr>Визначте підсистеми етикету на зображеннях</vt:lpstr>
      <vt:lpstr>Презентація PowerPoint</vt:lpstr>
      <vt:lpstr>Презентація PowerPoint</vt:lpstr>
      <vt:lpstr>4. Основні принципи етикету </vt:lpstr>
      <vt:lpstr>Сучасному етикету притаманні чотири основні принципи </vt:lpstr>
      <vt:lpstr>Що формує виконання етикетних правил?</vt:lpstr>
      <vt:lpstr>5. Види етикету (умовно)</vt:lpstr>
      <vt:lpstr>5. Види етикету (умовно)</vt:lpstr>
      <vt:lpstr>Подумайте</vt:lpstr>
      <vt:lpstr>Про що варто пам’ятати</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Світові та вітчизняні тенденції у формуванні сучасних вимог до етикету</dc:title>
  <dc:creator>Слава</dc:creator>
  <cp:lastModifiedBy>Слава</cp:lastModifiedBy>
  <cp:revision>22</cp:revision>
  <dcterms:created xsi:type="dcterms:W3CDTF">2024-09-02T08:30:38Z</dcterms:created>
  <dcterms:modified xsi:type="dcterms:W3CDTF">2024-09-02T10:48:59Z</dcterms:modified>
</cp:coreProperties>
</file>