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2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75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25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729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8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7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5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3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308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6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0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61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60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09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71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8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2D8010-3A1A-496F-94B4-CD0361087C42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E7C2AA-8386-4622-9491-F8EEEB40FE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1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0311" y="1907822"/>
            <a:ext cx="3810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СЦЕНАРІЙ ЛІТЕРАТУРНИЙ</a:t>
            </a:r>
            <a:endParaRPr lang="uk-UA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556" y="2404533"/>
            <a:ext cx="824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Сценарій — (</a:t>
            </a:r>
            <a:r>
              <a:rPr lang="uk-UA" b="1" dirty="0" err="1"/>
              <a:t>франц</a:t>
            </a:r>
            <a:r>
              <a:rPr lang="uk-UA" b="1" dirty="0"/>
              <a:t>. </a:t>
            </a:r>
            <a:r>
              <a:rPr lang="uk-UA" b="1" dirty="0" err="1"/>
              <a:t>scenario</a:t>
            </a:r>
            <a:r>
              <a:rPr lang="uk-UA" b="1" dirty="0"/>
              <a:t>, </a:t>
            </a:r>
            <a:r>
              <a:rPr lang="uk-UA" b="1" dirty="0" err="1"/>
              <a:t>англ</a:t>
            </a:r>
            <a:r>
              <a:rPr lang="uk-UA" b="1" dirty="0"/>
              <a:t>. </a:t>
            </a:r>
            <a:r>
              <a:rPr lang="uk-UA" b="1" dirty="0" err="1"/>
              <a:t>scenario</a:t>
            </a:r>
            <a:r>
              <a:rPr lang="uk-UA" b="1" dirty="0"/>
              <a:t>, </a:t>
            </a:r>
            <a:r>
              <a:rPr lang="uk-UA" b="1" dirty="0" err="1"/>
              <a:t>screenplay</a:t>
            </a:r>
            <a:r>
              <a:rPr lang="uk-UA" b="1" dirty="0"/>
              <a:t>, нім. </a:t>
            </a:r>
            <a:r>
              <a:rPr lang="uk-UA" b="1" dirty="0" err="1"/>
              <a:t>szenarium</a:t>
            </a:r>
            <a:r>
              <a:rPr lang="uk-UA" b="1" dirty="0"/>
              <a:t>, </a:t>
            </a:r>
            <a:r>
              <a:rPr lang="uk-UA" b="1" dirty="0" err="1"/>
              <a:t>ісп</a:t>
            </a:r>
            <a:r>
              <a:rPr lang="uk-UA" b="1" dirty="0"/>
              <a:t>. </a:t>
            </a:r>
            <a:r>
              <a:rPr lang="uk-UA" b="1" dirty="0" err="1"/>
              <a:t>guion</a:t>
            </a:r>
            <a:r>
              <a:rPr lang="uk-UA" b="1" dirty="0"/>
              <a:t>; від. </a:t>
            </a:r>
            <a:r>
              <a:rPr lang="uk-UA" b="1" dirty="0" err="1"/>
              <a:t>італ</a:t>
            </a:r>
            <a:r>
              <a:rPr lang="uk-UA" b="1" dirty="0"/>
              <a:t>. «декорація») — драматургічний твір, за яким створюється кінофільм, радіопередача, телепередача, масове театралізоване </a:t>
            </a:r>
            <a:r>
              <a:rPr lang="uk-UA" b="1" dirty="0" smtClean="0"/>
              <a:t>видовище.</a:t>
            </a:r>
            <a:endParaRPr lang="uk-UA" b="1" dirty="0"/>
          </a:p>
        </p:txBody>
      </p:sp>
      <p:sp>
        <p:nvSpPr>
          <p:cNvPr id="6" name="Овал 5"/>
          <p:cNvSpPr/>
          <p:nvPr/>
        </p:nvSpPr>
        <p:spPr>
          <a:xfrm>
            <a:off x="2630311" y="3691467"/>
            <a:ext cx="6389511" cy="1749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опис дії </a:t>
            </a:r>
            <a:r>
              <a:rPr lang="uk-UA" dirty="0"/>
              <a:t>на основі якого створюється театралізована вистава, свято, концерт, ігрова або будь-яка інша програма</a:t>
            </a:r>
          </a:p>
        </p:txBody>
      </p:sp>
    </p:spTree>
    <p:extLst>
      <p:ext uri="{BB962C8B-B14F-4D97-AF65-F5344CB8AC3E}">
        <p14:creationId xmlns:p14="http://schemas.microsoft.com/office/powerpoint/2010/main" val="356217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88533" y="1411111"/>
            <a:ext cx="15691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ТЕМА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30222" y="1603022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це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найголовніша проблема та певне коло конкретних явищ (обставин)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твору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, у якому відбувається дія.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Тему в сценарному плані бажано визначати лаконічно — одним розгорнутим реченням.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Секрет сценарної майстерності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у визначенні єдиної теми. Дві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або кілька тем, що одночасно розвиваються,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розпорошують композицію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сценарію,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що згодом призведе до втрати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в багатьох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питаннях структури твору. 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Ясність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теми — одне з найважливіших умов підготовки сценарію.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Тема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повинна охоплювати весь матеріал у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цілому, всі епізоди твору.</a:t>
            </a: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3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44976" y="1365956"/>
            <a:ext cx="216746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ІДЕЯ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18844" y="2280356"/>
            <a:ext cx="589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головна думка сценарію, заради якої він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створюється</a:t>
            </a: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це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основна мета авторського впливу на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глядача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9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69243" y="1128889"/>
            <a:ext cx="168204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ЕПІЗОД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01244" y="1128889"/>
            <a:ext cx="82747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це закінчена частина сценарію, його фрагмент, що має самостійне значення.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сценарії екранного твору визначається за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такими </a:t>
            </a:r>
            <a:r>
              <a:rPr lang="uk-UA" sz="2000" b="1" u="sng" dirty="0">
                <a:solidFill>
                  <a:schemeClr val="accent1">
                    <a:lumMod val="75000"/>
                  </a:schemeClr>
                </a:solidFill>
              </a:rPr>
              <a:t>правилами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) за наявністю події;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б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) за наявністю зміни головної думки;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) залежно від появи нового героя;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) залежно від зміни місця дії, часового поділу.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У цьому пункті сценарію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потрібно вказати </a:t>
            </a:r>
            <a:r>
              <a:rPr lang="uk-UA" sz="2000" b="1" u="sng" dirty="0">
                <a:solidFill>
                  <a:schemeClr val="accent1">
                    <a:lumMod val="75000"/>
                  </a:schemeClr>
                </a:solidFill>
              </a:rPr>
              <a:t>кількіст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ь епізодів (попередньо поділивши їх за вищеперерахованими правилами)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та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їх </a:t>
            </a:r>
            <a:r>
              <a:rPr lang="uk-UA" sz="2000" b="1" u="sng" dirty="0">
                <a:solidFill>
                  <a:schemeClr val="accent1">
                    <a:lumMod val="75000"/>
                  </a:schemeClr>
                </a:solidFill>
              </a:rPr>
              <a:t>назви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Наприклад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: Епізод №1.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«Друзі».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Епізод №2. «Подорож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містом».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Епізод №3.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«Обід». </a:t>
            </a:r>
          </a:p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Основне </a:t>
            </a:r>
            <a:r>
              <a:rPr lang="uk-UA" sz="2000" b="1" u="sng" dirty="0">
                <a:solidFill>
                  <a:schemeClr val="accent1">
                    <a:lumMod val="75000"/>
                  </a:schemeClr>
                </a:solidFill>
              </a:rPr>
              <a:t>правило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В сценарії має бути не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менше трьох та не більше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десяти епізодів</a:t>
            </a: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0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2443" y="1185333"/>
            <a:ext cx="33076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Чому не менше 3-х?</a:t>
            </a:r>
            <a:endParaRPr lang="uk-UA" b="1" dirty="0"/>
          </a:p>
        </p:txBody>
      </p:sp>
      <p:sp>
        <p:nvSpPr>
          <p:cNvPr id="3" name="Овал 2"/>
          <p:cNvSpPr/>
          <p:nvPr/>
        </p:nvSpPr>
        <p:spPr>
          <a:xfrm>
            <a:off x="6276622" y="959556"/>
            <a:ext cx="4470400" cy="1264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Чому 10 – це багато?</a:t>
            </a:r>
            <a:endParaRPr lang="uk-UA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19022" y="2336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низ 4"/>
          <p:cNvSpPr/>
          <p:nvPr/>
        </p:nvSpPr>
        <p:spPr>
          <a:xfrm>
            <a:off x="8590844" y="2336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6276622" y="3759200"/>
            <a:ext cx="4741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Розпорошує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композиційну стрункість</a:t>
            </a:r>
          </a:p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Краще робити </a:t>
            </a:r>
            <a:r>
              <a:rPr lang="uk-UA" sz="2800" b="1" dirty="0" err="1" smtClean="0">
                <a:solidFill>
                  <a:schemeClr val="accent1">
                    <a:lumMod val="75000"/>
                  </a:schemeClr>
                </a:solidFill>
              </a:rPr>
              <a:t>мікроепізоди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43" y="3552275"/>
            <a:ext cx="4662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chemeClr val="accent1">
                    <a:lumMod val="75000"/>
                  </a:schemeClr>
                </a:solidFill>
              </a:rPr>
              <a:t>аристотелівське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 вчення про 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</a:rPr>
              <a:t>тричастинну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 природу сценарію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Тож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умовно сценарій можна поділити на: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початок, середину та фінал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 — три умовні епізоди</a:t>
            </a:r>
          </a:p>
        </p:txBody>
      </p:sp>
    </p:spTree>
    <p:extLst>
      <p:ext uri="{BB962C8B-B14F-4D97-AF65-F5344CB8AC3E}">
        <p14:creationId xmlns:p14="http://schemas.microsoft.com/office/powerpoint/2010/main" val="392330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98222" y="1298222"/>
            <a:ext cx="21561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Теми епізодів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3689" y="2212622"/>
            <a:ext cx="6716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Основна мета цього пункту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сценарії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— це розкриття змісту дії, яка відбувається в кожному з епізодів сценарію</a:t>
            </a:r>
          </a:p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ПРО ЩО йдеться в епізоді? </a:t>
            </a:r>
            <a:endParaRPr lang="uk-U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ПОРАДА</a:t>
            </a:r>
          </a:p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Формулюйте тему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епізоду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лаконічно —</a:t>
            </a:r>
          </a:p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одним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реченням</a:t>
            </a:r>
          </a:p>
        </p:txBody>
      </p:sp>
    </p:spTree>
    <p:extLst>
      <p:ext uri="{BB962C8B-B14F-4D97-AF65-F5344CB8AC3E}">
        <p14:creationId xmlns:p14="http://schemas.microsoft.com/office/powerpoint/2010/main" val="37634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91822" y="891822"/>
            <a:ext cx="2968978" cy="1388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Композиція сценарію</a:t>
            </a:r>
            <a:endParaRPr lang="uk-U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43022" y="970844"/>
            <a:ext cx="706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це побудова сценарію, </a:t>
            </a:r>
            <a:endParaRPr lang="uk-U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структура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, взаємозв’язок окремих його частин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3556" y="3025422"/>
            <a:ext cx="5102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П’ЯТЬ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ГОЛОВНИХ КОМПОНЕНТІВ</a:t>
            </a:r>
          </a:p>
          <a:p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Експозиція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Зав’язка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Розвиток дій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Кульмінація 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Розв’язка</a:t>
            </a: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0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77243" y="1264356"/>
            <a:ext cx="206586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Місця дії</a:t>
            </a:r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68799" y="2178756"/>
            <a:ext cx="64911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Локації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, де відбуватимуться дії</a:t>
            </a:r>
          </a:p>
          <a:p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Їх треба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назвати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(лаконічно, зрозуміло, чітко)</a:t>
            </a: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0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7599" y="1083733"/>
            <a:ext cx="226906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Дійові особи</a:t>
            </a:r>
            <a:endParaRPr lang="uk-U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0488" y="1636889"/>
            <a:ext cx="59266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це герої програми. </a:t>
            </a:r>
            <a:endParaRPr lang="uk-U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Їх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треба назвати. </a:t>
            </a:r>
            <a:endParaRPr lang="uk-U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uk-U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Примітка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. Навіть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якщо в дійової особи, за задумом сценариста, невеличка роль, він обов’язково повинен включити її в список, адже, незалежно від масштабу ролі, вона є. </a:t>
            </a:r>
          </a:p>
        </p:txBody>
      </p:sp>
    </p:spTree>
    <p:extLst>
      <p:ext uri="{BB962C8B-B14F-4D97-AF65-F5344CB8AC3E}">
        <p14:creationId xmlns:p14="http://schemas.microsoft.com/office/powerpoint/2010/main" val="3871368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04711" y="914400"/>
            <a:ext cx="2190045" cy="1185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конфлікт</a:t>
            </a:r>
            <a:endParaRPr lang="uk-UA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33422" y="1682044"/>
            <a:ext cx="74619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Це зіткнення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протилежних ідей та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поглядів. </a:t>
            </a:r>
          </a:p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Це загострення суперечностей.</a:t>
            </a:r>
          </a:p>
          <a:p>
            <a:endParaRPr lang="uk-UA" dirty="0" smtClean="0"/>
          </a:p>
          <a:p>
            <a:r>
              <a:rPr lang="uk-UA" dirty="0" smtClean="0"/>
              <a:t> </a:t>
            </a:r>
          </a:p>
          <a:p>
            <a:r>
              <a:rPr lang="uk-UA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Примітка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. Умовно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конфлікт може бути зовнішнім (таким, що відповідає так званою об’єктивно існуючою вмотивованістю вчинків)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та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внутрішнім (таким, що відповідає так званим внутрішнім або особистим мотивам, яким користуються дійові особи).</a:t>
            </a:r>
          </a:p>
        </p:txBody>
      </p:sp>
    </p:spTree>
    <p:extLst>
      <p:ext uri="{BB962C8B-B14F-4D97-AF65-F5344CB8AC3E}">
        <p14:creationId xmlns:p14="http://schemas.microsoft.com/office/powerpoint/2010/main" val="1434233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53067" y="846667"/>
            <a:ext cx="2517422" cy="1332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жанр</a:t>
            </a:r>
            <a:endParaRPr lang="uk-U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78489" y="1049867"/>
            <a:ext cx="5904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тип мистецького твору, який характеризується схожими рисами, підпорядкований певним правилам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5599" y="2799644"/>
            <a:ext cx="9381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Відмітні риси певної групи творів однакові для змісту та форми всіх творів цієї групи, їх тематичного напряму, стилю, а також відношення автора до подій, які в цих творах висвітлюються, до їх змісту. 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Примітка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. Тема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«жанру» є однією з найбільш суперечливих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сучасному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мистецтві.</a:t>
            </a: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Жанри швидко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народжуються, еволюціонують, трансформуються (дифузія). </a:t>
            </a: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Допускається певне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змішування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жанрів (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</a:rPr>
              <a:t>інфотейнмент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</a:rPr>
              <a:t>ед’ютейнмент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</a:rPr>
              <a:t>політейнмент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тощо).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2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467" y="1591733"/>
            <a:ext cx="8116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Літературний сценарій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</a:p>
          <a:p>
            <a:r>
              <a:rPr lang="uk-UA" dirty="0" smtClean="0"/>
              <a:t>ремарка </a:t>
            </a:r>
            <a:r>
              <a:rPr lang="uk-UA" dirty="0"/>
              <a:t>+ текст (закадровий голос, текст ведучого)</a:t>
            </a:r>
          </a:p>
          <a:p>
            <a:r>
              <a:rPr lang="uk-UA" b="1" dirty="0"/>
              <a:t>а формою запису сценарії </a:t>
            </a:r>
            <a:endParaRPr lang="uk-UA" b="1" dirty="0" smtClean="0"/>
          </a:p>
          <a:p>
            <a:r>
              <a:rPr lang="uk-UA" b="1" dirty="0" smtClean="0"/>
              <a:t>поділяються </a:t>
            </a:r>
            <a:r>
              <a:rPr lang="uk-UA" b="1" dirty="0"/>
              <a:t>на літературний та графічний (або табличний).</a:t>
            </a:r>
            <a:r>
              <a:rPr lang="uk-UA" dirty="0"/>
              <a:t> </a:t>
            </a:r>
          </a:p>
        </p:txBody>
      </p:sp>
      <p:sp>
        <p:nvSpPr>
          <p:cNvPr id="3" name="Овал 2"/>
          <p:cNvSpPr/>
          <p:nvPr/>
        </p:nvSpPr>
        <p:spPr>
          <a:xfrm>
            <a:off x="2156178" y="3397956"/>
            <a:ext cx="6400800" cy="1975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відомий американський режисер та сценарист </a:t>
            </a:r>
            <a:r>
              <a:rPr lang="uk-UA" sz="2000" b="1" dirty="0" err="1">
                <a:solidFill>
                  <a:schemeClr val="tx2"/>
                </a:solidFill>
              </a:rPr>
              <a:t>Орсон</a:t>
            </a:r>
            <a:r>
              <a:rPr lang="uk-UA" sz="2000" b="1" dirty="0">
                <a:solidFill>
                  <a:schemeClr val="tx2"/>
                </a:solidFill>
              </a:rPr>
              <a:t> </a:t>
            </a:r>
            <a:r>
              <a:rPr lang="uk-UA" sz="2000" b="1" dirty="0" err="1">
                <a:solidFill>
                  <a:schemeClr val="tx2"/>
                </a:solidFill>
              </a:rPr>
              <a:t>Уеллс</a:t>
            </a:r>
            <a:r>
              <a:rPr lang="uk-UA" b="1" dirty="0">
                <a:solidFill>
                  <a:schemeClr val="tx2"/>
                </a:solidFill>
              </a:rPr>
              <a:t> </a:t>
            </a:r>
            <a:r>
              <a:rPr lang="uk-UA" b="1" dirty="0"/>
              <a:t>казав про літературний сценарій: </a:t>
            </a:r>
            <a:endParaRPr lang="uk-UA" b="1" dirty="0" smtClean="0"/>
          </a:p>
          <a:p>
            <a:pPr algn="ctr"/>
            <a:r>
              <a:rPr lang="uk-UA" b="1" dirty="0" smtClean="0">
                <a:solidFill>
                  <a:schemeClr val="tx2"/>
                </a:solidFill>
              </a:rPr>
              <a:t>«</a:t>
            </a:r>
            <a:r>
              <a:rPr lang="uk-UA" b="1" dirty="0">
                <a:solidFill>
                  <a:schemeClr val="tx2"/>
                </a:solidFill>
              </a:rPr>
              <a:t>Я пишу зображеннями»</a:t>
            </a:r>
            <a:r>
              <a:rPr lang="uk-UA" b="1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167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06310" y="1117600"/>
            <a:ext cx="291253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Художній образ (сценарний хід)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4622" y="970844"/>
            <a:ext cx="627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практичне втілення ідеї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сценарію</a:t>
            </a:r>
          </a:p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основної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думки, його художнього образу, </a:t>
            </a:r>
            <a:endParaRPr lang="uk-U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засіб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формування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сценарію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310" y="2257779"/>
            <a:ext cx="94149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Способи реалізації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сценарного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ходу)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А)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тематични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й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(інша назва — звуковий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), бо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у ньому використовуються лише ті засоби, які сприймаються за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допомогою слуху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: це слова, музика, різні шуми.</a:t>
            </a:r>
          </a:p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Б)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дійови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й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— у цьому варіанті використовуються різноманітна дія, вчинки персонажу. Рух, що повторюється або без змін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, або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з якимись варіантами, поява та зникнення дійових осіб.</a:t>
            </a:r>
          </a:p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В)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речовий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— це використання якихось речей, які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легко упізнаються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глядачами та асоціюються з головною думкою сценарію.</a:t>
            </a:r>
          </a:p>
          <a:p>
            <a:endParaRPr lang="uk-UA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Примітка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. Варіанти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Б)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В)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сприймаються глядачами візуально, вони мають певну перевагу над варіантом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А)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, бо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краще засвоюються, краще запам’ятовуються. 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Використання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 одному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сценарії декількох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варіантів реалізації сценарного ходу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є доволі розповсюдженим явищем.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30488" y="1219199"/>
            <a:ext cx="3397955" cy="1794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Засоби втілення задуму сценарію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5289" y="4176889"/>
            <a:ext cx="922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Примітка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. До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таких елементів відносяться: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світло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, пропозиції щодо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музичного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 оформлення,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декорацій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костюмів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, вибору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акторів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 тощо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199" y="1433689"/>
            <a:ext cx="5881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У цьому пункті сценарист влучно та лаконічно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зазначає важливі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елементи, які потрібні для втілення й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ого задуму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64356" y="1309510"/>
            <a:ext cx="18626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Єдина дія сценарію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7957" y="1659467"/>
            <a:ext cx="6762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це всі вчинки дійових осіб драматургічного твору, які вони здійснюють на шляху до певної мети,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те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ж саме, що наскрізна дія в театрі.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Порада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. Формулювати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єдину дію краще в лаконічній формі, бажано одним словом, яке визначає дію,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однією стислою фразою, у якій найголовнішим елементом буде дієслово.</a:t>
            </a:r>
          </a:p>
        </p:txBody>
      </p:sp>
    </p:spTree>
    <p:extLst>
      <p:ext uri="{BB962C8B-B14F-4D97-AF65-F5344CB8AC3E}">
        <p14:creationId xmlns:p14="http://schemas.microsoft.com/office/powerpoint/2010/main" val="23989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59466" y="1433688"/>
            <a:ext cx="1851377" cy="2709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Графік монтажу епізодів сценарію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9378" y="1433688"/>
            <a:ext cx="52154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Це графік, на якім визначаються елементи композиції та відповідні цим елементам епізоди сценарію.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Графік, ЯК ПРАВИЛО,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має форму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креслення</a:t>
            </a:r>
          </a:p>
          <a:p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Наприклад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Позначки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на графіку: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— експозиція,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— епізод №1;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— зав’язка,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— епізод №2;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Д. — розвиток дії, 3 — епізод №3;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— кульмінація, 4 — епізод №4;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— розв’язка, 5 — епізод №5</a:t>
            </a:r>
          </a:p>
        </p:txBody>
      </p:sp>
    </p:spTree>
    <p:extLst>
      <p:ext uri="{BB962C8B-B14F-4D97-AF65-F5344CB8AC3E}">
        <p14:creationId xmlns:p14="http://schemas.microsoft.com/office/powerpoint/2010/main" val="34261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91822" y="880533"/>
            <a:ext cx="2652889" cy="959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НАЗВА СЦЕНАРІЮ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47911" y="1196622"/>
            <a:ext cx="7473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Простий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, на перший погляд, проте достатньо складний елемент сценарного плану, бо від назви залежить перше враження від майбутньої сценарної роботи. </a:t>
            </a:r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Якою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ж повинна бути назва сценарію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твору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По-перше, короткою. </a:t>
            </a:r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По-друге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, яскравою та оригінальною. </a:t>
            </a:r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По-третє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, назва повинна відповідати змісту сценарію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7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51467" y="982133"/>
            <a:ext cx="2201333" cy="1230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Цільова аудиторія</a:t>
            </a:r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23733" y="1106311"/>
            <a:ext cx="74506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описується основна аудиторія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наприклад, її вік, соціальне значення), на яку розрахований даний сценарій.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Форми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запису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літературного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сценарію: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прямої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мови персонажів (усі репліки, монологи та діалоги)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та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ремарок (авторські вказівки всіх видів)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Зверніть увагу!</a:t>
            </a: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Написання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сценарію — це багаторазове його переписування. 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Як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зазначає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А. З. </a:t>
            </a:r>
            <a:r>
              <a:rPr lang="uk-UA" sz="2000" b="1" dirty="0" err="1">
                <a:solidFill>
                  <a:schemeClr val="accent1">
                    <a:lumMod val="75000"/>
                  </a:schemeClr>
                </a:solidFill>
              </a:rPr>
              <a:t>Житницький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сценарист-початківець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, котрий починає роботу над літературним сценарієм, інколи стикається з дуже важливою проблемою: як пишеться сценарій, вірніше, як він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записується».</a:t>
            </a:r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30401" y="1275644"/>
            <a:ext cx="7811910" cy="2325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КІНЕЦЬ</a:t>
            </a:r>
            <a:endParaRPr lang="uk-U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57601" y="4222044"/>
            <a:ext cx="43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ДЯКУЮ ЗА УВАГУ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88533" y="1512711"/>
            <a:ext cx="372533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Компоненти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145867" y="2709333"/>
            <a:ext cx="2935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2"/>
                </a:solidFill>
              </a:rPr>
              <a:t>Експозиція  </a:t>
            </a:r>
          </a:p>
          <a:p>
            <a:r>
              <a:rPr lang="uk-UA" sz="2000" b="1" dirty="0" smtClean="0">
                <a:solidFill>
                  <a:schemeClr val="tx2"/>
                </a:solidFill>
              </a:rPr>
              <a:t>Розвиток дії</a:t>
            </a:r>
          </a:p>
          <a:p>
            <a:r>
              <a:rPr lang="uk-UA" sz="2000" b="1" dirty="0" smtClean="0">
                <a:solidFill>
                  <a:schemeClr val="tx2"/>
                </a:solidFill>
              </a:rPr>
              <a:t>Кульмінація</a:t>
            </a:r>
          </a:p>
          <a:p>
            <a:r>
              <a:rPr lang="uk-UA" sz="2000" b="1" dirty="0" smtClean="0">
                <a:solidFill>
                  <a:schemeClr val="tx2"/>
                </a:solidFill>
              </a:rPr>
              <a:t>Розв’язка</a:t>
            </a:r>
            <a:endParaRPr lang="uk-U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73955" y="1343378"/>
            <a:ext cx="2935111" cy="325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експозиція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508978" y="1998133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введення глядачів у дію, ознайомлення з драматургічним матеріалом та персонажами, з умовами їх існування</a:t>
            </a:r>
          </a:p>
        </p:txBody>
      </p:sp>
    </p:spTree>
    <p:extLst>
      <p:ext uri="{BB962C8B-B14F-4D97-AF65-F5344CB8AC3E}">
        <p14:creationId xmlns:p14="http://schemas.microsoft.com/office/powerpoint/2010/main" val="269453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712" y="2348089"/>
            <a:ext cx="3330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епізод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сценарної структури, з якого починається сценічна дія</a:t>
            </a:r>
          </a:p>
        </p:txBody>
      </p:sp>
      <p:sp>
        <p:nvSpPr>
          <p:cNvPr id="3" name="Овал 2"/>
          <p:cNvSpPr/>
          <p:nvPr/>
        </p:nvSpPr>
        <p:spPr>
          <a:xfrm>
            <a:off x="1230489" y="2190044"/>
            <a:ext cx="1828800" cy="181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Зав’язка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00897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2400" y="2235200"/>
            <a:ext cx="199813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Розвиток дії</a:t>
            </a:r>
            <a:endParaRPr lang="uk-UA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3912" y="1265704"/>
            <a:ext cx="5904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найбільший за обсягом фрагмент </a:t>
            </a:r>
            <a:r>
              <a:rPr lang="uk-UA" sz="2400" b="1" u="sng" dirty="0">
                <a:solidFill>
                  <a:schemeClr val="accent1">
                    <a:lumMod val="75000"/>
                  </a:schemeClr>
                </a:solidFill>
              </a:rPr>
              <a:t>композиції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найдовша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структурна частина, що містить велику кількість різних подій, які щільно пов’язані з драматургічним конфліктом сценарію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8177" y="4109156"/>
            <a:ext cx="6852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Примітка</a:t>
            </a:r>
            <a:r>
              <a:rPr lang="uk-UA" dirty="0" smtClean="0"/>
              <a:t>. Композиція </a:t>
            </a:r>
            <a:r>
              <a:rPr lang="uk-UA" dirty="0"/>
              <a:t>— побудова твору, його структура, взаємозв’язок окремих його частин, </a:t>
            </a:r>
            <a:endParaRPr lang="uk-UA" dirty="0" smtClean="0"/>
          </a:p>
          <a:p>
            <a:r>
              <a:rPr lang="uk-UA" dirty="0" smtClean="0"/>
              <a:t>— називають </a:t>
            </a:r>
            <a:r>
              <a:rPr lang="uk-UA" dirty="0"/>
              <a:t>внутрішню структуру </a:t>
            </a:r>
            <a:r>
              <a:rPr lang="uk-UA" dirty="0" smtClean="0"/>
              <a:t>твору, </a:t>
            </a:r>
            <a:r>
              <a:rPr lang="uk-UA" dirty="0"/>
              <a:t>також один з відомих жанрів масових театралізованих видовищ — літературно-музичну композицію. Те ж саме, що й </a:t>
            </a:r>
            <a:r>
              <a:rPr lang="uk-UA" b="1" dirty="0"/>
              <a:t>АРХІТЕКТОНІКА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2172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28888" y="2675467"/>
            <a:ext cx="26867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Кульмінація</a:t>
            </a:r>
            <a:endParaRPr lang="uk-U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25156" y="1388533"/>
            <a:ext cx="4967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епізод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сценарної структури, що стоїть після розвитку дії та перед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розв’язкою,</a:t>
            </a:r>
          </a:p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якому відбувається найбільше напруження всіх фізичних і моральних сил, а також зіткнення з конфліктом</a:t>
            </a:r>
          </a:p>
        </p:txBody>
      </p:sp>
    </p:spTree>
    <p:extLst>
      <p:ext uri="{BB962C8B-B14F-4D97-AF65-F5344CB8AC3E}">
        <p14:creationId xmlns:p14="http://schemas.microsoft.com/office/powerpoint/2010/main" val="285411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59555" y="1986844"/>
            <a:ext cx="2957689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Розв’язка</a:t>
            </a:r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24978" y="1986844"/>
            <a:ext cx="3296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епізод сценарної структури, що стоїть після кульмінації, у якому відбувається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розв’язання всіх сюжетних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1993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11023" y="1264356"/>
            <a:ext cx="839893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основні пункти </a:t>
            </a:r>
            <a:r>
              <a:rPr lang="uk-UA" sz="2400" b="1" u="sng" dirty="0"/>
              <a:t>сценарного плану</a:t>
            </a:r>
            <a:r>
              <a:rPr lang="uk-UA" sz="2400" b="1" dirty="0"/>
              <a:t> екранного твору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9733" y="3059289"/>
            <a:ext cx="8173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uk-UA" dirty="0" smtClean="0"/>
              <a:t>Тема </a:t>
            </a:r>
            <a:r>
              <a:rPr lang="uk-UA" dirty="0"/>
              <a:t>сценарію. </a:t>
            </a:r>
            <a:r>
              <a:rPr lang="uk-UA" dirty="0" smtClean="0"/>
              <a:t> 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 smtClean="0"/>
              <a:t>Ідея </a:t>
            </a:r>
            <a:r>
              <a:rPr lang="uk-UA" dirty="0"/>
              <a:t>сценарію.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        3</a:t>
            </a:r>
            <a:r>
              <a:rPr lang="uk-UA" dirty="0"/>
              <a:t>. Основні епізоди сценарію. </a:t>
            </a:r>
            <a:endParaRPr lang="uk-UA" dirty="0" smtClean="0"/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dirty="0"/>
              <a:t>Теми </a:t>
            </a:r>
            <a:r>
              <a:rPr lang="uk-UA" dirty="0" smtClean="0"/>
              <a:t>епізодів сценарію</a:t>
            </a:r>
            <a:r>
              <a:rPr lang="uk-UA" dirty="0"/>
              <a:t>. </a:t>
            </a:r>
            <a:r>
              <a:rPr lang="uk-UA" dirty="0" smtClean="0"/>
              <a:t>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dirty="0"/>
              <a:t>Композиція сценарію. 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uk-UA" dirty="0"/>
              <a:t> Основні місця дії </a:t>
            </a:r>
            <a:r>
              <a:rPr lang="uk-UA" dirty="0" smtClean="0"/>
              <a:t>сценарію.</a:t>
            </a: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dirty="0"/>
              <a:t>Дійові особи сценарію. </a:t>
            </a:r>
            <a:r>
              <a:rPr lang="uk-UA" dirty="0" smtClean="0"/>
              <a:t> 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uk-UA" dirty="0"/>
              <a:t> Конфлікт сценарію. </a:t>
            </a:r>
            <a:r>
              <a:rPr lang="uk-UA" dirty="0" smtClean="0"/>
              <a:t>  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uk-UA" dirty="0"/>
              <a:t> Жанр сценарію. </a:t>
            </a:r>
            <a:endParaRPr lang="uk-UA" dirty="0" smtClean="0"/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dirty="0"/>
              <a:t>Художній образ (сценарний хід) сценарію. </a:t>
            </a:r>
            <a:endParaRPr lang="uk-UA" dirty="0" smtClean="0"/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uk-UA" dirty="0"/>
              <a:t> Засоби втілення задуму сценарію. </a:t>
            </a:r>
            <a:endParaRPr lang="uk-UA" dirty="0" smtClean="0"/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dirty="0"/>
              <a:t>Єдина дія сценарію. </a:t>
            </a:r>
            <a:r>
              <a:rPr lang="uk-UA" dirty="0" smtClean="0"/>
              <a:t>  </a:t>
            </a: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uk-UA" dirty="0"/>
              <a:t> Графік монтажу епізодів сценарію. </a:t>
            </a:r>
            <a:endParaRPr lang="uk-UA" dirty="0" smtClean="0"/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dirty="0"/>
              <a:t>Назва сценарію. </a:t>
            </a:r>
            <a:endParaRPr lang="uk-UA" dirty="0" smtClean="0"/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dirty="0"/>
              <a:t>Прив’язка до конкретної аудиторії (цільова аудиторія</a:t>
            </a:r>
            <a:r>
              <a:rPr lang="uk-UA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7425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1355</Words>
  <Application>Microsoft Office PowerPoint</Application>
  <PresentationFormat>Широкоэкранный</PresentationFormat>
  <Paragraphs>161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VEGA TELECOM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2024-02-19T20:07:53Z</dcterms:created>
  <dcterms:modified xsi:type="dcterms:W3CDTF">2024-02-19T22:40:37Z</dcterms:modified>
</cp:coreProperties>
</file>