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6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E2ED14B-670E-4A56-AD89-3D9BD08BA0C0}" type="datetimeFigureOut">
              <a:rPr lang="ru-RU" smtClean="0"/>
              <a:t>25.03.2023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02C788C-65E4-4AB5-A254-ACB2A72698F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Історія електоральних </a:t>
            </a:r>
            <a:r>
              <a:rPr lang="uk-UA" dirty="0"/>
              <a:t>д</a:t>
            </a:r>
            <a:r>
              <a:rPr lang="uk-UA" dirty="0" smtClean="0"/>
              <a:t>осліджень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601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Першими </a:t>
            </a:r>
            <a:r>
              <a:rPr lang="ru-RU" dirty="0" err="1"/>
              <a:t>спробами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електоральної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в США </a:t>
            </a:r>
            <a:r>
              <a:rPr lang="ru-RU" dirty="0" err="1" smtClean="0"/>
              <a:t>були</a:t>
            </a:r>
            <a:r>
              <a:rPr lang="ru-RU" dirty="0" smtClean="0"/>
              <a:t> так </a:t>
            </a:r>
            <a:r>
              <a:rPr lang="ru-RU" dirty="0" err="1" smtClean="0"/>
              <a:t>звані</a:t>
            </a:r>
            <a:r>
              <a:rPr lang="ru-RU" dirty="0" smtClean="0"/>
              <a:t> «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солом‘яні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опитування</a:t>
            </a:r>
            <a:r>
              <a:rPr lang="ru-RU" dirty="0" smtClean="0"/>
              <a:t>»,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проводилися</a:t>
            </a:r>
            <a:r>
              <a:rPr lang="ru-RU" dirty="0" smtClean="0"/>
              <a:t> </a:t>
            </a:r>
            <a:r>
              <a:rPr lang="ru-RU" dirty="0" err="1" smtClean="0"/>
              <a:t>періодичними</a:t>
            </a:r>
            <a:r>
              <a:rPr lang="ru-RU" dirty="0" smtClean="0"/>
              <a:t> </a:t>
            </a:r>
            <a:r>
              <a:rPr lang="ru-RU" dirty="0" err="1" smtClean="0"/>
              <a:t>друкованими</a:t>
            </a:r>
            <a:r>
              <a:rPr lang="ru-RU" dirty="0" smtClean="0"/>
              <a:t> </a:t>
            </a:r>
            <a:r>
              <a:rPr lang="ru-RU" dirty="0" err="1" smtClean="0"/>
              <a:t>виданнями</a:t>
            </a:r>
            <a:r>
              <a:rPr lang="ru-RU" dirty="0" smtClean="0"/>
              <a:t>. </a:t>
            </a:r>
            <a:r>
              <a:rPr lang="ru-RU" dirty="0" err="1" smtClean="0"/>
              <a:t>Піонерським</a:t>
            </a:r>
            <a:r>
              <a:rPr lang="ru-RU" dirty="0" smtClean="0"/>
              <a:t> </a:t>
            </a:r>
            <a:r>
              <a:rPr lang="ru-RU" dirty="0" err="1" smtClean="0"/>
              <a:t>досвідом</a:t>
            </a:r>
            <a:r>
              <a:rPr lang="ru-RU" dirty="0" smtClean="0"/>
              <a:t> </a:t>
            </a:r>
            <a:r>
              <a:rPr lang="ru-RU" dirty="0" err="1" smtClean="0"/>
              <a:t>електорального</a:t>
            </a:r>
            <a:r>
              <a:rPr lang="ru-RU" dirty="0" smtClean="0"/>
              <a:t> </a:t>
            </a:r>
            <a:r>
              <a:rPr lang="ru-RU" dirty="0" err="1" smtClean="0"/>
              <a:t>опитування</a:t>
            </a:r>
            <a:r>
              <a:rPr lang="ru-RU" dirty="0" smtClean="0"/>
              <a:t> </a:t>
            </a:r>
            <a:r>
              <a:rPr lang="ru-RU" dirty="0" err="1" smtClean="0"/>
              <a:t>відзначилася</a:t>
            </a:r>
            <a:r>
              <a:rPr lang="ru-RU" dirty="0" smtClean="0"/>
              <a:t> газета </a:t>
            </a:r>
            <a:r>
              <a:rPr lang="en-GB" dirty="0" smtClean="0"/>
              <a:t>Harrisburg Pennsylvanian, </a:t>
            </a:r>
            <a:r>
              <a:rPr lang="ru-RU" dirty="0" smtClean="0"/>
              <a:t>яка в 1824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організувала</a:t>
            </a:r>
            <a:r>
              <a:rPr lang="ru-RU" dirty="0" smtClean="0"/>
              <a:t> та провела </a:t>
            </a:r>
            <a:r>
              <a:rPr lang="ru-RU" dirty="0" err="1" smtClean="0"/>
              <a:t>опитування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перспектив перемоги на </a:t>
            </a:r>
            <a:r>
              <a:rPr lang="ru-RU" dirty="0" err="1" smtClean="0"/>
              <a:t>президентських</a:t>
            </a:r>
            <a:r>
              <a:rPr lang="ru-RU" dirty="0" smtClean="0"/>
              <a:t> </a:t>
            </a:r>
            <a:r>
              <a:rPr lang="ru-RU" dirty="0" err="1" smtClean="0"/>
              <a:t>виборах</a:t>
            </a:r>
            <a:r>
              <a:rPr lang="ru-RU" dirty="0" smtClean="0"/>
              <a:t> </a:t>
            </a:r>
            <a:r>
              <a:rPr lang="ru-RU" dirty="0" err="1" smtClean="0"/>
              <a:t>кандидатів</a:t>
            </a:r>
            <a:r>
              <a:rPr lang="ru-RU" dirty="0" smtClean="0"/>
              <a:t> </a:t>
            </a:r>
            <a:r>
              <a:rPr lang="ru-RU" dirty="0" err="1" smtClean="0"/>
              <a:t>Ендрю</a:t>
            </a:r>
            <a:r>
              <a:rPr lang="ru-RU" dirty="0" smtClean="0"/>
              <a:t> Джексона та Джона </a:t>
            </a:r>
            <a:r>
              <a:rPr lang="ru-RU" dirty="0" err="1" smtClean="0"/>
              <a:t>Квінсі</a:t>
            </a:r>
            <a:r>
              <a:rPr lang="ru-RU" dirty="0" smtClean="0"/>
              <a:t> Адамса. </a:t>
            </a:r>
            <a:r>
              <a:rPr lang="ru-RU" dirty="0" err="1" smtClean="0"/>
              <a:t>Відомо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прогноз </a:t>
            </a:r>
            <a:r>
              <a:rPr lang="ru-RU" dirty="0" err="1" smtClean="0"/>
              <a:t>зроблений</a:t>
            </a:r>
            <a:r>
              <a:rPr lang="ru-RU" dirty="0" smtClean="0"/>
              <a:t> на </a:t>
            </a:r>
            <a:r>
              <a:rPr lang="ru-RU" dirty="0" err="1" smtClean="0"/>
              <a:t>користь</a:t>
            </a:r>
            <a:r>
              <a:rPr lang="ru-RU" dirty="0" smtClean="0"/>
              <a:t> Джексона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виданням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невірним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8886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журнал </a:t>
            </a:r>
            <a:r>
              <a:rPr lang="ru-RU" dirty="0"/>
              <a:t>«</a:t>
            </a:r>
            <a:r>
              <a:rPr lang="en-GB" dirty="0"/>
              <a:t>The Literary Digest</a:t>
            </a:r>
            <a:r>
              <a:rPr lang="en-GB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1936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зробивши</a:t>
            </a:r>
            <a:r>
              <a:rPr lang="ru-RU" dirty="0" smtClean="0"/>
              <a:t> </a:t>
            </a:r>
            <a:r>
              <a:rPr lang="ru-RU" dirty="0" err="1" smtClean="0"/>
              <a:t>невірний</a:t>
            </a:r>
            <a:r>
              <a:rPr lang="ru-RU" dirty="0" smtClean="0"/>
              <a:t> прогноз на </a:t>
            </a:r>
            <a:r>
              <a:rPr lang="ru-RU" dirty="0" err="1" smtClean="0"/>
              <a:t>президентських</a:t>
            </a:r>
            <a:r>
              <a:rPr lang="ru-RU" dirty="0" smtClean="0"/>
              <a:t> </a:t>
            </a:r>
            <a:r>
              <a:rPr lang="ru-RU" dirty="0" err="1" smtClean="0"/>
              <a:t>виборах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самим </a:t>
            </a:r>
            <a:r>
              <a:rPr lang="ru-RU" dirty="0" err="1" smtClean="0"/>
              <a:t>підштовхнув</a:t>
            </a:r>
            <a:r>
              <a:rPr lang="ru-RU" dirty="0" smtClean="0"/>
              <a:t> </a:t>
            </a:r>
            <a:r>
              <a:rPr lang="ru-RU" dirty="0" err="1" smtClean="0"/>
              <a:t>соціологів</a:t>
            </a:r>
            <a:r>
              <a:rPr lang="ru-RU" dirty="0" smtClean="0"/>
              <a:t> до </a:t>
            </a:r>
            <a:r>
              <a:rPr lang="ru-RU" dirty="0" err="1" smtClean="0"/>
              <a:t>усвідомлення</a:t>
            </a:r>
            <a:r>
              <a:rPr lang="ru-RU" dirty="0" smtClean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в </a:t>
            </a:r>
            <a:r>
              <a:rPr lang="ru-RU" dirty="0" err="1" smtClean="0"/>
              <a:t>соціологічних</a:t>
            </a:r>
            <a:r>
              <a:rPr lang="ru-RU" dirty="0" smtClean="0"/>
              <a:t> </a:t>
            </a:r>
            <a:r>
              <a:rPr lang="ru-RU" dirty="0" err="1" smtClean="0"/>
              <a:t>дослідженнях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ЯК?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9623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Дж.Геллап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вдало</a:t>
            </a:r>
            <a:r>
              <a:rPr lang="ru-RU" dirty="0" smtClean="0"/>
              <a:t> </a:t>
            </a:r>
            <a:r>
              <a:rPr lang="ru-RU" dirty="0" err="1"/>
              <a:t>обравши</a:t>
            </a:r>
            <a:r>
              <a:rPr lang="ru-RU" dirty="0"/>
              <a:t> метод </a:t>
            </a:r>
            <a:r>
              <a:rPr lang="ru-RU" dirty="0" err="1"/>
              <a:t>відбору</a:t>
            </a:r>
            <a:r>
              <a:rPr lang="ru-RU" dirty="0"/>
              <a:t> </a:t>
            </a:r>
            <a:r>
              <a:rPr lang="ru-RU" dirty="0" err="1"/>
              <a:t>респондентів</a:t>
            </a:r>
            <a:r>
              <a:rPr lang="ru-RU" dirty="0"/>
              <a:t>, </a:t>
            </a:r>
            <a:r>
              <a:rPr lang="ru-RU" dirty="0" err="1"/>
              <a:t>зробив</a:t>
            </a:r>
            <a:r>
              <a:rPr lang="ru-RU" dirty="0"/>
              <a:t> </a:t>
            </a:r>
            <a:r>
              <a:rPr lang="ru-RU" dirty="0" err="1"/>
              <a:t>вірний</a:t>
            </a:r>
            <a:r>
              <a:rPr lang="ru-RU" dirty="0"/>
              <a:t> прогноз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Франкліна</a:t>
            </a:r>
            <a:r>
              <a:rPr lang="ru-RU" dirty="0"/>
              <a:t> Рузвельта. Разом з </a:t>
            </a:r>
            <a:r>
              <a:rPr lang="ru-RU" dirty="0" err="1"/>
              <a:t>тим</a:t>
            </a:r>
            <a:r>
              <a:rPr lang="ru-RU" dirty="0"/>
              <a:t>, в 1948 </a:t>
            </a:r>
            <a:r>
              <a:rPr lang="ru-RU" dirty="0" err="1"/>
              <a:t>році</a:t>
            </a:r>
            <a:r>
              <a:rPr lang="ru-RU" dirty="0"/>
              <a:t> сам </a:t>
            </a:r>
            <a:r>
              <a:rPr lang="ru-RU" dirty="0" err="1"/>
              <a:t>Геллап</a:t>
            </a:r>
            <a:r>
              <a:rPr lang="ru-RU" dirty="0"/>
              <a:t> </a:t>
            </a:r>
            <a:r>
              <a:rPr lang="ru-RU" dirty="0" err="1"/>
              <a:t>теж</a:t>
            </a:r>
            <a:r>
              <a:rPr lang="ru-RU" dirty="0"/>
              <a:t> </a:t>
            </a:r>
            <a:r>
              <a:rPr lang="ru-RU" dirty="0" err="1"/>
              <a:t>припустився</a:t>
            </a:r>
            <a:r>
              <a:rPr lang="ru-RU" dirty="0"/>
              <a:t> </a:t>
            </a:r>
            <a:r>
              <a:rPr lang="ru-RU" dirty="0" err="1"/>
              <a:t>помилки</a:t>
            </a:r>
            <a:r>
              <a:rPr lang="ru-RU" dirty="0"/>
              <a:t> в </a:t>
            </a:r>
            <a:r>
              <a:rPr lang="ru-RU" dirty="0" err="1"/>
              <a:t>прогнозуванні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, причиною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вказував</a:t>
            </a:r>
            <a:r>
              <a:rPr lang="ru-RU" dirty="0"/>
              <a:t> </a:t>
            </a:r>
            <a:r>
              <a:rPr lang="ru-RU" dirty="0" err="1"/>
              <a:t>передчасне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зондажу </a:t>
            </a:r>
            <a:r>
              <a:rPr lang="ru-RU" dirty="0" err="1"/>
              <a:t>електоральних</a:t>
            </a:r>
            <a:r>
              <a:rPr lang="ru-RU" dirty="0"/>
              <a:t> установок і, </a:t>
            </a:r>
            <a:r>
              <a:rPr lang="ru-RU" dirty="0" err="1"/>
              <a:t>відтак</a:t>
            </a:r>
            <a:r>
              <a:rPr lang="ru-RU" dirty="0"/>
              <a:t>,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заспокоєність</a:t>
            </a:r>
            <a:r>
              <a:rPr lang="ru-RU" dirty="0"/>
              <a:t> про штабу </a:t>
            </a:r>
            <a:r>
              <a:rPr lang="ru-RU" dirty="0" err="1"/>
              <a:t>республіканців</a:t>
            </a:r>
            <a:r>
              <a:rPr lang="ru-RU" dirty="0"/>
              <a:t>, </a:t>
            </a:r>
            <a:r>
              <a:rPr lang="ru-RU" dirty="0" err="1"/>
              <a:t>переконаних</a:t>
            </a:r>
            <a:r>
              <a:rPr lang="ru-RU" dirty="0"/>
              <a:t> у </a:t>
            </a:r>
            <a:r>
              <a:rPr lang="ru-RU" dirty="0" err="1"/>
              <a:t>перемозі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кандидата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933" y="316062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273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81000"/>
            <a:ext cx="8534400" cy="6248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>
                <a:latin typeface="Times New Roman" pitchFamily="18" charset="0"/>
              </a:rPr>
              <a:t>     </a:t>
            </a:r>
            <a:r>
              <a:rPr lang="ru-RU" dirty="0" err="1">
                <a:latin typeface="Times New Roman" pitchFamily="18" charset="0"/>
              </a:rPr>
              <a:t>Ще</a:t>
            </a:r>
            <a:r>
              <a:rPr lang="ru-RU" dirty="0">
                <a:latin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</a:rPr>
              <a:t>другої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світової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війни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невдовзі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після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створення</a:t>
            </a:r>
            <a:r>
              <a:rPr lang="ru-RU" dirty="0">
                <a:latin typeface="Times New Roman" pitchFamily="18" charset="0"/>
              </a:rPr>
              <a:t> в США </a:t>
            </a:r>
            <a:r>
              <a:rPr lang="ru-RU" dirty="0" err="1">
                <a:latin typeface="Times New Roman" pitchFamily="18" charset="0"/>
              </a:rPr>
              <a:t>Інституту</a:t>
            </a:r>
            <a:r>
              <a:rPr lang="ru-RU" dirty="0">
                <a:latin typeface="Times New Roman" pitchFamily="18" charset="0"/>
              </a:rPr>
              <a:t> Дж. </a:t>
            </a:r>
            <a:r>
              <a:rPr lang="ru-RU" dirty="0" err="1">
                <a:latin typeface="Times New Roman" pitchFamily="18" charset="0"/>
              </a:rPr>
              <a:t>Геллапа</a:t>
            </a:r>
            <a:r>
              <a:rPr lang="ru-RU" dirty="0">
                <a:latin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</a:rPr>
              <a:t>виникла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відповідна</a:t>
            </a:r>
            <a:r>
              <a:rPr lang="ru-RU" dirty="0">
                <a:latin typeface="Times New Roman" pitchFamily="18" charset="0"/>
              </a:rPr>
              <a:t> структура по </a:t>
            </a:r>
            <a:r>
              <a:rPr lang="ru-RU" dirty="0" err="1">
                <a:latin typeface="Times New Roman" pitchFamily="18" charset="0"/>
              </a:rPr>
              <a:t>дослідженню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громадської</a:t>
            </a:r>
            <a:r>
              <a:rPr lang="ru-RU" dirty="0">
                <a:latin typeface="Times New Roman" pitchFamily="18" charset="0"/>
              </a:rPr>
              <a:t> думки  шляхом </a:t>
            </a:r>
            <a:r>
              <a:rPr lang="ru-RU" dirty="0" err="1">
                <a:latin typeface="Times New Roman" pitchFamily="18" charset="0"/>
              </a:rPr>
              <a:t>загальнонаціональних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опитувань</a:t>
            </a:r>
            <a:r>
              <a:rPr lang="ru-RU" dirty="0">
                <a:latin typeface="Times New Roman" pitchFamily="18" charset="0"/>
              </a:rPr>
              <a:t> і у </a:t>
            </a:r>
            <a:r>
              <a:rPr lang="ru-RU" dirty="0" err="1">
                <a:latin typeface="Times New Roman" pitchFamily="18" charset="0"/>
              </a:rPr>
              <a:t>Франції</a:t>
            </a:r>
            <a:r>
              <a:rPr lang="ru-RU" dirty="0">
                <a:latin typeface="Times New Roman" pitchFamily="18" charset="0"/>
              </a:rPr>
              <a:t> - в 1938 </a:t>
            </a:r>
            <a:r>
              <a:rPr lang="ru-RU" dirty="0" err="1">
                <a:latin typeface="Times New Roman" pitchFamily="18" charset="0"/>
              </a:rPr>
              <a:t>році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керівництвом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відомого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соціолога</a:t>
            </a:r>
            <a:r>
              <a:rPr lang="ru-RU" dirty="0">
                <a:latin typeface="Times New Roman" pitchFamily="18" charset="0"/>
              </a:rPr>
              <a:t> Жана </a:t>
            </a:r>
            <a:r>
              <a:rPr lang="ru-RU" dirty="0" err="1">
                <a:latin typeface="Times New Roman" pitchFamily="18" charset="0"/>
              </a:rPr>
              <a:t>Стецеля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був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створений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Французький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інститут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досліджень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громадської</a:t>
            </a:r>
            <a:r>
              <a:rPr lang="ru-RU" dirty="0">
                <a:latin typeface="Times New Roman" pitchFamily="18" charset="0"/>
              </a:rPr>
              <a:t> думки (ФІГД). </a:t>
            </a:r>
            <a:r>
              <a:rPr lang="ru-RU" dirty="0" err="1">
                <a:latin typeface="Times New Roman" pitchFamily="18" charset="0"/>
              </a:rPr>
              <a:t>Ще</a:t>
            </a:r>
            <a:r>
              <a:rPr lang="ru-RU" dirty="0">
                <a:latin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</a:rPr>
              <a:t>довоєнні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часи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були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проведені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перші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електоральних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намірів</a:t>
            </a:r>
            <a:r>
              <a:rPr lang="ru-RU" dirty="0">
                <a:latin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</a:rPr>
              <a:t>поведінки</a:t>
            </a:r>
            <a:r>
              <a:rPr lang="ru-RU" dirty="0">
                <a:latin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</a:rPr>
              <a:t>французів</a:t>
            </a:r>
            <a:r>
              <a:rPr lang="ru-RU" dirty="0">
                <a:latin typeface="Times New Roman" pitchFamily="18" charset="0"/>
              </a:rPr>
              <a:t>.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7255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 1940 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</a:t>
            </a:r>
            <a:r>
              <a:rPr lang="ru-RU" dirty="0"/>
              <a:t>. </a:t>
            </a:r>
            <a:r>
              <a:rPr lang="ru-RU" dirty="0" err="1"/>
              <a:t>Лазарсфельд</a:t>
            </a:r>
            <a:r>
              <a:rPr lang="ru-RU" dirty="0"/>
              <a:t> і Б. </a:t>
            </a:r>
            <a:r>
              <a:rPr lang="ru-RU" dirty="0" err="1"/>
              <a:t>Берельсон</a:t>
            </a:r>
            <a:r>
              <a:rPr lang="ru-RU" dirty="0"/>
              <a:t> </a:t>
            </a:r>
            <a:r>
              <a:rPr lang="ru-RU" dirty="0" err="1"/>
              <a:t>зробили</a:t>
            </a:r>
            <a:r>
              <a:rPr lang="ru-RU" dirty="0"/>
              <a:t> першу </a:t>
            </a:r>
            <a:r>
              <a:rPr lang="ru-RU" dirty="0" err="1"/>
              <a:t>спробу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панельних</a:t>
            </a:r>
            <a:r>
              <a:rPr lang="ru-RU" dirty="0"/>
              <a:t> </a:t>
            </a:r>
            <a:r>
              <a:rPr lang="ru-RU" dirty="0" err="1"/>
              <a:t>опитувань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r>
              <a:rPr lang="ru-RU" dirty="0"/>
              <a:t> для </a:t>
            </a:r>
            <a:r>
              <a:rPr lang="ru-RU" dirty="0" err="1"/>
              <a:t>з‘ясування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електоральної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,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чинять</a:t>
            </a:r>
            <a:r>
              <a:rPr lang="ru-RU" dirty="0"/>
              <a:t> </a:t>
            </a:r>
            <a:r>
              <a:rPr lang="ru-RU" dirty="0" err="1"/>
              <a:t>реальний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політичний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 </a:t>
            </a:r>
          </a:p>
        </p:txBody>
      </p:sp>
      <p:pic>
        <p:nvPicPr>
          <p:cNvPr id="2050" name="Picture 2" descr="C:\Users\User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221088"/>
            <a:ext cx="2398339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завантаженн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274" y="4293096"/>
            <a:ext cx="2314575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2141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власне</a:t>
            </a:r>
            <a:r>
              <a:rPr lang="ru-RU" dirty="0" smtClean="0"/>
              <a:t> </a:t>
            </a:r>
            <a:r>
              <a:rPr lang="ru-RU" dirty="0"/>
              <a:t>початком </a:t>
            </a:r>
            <a:r>
              <a:rPr lang="ru-RU" dirty="0" err="1"/>
              <a:t>дійсно</a:t>
            </a:r>
            <a:r>
              <a:rPr lang="ru-RU" dirty="0"/>
              <a:t>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r>
              <a:rPr lang="ru-RU" dirty="0"/>
              <a:t> стала </a:t>
            </a:r>
            <a:r>
              <a:rPr lang="ru-RU" dirty="0" err="1"/>
              <a:t>діяльність</a:t>
            </a:r>
            <a:r>
              <a:rPr lang="ru-RU" dirty="0"/>
              <a:t> так </a:t>
            </a:r>
            <a:r>
              <a:rPr lang="ru-RU" dirty="0" err="1"/>
              <a:t>званої</a:t>
            </a:r>
            <a:r>
              <a:rPr lang="ru-RU" dirty="0"/>
              <a:t> </a:t>
            </a:r>
            <a:r>
              <a:rPr lang="ru-RU" dirty="0" err="1"/>
              <a:t>Мічиганської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, а точкою </a:t>
            </a:r>
            <a:r>
              <a:rPr lang="ru-RU" dirty="0" err="1"/>
              <a:t>відліку</a:t>
            </a:r>
            <a:r>
              <a:rPr lang="ru-RU" dirty="0"/>
              <a:t> є 1952 р., коли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опублікована</a:t>
            </a:r>
            <a:r>
              <a:rPr lang="ru-RU" dirty="0"/>
              <a:t> книга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– А. </a:t>
            </a:r>
            <a:r>
              <a:rPr lang="ru-RU" dirty="0" err="1"/>
              <a:t>Кемпбелла</a:t>
            </a:r>
            <a:r>
              <a:rPr lang="ru-RU" dirty="0"/>
              <a:t> і Р. Кана «Народ </a:t>
            </a:r>
            <a:r>
              <a:rPr lang="ru-RU" dirty="0" err="1"/>
              <a:t>обирає</a:t>
            </a:r>
            <a:r>
              <a:rPr lang="ru-RU" dirty="0"/>
              <a:t> президента»</a:t>
            </a:r>
          </a:p>
        </p:txBody>
      </p:sp>
    </p:spTree>
    <p:extLst>
      <p:ext uri="{BB962C8B-B14F-4D97-AF65-F5344CB8AC3E}">
        <p14:creationId xmlns:p14="http://schemas.microsoft.com/office/powerpoint/2010/main" val="465588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Уорен</a:t>
            </a:r>
            <a:r>
              <a:rPr lang="ru-RU" dirty="0" smtClean="0"/>
              <a:t> </a:t>
            </a:r>
            <a:r>
              <a:rPr lang="ru-RU" dirty="0" err="1"/>
              <a:t>Мітофскі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розробка</a:t>
            </a:r>
            <a:r>
              <a:rPr lang="ru-RU" dirty="0" smtClean="0"/>
              <a:t> і </a:t>
            </a:r>
            <a:r>
              <a:rPr lang="ru-RU" dirty="0" err="1" smtClean="0"/>
              <a:t>обґрунтування</a:t>
            </a:r>
            <a:r>
              <a:rPr lang="ru-RU" dirty="0" smtClean="0"/>
              <a:t> методики </a:t>
            </a:r>
            <a:r>
              <a:rPr lang="en-GB" dirty="0" smtClean="0"/>
              <a:t>exit-poll (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перекладається</a:t>
            </a:r>
            <a:r>
              <a:rPr lang="ru-RU" dirty="0" smtClean="0"/>
              <a:t>, як «</a:t>
            </a:r>
            <a:r>
              <a:rPr lang="ru-RU" dirty="0" err="1" smtClean="0"/>
              <a:t>опитування</a:t>
            </a:r>
            <a:r>
              <a:rPr lang="ru-RU" dirty="0" smtClean="0"/>
              <a:t> на </a:t>
            </a:r>
            <a:r>
              <a:rPr lang="ru-RU" dirty="0" err="1" smtClean="0"/>
              <a:t>виході</a:t>
            </a:r>
            <a:r>
              <a:rPr lang="ru-RU" dirty="0" smtClean="0"/>
              <a:t>»), яка </a:t>
            </a:r>
            <a:r>
              <a:rPr lang="ru-RU" dirty="0" err="1" smtClean="0"/>
              <a:t>сьогодні</a:t>
            </a:r>
            <a:r>
              <a:rPr lang="ru-RU" dirty="0" smtClean="0"/>
              <a:t> широко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соціологами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 Перший </a:t>
            </a:r>
            <a:r>
              <a:rPr lang="ru-RU" dirty="0" err="1" smtClean="0"/>
              <a:t>екзит</a:t>
            </a:r>
            <a:r>
              <a:rPr lang="ru-RU" dirty="0" smtClean="0"/>
              <a:t>-пол </a:t>
            </a:r>
            <a:r>
              <a:rPr lang="ru-RU" dirty="0" err="1" smtClean="0"/>
              <a:t>був</a:t>
            </a:r>
            <a:r>
              <a:rPr lang="ru-RU" dirty="0" smtClean="0"/>
              <a:t> проведений у 1967 </a:t>
            </a:r>
            <a:r>
              <a:rPr lang="ru-RU" dirty="0" err="1" smtClean="0"/>
              <a:t>році</a:t>
            </a:r>
            <a:r>
              <a:rPr lang="ru-RU" dirty="0" smtClean="0"/>
              <a:t> в США на </a:t>
            </a:r>
            <a:r>
              <a:rPr lang="ru-RU" dirty="0" err="1" smtClean="0"/>
              <a:t>виборах</a:t>
            </a:r>
            <a:r>
              <a:rPr lang="ru-RU" dirty="0" smtClean="0"/>
              <a:t> губернатора штату </a:t>
            </a:r>
            <a:r>
              <a:rPr lang="ru-RU" dirty="0" err="1" smtClean="0"/>
              <a:t>Кентуккі</a:t>
            </a:r>
            <a:r>
              <a:rPr lang="ru-RU" dirty="0" smtClean="0"/>
              <a:t>. В 1972 р.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опитування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проведено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президентських</a:t>
            </a:r>
            <a:r>
              <a:rPr lang="ru-RU" dirty="0" smtClean="0"/>
              <a:t> </a:t>
            </a:r>
            <a:r>
              <a:rPr lang="ru-RU" dirty="0" err="1" smtClean="0"/>
              <a:t>виборів</a:t>
            </a:r>
            <a:r>
              <a:rPr lang="ru-RU" dirty="0" smtClean="0"/>
              <a:t> в масштабах </a:t>
            </a:r>
            <a:r>
              <a:rPr lang="ru-RU" dirty="0" err="1" smtClean="0"/>
              <a:t>всієї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672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868</TotalTime>
  <Words>312</Words>
  <Application>Microsoft Office PowerPoint</Application>
  <PresentationFormat>Экран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Історія електоральних досліджень</vt:lpstr>
      <vt:lpstr>Першими спробами</vt:lpstr>
      <vt:lpstr>журнал «The Literary Digest»</vt:lpstr>
      <vt:lpstr>Дж.Геллап</vt:lpstr>
      <vt:lpstr>Презентация PowerPoint</vt:lpstr>
      <vt:lpstr>у 1940 р</vt:lpstr>
      <vt:lpstr>Презентация PowerPoint</vt:lpstr>
      <vt:lpstr>Уорен Мітофскі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2023-03-07T21:18:52Z</dcterms:created>
  <dcterms:modified xsi:type="dcterms:W3CDTF">2023-03-25T18:20:56Z</dcterms:modified>
</cp:coreProperties>
</file>