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27" autoAdjust="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93BD0-9261-4D80-AEBC-BFB52C320A24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4E3E1-440E-4E1D-B7F5-E57591B2852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4E3E1-440E-4E1D-B7F5-E57591B2852C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DC63747-67AC-426E-A16D-FC51AF7E193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5D17D7C-4A21-4EBD-9A68-7A86A8CAA3C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63747-67AC-426E-A16D-FC51AF7E193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17D7C-4A21-4EBD-9A68-7A86A8CAA3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DC63747-67AC-426E-A16D-FC51AF7E193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5D17D7C-4A21-4EBD-9A68-7A86A8CAA3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63747-67AC-426E-A16D-FC51AF7E193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17D7C-4A21-4EBD-9A68-7A86A8CAA3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C63747-67AC-426E-A16D-FC51AF7E193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5D17D7C-4A21-4EBD-9A68-7A86A8CAA3C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63747-67AC-426E-A16D-FC51AF7E193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17D7C-4A21-4EBD-9A68-7A86A8CAA3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63747-67AC-426E-A16D-FC51AF7E193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17D7C-4A21-4EBD-9A68-7A86A8CAA3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63747-67AC-426E-A16D-FC51AF7E193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17D7C-4A21-4EBD-9A68-7A86A8CAA3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C63747-67AC-426E-A16D-FC51AF7E193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17D7C-4A21-4EBD-9A68-7A86A8CAA3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63747-67AC-426E-A16D-FC51AF7E193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17D7C-4A21-4EBD-9A68-7A86A8CAA3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63747-67AC-426E-A16D-FC51AF7E193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17D7C-4A21-4EBD-9A68-7A86A8CAA3C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DC63747-67AC-426E-A16D-FC51AF7E193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5D17D7C-4A21-4EBD-9A68-7A86A8CAA3C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cuspu.edu.ua/index.php/%D0%A4%D0%B0%D0%B9%D0%BB:Ukrainen_vestnik_12_1816_icon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bis-nbuv.gov.ua/cgi-bin/irbis_nbuv/cgiirbis_64.exe?I21DBN=LINK&amp;P21DBN=UJRN&amp;Z21ID=&amp;S21REF=10&amp;S21CNR=20&amp;S21STN=1&amp;S21FMT=ASP_meta&amp;C21COM=S&amp;2_S21P03=FILA=&amp;2_S21STR=Nzizh_2014_56_66" TargetMode="External"/><Relationship Id="rId2" Type="http://schemas.openxmlformats.org/officeDocument/2006/relationships/hyperlink" Target="http://www.irbis-nbuv.gov.ua/cgi-bin/irbis_nbuv/cgiirbis_64.exe?Z21ID=&amp;I21DBN=UJRN&amp;P21DBN=UJRN&amp;S21STN=1&amp;S21REF=10&amp;S21FMT=JUU_all&amp;C21COM=S&amp;S21CNR=20&amp;S21P01=0&amp;S21P02=0&amp;S21P03=IJ=&amp;S21COLORTERMS=1&amp;S21STR=%D0%9670853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iki.cuspu.edu.ua/index.php/%D0%A4%D0%B0%D0%B9%D0%BB:Ukrainen_vestnik_12_1816_icon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iki.cuspu.edu.ua/index.php/%D0%A4%D0%B0%D0%B9%D0%BB:Ukrainen_vestnik_12_1816_icon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7164288" cy="4653136"/>
          </a:xfrm>
        </p:spPr>
        <p:txBody>
          <a:bodyPr/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Українська </a:t>
            </a:r>
            <a:r>
              <a:rPr lang="uk-UA" dirty="0" smtClean="0"/>
              <a:t>альманахова журналістика </a:t>
            </a:r>
            <a:r>
              <a:rPr lang="uk-UA" dirty="0" smtClean="0"/>
              <a:t>        1830–1840-х </a:t>
            </a:r>
            <a:r>
              <a:rPr lang="uk-UA" dirty="0" smtClean="0"/>
              <a:t>років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985480"/>
          </a:xfrm>
        </p:spPr>
        <p:txBody>
          <a:bodyPr>
            <a:normAutofit/>
          </a:bodyPr>
          <a:lstStyle/>
          <a:p>
            <a:pPr algn="ctr"/>
            <a:endParaRPr lang="uk-UA" b="1" u="sng" dirty="0" smtClean="0"/>
          </a:p>
          <a:p>
            <a:pPr algn="ctr"/>
            <a:endParaRPr lang="uk-UA" b="1" u="sng" dirty="0" smtClean="0"/>
          </a:p>
          <a:p>
            <a:pPr algn="ctr"/>
            <a:endParaRPr lang="uk-UA" b="1" u="sng" dirty="0" smtClean="0"/>
          </a:p>
          <a:p>
            <a:pPr algn="ctr"/>
            <a:endParaRPr lang="uk-UA" b="1" u="sng" dirty="0" smtClean="0"/>
          </a:p>
          <a:p>
            <a:pPr algn="ctr"/>
            <a:r>
              <a:rPr lang="uk-UA" b="1" u="sng" dirty="0" smtClean="0"/>
              <a:t>Лекційне </a:t>
            </a:r>
            <a:r>
              <a:rPr lang="uk-UA" b="1" u="sng" dirty="0" smtClean="0"/>
              <a:t>заняття №</a:t>
            </a:r>
            <a:r>
              <a:rPr lang="uk-UA" b="1" u="sng" dirty="0" smtClean="0"/>
              <a:t>3</a:t>
            </a:r>
          </a:p>
          <a:p>
            <a:r>
              <a:rPr lang="ru-RU" u="sng" dirty="0" smtClean="0">
                <a:hlinkClick r:id="rId3"/>
              </a:rPr>
              <a:t/>
            </a:r>
            <a:br>
              <a:rPr lang="ru-RU" u="sng" dirty="0" smtClean="0">
                <a:hlinkClick r:id="rId3"/>
              </a:rPr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153888"/>
            <a:ext cx="8172400" cy="19389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000" b="1" dirty="0">
                <a:ea typeface="Times New Roman" pitchFamily="18" charset="0"/>
                <a:cs typeface="Arial" pitchFamily="34" charset="0"/>
              </a:rPr>
              <a:t>М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атеріальні нестатки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стали на заваді І.Срезневському і наміри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випустити другий номер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Украинского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альманаха”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не здійснилися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 Матеріали, які були зібрані до 2 книги „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Украинского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альманаха”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І.Срезневський передав видавцеві наступного харківського альманаху «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Утренняя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звезда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» Івану Петрову.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60849"/>
            <a:ext cx="3635896" cy="479715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2060848"/>
            <a:ext cx="4483320" cy="479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7239000" cy="685800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endParaRPr lang="uk-UA" dirty="0" smtClean="0"/>
          </a:p>
          <a:p>
            <a:pPr algn="ctr"/>
            <a:r>
              <a:rPr lang="uk-UA" dirty="0" smtClean="0"/>
              <a:t>План</a:t>
            </a:r>
            <a:endParaRPr lang="uk-UA" dirty="0" smtClean="0"/>
          </a:p>
          <a:p>
            <a:pPr algn="just"/>
            <a:r>
              <a:rPr lang="uk-UA" sz="2000" dirty="0" smtClean="0"/>
              <a:t>1</a:t>
            </a:r>
            <a:r>
              <a:rPr lang="uk-UA" sz="2000" dirty="0" smtClean="0"/>
              <a:t>. Харківська школа романтиків і початки її видавничої діяльності. Формування Харківської школи романтиків. </a:t>
            </a:r>
            <a:endParaRPr lang="ru-RU" sz="2000" dirty="0" smtClean="0"/>
          </a:p>
          <a:p>
            <a:pPr algn="just"/>
            <a:r>
              <a:rPr lang="uk-UA" sz="2000" dirty="0" smtClean="0"/>
              <a:t>2. Ізмаїл Срезневський та його гурток.</a:t>
            </a:r>
            <a:endParaRPr lang="ru-RU" sz="2000" dirty="0" smtClean="0"/>
          </a:p>
          <a:p>
            <a:pPr algn="just"/>
            <a:r>
              <a:rPr lang="en-US" sz="2000" dirty="0" smtClean="0"/>
              <a:t>3.</a:t>
            </a:r>
            <a:r>
              <a:rPr lang="uk-UA" sz="2000" dirty="0" smtClean="0"/>
              <a:t> Естетична програма українських романтиків. </a:t>
            </a:r>
            <a:r>
              <a:rPr lang="uk-UA" sz="2000" dirty="0" err="1" smtClean="0"/>
              <a:t>“Украинский</a:t>
            </a:r>
            <a:r>
              <a:rPr lang="uk-UA" sz="2000" dirty="0" smtClean="0"/>
              <a:t> </a:t>
            </a:r>
            <a:r>
              <a:rPr lang="uk-UA" sz="2000" dirty="0" err="1" smtClean="0"/>
              <a:t>альманах”</a:t>
            </a:r>
            <a:r>
              <a:rPr lang="uk-UA" sz="2000" dirty="0" smtClean="0"/>
              <a:t> як утілення цієї програми</a:t>
            </a:r>
            <a:r>
              <a:rPr lang="uk-UA" sz="2000" dirty="0" smtClean="0"/>
              <a:t>.</a:t>
            </a:r>
          </a:p>
          <a:p>
            <a:pPr algn="just"/>
            <a:endParaRPr lang="uk-UA" sz="2000" dirty="0" smtClean="0"/>
          </a:p>
          <a:p>
            <a:pPr algn="ctr"/>
            <a:r>
              <a:rPr lang="uk-UA" b="1" dirty="0" smtClean="0"/>
              <a:t>Література</a:t>
            </a:r>
            <a:endParaRPr lang="ru-RU" dirty="0" smtClean="0"/>
          </a:p>
          <a:p>
            <a:pPr algn="just"/>
            <a:r>
              <a:rPr lang="uk-UA" sz="1700" dirty="0" smtClean="0"/>
              <a:t>1</a:t>
            </a:r>
            <a:r>
              <a:rPr lang="uk-UA" sz="1700" dirty="0" smtClean="0"/>
              <a:t>. Михайлин І. Л. Історія української журналістики ХІХ століття: Підручник</a:t>
            </a:r>
            <a:r>
              <a:rPr lang="uk-UA" sz="1700" dirty="0" smtClean="0"/>
              <a:t>. </a:t>
            </a:r>
            <a:r>
              <a:rPr lang="uk-UA" sz="1700" dirty="0" smtClean="0"/>
              <a:t>К.: Центр навчальної літератури, 2003. </a:t>
            </a:r>
            <a:r>
              <a:rPr lang="uk-UA" sz="1700" dirty="0" smtClean="0"/>
              <a:t>720 </a:t>
            </a:r>
            <a:r>
              <a:rPr lang="uk-UA" sz="1700" dirty="0" smtClean="0"/>
              <a:t>с.</a:t>
            </a:r>
            <a:endParaRPr lang="ru-RU" sz="1700" dirty="0" smtClean="0"/>
          </a:p>
          <a:p>
            <a:pPr algn="just"/>
            <a:r>
              <a:rPr lang="uk-UA" sz="1700" dirty="0" smtClean="0"/>
              <a:t>2. Животко А. Історія української преси. </a:t>
            </a:r>
            <a:r>
              <a:rPr lang="ru-RU" sz="1700" dirty="0" smtClean="0"/>
              <a:t>К</a:t>
            </a:r>
            <a:r>
              <a:rPr lang="ru-RU" sz="1700" dirty="0" smtClean="0"/>
              <a:t>.</a:t>
            </a:r>
            <a:r>
              <a:rPr lang="uk-UA" sz="1700" dirty="0" smtClean="0"/>
              <a:t>: Наша культура і наука</a:t>
            </a:r>
            <a:r>
              <a:rPr lang="ru-RU" sz="1700" dirty="0" smtClean="0"/>
              <a:t>, 1999. </a:t>
            </a:r>
            <a:r>
              <a:rPr lang="uk-UA" sz="1700" dirty="0" smtClean="0"/>
              <a:t>368 </a:t>
            </a:r>
            <a:r>
              <a:rPr lang="uk-UA" sz="1700" dirty="0" smtClean="0"/>
              <a:t>с.</a:t>
            </a:r>
            <a:endParaRPr lang="ru-RU" sz="1700" dirty="0" smtClean="0"/>
          </a:p>
          <a:p>
            <a:pPr algn="just"/>
            <a:r>
              <a:rPr lang="uk-UA" sz="1700" dirty="0" smtClean="0"/>
              <a:t>3. Михайлин І. </a:t>
            </a:r>
            <a:r>
              <a:rPr lang="uk-UA" sz="1700" dirty="0" smtClean="0"/>
              <a:t>Нарис </a:t>
            </a:r>
            <a:r>
              <a:rPr lang="uk-UA" sz="1700" dirty="0" smtClean="0"/>
              <a:t>історія журналістики Харківської губернії. 1812-1917. </a:t>
            </a:r>
            <a:r>
              <a:rPr lang="uk-UA" sz="1700" dirty="0" smtClean="0"/>
              <a:t>Х</a:t>
            </a:r>
            <a:r>
              <a:rPr lang="uk-UA" sz="1700" dirty="0" smtClean="0"/>
              <a:t>.: Колорит, </a:t>
            </a:r>
            <a:r>
              <a:rPr lang="uk-UA" sz="1700" dirty="0" smtClean="0"/>
              <a:t>2007.366 с.</a:t>
            </a:r>
          </a:p>
          <a:p>
            <a:pPr algn="just"/>
            <a:r>
              <a:rPr lang="uk-UA" sz="1700" dirty="0" smtClean="0"/>
              <a:t>4. </a:t>
            </a:r>
            <a:r>
              <a:rPr lang="uk-UA" sz="1700" dirty="0" err="1" smtClean="0"/>
              <a:t>Усманова</a:t>
            </a:r>
            <a:r>
              <a:rPr lang="uk-UA" sz="1700" dirty="0" smtClean="0"/>
              <a:t> О.В. </a:t>
            </a:r>
            <a:r>
              <a:rPr lang="ru-RU" sz="1700" dirty="0" smtClean="0"/>
              <a:t>Альманах </a:t>
            </a:r>
            <a:r>
              <a:rPr lang="ru-RU" sz="1700" dirty="0" smtClean="0"/>
              <a:t>як тип </a:t>
            </a:r>
            <a:r>
              <a:rPr lang="ru-RU" sz="1700" dirty="0" err="1" smtClean="0"/>
              <a:t>неперіодичного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видання</a:t>
            </a:r>
            <a:r>
              <a:rPr lang="ru-RU" sz="1700" dirty="0" smtClean="0"/>
              <a:t> в </a:t>
            </a:r>
            <a:r>
              <a:rPr lang="ru-RU" sz="1700" dirty="0" err="1" smtClean="0"/>
              <a:t>історії</a:t>
            </a:r>
            <a:r>
              <a:rPr lang="ru-RU" sz="1700" dirty="0" smtClean="0"/>
              <a:t> </a:t>
            </a:r>
            <a:r>
              <a:rPr lang="ru-RU" sz="1700" dirty="0" err="1" smtClean="0"/>
              <a:t>української</a:t>
            </a:r>
            <a:r>
              <a:rPr lang="ru-RU" sz="1700" dirty="0" smtClean="0"/>
              <a:t> </a:t>
            </a:r>
            <a:r>
              <a:rPr lang="ru-RU" sz="1700" dirty="0" err="1" smtClean="0"/>
              <a:t>журналістики</a:t>
            </a:r>
            <a:r>
              <a:rPr lang="ru-RU" sz="1700" dirty="0" smtClean="0"/>
              <a:t>. </a:t>
            </a:r>
            <a:r>
              <a:rPr lang="ru-RU" sz="1700" u="sng" dirty="0" err="1" smtClean="0">
                <a:hlinkClick r:id="rId2" tooltip="Періодичне видання"/>
              </a:rPr>
              <a:t>Наукові</a:t>
            </a:r>
            <a:r>
              <a:rPr lang="ru-RU" sz="1700" u="sng" dirty="0" smtClean="0">
                <a:hlinkClick r:id="rId2" tooltip="Періодичне видання"/>
              </a:rPr>
              <a:t> </a:t>
            </a:r>
            <a:r>
              <a:rPr lang="ru-RU" sz="1700" u="sng" dirty="0" smtClean="0">
                <a:hlinkClick r:id="rId2" tooltip="Періодичне видання"/>
              </a:rPr>
              <a:t>записки </a:t>
            </a:r>
            <a:r>
              <a:rPr lang="ru-RU" sz="1700" u="sng" dirty="0" err="1" smtClean="0">
                <a:hlinkClick r:id="rId2" tooltip="Періодичне видання"/>
              </a:rPr>
              <a:t>Інституту</a:t>
            </a:r>
            <a:r>
              <a:rPr lang="ru-RU" sz="1700" u="sng" dirty="0" smtClean="0">
                <a:hlinkClick r:id="rId2" tooltip="Періодичне видання"/>
              </a:rPr>
              <a:t> </a:t>
            </a:r>
            <a:r>
              <a:rPr lang="ru-RU" sz="1700" u="sng" dirty="0" err="1" smtClean="0">
                <a:hlinkClick r:id="rId2" tooltip="Періодичне видання"/>
              </a:rPr>
              <a:t>журналістики</a:t>
            </a:r>
            <a:r>
              <a:rPr lang="ru-RU" sz="1700" dirty="0" smtClean="0"/>
              <a:t>. </a:t>
            </a:r>
            <a:r>
              <a:rPr lang="ru-RU" sz="1700" dirty="0" smtClean="0"/>
              <a:t>2014. </a:t>
            </a:r>
            <a:r>
              <a:rPr lang="ru-RU" sz="1700" dirty="0" smtClean="0"/>
              <a:t>Т. 56</a:t>
            </a:r>
            <a:r>
              <a:rPr lang="ru-RU" sz="1700" dirty="0" smtClean="0"/>
              <a:t>. </a:t>
            </a:r>
            <a:r>
              <a:rPr lang="ru-RU" sz="1700" dirty="0" smtClean="0"/>
              <a:t>С. </a:t>
            </a:r>
            <a:r>
              <a:rPr lang="ru-RU" sz="1700" dirty="0" smtClean="0"/>
              <a:t>335-339. Режим доступу: </a:t>
            </a:r>
            <a:r>
              <a:rPr lang="ru-RU" sz="1700" u="sng" dirty="0" smtClean="0">
                <a:hlinkClick r:id="rId3"/>
              </a:rPr>
              <a:t>http</a:t>
            </a:r>
            <a:r>
              <a:rPr lang="ru-RU" sz="1700" u="sng" dirty="0" smtClean="0">
                <a:hlinkClick r:id="rId3"/>
              </a:rPr>
              <a:t>://nbuv.gov.ua/UJRN/Nzizh_2014_56_66</a:t>
            </a:r>
            <a:endParaRPr lang="ru-RU" sz="1700" dirty="0" smtClean="0"/>
          </a:p>
          <a:p>
            <a:pPr algn="just"/>
            <a:r>
              <a:rPr lang="uk-UA" dirty="0" smtClean="0"/>
              <a:t> </a:t>
            </a:r>
            <a:endParaRPr lang="ru-RU" dirty="0" smtClean="0"/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-169277"/>
            <a:ext cx="12176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sng" strike="noStrike" cap="none" normalizeH="0" baseline="0" dirty="0" smtClean="0">
                <a:ln>
                  <a:noFill/>
                </a:ln>
                <a:solidFill>
                  <a:srgbClr val="5A3696"/>
                </a:solidFill>
                <a:effectLst/>
                <a:latin typeface="Arial" charset="0"/>
                <a:cs typeface="Arial" charset="0"/>
                <a:hlinkClick r:id="rId2"/>
              </a:rPr>
              <a:t/>
            </a:r>
            <a:br>
              <a:rPr kumimoji="0" lang="ru-RU" sz="800" b="0" i="0" u="sng" strike="noStrike" cap="none" normalizeH="0" baseline="0" dirty="0" smtClean="0">
                <a:ln>
                  <a:noFill/>
                </a:ln>
                <a:solidFill>
                  <a:srgbClr val="5A3696"/>
                </a:solidFill>
                <a:effectLst/>
                <a:latin typeface="Arial" charset="0"/>
                <a:cs typeface="Arial" charset="0"/>
                <a:hlinkClick r:id="rId2"/>
              </a:rPr>
            </a:br>
            <a:r>
              <a:rPr kumimoji="0" lang="ru-RU" sz="800" b="0" i="0" u="sng" strike="noStrike" cap="none" normalizeH="0" baseline="0" dirty="0" smtClean="0">
                <a:ln>
                  <a:noFill/>
                </a:ln>
                <a:solidFill>
                  <a:srgbClr val="5A3696"/>
                </a:solidFill>
                <a:effectLst/>
                <a:latin typeface="Arial" charset="0"/>
                <a:cs typeface="Arial" charset="0"/>
                <a:hlinkClick r:id="rId2"/>
              </a:rPr>
              <a:t>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5A3696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8100392" cy="80637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b="1" dirty="0" smtClean="0"/>
              <a:t>Епоха </a:t>
            </a:r>
            <a:r>
              <a:rPr lang="uk-UA" b="1" dirty="0"/>
              <a:t>миколаївської </a:t>
            </a:r>
            <a:r>
              <a:rPr lang="uk-UA" b="1" dirty="0" smtClean="0"/>
              <a:t>реакції. </a:t>
            </a:r>
            <a:r>
              <a:rPr lang="uk-UA" dirty="0"/>
              <a:t>Будь-який натяк на соціальне чи національне визволення жорстоко придушувався жандармами і реакційними елементами на чолі з Миколою І. Були докладені всі зусилля, щоб припинити в країні вільну думку та творчу свободу. </a:t>
            </a:r>
            <a:endParaRPr lang="uk-UA" dirty="0" smtClean="0"/>
          </a:p>
          <a:p>
            <a:pPr algn="just"/>
            <a:endParaRPr lang="uk-UA" dirty="0"/>
          </a:p>
          <a:p>
            <a:pPr algn="just"/>
            <a:endParaRPr lang="uk-UA" dirty="0" smtClean="0"/>
          </a:p>
          <a:p>
            <a:pPr algn="just"/>
            <a:endParaRPr lang="uk-UA" dirty="0"/>
          </a:p>
          <a:p>
            <a:pPr algn="just"/>
            <a:endParaRPr lang="ru-RU" dirty="0" smtClean="0"/>
          </a:p>
          <a:p>
            <a:pPr algn="just"/>
            <a:r>
              <a:rPr lang="ru-RU" dirty="0" err="1" smtClean="0"/>
              <a:t>Микола</a:t>
            </a:r>
            <a:r>
              <a:rPr lang="ru-RU" dirty="0" smtClean="0"/>
              <a:t> </a:t>
            </a:r>
            <a:r>
              <a:rPr lang="en-US" dirty="0" smtClean="0"/>
              <a:t>I</a:t>
            </a:r>
            <a:r>
              <a:rPr lang="ru-RU" dirty="0" smtClean="0"/>
              <a:t> </a:t>
            </a:r>
            <a:r>
              <a:rPr lang="ru-RU" dirty="0" err="1" smtClean="0"/>
              <a:t>запровадив</a:t>
            </a:r>
            <a:r>
              <a:rPr lang="ru-RU" dirty="0" smtClean="0"/>
              <a:t> </a:t>
            </a:r>
            <a:r>
              <a:rPr lang="ru-RU" dirty="0" err="1" smtClean="0"/>
              <a:t>жорстку</a:t>
            </a:r>
            <a:endParaRPr lang="ru-RU" dirty="0" smtClean="0"/>
          </a:p>
          <a:p>
            <a:pPr algn="just"/>
            <a:r>
              <a:rPr lang="ru-RU" dirty="0" smtClean="0"/>
              <a:t>цензуру</a:t>
            </a:r>
            <a:r>
              <a:rPr lang="ru-RU" dirty="0"/>
              <a:t>, доходить до абсурду. </a:t>
            </a:r>
            <a:endParaRPr lang="ru-RU" dirty="0" smtClean="0"/>
          </a:p>
          <a:p>
            <a:pPr algn="just"/>
            <a:r>
              <a:rPr lang="ru-RU" dirty="0" smtClean="0"/>
              <a:t>Тому </a:t>
            </a:r>
            <a:r>
              <a:rPr lang="ru-RU" dirty="0" err="1"/>
              <a:t>літературні</a:t>
            </a:r>
            <a:r>
              <a:rPr lang="ru-RU" dirty="0"/>
              <a:t> </a:t>
            </a:r>
            <a:r>
              <a:rPr lang="ru-RU" dirty="0" err="1"/>
              <a:t>генії</a:t>
            </a:r>
            <a:r>
              <a:rPr lang="ru-RU" dirty="0"/>
              <a:t> </a:t>
            </a:r>
            <a:r>
              <a:rPr lang="ru-RU" dirty="0" err="1" smtClean="0"/>
              <a:t>періодично</a:t>
            </a:r>
            <a:endParaRPr lang="ru-RU" dirty="0" smtClean="0"/>
          </a:p>
          <a:p>
            <a:pPr algn="just"/>
            <a:r>
              <a:rPr lang="ru-RU" dirty="0" err="1" smtClean="0"/>
              <a:t>зазнавали</a:t>
            </a:r>
            <a:r>
              <a:rPr lang="ru-RU" dirty="0" smtClean="0"/>
              <a:t> </a:t>
            </a:r>
            <a:r>
              <a:rPr lang="ru-RU" dirty="0" err="1"/>
              <a:t>гонінь</a:t>
            </a:r>
            <a:r>
              <a:rPr lang="ru-RU" dirty="0" smtClean="0"/>
              <a:t>.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sz="2000" dirty="0" smtClean="0"/>
          </a:p>
          <a:p>
            <a:r>
              <a:rPr lang="ru-RU" sz="2000" dirty="0" err="1" smtClean="0"/>
              <a:t>Миколу</a:t>
            </a:r>
            <a:r>
              <a:rPr lang="ru-RU" sz="2000" dirty="0" smtClean="0"/>
              <a:t> </a:t>
            </a:r>
            <a:r>
              <a:rPr lang="ru-RU" sz="2000" dirty="0"/>
              <a:t>І до престолу не </a:t>
            </a:r>
            <a:endParaRPr lang="en-US" sz="2000" dirty="0" smtClean="0"/>
          </a:p>
          <a:p>
            <a:r>
              <a:rPr lang="ru-RU" sz="2000" dirty="0" err="1" smtClean="0"/>
              <a:t>готували</a:t>
            </a:r>
            <a:r>
              <a:rPr lang="ru-RU" sz="2000" dirty="0"/>
              <a:t>. </a:t>
            </a:r>
            <a:r>
              <a:rPr lang="ru-RU" sz="2000" dirty="0" err="1"/>
              <a:t>Він</a:t>
            </a:r>
            <a:r>
              <a:rPr lang="ru-RU" sz="2000" dirty="0"/>
              <a:t> одержав </a:t>
            </a:r>
            <a:endParaRPr lang="en-US" sz="2000" dirty="0" smtClean="0"/>
          </a:p>
          <a:p>
            <a:r>
              <a:rPr lang="ru-RU" sz="2000" dirty="0" err="1" smtClean="0"/>
              <a:t>військово-інженерне</a:t>
            </a:r>
            <a:r>
              <a:rPr lang="ru-RU" sz="2000" dirty="0" smtClean="0"/>
              <a:t> </a:t>
            </a:r>
            <a:r>
              <a:rPr lang="ru-RU" sz="2000" dirty="0" err="1" smtClean="0"/>
              <a:t>утворення</a:t>
            </a:r>
            <a:endParaRPr lang="en-US" sz="2000" dirty="0" smtClean="0"/>
          </a:p>
          <a:p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/>
              <a:t>займав</a:t>
            </a:r>
            <a:r>
              <a:rPr lang="ru-RU" sz="2000" dirty="0"/>
              <a:t> посаду </a:t>
            </a:r>
            <a:r>
              <a:rPr lang="ru-RU" sz="2000" dirty="0" smtClean="0"/>
              <a:t>генерал-</a:t>
            </a:r>
            <a:endParaRPr lang="en-US" sz="2000" dirty="0" smtClean="0"/>
          </a:p>
          <a:p>
            <a:r>
              <a:rPr lang="uk-UA" sz="2000" dirty="0"/>
              <a:t>і</a:t>
            </a:r>
            <a:r>
              <a:rPr lang="ru-RU" sz="2000" dirty="0" err="1" smtClean="0"/>
              <a:t>нспектора</a:t>
            </a:r>
            <a:r>
              <a:rPr lang="ru-RU" sz="2000" dirty="0" smtClean="0"/>
              <a:t> </a:t>
            </a:r>
            <a:r>
              <a:rPr lang="ru-RU" sz="2000" dirty="0" err="1"/>
              <a:t>армії</a:t>
            </a:r>
            <a:r>
              <a:rPr lang="ru-RU" sz="2000" dirty="0"/>
              <a:t> по </a:t>
            </a:r>
            <a:r>
              <a:rPr lang="ru-RU" sz="2000" dirty="0" err="1" smtClean="0"/>
              <a:t>інженерній</a:t>
            </a:r>
            <a:endParaRPr lang="ru-RU" sz="2000" dirty="0" smtClean="0"/>
          </a:p>
          <a:p>
            <a:r>
              <a:rPr lang="ru-RU" sz="2000" dirty="0" err="1" smtClean="0"/>
              <a:t>частині</a:t>
            </a:r>
            <a:r>
              <a:rPr lang="ru-RU" sz="2000" dirty="0"/>
              <a:t>. </a:t>
            </a:r>
            <a:r>
              <a:rPr lang="ru-RU" sz="2000" dirty="0" err="1"/>
              <a:t>Микола</a:t>
            </a:r>
            <a:r>
              <a:rPr lang="ru-RU" sz="2000" dirty="0"/>
              <a:t> </a:t>
            </a:r>
            <a:r>
              <a:rPr lang="ru-RU" sz="2000" dirty="0" err="1"/>
              <a:t>мав</a:t>
            </a:r>
            <a:r>
              <a:rPr lang="ru-RU" sz="2000" dirty="0"/>
              <a:t> </a:t>
            </a:r>
            <a:r>
              <a:rPr lang="ru-RU" sz="2000" dirty="0" smtClean="0"/>
              <a:t>характер</a:t>
            </a:r>
          </a:p>
          <a:p>
            <a:r>
              <a:rPr lang="ru-RU" sz="2000" dirty="0" smtClean="0"/>
              <a:t> </a:t>
            </a:r>
            <a:r>
              <a:rPr lang="ru-RU" sz="2000" dirty="0" err="1"/>
              <a:t>жорстокий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деспотичний</a:t>
            </a:r>
            <a:endParaRPr lang="ru-RU" sz="2000" dirty="0"/>
          </a:p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196752"/>
            <a:ext cx="3900289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"/>
            <a:ext cx="8100392" cy="258532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dirty="0"/>
              <a:t>У </a:t>
            </a:r>
            <a:r>
              <a:rPr lang="uk-UA" b="1" dirty="0"/>
              <a:t>1826 році </a:t>
            </a:r>
            <a:r>
              <a:rPr lang="uk-UA" dirty="0"/>
              <a:t>було прийнято новий </a:t>
            </a:r>
            <a:r>
              <a:rPr lang="uk-UA" b="1" dirty="0" err="1"/>
              <a:t>„Цензурний</a:t>
            </a:r>
            <a:r>
              <a:rPr lang="uk-UA" b="1" dirty="0"/>
              <a:t> </a:t>
            </a:r>
            <a:r>
              <a:rPr lang="uk-UA" b="1" dirty="0" err="1"/>
              <a:t>устав</a:t>
            </a:r>
            <a:r>
              <a:rPr lang="uk-UA" b="1" dirty="0" err="1" smtClean="0"/>
              <a:t>”</a:t>
            </a:r>
            <a:endParaRPr lang="uk-UA" b="1" dirty="0" smtClean="0"/>
          </a:p>
          <a:p>
            <a:pPr algn="just"/>
            <a:r>
              <a:rPr lang="uk-UA" dirty="0"/>
              <a:t>Цей документ </a:t>
            </a:r>
            <a:r>
              <a:rPr lang="uk-UA" b="1" dirty="0"/>
              <a:t>забороняв критикувати існуючий спосіб правління </a:t>
            </a:r>
            <a:r>
              <a:rPr lang="uk-UA" dirty="0"/>
              <a:t>(монархію), святе учення. Твори, в яких піддаються сумніву дії того чи іншого міністерства, можуть бути опубліковані після благословення цього міністерства. </a:t>
            </a:r>
            <a:endParaRPr lang="uk-UA" dirty="0" smtClean="0"/>
          </a:p>
          <a:p>
            <a:pPr algn="just"/>
            <a:r>
              <a:rPr lang="uk-UA" b="1" dirty="0" smtClean="0"/>
              <a:t>Заборонялася:</a:t>
            </a:r>
          </a:p>
          <a:p>
            <a:pPr algn="just"/>
            <a:r>
              <a:rPr lang="uk-UA" dirty="0" smtClean="0"/>
              <a:t>філософська література;</a:t>
            </a:r>
          </a:p>
          <a:p>
            <a:pPr algn="just"/>
            <a:r>
              <a:rPr lang="uk-UA" dirty="0" smtClean="0"/>
              <a:t>література </a:t>
            </a:r>
            <a:r>
              <a:rPr lang="uk-UA" dirty="0"/>
              <a:t>з </a:t>
            </a:r>
            <a:r>
              <a:rPr lang="uk-UA" dirty="0" smtClean="0"/>
              <a:t>логіки</a:t>
            </a:r>
            <a:endParaRPr lang="ru-RU" dirty="0"/>
          </a:p>
          <a:p>
            <a:endParaRPr lang="ru-RU" dirty="0"/>
          </a:p>
        </p:txBody>
      </p:sp>
      <p:sp>
        <p:nvSpPr>
          <p:cNvPr id="18434" name="AutoShape 2" descr="Результат пошуку зображень за запитом цензур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36912"/>
            <a:ext cx="8172400" cy="4221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https://wiki.cuspu.edu.ua/images/thumb/6/6c/Ukrainen_vestnik_12_1816_icon.jpg/180px-Ukrainen_vestnik_12_1816_ico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12976"/>
            <a:ext cx="2339752" cy="3645024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-874999"/>
            <a:ext cx="8172400" cy="409342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uk-UA" sz="20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Альманах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це неперіодичне видання літературних, публіцистичних, музичних та інших творів різних авторів і жанрів, переважно об’єднаних спільною темою (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Г. </a:t>
            </a:r>
            <a:r>
              <a:rPr lang="uk-UA" sz="2000" dirty="0" err="1" smtClean="0">
                <a:latin typeface="+mj-lt"/>
              </a:rPr>
              <a:t>Вартанов</a:t>
            </a:r>
            <a:r>
              <a:rPr lang="uk-UA" sz="2000" dirty="0" smtClean="0"/>
              <a:t>)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kumimoji="0" 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uk-UA" sz="2000" dirty="0" smtClean="0">
              <a:latin typeface="Arial" pitchFamily="34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kumimoji="0" 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uk-UA" sz="2000" dirty="0" smtClean="0">
              <a:latin typeface="Arial" pitchFamily="34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kumimoji="0" 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uk-UA" sz="2000" dirty="0" smtClean="0">
              <a:latin typeface="Arial" pitchFamily="34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3212976"/>
            <a:ext cx="2448272" cy="36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3284984"/>
            <a:ext cx="3312368" cy="3573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206060"/>
            <a:ext cx="8172400" cy="120032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Зародженню альманахової журналістики на Східній Україні сприяв Харків, де концентрувалась талановита молодь. Цьому місту й суджено було розвивати журналістику шляхом випуску альманахів.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Значну роль у цьому відіграв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Ізмаїл Срезневський. 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4" name="Picture 4" descr="Sreznev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484784"/>
            <a:ext cx="3114675" cy="5112568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2516802"/>
            <a:ext cx="5004048" cy="36933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1826 році він вступає на етико-політичне відділення Харківського університету. Разом з ним давні товариші: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Іван </a:t>
            </a:r>
            <a:r>
              <a:rPr kumimoji="0" lang="uk-UA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Розковшенко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Опанас </a:t>
            </a:r>
            <a:r>
              <a:rPr kumimoji="0" lang="uk-UA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Шпигоцький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Орест і Федір Євецькі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Захоплення цих талановитих енергійних людей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романтичною літературою,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ідеями народності, національно-культурного відродження переросло в захоплення українською етнографією, історією та народною творчістю. Саме вони заснували рух, який потім назвали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харківською школою романтиків.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Шамрай Агапій Пилипович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0"/>
            <a:ext cx="2952328" cy="321297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3212976"/>
            <a:ext cx="8100392" cy="286232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numCol="2">
            <a:spAutoFit/>
          </a:bodyPr>
          <a:lstStyle/>
          <a:p>
            <a:pPr algn="just"/>
            <a:r>
              <a:rPr lang="uk-UA" sz="2000" dirty="0"/>
              <a:t>«Приглядаючись до листування між собою друзів Срезневського, - писав </a:t>
            </a:r>
            <a:r>
              <a:rPr lang="uk-UA" sz="2000" dirty="0" err="1"/>
              <a:t>Агапій</a:t>
            </a:r>
            <a:r>
              <a:rPr lang="uk-UA" sz="2000" dirty="0"/>
              <a:t> Шамрай, - можемо напевне сказати, що це в значній мірі типовий провінціальний гурток, що не творить нової літературної теорії, не вносить нових свіжих ідей, а популяризує впливи, навіяні, так би мовити, в «</a:t>
            </a:r>
            <a:r>
              <a:rPr lang="uk-UA" sz="2000" dirty="0" err="1"/>
              <a:t>отображенном</a:t>
            </a:r>
            <a:r>
              <a:rPr lang="uk-UA" sz="2000" dirty="0"/>
              <a:t>» читацькому сприйнятті, ділиться враженнями від прочитаного, переживає з великою емоціональністю новини літератури і т.д.»</a:t>
            </a:r>
            <a:endParaRPr lang="ru-RU" sz="2000" dirty="0"/>
          </a:p>
        </p:txBody>
      </p:sp>
      <p:pic>
        <p:nvPicPr>
          <p:cNvPr id="21508" name="Picture 4" descr="Результат пошуку зображень за запитом альмана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220072" cy="321297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3749457"/>
            <a:ext cx="8172400" cy="310854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dirty="0"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400" b="1" dirty="0" smtClean="0">
                <a:ea typeface="Times New Roman" pitchFamily="18" charset="0"/>
                <a:cs typeface="Arial" pitchFamily="34" charset="0"/>
              </a:rPr>
              <a:t>ПРОГРАМА РОМАНТИКІВ (І.Михайлин)</a:t>
            </a:r>
            <a:endParaRPr lang="uk-UA" sz="1400" b="1" dirty="0"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українська мова не наріччя російської чи польської мов;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аргументи на користь української мови черпалися не з нової літератури, а з величезної за обсягом української народної творчості;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можливість створення українською мовою повноцінної словесності (української літератури) була реалізована самими харківськими романтиками у власній творчості;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розвиток української літератури не становить небезпеки для російського самодержавства, яка не має підстав перешкоджати творенню нової української літератури.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22531" name="Picture 3" descr="http://old.journ.lnu.edu.ua/press/images/IMG_5903_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-675456"/>
            <a:ext cx="3347864" cy="464742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138592" cy="1196752"/>
          </a:xfrm>
        </p:spPr>
        <p:txBody>
          <a:bodyPr>
            <a:normAutofit/>
          </a:bodyPr>
          <a:lstStyle/>
          <a:p>
            <a:r>
              <a:rPr lang="uk-UA" dirty="0" smtClean="0"/>
              <a:t>„</a:t>
            </a:r>
            <a:r>
              <a:rPr lang="ru-RU" dirty="0" smtClean="0"/>
              <a:t>Украинский</a:t>
            </a:r>
            <a:r>
              <a:rPr lang="uk-UA" dirty="0" smtClean="0"/>
              <a:t> </a:t>
            </a:r>
            <a:r>
              <a:rPr lang="uk-UA" dirty="0" err="1" smtClean="0"/>
              <a:t>альманах</a:t>
            </a:r>
            <a:r>
              <a:rPr lang="uk-UA" dirty="0" err="1" smtClean="0"/>
              <a:t>”</a:t>
            </a:r>
            <a:endParaRPr lang="ru-RU" dirty="0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71998"/>
            <a:ext cx="2967038" cy="448600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987824" y="2456795"/>
            <a:ext cx="5112568" cy="44012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вересні 1831 р. з друкарні Харківського університету вийшов збірник літературних та наукових праць Харківської школи романтиків під назвою „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Украинский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альманах”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/>
              <a:t>Об’єм – 140 </a:t>
            </a:r>
            <a:r>
              <a:rPr lang="uk-UA" sz="2400" dirty="0" smtClean="0"/>
              <a:t>сторінок (прозові твори, вірші, народні пісні, </a:t>
            </a:r>
            <a:r>
              <a:rPr lang="uk-UA" sz="2400" dirty="0"/>
              <a:t>дві </a:t>
            </a:r>
            <a:r>
              <a:rPr lang="uk-UA" sz="2400" dirty="0" smtClean="0"/>
              <a:t>думи та публіцистичні матеріали.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643</Words>
  <Application>Microsoft Office PowerPoint</Application>
  <PresentationFormat>Экран (4:3)</PresentationFormat>
  <Paragraphs>78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      Українська альманахова журналістика         1830–1840-х років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„Украинский альманах”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USMANOV</dc:creator>
  <cp:lastModifiedBy>USMANOV</cp:lastModifiedBy>
  <cp:revision>36</cp:revision>
  <dcterms:created xsi:type="dcterms:W3CDTF">2020-02-16T13:21:18Z</dcterms:created>
  <dcterms:modified xsi:type="dcterms:W3CDTF">2020-02-16T16:32:11Z</dcterms:modified>
</cp:coreProperties>
</file>