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7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620688"/>
            <a:ext cx="7772400" cy="1656184"/>
          </a:xfrm>
        </p:spPr>
        <p:txBody>
          <a:bodyPr/>
          <a:lstStyle/>
          <a:p>
            <a:r>
              <a:rPr lang="uk-UA" dirty="0" smtClean="0"/>
              <a:t>Теорія та методика хореографії</a:t>
            </a:r>
            <a:endParaRPr lang="ru-RU" dirty="0"/>
          </a:p>
        </p:txBody>
      </p:sp>
      <p:pic>
        <p:nvPicPr>
          <p:cNvPr id="4" name="Рисунок 3" descr="22192067_10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5013176"/>
            <a:ext cx="1266825" cy="1476375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4000" b="1" dirty="0" smtClean="0"/>
              <a:t>Мета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>
                <a:solidFill>
                  <a:srgbClr val="FF0000"/>
                </a:solidFill>
              </a:rPr>
              <a:t>полягає у наданні теоретичних знань про історичні засади виникнення танцювального мистецтва, його сутність, основні види та жанри танцю, принципи, закони, методи створення й побудови танцювальної композиції, а також способи організації хореографічної діяльності в соціокультурному житті суспільства.</a:t>
            </a: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364902"/>
          </a:xfrm>
        </p:spPr>
        <p:txBody>
          <a:bodyPr>
            <a:normAutofit fontScale="90000"/>
          </a:bodyPr>
          <a:lstStyle/>
          <a:p>
            <a:r>
              <a:rPr lang="uk-UA" b="1" dirty="0"/>
              <a:t>Завдання: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uk-UA" dirty="0">
                <a:solidFill>
                  <a:srgbClr val="FF0000"/>
                </a:solidFill>
              </a:rPr>
              <a:t>Ознайомити студентів з історичними засадами виникнення хореографічного мистецтва, з його сутністю, основними видами та жанрами.</a:t>
            </a:r>
            <a:endParaRPr lang="ru-RU" dirty="0">
              <a:solidFill>
                <a:srgbClr val="FF0000"/>
              </a:solidFill>
            </a:endParaRPr>
          </a:p>
          <a:p>
            <a:pPr lvl="0"/>
            <a:r>
              <a:rPr lang="uk-UA" dirty="0">
                <a:solidFill>
                  <a:srgbClr val="FF0000"/>
                </a:solidFill>
              </a:rPr>
              <a:t>Надати ґрунтовні знання про виразні засоби та закони створення танцювальної композиції.</a:t>
            </a:r>
            <a:endParaRPr lang="ru-RU" dirty="0">
              <a:solidFill>
                <a:srgbClr val="FF0000"/>
              </a:solidFill>
            </a:endParaRPr>
          </a:p>
          <a:p>
            <a:pPr lvl="0"/>
            <a:r>
              <a:rPr lang="uk-UA" dirty="0" smtClean="0">
                <a:solidFill>
                  <a:srgbClr val="FFFF00"/>
                </a:solidFill>
              </a:rPr>
              <a:t>Надати знання про систему запису хореографічної постановки та вміння читати танцювальні записи.</a:t>
            </a:r>
            <a:endParaRPr lang="ru-RU" dirty="0" smtClean="0">
              <a:solidFill>
                <a:srgbClr val="FFFF00"/>
              </a:solidFill>
            </a:endParaRPr>
          </a:p>
          <a:p>
            <a:pPr lvl="0"/>
            <a:r>
              <a:rPr lang="uk-UA" dirty="0" smtClean="0">
                <a:solidFill>
                  <a:srgbClr val="FFFF00"/>
                </a:solidFill>
              </a:rPr>
              <a:t>Підвищити теоретичний та практичний рівень знань про принципи, прийоми, методи побудови хореографічної постановки.</a:t>
            </a:r>
            <a:endParaRPr lang="ru-RU" dirty="0" smtClean="0">
              <a:solidFill>
                <a:srgbClr val="FFFF00"/>
              </a:solidFill>
            </a:endParaRPr>
          </a:p>
          <a:p>
            <a:pPr lvl="0"/>
            <a:r>
              <a:rPr lang="uk-UA" dirty="0" smtClean="0">
                <a:solidFill>
                  <a:srgbClr val="FFFF00"/>
                </a:solidFill>
              </a:rPr>
              <a:t>Сформувати </a:t>
            </a:r>
            <a:r>
              <a:rPr lang="uk-UA" dirty="0">
                <a:solidFill>
                  <a:srgbClr val="FFFF00"/>
                </a:solidFill>
              </a:rPr>
              <a:t>мотивацію до засвоєння основних структурних одиниць танцювального мистецтва.</a:t>
            </a:r>
            <a:endParaRPr lang="ru-RU" dirty="0">
              <a:solidFill>
                <a:srgbClr val="FFFF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314908"/>
            <a:ext cx="7077472" cy="1457908"/>
          </a:xfrm>
        </p:spPr>
        <p:txBody>
          <a:bodyPr>
            <a:noAutofit/>
          </a:bodyPr>
          <a:lstStyle/>
          <a:p>
            <a:r>
              <a:rPr lang="uk-UA" sz="2800" dirty="0"/>
              <a:t>У результаті вивчення навчальної дисципліни </a:t>
            </a:r>
            <a:r>
              <a:rPr lang="uk-UA" sz="2800" dirty="0" smtClean="0"/>
              <a:t>студенти повинні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uk-UA" sz="2800" b="1" dirty="0"/>
              <a:t>знати:</a:t>
            </a:r>
            <a:r>
              <a:rPr lang="uk-UA" sz="2800" dirty="0"/>
              <a:t> 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Autofit/>
          </a:bodyPr>
          <a:lstStyle/>
          <a:p>
            <a:pPr lvl="0">
              <a:spcBef>
                <a:spcPts val="600"/>
              </a:spcBef>
            </a:pPr>
            <a:r>
              <a:rPr lang="uk-UA" sz="2400" dirty="0">
                <a:solidFill>
                  <a:srgbClr val="C00000"/>
                </a:solidFill>
              </a:rPr>
              <a:t>основні етапи становлення та розвитку танцювального мистецтва;</a:t>
            </a:r>
            <a:endParaRPr lang="ru-RU" sz="2400" dirty="0">
              <a:solidFill>
                <a:srgbClr val="C00000"/>
              </a:solidFill>
            </a:endParaRPr>
          </a:p>
          <a:p>
            <a:pPr lvl="0">
              <a:spcBef>
                <a:spcPts val="600"/>
              </a:spcBef>
            </a:pPr>
            <a:r>
              <a:rPr lang="uk-UA" sz="2400" dirty="0">
                <a:solidFill>
                  <a:srgbClr val="C00000"/>
                </a:solidFill>
              </a:rPr>
              <a:t>термінологію хореографічного мистецтва;</a:t>
            </a:r>
            <a:endParaRPr lang="ru-RU" sz="2400" dirty="0">
              <a:solidFill>
                <a:srgbClr val="C00000"/>
              </a:solidFill>
            </a:endParaRPr>
          </a:p>
          <a:p>
            <a:pPr lvl="0">
              <a:spcBef>
                <a:spcPts val="600"/>
              </a:spcBef>
            </a:pPr>
            <a:r>
              <a:rPr lang="uk-UA" sz="2400" dirty="0">
                <a:solidFill>
                  <a:srgbClr val="C00000"/>
                </a:solidFill>
              </a:rPr>
              <a:t>роль і місце танцю в соціокультурному житті суспільства;</a:t>
            </a:r>
            <a:endParaRPr lang="ru-RU" sz="2400" dirty="0">
              <a:solidFill>
                <a:srgbClr val="C00000"/>
              </a:solidFill>
            </a:endParaRPr>
          </a:p>
          <a:p>
            <a:pPr lvl="0">
              <a:spcBef>
                <a:spcPts val="600"/>
              </a:spcBef>
            </a:pPr>
            <a:r>
              <a:rPr lang="uk-UA" sz="2400" dirty="0">
                <a:solidFill>
                  <a:srgbClr val="C00000"/>
                </a:solidFill>
              </a:rPr>
              <a:t>методи, форми, види, жанри та зміст хореографічного мистецтва;</a:t>
            </a:r>
            <a:endParaRPr lang="ru-RU" sz="2400" dirty="0">
              <a:solidFill>
                <a:srgbClr val="C00000"/>
              </a:solidFill>
            </a:endParaRPr>
          </a:p>
          <a:p>
            <a:pPr lvl="0">
              <a:spcBef>
                <a:spcPts val="600"/>
              </a:spcBef>
            </a:pPr>
            <a:r>
              <a:rPr lang="uk-UA" sz="2400" dirty="0">
                <a:solidFill>
                  <a:srgbClr val="C00000"/>
                </a:solidFill>
              </a:rPr>
              <a:t>закони створення та систему запису хореографічної постановки;</a:t>
            </a:r>
            <a:endParaRPr lang="ru-RU" sz="2400" dirty="0">
              <a:solidFill>
                <a:srgbClr val="C00000"/>
              </a:solidFill>
            </a:endParaRPr>
          </a:p>
          <a:p>
            <a:pPr lvl="0">
              <a:spcBef>
                <a:spcPts val="600"/>
              </a:spcBef>
            </a:pPr>
            <a:r>
              <a:rPr lang="uk-UA" sz="2400" dirty="0">
                <a:solidFill>
                  <a:srgbClr val="C00000"/>
                </a:solidFill>
              </a:rPr>
              <a:t>принципи побудови танцювальної композиції;</a:t>
            </a:r>
            <a:endParaRPr lang="ru-RU" sz="2400" dirty="0">
              <a:solidFill>
                <a:srgbClr val="C00000"/>
              </a:solidFill>
            </a:endParaRPr>
          </a:p>
          <a:p>
            <a:pPr lvl="0">
              <a:spcBef>
                <a:spcPts val="600"/>
              </a:spcBef>
            </a:pPr>
            <a:r>
              <a:rPr lang="uk-UA" sz="2400" dirty="0">
                <a:solidFill>
                  <a:srgbClr val="C00000"/>
                </a:solidFill>
              </a:rPr>
              <a:t>педагогічні основи підготовки хореографів-постановників;</a:t>
            </a:r>
            <a:endParaRPr lang="ru-RU" sz="2400" dirty="0">
              <a:solidFill>
                <a:srgbClr val="C00000"/>
              </a:solidFill>
            </a:endParaRPr>
          </a:p>
          <a:p>
            <a:pPr lvl="0">
              <a:spcBef>
                <a:spcPts val="600"/>
              </a:spcBef>
            </a:pPr>
            <a:r>
              <a:rPr lang="uk-UA" sz="2400" dirty="0">
                <a:solidFill>
                  <a:srgbClr val="C00000"/>
                </a:solidFill>
              </a:rPr>
              <a:t>основні принципи організації хореографічного простору.</a:t>
            </a:r>
            <a:endParaRPr lang="ru-RU" sz="2400" dirty="0">
              <a:solidFill>
                <a:srgbClr val="C00000"/>
              </a:solidFill>
            </a:endParaRPr>
          </a:p>
          <a:p>
            <a:endParaRPr lang="ru-RU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364902"/>
          </a:xfrm>
        </p:spPr>
        <p:txBody>
          <a:bodyPr>
            <a:noAutofit/>
          </a:bodyPr>
          <a:lstStyle/>
          <a:p>
            <a:r>
              <a:rPr lang="uk-UA" sz="2800" dirty="0"/>
              <a:t>У результаті вивчення навчальної дисципліни студенти повинні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uk-UA" sz="2800" b="1" dirty="0" smtClean="0"/>
              <a:t>уміти: 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dirty="0">
                <a:solidFill>
                  <a:srgbClr val="FF0000"/>
                </a:solidFill>
              </a:rPr>
              <a:t>аналізувати та застосовувати отриманні знання на практиці;</a:t>
            </a:r>
            <a:endParaRPr lang="ru-RU" dirty="0">
              <a:solidFill>
                <a:srgbClr val="FF0000"/>
              </a:solidFill>
            </a:endParaRPr>
          </a:p>
          <a:p>
            <a:pPr lvl="0"/>
            <a:r>
              <a:rPr lang="uk-UA" dirty="0">
                <a:solidFill>
                  <a:srgbClr val="FF0000"/>
                </a:solidFill>
              </a:rPr>
              <a:t>записувати та читати хореографічні композиції;</a:t>
            </a:r>
            <a:endParaRPr lang="ru-RU" dirty="0">
              <a:solidFill>
                <a:srgbClr val="FF0000"/>
              </a:solidFill>
            </a:endParaRPr>
          </a:p>
          <a:p>
            <a:pPr lvl="0"/>
            <a:r>
              <a:rPr lang="uk-UA" dirty="0">
                <a:solidFill>
                  <a:srgbClr val="FF0000"/>
                </a:solidFill>
              </a:rPr>
              <a:t>створювати танцювальні етюди, сюжетні і безсюжетні танці; </a:t>
            </a:r>
            <a:endParaRPr lang="ru-RU" dirty="0">
              <a:solidFill>
                <a:srgbClr val="FF0000"/>
              </a:solidFill>
            </a:endParaRPr>
          </a:p>
          <a:p>
            <a:pPr lvl="0"/>
            <a:r>
              <a:rPr lang="uk-UA" dirty="0">
                <a:solidFill>
                  <a:srgbClr val="FF0000"/>
                </a:solidFill>
              </a:rPr>
              <a:t>орієнтуватися в проблемах сучасного хореографічного мистецтва.</a:t>
            </a:r>
            <a:endParaRPr lang="ru-RU" dirty="0">
              <a:solidFill>
                <a:srgbClr val="FF0000"/>
              </a:solidFill>
            </a:endParaRPr>
          </a:p>
          <a:p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63888" y="5877272"/>
            <a:ext cx="8229600" cy="1143000"/>
          </a:xfrm>
        </p:spPr>
        <p:txBody>
          <a:bodyPr/>
          <a:lstStyle/>
          <a:p>
            <a:r>
              <a:rPr lang="uk-UA" dirty="0" smtClean="0"/>
              <a:t>«Гопак»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65304"/>
          </a:xfrm>
        </p:spPr>
      </p:pic>
    </p:spTree>
    <p:extLst>
      <p:ext uri="{BB962C8B-B14F-4D97-AF65-F5344CB8AC3E}">
        <p14:creationId xmlns:p14="http://schemas.microsoft.com/office/powerpoint/2010/main" val="2148968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0" y="5445224"/>
            <a:ext cx="8614792" cy="926976"/>
          </a:xfrm>
        </p:spPr>
        <p:txBody>
          <a:bodyPr/>
          <a:lstStyle/>
          <a:p>
            <a:pPr algn="l"/>
            <a:r>
              <a:rPr lang="uk-UA" dirty="0" smtClean="0">
                <a:solidFill>
                  <a:srgbClr val="FFFF00"/>
                </a:solidFill>
              </a:rPr>
              <a:t>Змістовий </a:t>
            </a:r>
            <a:r>
              <a:rPr lang="uk-UA" dirty="0" smtClean="0">
                <a:solidFill>
                  <a:srgbClr val="FFFF00"/>
                </a:solidFill>
              </a:rPr>
              <a:t>танець            «Аркан»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556792"/>
            <a:ext cx="4572001" cy="3672408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556791"/>
            <a:ext cx="4572000" cy="3672409"/>
          </a:xfrm>
        </p:spPr>
      </p:pic>
    </p:spTree>
    <p:extLst>
      <p:ext uri="{BB962C8B-B14F-4D97-AF65-F5344CB8AC3E}">
        <p14:creationId xmlns:p14="http://schemas.microsoft.com/office/powerpoint/2010/main" val="2257298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Рисунок 3" descr="22192067_10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5380481"/>
            <a:ext cx="1266825" cy="1476375"/>
          </a:xfrm>
          <a:prstGeom prst="rect">
            <a:avLst/>
          </a:prstGeom>
        </p:spPr>
      </p:pic>
      <p:pic>
        <p:nvPicPr>
          <p:cNvPr id="5" name="Рисунок 4" descr="c36acd0bcd96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1600201"/>
            <a:ext cx="4608512" cy="378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228</Words>
  <Application>Microsoft Office PowerPoint</Application>
  <PresentationFormat>Экран (4:3)</PresentationFormat>
  <Paragraphs>25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Calibri</vt:lpstr>
      <vt:lpstr>Тема Office</vt:lpstr>
      <vt:lpstr>Теорія та методика хореографії</vt:lpstr>
      <vt:lpstr>Мета</vt:lpstr>
      <vt:lpstr>Завдання: </vt:lpstr>
      <vt:lpstr>У результаті вивчення навчальної дисципліни студенти повинні знати:  </vt:lpstr>
      <vt:lpstr>У результаті вивчення навчальної дисципліни студенти повинні уміти:  </vt:lpstr>
      <vt:lpstr>«Гопак»</vt:lpstr>
      <vt:lpstr>Змістовий танець            «Аркан»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Вальс</dc:title>
  <dc:creator>Петрович</dc:creator>
  <cp:lastModifiedBy>julana</cp:lastModifiedBy>
  <cp:revision>11</cp:revision>
  <dcterms:created xsi:type="dcterms:W3CDTF">2015-04-03T11:36:08Z</dcterms:created>
  <dcterms:modified xsi:type="dcterms:W3CDTF">2017-02-18T09:49:41Z</dcterms:modified>
</cp:coreProperties>
</file>