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5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0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6507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13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036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02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07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3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9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67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5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3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7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77CDC-B36D-4D51-9922-EEC94D7688C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FF3702-15BC-4F24-91AD-612DBF0BC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0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185195"/>
            <a:ext cx="10874200" cy="63660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Поняття бізнес-консалтингу</a:t>
            </a:r>
            <a:endParaRPr lang="en-US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40675" y="1145754"/>
            <a:ext cx="11402457" cy="53762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/>
              <a:t>Головне </a:t>
            </a:r>
            <a:r>
              <a:rPr lang="ru-RU" sz="2800" dirty="0" err="1"/>
              <a:t>завдання</a:t>
            </a:r>
            <a:r>
              <a:rPr lang="ru-RU" sz="2800" dirty="0"/>
              <a:t> (</a:t>
            </a:r>
            <a:r>
              <a:rPr lang="ru-RU" sz="2800" dirty="0" err="1"/>
              <a:t>призначення</a:t>
            </a:r>
            <a:r>
              <a:rPr lang="ru-RU" sz="2800" dirty="0"/>
              <a:t>) </a:t>
            </a:r>
            <a:r>
              <a:rPr lang="ru-RU" sz="2800" dirty="0" err="1"/>
              <a:t>бізнес</a:t>
            </a:r>
            <a:r>
              <a:rPr lang="ru-RU" sz="2800" dirty="0"/>
              <a:t>-консалтингу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забезпечення</a:t>
            </a:r>
            <a:r>
              <a:rPr lang="ru-RU" sz="2800" dirty="0"/>
              <a:t> </a:t>
            </a:r>
            <a:r>
              <a:rPr lang="ru-RU" sz="2800" dirty="0" err="1"/>
              <a:t>ефективності</a:t>
            </a:r>
            <a:r>
              <a:rPr lang="ru-RU" sz="2800" dirty="0"/>
              <a:t> та </a:t>
            </a:r>
            <a:r>
              <a:rPr lang="ru-RU" sz="2800" dirty="0" err="1"/>
              <a:t>конкурентоспроможності</a:t>
            </a:r>
            <a:r>
              <a:rPr lang="ru-RU" sz="2800" dirty="0"/>
              <a:t> </a:t>
            </a:r>
            <a:r>
              <a:rPr lang="ru-RU" sz="2800" dirty="0" err="1"/>
              <a:t>суб’єктів</a:t>
            </a:r>
            <a:r>
              <a:rPr lang="ru-RU" sz="2800" dirty="0"/>
              <a:t> </a:t>
            </a:r>
            <a:r>
              <a:rPr lang="ru-RU" sz="2800" dirty="0" err="1"/>
              <a:t>господарювання</a:t>
            </a:r>
            <a:r>
              <a:rPr lang="ru-RU" sz="2800" dirty="0"/>
              <a:t> шляхом </a:t>
            </a:r>
            <a:r>
              <a:rPr lang="ru-RU" sz="2800" dirty="0" err="1"/>
              <a:t>упровадження</a:t>
            </a:r>
            <a:r>
              <a:rPr lang="ru-RU" sz="2800" dirty="0"/>
              <a:t> </a:t>
            </a:r>
            <a:r>
              <a:rPr lang="ru-RU" sz="2800" dirty="0" err="1"/>
              <a:t>досягнень</a:t>
            </a:r>
            <a:r>
              <a:rPr lang="ru-RU" sz="2800" dirty="0"/>
              <a:t> науки і </a:t>
            </a:r>
            <a:r>
              <a:rPr lang="ru-RU" sz="2800" dirty="0" err="1"/>
              <a:t>бізнес</a:t>
            </a:r>
            <a:r>
              <a:rPr lang="ru-RU" sz="2800" dirty="0"/>
              <a:t>-практики, </a:t>
            </a:r>
            <a:r>
              <a:rPr lang="ru-RU" sz="2800" dirty="0" err="1"/>
              <a:t>професійних</a:t>
            </a:r>
            <a:r>
              <a:rPr lang="ru-RU" sz="2800" dirty="0"/>
              <a:t> </a:t>
            </a:r>
            <a:r>
              <a:rPr lang="ru-RU" sz="2800" dirty="0" err="1"/>
              <a:t>знань</a:t>
            </a:r>
            <a:r>
              <a:rPr lang="ru-RU" sz="2800" dirty="0"/>
              <a:t> та інформації у </a:t>
            </a:r>
            <a:r>
              <a:rPr lang="ru-RU" sz="2800" dirty="0" err="1"/>
              <a:t>підприємницьку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 err="1" smtClean="0"/>
              <a:t>Бізнес</a:t>
            </a:r>
            <a:r>
              <a:rPr lang="ru-RU" sz="2800" dirty="0" smtClean="0"/>
              <a:t>-консалтинг </a:t>
            </a:r>
            <a:r>
              <a:rPr lang="ru-RU" sz="2800" dirty="0" err="1"/>
              <a:t>забезпечує</a:t>
            </a:r>
            <a:r>
              <a:rPr lang="ru-RU" sz="2800" dirty="0"/>
              <a:t> </a:t>
            </a:r>
            <a:r>
              <a:rPr lang="ru-RU" sz="2800" dirty="0" err="1"/>
              <a:t>суб’єктів</a:t>
            </a:r>
            <a:r>
              <a:rPr lang="ru-RU" sz="2800" dirty="0"/>
              <a:t> </a:t>
            </a:r>
            <a:r>
              <a:rPr lang="ru-RU" sz="2800" dirty="0" err="1"/>
              <a:t>підприємництва</a:t>
            </a:r>
            <a:r>
              <a:rPr lang="ru-RU" sz="2800" dirty="0"/>
              <a:t> </a:t>
            </a:r>
            <a:r>
              <a:rPr lang="ru-RU" sz="2800" dirty="0" err="1"/>
              <a:t>інтелектуальними</a:t>
            </a:r>
            <a:r>
              <a:rPr lang="ru-RU" sz="2800" dirty="0"/>
              <a:t> (</a:t>
            </a:r>
            <a:r>
              <a:rPr lang="ru-RU" sz="2800" dirty="0" err="1"/>
              <a:t>консалтинговими</a:t>
            </a:r>
            <a:r>
              <a:rPr lang="ru-RU" sz="2800" dirty="0"/>
              <a:t>) ресурсами – </a:t>
            </a:r>
            <a:r>
              <a:rPr lang="ru-RU" sz="2800" dirty="0" err="1"/>
              <a:t>професійними</a:t>
            </a:r>
            <a:r>
              <a:rPr lang="ru-RU" sz="2800" dirty="0"/>
              <a:t> </a:t>
            </a:r>
            <a:r>
              <a:rPr lang="ru-RU" sz="2800" dirty="0" err="1"/>
              <a:t>знаннями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у </a:t>
            </a:r>
            <a:r>
              <a:rPr lang="ru-RU" sz="2800" dirty="0" err="1"/>
              <a:t>процесі</a:t>
            </a:r>
            <a:r>
              <a:rPr lang="ru-RU" sz="2800" dirty="0"/>
              <a:t> </a:t>
            </a:r>
            <a:r>
              <a:rPr lang="ru-RU" sz="2800" dirty="0" err="1"/>
              <a:t>консультування</a:t>
            </a:r>
            <a:r>
              <a:rPr lang="ru-RU" sz="2800" dirty="0"/>
              <a:t> </a:t>
            </a:r>
            <a:r>
              <a:rPr lang="ru-RU" sz="2800" dirty="0" err="1"/>
              <a:t>отримують</a:t>
            </a:r>
            <a:r>
              <a:rPr lang="ru-RU" sz="2800" dirty="0"/>
              <a:t> </a:t>
            </a:r>
            <a:r>
              <a:rPr lang="ru-RU" sz="2800" dirty="0" err="1"/>
              <a:t>інституційне</a:t>
            </a:r>
            <a:r>
              <a:rPr lang="ru-RU" sz="2800" dirty="0"/>
              <a:t> </a:t>
            </a:r>
            <a:r>
              <a:rPr lang="ru-RU" sz="2800" dirty="0" err="1"/>
              <a:t>закріплення</a:t>
            </a:r>
            <a:r>
              <a:rPr lang="ru-RU" sz="2800" dirty="0"/>
              <a:t> у </a:t>
            </a:r>
            <a:r>
              <a:rPr lang="ru-RU" sz="2800" dirty="0" err="1"/>
              <a:t>консалтингових</a:t>
            </a:r>
            <a:r>
              <a:rPr lang="ru-RU" sz="2800" dirty="0"/>
              <a:t> </a:t>
            </a:r>
            <a:r>
              <a:rPr lang="ru-RU" sz="2800" dirty="0" err="1"/>
              <a:t>послугах</a:t>
            </a:r>
            <a:r>
              <a:rPr lang="ru-RU" sz="2800" dirty="0"/>
              <a:t> та </a:t>
            </a:r>
            <a:r>
              <a:rPr lang="ru-RU" sz="2800" dirty="0" err="1"/>
              <a:t>передаються</a:t>
            </a:r>
            <a:r>
              <a:rPr lang="ru-RU" sz="2800" dirty="0"/>
              <a:t> </a:t>
            </a:r>
            <a:r>
              <a:rPr lang="ru-RU" sz="2800" dirty="0" err="1"/>
              <a:t>клієнтам</a:t>
            </a:r>
            <a:r>
              <a:rPr lang="ru-RU" sz="2800" dirty="0"/>
              <a:t> на </a:t>
            </a:r>
            <a:r>
              <a:rPr lang="ru-RU" sz="2800" dirty="0" err="1"/>
              <a:t>комерційних</a:t>
            </a:r>
            <a:r>
              <a:rPr lang="ru-RU" sz="2800" dirty="0"/>
              <a:t> засадах разом </a:t>
            </a:r>
            <a:r>
              <a:rPr lang="ru-RU" sz="2800" dirty="0" err="1"/>
              <a:t>із</a:t>
            </a:r>
            <a:r>
              <a:rPr lang="ru-RU" sz="2800" dirty="0"/>
              <a:t> </a:t>
            </a:r>
            <a:r>
              <a:rPr lang="ru-RU" sz="2800" dirty="0" err="1"/>
              <a:t>супутньою</a:t>
            </a:r>
            <a:r>
              <a:rPr lang="ru-RU" sz="2800" dirty="0"/>
              <a:t> </a:t>
            </a:r>
            <a:r>
              <a:rPr lang="ru-RU" sz="2800" dirty="0" err="1"/>
              <a:t>інформацією</a:t>
            </a:r>
            <a:r>
              <a:rPr lang="ru-RU" sz="2800" dirty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115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96770"/>
            <a:ext cx="8596668" cy="648182"/>
          </a:xfrm>
        </p:spPr>
        <p:txBody>
          <a:bodyPr/>
          <a:lstStyle/>
          <a:p>
            <a:pPr algn="ctr"/>
            <a:r>
              <a:rPr lang="uk-UA" dirty="0" smtClean="0"/>
              <a:t>Різновиди бізнес-консалтингу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657" y="991519"/>
            <a:ext cx="11523643" cy="50498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 – </a:t>
            </a:r>
            <a:r>
              <a:rPr lang="ru-RU" sz="2400" b="1" dirty="0" err="1" smtClean="0"/>
              <a:t>інформаційний</a:t>
            </a:r>
            <a:r>
              <a:rPr lang="ru-RU" sz="2400" dirty="0" smtClean="0"/>
              <a:t>: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бізнесу</a:t>
            </a:r>
            <a:r>
              <a:rPr lang="ru-RU" sz="2400" dirty="0" smtClean="0"/>
              <a:t> </a:t>
            </a:r>
            <a:r>
              <a:rPr lang="ru-RU" sz="2400" dirty="0" err="1" smtClean="0"/>
              <a:t>спеціальною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інформацією</a:t>
            </a:r>
            <a:r>
              <a:rPr lang="ru-RU" sz="2400" dirty="0" smtClean="0"/>
              <a:t> </a:t>
            </a:r>
            <a:r>
              <a:rPr lang="ru-RU" sz="2400" dirty="0" err="1" smtClean="0"/>
              <a:t>щодо</a:t>
            </a:r>
            <a:r>
              <a:rPr lang="ru-RU" sz="2400" dirty="0" smtClean="0"/>
              <a:t> </a:t>
            </a:r>
            <a:r>
              <a:rPr lang="ru-RU" sz="2400" dirty="0" err="1" smtClean="0"/>
              <a:t>ефективного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здійснення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господарської</a:t>
            </a:r>
            <a:r>
              <a:rPr lang="ru-RU" sz="2400" dirty="0" smtClean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;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– </a:t>
            </a:r>
            <a:r>
              <a:rPr lang="ru-RU" sz="2400" b="1" dirty="0" err="1"/>
              <a:t>навчальний</a:t>
            </a:r>
            <a:r>
              <a:rPr lang="ru-RU" sz="2400" dirty="0"/>
              <a:t>: </a:t>
            </a:r>
            <a:r>
              <a:rPr lang="ru-RU" sz="2400" dirty="0" err="1"/>
              <a:t>сприяння</a:t>
            </a:r>
            <a:r>
              <a:rPr lang="ru-RU" sz="2400" dirty="0"/>
              <a:t> </a:t>
            </a:r>
            <a:r>
              <a:rPr lang="ru-RU" sz="2400" dirty="0" err="1"/>
              <a:t>засвоєнню</a:t>
            </a:r>
            <a:r>
              <a:rPr lang="ru-RU" sz="2400" dirty="0"/>
              <a:t> </a:t>
            </a:r>
            <a:r>
              <a:rPr lang="ru-RU" sz="2400" dirty="0" err="1"/>
              <a:t>підприємцями</a:t>
            </a:r>
            <a:r>
              <a:rPr lang="ru-RU" sz="2400" dirty="0"/>
              <a:t> та менеджерами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, </a:t>
            </a:r>
            <a:r>
              <a:rPr lang="ru-RU" sz="2400" dirty="0" err="1"/>
              <a:t>досвіду</a:t>
            </a:r>
            <a:r>
              <a:rPr lang="ru-RU" sz="2400" dirty="0"/>
              <a:t> та інформації,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 smtClean="0"/>
              <a:t>передаються</a:t>
            </a:r>
            <a:r>
              <a:rPr lang="ru-RU" sz="2400" dirty="0" smtClean="0"/>
              <a:t> </a:t>
            </a:r>
            <a:r>
              <a:rPr lang="ru-RU" sz="2400" dirty="0"/>
              <a:t>у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консалтингових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 smtClean="0"/>
              <a:t>;</a:t>
            </a:r>
          </a:p>
          <a:p>
            <a:pPr marL="0" indent="0" algn="just">
              <a:buNone/>
            </a:pPr>
            <a:r>
              <a:rPr lang="ru-RU" sz="2400" dirty="0" smtClean="0"/>
              <a:t> </a:t>
            </a:r>
            <a:r>
              <a:rPr lang="ru-RU" sz="2400" dirty="0"/>
              <a:t>– </a:t>
            </a:r>
            <a:r>
              <a:rPr lang="ru-RU" sz="2400" b="1" dirty="0" err="1" smtClean="0"/>
              <a:t>соціально-економічний</a:t>
            </a:r>
            <a:r>
              <a:rPr lang="ru-RU" sz="2400" dirty="0" smtClean="0"/>
              <a:t>: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зайнятості</a:t>
            </a:r>
            <a:r>
              <a:rPr lang="ru-RU" sz="2400" dirty="0"/>
              <a:t>,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освітнього</a:t>
            </a:r>
            <a:r>
              <a:rPr lang="ru-RU" sz="2400" dirty="0"/>
              <a:t>, </a:t>
            </a:r>
            <a:r>
              <a:rPr lang="ru-RU" sz="2400" dirty="0" err="1"/>
              <a:t>ділового</a:t>
            </a:r>
            <a:r>
              <a:rPr lang="ru-RU" sz="2400" dirty="0"/>
              <a:t> та </a:t>
            </a:r>
            <a:r>
              <a:rPr lang="ru-RU" sz="2400" dirty="0" err="1"/>
              <a:t>інноваційного</a:t>
            </a:r>
            <a:r>
              <a:rPr lang="ru-RU" sz="2400" dirty="0"/>
              <a:t> </a:t>
            </a:r>
            <a:r>
              <a:rPr lang="ru-RU" sz="2400" dirty="0" err="1"/>
              <a:t>рівнів</a:t>
            </a:r>
            <a:r>
              <a:rPr lang="ru-RU" sz="2400" dirty="0"/>
              <a:t> </a:t>
            </a:r>
            <a:r>
              <a:rPr lang="ru-RU" sz="2400" dirty="0" err="1"/>
              <a:t>підприємців</a:t>
            </a:r>
            <a:r>
              <a:rPr lang="ru-RU" sz="2400" dirty="0"/>
              <a:t> шляхом </a:t>
            </a:r>
            <a:r>
              <a:rPr lang="ru-RU" sz="2400" dirty="0" err="1"/>
              <a:t>передавання</a:t>
            </a:r>
            <a:r>
              <a:rPr lang="ru-RU" sz="2400" dirty="0"/>
              <a:t> та </a:t>
            </a:r>
            <a:r>
              <a:rPr lang="ru-RU" sz="2400" dirty="0" err="1"/>
              <a:t>впровадження</a:t>
            </a:r>
            <a:r>
              <a:rPr lang="ru-RU" sz="2400" dirty="0"/>
              <a:t> в </a:t>
            </a:r>
            <a:r>
              <a:rPr lang="ru-RU" sz="2400" dirty="0" err="1"/>
              <a:t>господарську</a:t>
            </a:r>
            <a:r>
              <a:rPr lang="ru-RU" sz="2400" dirty="0"/>
              <a:t> практику </a:t>
            </a:r>
            <a:r>
              <a:rPr lang="ru-RU" sz="2400" dirty="0" err="1"/>
              <a:t>знань</a:t>
            </a:r>
            <a:r>
              <a:rPr lang="ru-RU" sz="2400" dirty="0"/>
              <a:t> з </a:t>
            </a:r>
            <a:r>
              <a:rPr lang="ru-RU" sz="2400" dirty="0" err="1"/>
              <a:t>новітніх</a:t>
            </a:r>
            <a:r>
              <a:rPr lang="ru-RU" sz="2400" dirty="0"/>
              <a:t> </a:t>
            </a:r>
            <a:r>
              <a:rPr lang="ru-RU" sz="2400" dirty="0" err="1"/>
              <a:t>підходів</a:t>
            </a:r>
            <a:r>
              <a:rPr lang="ru-RU" sz="2400" dirty="0"/>
              <a:t>, </a:t>
            </a:r>
            <a:r>
              <a:rPr lang="ru-RU" sz="2400" dirty="0" err="1"/>
              <a:t>заходів</a:t>
            </a:r>
            <a:r>
              <a:rPr lang="ru-RU" sz="2400" dirty="0"/>
              <a:t>, </a:t>
            </a:r>
            <a:r>
              <a:rPr lang="ru-RU" sz="2400" dirty="0" err="1"/>
              <a:t>методів</a:t>
            </a:r>
            <a:r>
              <a:rPr lang="ru-RU" sz="2400" dirty="0"/>
              <a:t>, </a:t>
            </a:r>
            <a:r>
              <a:rPr lang="ru-RU" sz="2400" dirty="0" err="1"/>
              <a:t>досвіду</a:t>
            </a:r>
            <a:r>
              <a:rPr lang="ru-RU" sz="2400" dirty="0"/>
              <a:t> </a:t>
            </a:r>
            <a:r>
              <a:rPr lang="ru-RU" sz="2400" dirty="0" err="1"/>
              <a:t>ведення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;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підприємницької</a:t>
            </a:r>
            <a:r>
              <a:rPr lang="ru-RU" sz="2400" dirty="0"/>
              <a:t> </a:t>
            </a:r>
            <a:r>
              <a:rPr lang="ru-RU" sz="2400" dirty="0" err="1"/>
              <a:t>культури</a:t>
            </a:r>
            <a:r>
              <a:rPr lang="ru-RU" sz="2400" dirty="0"/>
              <a:t> та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соціальної</a:t>
            </a:r>
            <a:r>
              <a:rPr lang="ru-RU" sz="2400" dirty="0"/>
              <a:t> </a:t>
            </a:r>
            <a:r>
              <a:rPr lang="ru-RU" sz="2400" dirty="0" err="1"/>
              <a:t>відповідальності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; </a:t>
            </a:r>
            <a:r>
              <a:rPr lang="ru-RU" sz="2400" dirty="0" err="1"/>
              <a:t>сприяння</a:t>
            </a:r>
            <a:r>
              <a:rPr lang="ru-RU" sz="2400" dirty="0"/>
              <a:t> </a:t>
            </a:r>
            <a:r>
              <a:rPr lang="ru-RU" sz="2400" dirty="0" err="1"/>
              <a:t>ефективній</a:t>
            </a:r>
            <a:r>
              <a:rPr lang="ru-RU" sz="2400" dirty="0"/>
              <a:t> </a:t>
            </a:r>
            <a:r>
              <a:rPr lang="ru-RU" sz="2400" dirty="0" err="1"/>
              <a:t>інтеграції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 у систему </a:t>
            </a:r>
            <a:r>
              <a:rPr lang="ru-RU" sz="2400" dirty="0" err="1"/>
              <a:t>міжнародних</a:t>
            </a:r>
            <a:r>
              <a:rPr lang="ru-RU" sz="2400" dirty="0"/>
              <a:t> </a:t>
            </a:r>
            <a:r>
              <a:rPr lang="ru-RU" sz="2400" dirty="0" err="1"/>
              <a:t>економічних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,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адаптації</a:t>
            </a:r>
            <a:r>
              <a:rPr lang="ru-RU" sz="2400" dirty="0"/>
              <a:t> до </a:t>
            </a:r>
            <a:r>
              <a:rPr lang="ru-RU" sz="2400" dirty="0" err="1"/>
              <a:t>міжнародних</a:t>
            </a:r>
            <a:r>
              <a:rPr lang="ru-RU" sz="2400" dirty="0"/>
              <a:t> правил і </a:t>
            </a:r>
            <a:r>
              <a:rPr lang="ru-RU" sz="2400" dirty="0" err="1"/>
              <a:t>стандартів</a:t>
            </a:r>
            <a:r>
              <a:rPr lang="ru-RU" sz="2400" dirty="0"/>
              <a:t> </a:t>
            </a:r>
            <a:r>
              <a:rPr lang="ru-RU" sz="2400" dirty="0" err="1"/>
              <a:t>господарської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451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73620"/>
            <a:ext cx="11221441" cy="648183"/>
          </a:xfrm>
        </p:spPr>
        <p:txBody>
          <a:bodyPr/>
          <a:lstStyle/>
          <a:p>
            <a:pPr algn="ctr"/>
            <a:r>
              <a:rPr lang="uk-UA" dirty="0" smtClean="0"/>
              <a:t>Структура бізнес-консалтингу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573" y="1079653"/>
            <a:ext cx="11524201" cy="4961709"/>
          </a:xfrm>
        </p:spPr>
        <p:txBody>
          <a:bodyPr>
            <a:normAutofit/>
          </a:bodyPr>
          <a:lstStyle/>
          <a:p>
            <a:pPr algn="just">
              <a:buAutoNum type="arabicParenR"/>
            </a:pPr>
            <a:r>
              <a:rPr lang="ru-RU" sz="3600" dirty="0" err="1" smtClean="0"/>
              <a:t>послуги</a:t>
            </a:r>
            <a:r>
              <a:rPr lang="ru-RU" sz="3600" dirty="0" smtClean="0"/>
              <a:t> </a:t>
            </a:r>
            <a:r>
              <a:rPr lang="ru-RU" sz="3600" b="1" dirty="0" err="1"/>
              <a:t>матеріального</a:t>
            </a:r>
            <a:r>
              <a:rPr lang="ru-RU" sz="3600" dirty="0"/>
              <a:t> характеру – транспорт, </a:t>
            </a:r>
            <a:r>
              <a:rPr lang="ru-RU" sz="3600" dirty="0" err="1"/>
              <a:t>зв’язок</a:t>
            </a:r>
            <a:r>
              <a:rPr lang="ru-RU" sz="3600" dirty="0"/>
              <a:t>, </a:t>
            </a:r>
            <a:r>
              <a:rPr lang="ru-RU" sz="3600" dirty="0" err="1"/>
              <a:t>комунальні</a:t>
            </a:r>
            <a:r>
              <a:rPr lang="ru-RU" sz="3600" dirty="0"/>
              <a:t> </a:t>
            </a:r>
            <a:r>
              <a:rPr lang="ru-RU" sz="3600" dirty="0" err="1"/>
              <a:t>послуги</a:t>
            </a:r>
            <a:r>
              <a:rPr lang="ru-RU" sz="3600" dirty="0"/>
              <a:t>, </a:t>
            </a:r>
            <a:r>
              <a:rPr lang="ru-RU" sz="3600" dirty="0" err="1"/>
              <a:t>послуги</a:t>
            </a:r>
            <a:r>
              <a:rPr lang="ru-RU" sz="3600" dirty="0"/>
              <a:t> </a:t>
            </a:r>
            <a:r>
              <a:rPr lang="ru-RU" sz="3600" dirty="0" err="1"/>
              <a:t>складського</a:t>
            </a:r>
            <a:r>
              <a:rPr lang="ru-RU" sz="3600" dirty="0"/>
              <a:t> </a:t>
            </a:r>
            <a:r>
              <a:rPr lang="ru-RU" sz="3600" dirty="0" err="1"/>
              <a:t>господарства</a:t>
            </a:r>
            <a:r>
              <a:rPr lang="ru-RU" sz="3600" dirty="0"/>
              <a:t>; </a:t>
            </a:r>
            <a:endParaRPr lang="ru-RU" sz="3600" dirty="0" smtClean="0"/>
          </a:p>
          <a:p>
            <a:pPr algn="just">
              <a:buAutoNum type="arabicParenR"/>
            </a:pPr>
            <a:r>
              <a:rPr lang="ru-RU" sz="3600" b="1" dirty="0" err="1" smtClean="0"/>
              <a:t>трансакційні</a:t>
            </a:r>
            <a:r>
              <a:rPr lang="ru-RU" sz="3600" dirty="0" smtClean="0"/>
              <a:t> </a:t>
            </a:r>
            <a:r>
              <a:rPr lang="ru-RU" sz="3600" dirty="0" err="1"/>
              <a:t>послуги</a:t>
            </a:r>
            <a:r>
              <a:rPr lang="ru-RU" sz="3600" dirty="0"/>
              <a:t> – </a:t>
            </a:r>
            <a:r>
              <a:rPr lang="ru-RU" sz="3600" dirty="0" err="1"/>
              <a:t>торгівля</a:t>
            </a:r>
            <a:r>
              <a:rPr lang="ru-RU" sz="3600" dirty="0"/>
              <a:t>, </a:t>
            </a:r>
            <a:r>
              <a:rPr lang="ru-RU" sz="3600" dirty="0" err="1"/>
              <a:t>фінанси</a:t>
            </a:r>
            <a:r>
              <a:rPr lang="ru-RU" sz="3600" dirty="0"/>
              <a:t>, </a:t>
            </a:r>
            <a:r>
              <a:rPr lang="ru-RU" sz="3600" dirty="0" err="1"/>
              <a:t>страхування</a:t>
            </a:r>
            <a:r>
              <a:rPr lang="ru-RU" sz="3600" dirty="0"/>
              <a:t>, </a:t>
            </a:r>
            <a:r>
              <a:rPr lang="ru-RU" sz="3600" dirty="0" err="1"/>
              <a:t>операції</a:t>
            </a:r>
            <a:r>
              <a:rPr lang="ru-RU" sz="3600" dirty="0"/>
              <a:t> з </a:t>
            </a:r>
            <a:r>
              <a:rPr lang="ru-RU" sz="3600" dirty="0" err="1"/>
              <a:t>нерухомістю</a:t>
            </a:r>
            <a:r>
              <a:rPr lang="ru-RU" sz="3600" dirty="0"/>
              <a:t>; </a:t>
            </a:r>
            <a:endParaRPr lang="ru-RU" sz="3600" dirty="0" smtClean="0"/>
          </a:p>
          <a:p>
            <a:pPr algn="just">
              <a:buAutoNum type="arabicParenR"/>
            </a:pPr>
            <a:r>
              <a:rPr lang="ru-RU" sz="3600" dirty="0" err="1" smtClean="0"/>
              <a:t>послуги</a:t>
            </a:r>
            <a:r>
              <a:rPr lang="ru-RU" sz="3600" dirty="0" smtClean="0"/>
              <a:t> </a:t>
            </a:r>
            <a:r>
              <a:rPr lang="ru-RU" sz="3600" b="1" dirty="0" err="1"/>
              <a:t>особисті</a:t>
            </a:r>
            <a:r>
              <a:rPr lang="ru-RU" sz="3600" dirty="0"/>
              <a:t>, </a:t>
            </a:r>
            <a:r>
              <a:rPr lang="ru-RU" sz="3600" dirty="0" err="1"/>
              <a:t>професійні</a:t>
            </a:r>
            <a:r>
              <a:rPr lang="ru-RU" sz="3600" dirty="0"/>
              <a:t>, </a:t>
            </a:r>
            <a:r>
              <a:rPr lang="ru-RU" sz="3600" dirty="0" err="1"/>
              <a:t>ділові</a:t>
            </a:r>
            <a:r>
              <a:rPr lang="ru-RU" sz="3600" dirty="0"/>
              <a:t> та </a:t>
            </a:r>
            <a:r>
              <a:rPr lang="ru-RU" sz="3600" dirty="0" err="1"/>
              <a:t>послуги</a:t>
            </a:r>
            <a:r>
              <a:rPr lang="ru-RU" sz="3600" dirty="0"/>
              <a:t> державного </a:t>
            </a:r>
            <a:r>
              <a:rPr lang="ru-RU" sz="3600" dirty="0" err="1"/>
              <a:t>управління</a:t>
            </a:r>
            <a:r>
              <a:rPr lang="ru-RU" sz="36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7463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66217"/>
            <a:ext cx="10816327" cy="61345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SWOT-</a:t>
            </a:r>
            <a:r>
              <a:rPr lang="uk-UA" dirty="0" smtClean="0"/>
              <a:t>аналіз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692" y="958467"/>
            <a:ext cx="11413474" cy="567368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dirty="0"/>
              <a:t>SWOT-</a:t>
            </a:r>
            <a:r>
              <a:rPr lang="ru-RU" sz="2400" dirty="0" err="1"/>
              <a:t>аналіз</a:t>
            </a:r>
            <a:r>
              <a:rPr lang="ru-RU" sz="2400" dirty="0"/>
              <a:t> (</a:t>
            </a:r>
            <a:r>
              <a:rPr lang="ru-RU" sz="2400" dirty="0" err="1"/>
              <a:t>від</a:t>
            </a:r>
            <a:r>
              <a:rPr lang="ru-RU" sz="2400" dirty="0"/>
              <a:t> англ. </a:t>
            </a:r>
            <a:r>
              <a:rPr lang="en-US" sz="2400" dirty="0"/>
              <a:t>strengths – </a:t>
            </a:r>
            <a:r>
              <a:rPr lang="ru-RU" sz="2400" dirty="0" err="1"/>
              <a:t>сильні</a:t>
            </a:r>
            <a:r>
              <a:rPr lang="ru-RU" sz="2400" dirty="0"/>
              <a:t> </a:t>
            </a:r>
            <a:r>
              <a:rPr lang="ru-RU" sz="2400" dirty="0" err="1"/>
              <a:t>сторони</a:t>
            </a:r>
            <a:r>
              <a:rPr lang="ru-RU" sz="2400" dirty="0"/>
              <a:t>; </a:t>
            </a:r>
            <a:r>
              <a:rPr lang="en-US" sz="2400" dirty="0"/>
              <a:t>weaknesses – </a:t>
            </a:r>
            <a:r>
              <a:rPr lang="ru-RU" sz="2400" dirty="0" err="1"/>
              <a:t>слабкі</a:t>
            </a:r>
            <a:r>
              <a:rPr lang="ru-RU" sz="2400" dirty="0"/>
              <a:t> </a:t>
            </a:r>
            <a:r>
              <a:rPr lang="ru-RU" sz="2400" dirty="0" err="1"/>
              <a:t>сторони</a:t>
            </a:r>
            <a:r>
              <a:rPr lang="ru-RU" sz="2400" dirty="0"/>
              <a:t>; </a:t>
            </a:r>
            <a:r>
              <a:rPr lang="en-US" sz="2400" dirty="0"/>
              <a:t>opportunities – </a:t>
            </a:r>
            <a:r>
              <a:rPr lang="ru-RU" sz="2400" dirty="0" err="1"/>
              <a:t>можливості</a:t>
            </a:r>
            <a:r>
              <a:rPr lang="ru-RU" sz="2400" dirty="0"/>
              <a:t> і </a:t>
            </a:r>
            <a:r>
              <a:rPr lang="en-US" sz="2400" dirty="0"/>
              <a:t>threats – </a:t>
            </a:r>
            <a:r>
              <a:rPr lang="ru-RU" sz="2400" dirty="0" err="1"/>
              <a:t>загрози</a:t>
            </a:r>
            <a:r>
              <a:rPr lang="ru-RU" sz="2400" dirty="0"/>
              <a:t>)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середовища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з </a:t>
            </a:r>
            <a:r>
              <a:rPr lang="ru-RU" sz="2400" dirty="0" err="1"/>
              <a:t>розробкою</a:t>
            </a:r>
            <a:r>
              <a:rPr lang="ru-RU" sz="2400" dirty="0"/>
              <a:t> </a:t>
            </a:r>
            <a:r>
              <a:rPr lang="ru-RU" sz="2400" dirty="0" err="1"/>
              <a:t>матриці</a:t>
            </a:r>
            <a:r>
              <a:rPr lang="ru-RU" sz="2400" dirty="0"/>
              <a:t> </a:t>
            </a:r>
            <a:r>
              <a:rPr lang="en-US" sz="2400" dirty="0"/>
              <a:t>SWOT, </a:t>
            </a:r>
            <a:r>
              <a:rPr lang="ru-RU" sz="2400" dirty="0"/>
              <a:t>в яку </a:t>
            </a:r>
            <a:r>
              <a:rPr lang="ru-RU" sz="2400" dirty="0" err="1"/>
              <a:t>заносять</a:t>
            </a:r>
            <a:r>
              <a:rPr lang="ru-RU" sz="2400" dirty="0"/>
              <a:t> </a:t>
            </a:r>
            <a:r>
              <a:rPr lang="ru-RU" sz="2400" dirty="0" err="1"/>
              <a:t>усі</a:t>
            </a:r>
            <a:r>
              <a:rPr lang="ru-RU" sz="2400" dirty="0"/>
              <a:t> </a:t>
            </a:r>
            <a:r>
              <a:rPr lang="ru-RU" sz="2400" dirty="0" err="1"/>
              <a:t>виявлені</a:t>
            </a:r>
            <a:r>
              <a:rPr lang="ru-RU" sz="2400" dirty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, </a:t>
            </a:r>
            <a:r>
              <a:rPr lang="ru-RU" sz="2400" dirty="0" err="1"/>
              <a:t>загрози</a:t>
            </a:r>
            <a:r>
              <a:rPr lang="ru-RU" sz="2400" dirty="0"/>
              <a:t>, </a:t>
            </a:r>
            <a:r>
              <a:rPr lang="ru-RU" sz="2400" dirty="0" err="1"/>
              <a:t>сильні</a:t>
            </a:r>
            <a:r>
              <a:rPr lang="ru-RU" sz="2400" dirty="0"/>
              <a:t> й </a:t>
            </a:r>
            <a:r>
              <a:rPr lang="ru-RU" sz="2400" dirty="0" err="1"/>
              <a:t>слабкі</a:t>
            </a:r>
            <a:r>
              <a:rPr lang="ru-RU" sz="2400" dirty="0"/>
              <a:t> </a:t>
            </a:r>
            <a:r>
              <a:rPr lang="ru-RU" sz="2400" dirty="0" err="1"/>
              <a:t>сторони</a:t>
            </a:r>
            <a:r>
              <a:rPr lang="ru-RU" sz="2400" dirty="0"/>
              <a:t> </a:t>
            </a:r>
            <a:r>
              <a:rPr lang="ru-RU" sz="2400" dirty="0" err="1"/>
              <a:t>фірми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Потенційно</a:t>
            </a:r>
            <a:r>
              <a:rPr lang="ru-RU" sz="2400" dirty="0" smtClean="0"/>
              <a:t> </a:t>
            </a:r>
            <a:r>
              <a:rPr lang="ru-RU" sz="2400" dirty="0" err="1"/>
              <a:t>внутрішніми</a:t>
            </a:r>
            <a:r>
              <a:rPr lang="ru-RU" sz="2400" dirty="0"/>
              <a:t> </a:t>
            </a:r>
            <a:r>
              <a:rPr lang="ru-RU" sz="2400" dirty="0" err="1"/>
              <a:t>сильними</a:t>
            </a:r>
            <a:r>
              <a:rPr lang="ru-RU" sz="2400" dirty="0"/>
              <a:t> сторонами </a:t>
            </a:r>
            <a:r>
              <a:rPr lang="ru-RU" sz="2400" dirty="0" err="1"/>
              <a:t>фірми</a:t>
            </a:r>
            <a:r>
              <a:rPr lang="ru-RU" sz="2400" dirty="0"/>
              <a:t>, </a:t>
            </a:r>
            <a:r>
              <a:rPr lang="ru-RU" sz="2400" dirty="0" err="1"/>
              <a:t>наприклад</a:t>
            </a:r>
            <a:r>
              <a:rPr lang="ru-RU" sz="2400" dirty="0"/>
              <a:t>, </a:t>
            </a:r>
            <a:r>
              <a:rPr lang="ru-RU" sz="2400" dirty="0" err="1"/>
              <a:t>можуть</a:t>
            </a:r>
            <a:r>
              <a:rPr lang="ru-RU" sz="2400" dirty="0"/>
              <a:t> бути: </a:t>
            </a:r>
            <a:r>
              <a:rPr lang="ru-RU" sz="2400" dirty="0" err="1"/>
              <a:t>наявність</a:t>
            </a:r>
            <a:r>
              <a:rPr lang="ru-RU" sz="2400" dirty="0"/>
              <a:t> </a:t>
            </a:r>
            <a:r>
              <a:rPr lang="ru-RU" sz="2400" dirty="0" err="1"/>
              <a:t>необхідних</a:t>
            </a:r>
            <a:r>
              <a:rPr lang="ru-RU" sz="2400" dirty="0"/>
              <a:t> </a:t>
            </a:r>
            <a:r>
              <a:rPr lang="ru-RU" sz="2400" dirty="0" err="1"/>
              <a:t>фінансових</a:t>
            </a:r>
            <a:r>
              <a:rPr lang="ru-RU" sz="2400" dirty="0"/>
              <a:t> </a:t>
            </a:r>
            <a:r>
              <a:rPr lang="ru-RU" sz="2400" dirty="0" err="1"/>
              <a:t>ресурсів</a:t>
            </a:r>
            <a:r>
              <a:rPr lang="ru-RU" sz="2400" dirty="0"/>
              <a:t>; </a:t>
            </a:r>
            <a:r>
              <a:rPr lang="ru-RU" sz="2400" dirty="0" err="1"/>
              <a:t>гарні</a:t>
            </a:r>
            <a:r>
              <a:rPr lang="ru-RU" sz="2400" dirty="0"/>
              <a:t> </a:t>
            </a:r>
            <a:r>
              <a:rPr lang="ru-RU" sz="2400" dirty="0" err="1"/>
              <a:t>позиції</a:t>
            </a:r>
            <a:r>
              <a:rPr lang="ru-RU" sz="2400" dirty="0"/>
              <a:t> на ринку; </a:t>
            </a:r>
            <a:r>
              <a:rPr lang="ru-RU" sz="2400" dirty="0" err="1"/>
              <a:t>ефективна</a:t>
            </a:r>
            <a:r>
              <a:rPr lang="ru-RU" sz="2400" dirty="0"/>
              <a:t> </a:t>
            </a:r>
            <a:r>
              <a:rPr lang="ru-RU" sz="2400" dirty="0" err="1"/>
              <a:t>стратегія</a:t>
            </a:r>
            <a:r>
              <a:rPr lang="ru-RU" sz="2400" dirty="0"/>
              <a:t>; </a:t>
            </a:r>
            <a:r>
              <a:rPr lang="ru-RU" sz="2400" dirty="0" err="1"/>
              <a:t>вміння</a:t>
            </a:r>
            <a:r>
              <a:rPr lang="ru-RU" sz="2400" dirty="0"/>
              <a:t> </a:t>
            </a:r>
            <a:r>
              <a:rPr lang="ru-RU" sz="2400" dirty="0" err="1"/>
              <a:t>конкурувати</a:t>
            </a:r>
            <a:r>
              <a:rPr lang="ru-RU" sz="2400" dirty="0"/>
              <a:t>; </a:t>
            </a:r>
            <a:r>
              <a:rPr lang="ru-RU" sz="2400" dirty="0" err="1"/>
              <a:t>власна</a:t>
            </a:r>
            <a:r>
              <a:rPr lang="ru-RU" sz="2400" dirty="0"/>
              <a:t> </a:t>
            </a:r>
            <a:r>
              <a:rPr lang="ru-RU" sz="2400" dirty="0" err="1"/>
              <a:t>технологічна</a:t>
            </a:r>
            <a:r>
              <a:rPr lang="ru-RU" sz="2400" dirty="0"/>
              <a:t> база; </a:t>
            </a:r>
            <a:r>
              <a:rPr lang="ru-RU" sz="2400" dirty="0" err="1"/>
              <a:t>ефективний</a:t>
            </a:r>
            <a:r>
              <a:rPr lang="ru-RU" sz="2400" dirty="0"/>
              <a:t> менеджмент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Потенційно</a:t>
            </a:r>
            <a:r>
              <a:rPr lang="ru-RU" sz="2400" dirty="0" smtClean="0"/>
              <a:t> </a:t>
            </a:r>
            <a:r>
              <a:rPr lang="ru-RU" sz="2400" dirty="0" err="1"/>
              <a:t>слабкими</a:t>
            </a:r>
            <a:r>
              <a:rPr lang="ru-RU" sz="2400" dirty="0"/>
              <a:t> сторонами </a:t>
            </a:r>
            <a:r>
              <a:rPr lang="ru-RU" sz="2400" dirty="0" err="1"/>
              <a:t>можуть</a:t>
            </a:r>
            <a:r>
              <a:rPr lang="ru-RU" sz="2400" dirty="0"/>
              <a:t> стати: </a:t>
            </a:r>
            <a:r>
              <a:rPr lang="ru-RU" sz="2400" dirty="0" err="1"/>
              <a:t>застаріле</a:t>
            </a:r>
            <a:r>
              <a:rPr lang="ru-RU" sz="2400" dirty="0"/>
              <a:t> </a:t>
            </a:r>
            <a:r>
              <a:rPr lang="ru-RU" sz="2400" dirty="0" err="1"/>
              <a:t>обладнання</a:t>
            </a:r>
            <a:r>
              <a:rPr lang="ru-RU" sz="2400" dirty="0"/>
              <a:t>, </a:t>
            </a:r>
            <a:r>
              <a:rPr lang="ru-RU" sz="2400" dirty="0" err="1"/>
              <a:t>некваліфікований</a:t>
            </a:r>
            <a:r>
              <a:rPr lang="ru-RU" sz="2400" dirty="0"/>
              <a:t> персонал, </a:t>
            </a:r>
            <a:r>
              <a:rPr lang="ru-RU" sz="2400" dirty="0" err="1"/>
              <a:t>низька</a:t>
            </a:r>
            <a:r>
              <a:rPr lang="ru-RU" sz="2400" dirty="0"/>
              <a:t> </a:t>
            </a:r>
            <a:r>
              <a:rPr lang="ru-RU" sz="2400" dirty="0" err="1"/>
              <a:t>прибутковість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  <a:r>
              <a:rPr lang="ru-RU" sz="2400" dirty="0" err="1"/>
              <a:t>Потенційні</a:t>
            </a:r>
            <a:r>
              <a:rPr lang="ru-RU" sz="2400" dirty="0"/>
              <a:t> </a:t>
            </a:r>
            <a:r>
              <a:rPr lang="ru-RU" sz="2400" dirty="0" err="1"/>
              <a:t>зовнішні</a:t>
            </a:r>
            <a:r>
              <a:rPr lang="ru-RU" sz="2400" dirty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 </a:t>
            </a:r>
            <a:r>
              <a:rPr lang="ru-RU" sz="2400" dirty="0" err="1"/>
              <a:t>фірми</a:t>
            </a:r>
            <a:r>
              <a:rPr lang="ru-RU" sz="2400" dirty="0"/>
              <a:t>: </a:t>
            </a: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обслуговувати</a:t>
            </a:r>
            <a:r>
              <a:rPr lang="ru-RU" sz="2400" dirty="0"/>
              <a:t> </a:t>
            </a:r>
            <a:r>
              <a:rPr lang="ru-RU" sz="2400" dirty="0" err="1"/>
              <a:t>додаткові</a:t>
            </a:r>
            <a:r>
              <a:rPr lang="ru-RU" sz="2400" dirty="0"/>
              <a:t> </a:t>
            </a:r>
            <a:r>
              <a:rPr lang="ru-RU" sz="2400" dirty="0" err="1"/>
              <a:t>групи</a:t>
            </a:r>
            <a:r>
              <a:rPr lang="ru-RU" sz="2400" dirty="0"/>
              <a:t> </a:t>
            </a:r>
            <a:r>
              <a:rPr lang="ru-RU" sz="2400" dirty="0" err="1"/>
              <a:t>клієнтів</a:t>
            </a:r>
            <a:r>
              <a:rPr lang="ru-RU" sz="2400" dirty="0"/>
              <a:t> і </a:t>
            </a:r>
            <a:r>
              <a:rPr lang="ru-RU" sz="2400" dirty="0" err="1"/>
              <a:t>виходити</a:t>
            </a:r>
            <a:r>
              <a:rPr lang="ru-RU" sz="2400" dirty="0"/>
              <a:t> на </a:t>
            </a:r>
            <a:r>
              <a:rPr lang="ru-RU" sz="2400" dirty="0" err="1"/>
              <a:t>нові</a:t>
            </a:r>
            <a:r>
              <a:rPr lang="ru-RU" sz="2400" dirty="0"/>
              <a:t> ринки, </a:t>
            </a:r>
            <a:r>
              <a:rPr lang="ru-RU" sz="2400" dirty="0" err="1"/>
              <a:t>використовувати</a:t>
            </a:r>
            <a:r>
              <a:rPr lang="ru-RU" sz="2400" dirty="0"/>
              <a:t> ноу-хау при </a:t>
            </a:r>
            <a:r>
              <a:rPr lang="ru-RU" sz="2400" dirty="0" err="1"/>
              <a:t>виробництві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; </a:t>
            </a:r>
            <a:r>
              <a:rPr lang="ru-RU" sz="2400" dirty="0" err="1"/>
              <a:t>сприятливе</a:t>
            </a:r>
            <a:r>
              <a:rPr lang="ru-RU" sz="2400" dirty="0"/>
              <a:t> </a:t>
            </a:r>
            <a:r>
              <a:rPr lang="ru-RU" sz="2400" dirty="0" err="1"/>
              <a:t>законодавство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Потенційні</a:t>
            </a:r>
            <a:r>
              <a:rPr lang="ru-RU" sz="2400" dirty="0" smtClean="0"/>
              <a:t> </a:t>
            </a:r>
            <a:r>
              <a:rPr lang="ru-RU" sz="2400" dirty="0" err="1"/>
              <a:t>зовнішні</a:t>
            </a:r>
            <a:r>
              <a:rPr lang="ru-RU" sz="2400" dirty="0"/>
              <a:t> </a:t>
            </a:r>
            <a:r>
              <a:rPr lang="ru-RU" sz="2400" dirty="0" err="1"/>
              <a:t>загрози</a:t>
            </a:r>
            <a:r>
              <a:rPr lang="ru-RU" sz="2400" dirty="0"/>
              <a:t>: </a:t>
            </a:r>
            <a:r>
              <a:rPr lang="ru-RU" sz="2400" dirty="0" err="1"/>
              <a:t>економічний</a:t>
            </a:r>
            <a:r>
              <a:rPr lang="ru-RU" sz="2400" dirty="0"/>
              <a:t> спад, </a:t>
            </a:r>
            <a:r>
              <a:rPr lang="ru-RU" sz="2400" dirty="0" err="1"/>
              <a:t>вихід</a:t>
            </a:r>
            <a:r>
              <a:rPr lang="ru-RU" sz="2400" dirty="0"/>
              <a:t> на 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сильних</a:t>
            </a:r>
            <a:r>
              <a:rPr lang="ru-RU" sz="2400" dirty="0"/>
              <a:t> </a:t>
            </a:r>
            <a:r>
              <a:rPr lang="ru-RU" sz="2400" dirty="0" err="1"/>
              <a:t>іноземних</a:t>
            </a:r>
            <a:r>
              <a:rPr lang="ru-RU" sz="2400" dirty="0"/>
              <a:t> </a:t>
            </a:r>
            <a:r>
              <a:rPr lang="ru-RU" sz="2400" dirty="0" err="1"/>
              <a:t>компаній</a:t>
            </a:r>
            <a:r>
              <a:rPr lang="ru-RU" sz="2400" dirty="0"/>
              <a:t>, </a:t>
            </a:r>
            <a:r>
              <a:rPr lang="ru-RU" sz="2400" dirty="0" err="1"/>
              <a:t>коливання</a:t>
            </a:r>
            <a:r>
              <a:rPr lang="ru-RU" sz="2400" dirty="0"/>
              <a:t> </a:t>
            </a:r>
            <a:r>
              <a:rPr lang="ru-RU" sz="2400" dirty="0" err="1"/>
              <a:t>курсів</a:t>
            </a:r>
            <a:r>
              <a:rPr lang="ru-RU" sz="2400" dirty="0"/>
              <a:t> </a:t>
            </a:r>
            <a:r>
              <a:rPr lang="ru-RU" sz="2400" dirty="0" err="1"/>
              <a:t>іноземних</a:t>
            </a:r>
            <a:r>
              <a:rPr lang="ru-RU" sz="2400" dirty="0"/>
              <a:t> валют, </a:t>
            </a:r>
            <a:r>
              <a:rPr lang="ru-RU" sz="2400" dirty="0" err="1"/>
              <a:t>зміна</a:t>
            </a:r>
            <a:r>
              <a:rPr lang="ru-RU" sz="2400" dirty="0"/>
              <a:t> </a:t>
            </a:r>
            <a:r>
              <a:rPr lang="ru-RU" sz="2400" dirty="0" err="1"/>
              <a:t>торговельної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 </a:t>
            </a:r>
            <a:r>
              <a:rPr lang="ru-RU" sz="2400" dirty="0" err="1"/>
              <a:t>іноземних</a:t>
            </a:r>
            <a:r>
              <a:rPr lang="ru-RU" sz="2400" dirty="0"/>
              <a:t> держав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Особливо </a:t>
            </a:r>
            <a:r>
              <a:rPr lang="ru-RU" sz="2400" dirty="0"/>
              <a:t>детально </a:t>
            </a:r>
            <a:r>
              <a:rPr lang="ru-RU" sz="2400" dirty="0" err="1"/>
              <a:t>слід</a:t>
            </a:r>
            <a:r>
              <a:rPr lang="ru-RU" sz="2400" dirty="0"/>
              <a:t> </a:t>
            </a:r>
            <a:r>
              <a:rPr lang="ru-RU" sz="2400" dirty="0" err="1"/>
              <a:t>досліджувати</a:t>
            </a:r>
            <a:r>
              <a:rPr lang="ru-RU" sz="2400" dirty="0"/>
              <a:t> а) силу </a:t>
            </a:r>
            <a:r>
              <a:rPr lang="ru-RU" sz="2400" dirty="0" err="1"/>
              <a:t>впливу</a:t>
            </a:r>
            <a:r>
              <a:rPr lang="ru-RU" sz="2400" dirty="0"/>
              <a:t> </a:t>
            </a:r>
            <a:r>
              <a:rPr lang="ru-RU" sz="2400" dirty="0" err="1"/>
              <a:t>названих</a:t>
            </a:r>
            <a:r>
              <a:rPr lang="ru-RU" sz="2400" dirty="0"/>
              <a:t> </a:t>
            </a:r>
            <a:r>
              <a:rPr lang="ru-RU" sz="2400" dirty="0" err="1"/>
              <a:t>чинників</a:t>
            </a:r>
            <a:r>
              <a:rPr lang="ru-RU" sz="2400" dirty="0"/>
              <a:t> на </a:t>
            </a:r>
            <a:r>
              <a:rPr lang="ru-RU" sz="2400" dirty="0" err="1"/>
              <a:t>діяльність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та б) </a:t>
            </a:r>
            <a:r>
              <a:rPr lang="ru-RU" sz="2400" dirty="0" err="1"/>
              <a:t>ймовірність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 таких </a:t>
            </a:r>
            <a:r>
              <a:rPr lang="ru-RU" sz="2400" dirty="0" err="1"/>
              <a:t>чинників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223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96770"/>
            <a:ext cx="10723729" cy="54401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Аналіз ринку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675" y="837282"/>
            <a:ext cx="11523643" cy="5805889"/>
          </a:xfrm>
        </p:spPr>
        <p:txBody>
          <a:bodyPr>
            <a:normAutofit fontScale="92500" lnSpcReduction="20000"/>
          </a:bodyPr>
          <a:lstStyle/>
          <a:p>
            <a:pPr algn="just">
              <a:buAutoNum type="arabicPeriod"/>
            </a:pPr>
            <a:r>
              <a:rPr lang="uk-UA" sz="2400" dirty="0" smtClean="0"/>
              <a:t>Масштабу </a:t>
            </a:r>
            <a:r>
              <a:rPr lang="uk-UA" sz="2400" dirty="0"/>
              <a:t>ринку. Ринок товарів може бути локальним, регіональним, національним або </a:t>
            </a:r>
            <a:r>
              <a:rPr lang="uk-UA" sz="2400" dirty="0" smtClean="0"/>
              <a:t>міжнародним.</a:t>
            </a:r>
            <a:endParaRPr lang="uk-UA" sz="2400" dirty="0"/>
          </a:p>
          <a:p>
            <a:pPr algn="just">
              <a:buAutoNum type="arabicPeriod"/>
            </a:pPr>
            <a:r>
              <a:rPr lang="uk-UA" sz="2400" dirty="0" smtClean="0"/>
              <a:t>Географічного </a:t>
            </a:r>
            <a:r>
              <a:rPr lang="uk-UA" sz="2400" dirty="0"/>
              <a:t>розташування. Ринок товарів може бути внутрішнім або </a:t>
            </a:r>
            <a:r>
              <a:rPr lang="uk-UA" sz="2400" dirty="0" smtClean="0"/>
              <a:t>зовнішнім.</a:t>
            </a:r>
            <a:endParaRPr lang="uk-UA" sz="2400" dirty="0"/>
          </a:p>
          <a:p>
            <a:pPr algn="just">
              <a:buAutoNum type="arabicPeriod"/>
            </a:pPr>
            <a:r>
              <a:rPr lang="uk-UA" sz="2400" dirty="0" smtClean="0"/>
              <a:t>Тип </a:t>
            </a:r>
            <a:r>
              <a:rPr lang="uk-UA" sz="2400" dirty="0"/>
              <a:t>товару. Ринок товарів може бути поділений на ринки споживчих товарів, промислових товарів, сировини та </a:t>
            </a:r>
            <a:r>
              <a:rPr lang="uk-UA" sz="2400" dirty="0" smtClean="0"/>
              <a:t>ін.</a:t>
            </a:r>
            <a:endParaRPr lang="uk-UA" sz="2400" dirty="0"/>
          </a:p>
          <a:p>
            <a:pPr algn="just">
              <a:buAutoNum type="arabicPeriod"/>
            </a:pPr>
            <a:r>
              <a:rPr lang="uk-UA" sz="2400" dirty="0" smtClean="0"/>
              <a:t>До </a:t>
            </a:r>
            <a:r>
              <a:rPr lang="uk-UA" sz="2400" dirty="0"/>
              <a:t>загальних характеристик ринку віднесіть: </a:t>
            </a:r>
            <a:endParaRPr lang="en-US" sz="2400" dirty="0"/>
          </a:p>
          <a:p>
            <a:pPr algn="just"/>
            <a:r>
              <a:rPr lang="uk-UA" sz="2400" dirty="0"/>
              <a:t>– історія ринку конкретного товару (виведення на ринок, специфіка формування попиту);</a:t>
            </a:r>
            <a:endParaRPr lang="en-US" sz="2400" dirty="0"/>
          </a:p>
          <a:p>
            <a:pPr algn="just"/>
            <a:r>
              <a:rPr lang="uk-UA" sz="2400" dirty="0"/>
              <a:t>– наявність всіх торгових марок певного класу;</a:t>
            </a:r>
            <a:endParaRPr lang="en-US" sz="2400" dirty="0"/>
          </a:p>
          <a:p>
            <a:pPr algn="just"/>
            <a:r>
              <a:rPr lang="uk-UA" sz="2400" dirty="0"/>
              <a:t>– загальний обсяг продажів товару певного класу (у товарному і грошовому еквіваленті);</a:t>
            </a:r>
            <a:endParaRPr lang="en-US" sz="2400" dirty="0"/>
          </a:p>
          <a:p>
            <a:pPr algn="just"/>
            <a:r>
              <a:rPr lang="uk-UA" sz="2400" dirty="0"/>
              <a:t>– обсяги продажів на локальних ринках;</a:t>
            </a:r>
            <a:endParaRPr lang="en-US" sz="2400" dirty="0"/>
          </a:p>
          <a:p>
            <a:pPr algn="just"/>
            <a:r>
              <a:rPr lang="uk-UA" sz="2400" dirty="0"/>
              <a:t>– сезонні продажі;</a:t>
            </a:r>
            <a:endParaRPr lang="en-US" sz="2400" dirty="0"/>
          </a:p>
          <a:p>
            <a:pPr algn="just"/>
            <a:r>
              <a:rPr lang="uk-UA" sz="2400" dirty="0"/>
              <a:t>– цінові показники та частки ринку в динаміці в конкурентному середовищі;</a:t>
            </a:r>
            <a:endParaRPr lang="en-US" sz="2400" dirty="0"/>
          </a:p>
          <a:p>
            <a:pPr algn="just"/>
            <a:r>
              <a:rPr lang="uk-UA" sz="2400" dirty="0"/>
              <a:t>– співвідношення вартості та збуту товару і прибутку відповідно до внутрішніх продажів</a:t>
            </a:r>
            <a:r>
              <a:rPr lang="uk-UA" dirty="0" smtClean="0"/>
              <a:t>.</a:t>
            </a:r>
            <a:r>
              <a:rPr lang="uk-UA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7330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510</Words>
  <Application>Microsoft Office PowerPoint</Application>
  <PresentationFormat>Широкоэкранный</PresentationFormat>
  <Paragraphs>29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Аспект</vt:lpstr>
      <vt:lpstr>Поняття бізнес-консалтингу</vt:lpstr>
      <vt:lpstr>Різновиди бізнес-консалтингу</vt:lpstr>
      <vt:lpstr>Структура бізнес-консалтингу</vt:lpstr>
      <vt:lpstr>SWOT-аналіз</vt:lpstr>
      <vt:lpstr>Аналіз ринку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бізнес-консалтингу</dc:title>
  <dc:creator>пк</dc:creator>
  <cp:lastModifiedBy>пк</cp:lastModifiedBy>
  <cp:revision>4</cp:revision>
  <dcterms:created xsi:type="dcterms:W3CDTF">2024-10-14T16:31:40Z</dcterms:created>
  <dcterms:modified xsi:type="dcterms:W3CDTF">2024-10-14T18:16:50Z</dcterms:modified>
</cp:coreProperties>
</file>