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8" r:id="rId3"/>
    <p:sldId id="277" r:id="rId4"/>
    <p:sldId id="276" r:id="rId5"/>
    <p:sldId id="278" r:id="rId6"/>
    <p:sldId id="281" r:id="rId7"/>
    <p:sldId id="280" r:id="rId8"/>
    <p:sldId id="285" r:id="rId9"/>
    <p:sldId id="284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590" autoAdjust="0"/>
  </p:normalViewPr>
  <p:slideViewPr>
    <p:cSldViewPr>
      <p:cViewPr varScale="1">
        <p:scale>
          <a:sx n="70" d="100"/>
          <a:sy n="70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3100" b="1" dirty="0" smtClean="0">
                <a:latin typeface="Times New Roman" pitchFamily="18" charset="0"/>
                <a:cs typeface="Times New Roman" pitchFamily="18" charset="0"/>
              </a:rPr>
              <a:t>Вступ до філософського усвідомлення світу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Лекція 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Світогляд і його історичні типи.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Філософія і наука. Об'єкт і предмет філософії. 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Функції філософії. </a:t>
            </a: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ОСНОВНІ ПОНЯТТЯ: Світогляд, загальна картина світу, світовідчуття, світосприйняття, світорозуміння, переконання, ідеал, міфологія, релігія, філософія, ідеалізм, матеріалізм, скептицизм, агностицизм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800" dirty="0" smtClean="0"/>
              <a:t>Джерела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715436" cy="5143536"/>
          </a:xfrm>
        </p:spPr>
        <p:txBody>
          <a:bodyPr>
            <a:noAutofit/>
          </a:bodyPr>
          <a:lstStyle/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Гордер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Ю. Світ Софії : роман про історію філософії / Ю.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Гордер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Юстейн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Ґордер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; пер. з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норв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Наталія Іваничук. 3-тє вид. Львів : Літопис, 2019. 536 с.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Платон. Апологія Сократа; Діалоги / пер. з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давньогрец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Й.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Кобіва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Ю.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Мушака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Харків : Фоліо, 2017. 409 с.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Рассел Б. Історія західної філософії / Бертран Рассел ; пер. з англ.: Юрій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Лісняк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Петро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Таращук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К. : Основи, 1995. 760 с.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Філософія. Природа, проблематика, класичні розділи : хрестоматія :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 посібник для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внз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/ за ред. Г. І. Волинки ; Нац. пед. ун-т ім. М. П. Драгоманова ; [авт. В. П. Андрущенко та ін.]. К. : Каравела, 2019. 464 с.;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Philosophy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 school of freedom: teaching philosophy and learning to philosophize; status and prospects. UNESCO. Democracy and Philosophy Section. Paris : UNESCO, 2007. 303 p.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lvl="0" indent="0">
              <a:buNone/>
            </a:pPr>
            <a:endParaRPr lang="ru-RU" sz="1900" dirty="0">
              <a:latin typeface="Bookman Old Style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/>
              <a:t> СВІТОГЛЯД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i="1" dirty="0" smtClean="0"/>
              <a:t>Рівні</a:t>
            </a:r>
            <a:endParaRPr lang="ru-RU" dirty="0"/>
          </a:p>
          <a:p>
            <a:r>
              <a:rPr lang="uk-UA" dirty="0"/>
              <a:t>с</a:t>
            </a:r>
            <a:r>
              <a:rPr lang="uk-UA" dirty="0" smtClean="0"/>
              <a:t>вітовідчуття</a:t>
            </a:r>
            <a:endParaRPr lang="ru-RU" dirty="0"/>
          </a:p>
          <a:p>
            <a:r>
              <a:rPr lang="uk-UA" dirty="0" smtClean="0"/>
              <a:t>світосприйняття</a:t>
            </a:r>
            <a:endParaRPr lang="ru-RU" dirty="0"/>
          </a:p>
          <a:p>
            <a:r>
              <a:rPr lang="uk-UA" dirty="0" smtClean="0"/>
              <a:t>світорозуміння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 </a:t>
            </a:r>
            <a:r>
              <a:rPr lang="uk-UA" i="1" dirty="0"/>
              <a:t>Е</a:t>
            </a:r>
            <a:r>
              <a:rPr lang="uk-UA" i="1" dirty="0" smtClean="0"/>
              <a:t>лементи</a:t>
            </a:r>
            <a:r>
              <a:rPr lang="uk-UA" i="1" dirty="0" smtClean="0"/>
              <a:t>:</a:t>
            </a:r>
            <a:endParaRPr lang="ru-RU" dirty="0"/>
          </a:p>
          <a:p>
            <a:r>
              <a:rPr lang="uk-UA" dirty="0" smtClean="0"/>
              <a:t>знання</a:t>
            </a:r>
          </a:p>
          <a:p>
            <a:r>
              <a:rPr lang="uk-UA" dirty="0" smtClean="0"/>
              <a:t>картина світу</a:t>
            </a:r>
            <a:endParaRPr lang="ru-RU" dirty="0"/>
          </a:p>
          <a:p>
            <a:r>
              <a:rPr lang="uk-UA" dirty="0" smtClean="0"/>
              <a:t>переконання</a:t>
            </a:r>
            <a:endParaRPr lang="ru-RU" dirty="0"/>
          </a:p>
          <a:p>
            <a:r>
              <a:rPr lang="uk-UA" dirty="0" smtClean="0"/>
              <a:t>ідеали</a:t>
            </a:r>
            <a:endParaRPr lang="ru-RU" dirty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9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b="1" dirty="0" smtClean="0"/>
              <a:t>ІСТОРИЧНІ ТИПИ СВІТОГЛЯДУ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Міфологічний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основі міф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ереважає емоційно-чуттєве сприйняття світу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синкретизм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антропоморфна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картина світу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Релігійний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основі віра у Бога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подвоєння світу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культова форма</a:t>
            </a: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теоцентрична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картина світу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Філософський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основі критичне мислення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пирається на наукові знання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перує категоріями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поліцентрична картина світу  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i="1" dirty="0" smtClean="0"/>
              <a:t>Що таке філософія?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любов до мудрості (Піфагор)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мистецтво запитування (Сократ)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истецтво дивуватися  (Платон)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мислення вголос (М.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Гайдегер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оліт думки (М.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Мамардашвілі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истецтво бути чесним (Л.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Вітгенштейн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ерівництво до дій у нестандартних ситуаціях (В. Вернадський)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наука про найбільш загальні закони буття та духу (Г.В. Гегель)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традиція рефлексії свідомості (К. 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Ясперс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теоретично сформульований світогляд </a:t>
            </a:r>
          </a:p>
          <a:p>
            <a:pPr marL="0" indent="0" algn="ctr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Основні питання філософії за І.Кантом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Що таке людина? 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Що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я можу знати?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Що я повинний робити?</a:t>
            </a: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На що я можу сподіватися? </a:t>
            </a:r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7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Філософія та наука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пільне</a:t>
            </a:r>
          </a:p>
          <a:p>
            <a:r>
              <a:rPr lang="uk-UA" sz="1800" dirty="0" smtClean="0"/>
              <a:t>критичне мислення;</a:t>
            </a:r>
          </a:p>
          <a:p>
            <a:r>
              <a:rPr lang="uk-UA" sz="1800" dirty="0"/>
              <a:t>п</a:t>
            </a:r>
            <a:r>
              <a:rPr lang="uk-UA" sz="1800" dirty="0" smtClean="0"/>
              <a:t>ошук істини; </a:t>
            </a:r>
          </a:p>
          <a:p>
            <a:r>
              <a:rPr lang="uk-UA" sz="1800" dirty="0" smtClean="0"/>
              <a:t>мають </a:t>
            </a:r>
            <a:r>
              <a:rPr lang="uk-UA" sz="1800" dirty="0"/>
              <a:t>подібні </a:t>
            </a:r>
            <a:r>
              <a:rPr lang="uk-UA" sz="1800" dirty="0" smtClean="0"/>
              <a:t>структури;</a:t>
            </a:r>
          </a:p>
          <a:p>
            <a:r>
              <a:rPr lang="uk-UA" sz="1800" dirty="0" smtClean="0"/>
              <a:t>складаються </a:t>
            </a:r>
            <a:r>
              <a:rPr lang="uk-UA" sz="1800" dirty="0"/>
              <a:t>з понять, суджень, умовиводів, принципів та ін</a:t>
            </a:r>
            <a:r>
              <a:rPr lang="uk-UA" sz="1800" dirty="0" smtClean="0"/>
              <a:t>.</a:t>
            </a:r>
          </a:p>
          <a:p>
            <a:pPr marL="0" indent="0" algn="ctr">
              <a:buNone/>
            </a:pPr>
            <a:endParaRPr lang="uk-UA" sz="1800" dirty="0" smtClean="0"/>
          </a:p>
          <a:p>
            <a:pPr marL="0" indent="0" algn="ctr">
              <a:buNone/>
            </a:pPr>
            <a:r>
              <a:rPr lang="uk-UA" sz="1800" dirty="0" smtClean="0"/>
              <a:t>Відмінне</a:t>
            </a:r>
            <a:endParaRPr lang="ru-RU" sz="1800" dirty="0"/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986246"/>
              </p:ext>
            </p:extLst>
          </p:nvPr>
        </p:nvGraphicFramePr>
        <p:xfrm>
          <a:off x="539552" y="3645024"/>
          <a:ext cx="8352928" cy="20487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018"/>
                <a:gridCol w="2784018"/>
                <a:gridCol w="2784892"/>
              </a:tblGrid>
              <a:tr h="5909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Наука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Філософія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Об’єкт дослідження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Феномени дійсності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Моделі світорозуміння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Предмет дослідження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Закони і закономірності, яким підпорядковуються </a:t>
                      </a:r>
                      <a:r>
                        <a:rPr lang="uk-UA" sz="1400" dirty="0" smtClean="0">
                          <a:effectLst/>
                        </a:rPr>
                        <a:t>феномени </a:t>
                      </a:r>
                      <a:r>
                        <a:rPr lang="uk-UA" sz="1400" dirty="0">
                          <a:effectLst/>
                        </a:rPr>
                        <a:t>дійсності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smtClean="0">
                          <a:effectLst/>
                        </a:rPr>
                        <a:t>Детермінанти </a:t>
                      </a:r>
                      <a:r>
                        <a:rPr lang="uk-UA" sz="1400" dirty="0">
                          <a:effectLst/>
                        </a:rPr>
                        <a:t>розвитку світогляду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Результати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Прогнози розвитку досліджуваних феноменів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Прогнози шляхів дослідження певних феноменів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13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Функції філософії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експлікація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раціоналізація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етодологічна функція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критична рефлексія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асиміляція невідомого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креативна рефлексія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терапевтична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морально-виховна 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Міф про печеру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  <p:pic>
        <p:nvPicPr>
          <p:cNvPr id="5" name="Рисунок 4" descr="Allégorie de la caverne de Plat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77340"/>
            <a:ext cx="6912768" cy="42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251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Міф про печеру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  <p:pic>
        <p:nvPicPr>
          <p:cNvPr id="4" name="Рисунок 3" descr="https://cite24.com/wp-content/uploads/2021/10/Allegorie_de_la_caverne-scal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1712" y="1666875"/>
            <a:ext cx="4600575" cy="3524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43040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784</TotalTime>
  <Words>482</Words>
  <Application>Microsoft Office PowerPoint</Application>
  <PresentationFormat>Экран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 Вступ до філософського усвідомлення світу Лекція 1 </vt:lpstr>
      <vt:lpstr>Джерела</vt:lpstr>
      <vt:lpstr> СВІТОГЛЯД</vt:lpstr>
      <vt:lpstr>ІСТОРИЧНІ ТИПИ СВІТОГЛЯДУ</vt:lpstr>
      <vt:lpstr>Що таке філософія?</vt:lpstr>
      <vt:lpstr>Філософія та наука</vt:lpstr>
      <vt:lpstr>Функції філософії</vt:lpstr>
      <vt:lpstr>Міф про печеру</vt:lpstr>
      <vt:lpstr>Міф про печеру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Admin</cp:lastModifiedBy>
  <cp:revision>96</cp:revision>
  <dcterms:created xsi:type="dcterms:W3CDTF">2017-10-25T11:02:45Z</dcterms:created>
  <dcterms:modified xsi:type="dcterms:W3CDTF">2022-11-21T13:45:15Z</dcterms:modified>
</cp:coreProperties>
</file>