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sldIdLst>
    <p:sldId id="256" r:id="rId2"/>
    <p:sldId id="29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2" r:id="rId16"/>
    <p:sldId id="291" r:id="rId17"/>
    <p:sldId id="272" r:id="rId18"/>
    <p:sldId id="293" r:id="rId19"/>
    <p:sldId id="294" r:id="rId20"/>
    <p:sldId id="273" r:id="rId21"/>
    <p:sldId id="274" r:id="rId22"/>
    <p:sldId id="275" r:id="rId23"/>
    <p:sldId id="295" r:id="rId24"/>
    <p:sldId id="283" r:id="rId25"/>
    <p:sldId id="285" r:id="rId26"/>
    <p:sldId id="284" r:id="rId27"/>
    <p:sldId id="258" r:id="rId28"/>
    <p:sldId id="259" r:id="rId29"/>
    <p:sldId id="297" r:id="rId30"/>
    <p:sldId id="277" r:id="rId31"/>
    <p:sldId id="298" r:id="rId32"/>
    <p:sldId id="281" r:id="rId3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D732-52C1-47F4-8139-9C7D83F4F18B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CD2A7-E635-48B4-9CFB-08587A831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4594-0F26-40FF-94BF-A89CCABEB636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493A-AC2C-42B7-8324-3EFC844F2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E306-50DA-4F4B-9C1C-895842C05419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EB9F-3ABB-4625-A58A-C696A0A8A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F018-9621-451D-9504-8CDC6A59978D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934B-FEE4-4EB2-8444-6D1196DC2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2E5A-8466-4BBE-ABCC-016980FB7D59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9736-7296-4DC6-A419-55BA73618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31A4-A3BE-49A2-B1E1-93F48C5218F9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61FF-CF78-47E9-B41B-15DCD333B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DC1F-7A53-483F-A4FB-C02A47833CC1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B5E5-2D23-4968-8096-3F9702431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AD6B-9953-4B1E-96C3-901BDF3C107F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C23C-C2E3-409A-82D8-09922AD9A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A1FA-050F-4CED-9E1D-18A0130A006C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3BDF-4FA0-4FD4-BC58-F3E1C9068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6DDA-3E5F-4E07-A118-F2A3A463B26E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5AD3-1DCF-406C-B428-716FDE3CD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0DE6-90C9-40CE-A06A-2D6B3C77F8DE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DD38-A0D5-4C09-99E9-2D86E3753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6B1B-B839-4242-B267-3735DC9725F4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05C0-3A5A-4CB4-B65A-ACFC869B6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47E0-0579-4432-BAFF-CAE26D6DD525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AF7C-C2DA-4C3B-A834-2AAFE7DFB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0F31-F746-4264-BD23-671F09B1161F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1D41-43AF-4353-902E-EB0E25FDB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918D-7993-40EF-A8FC-61233F4BD569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BB78-300F-422E-9662-DD7248CF5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A35F-622A-4A7E-A386-5E2CF609B245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2F3F-7235-48D1-9E9C-584B11A5D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91B8-E731-40D5-99C4-1C44F52E57C0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9F90-3609-4C25-BD44-73848F29A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CCE46F-D1C3-40FE-B288-4D125C134C37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3FEC5-B90D-4EC7-9B6F-6551C2DCB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3" r:id="rId12"/>
    <p:sldLayoutId id="2147484160" r:id="rId13"/>
    <p:sldLayoutId id="2147484164" r:id="rId14"/>
    <p:sldLayoutId id="2147484165" r:id="rId15"/>
    <p:sldLayoutId id="2147484161" r:id="rId16"/>
    <p:sldLayoutId id="214748416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/>
          </a:blip>
          <a:srcRect r="30439"/>
          <a:stretch/>
        </p:blipFill>
        <p:spPr>
          <a:xfrm>
            <a:off x="0" y="0"/>
            <a:ext cx="6032500" cy="57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/>
          </a:blip>
          <a:srcRect r="11495"/>
          <a:stretch/>
        </p:blipFill>
        <p:spPr>
          <a:xfrm>
            <a:off x="5371543" y="805817"/>
            <a:ext cx="6820457" cy="574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45055">
            <a:off x="8255000" y="1749425"/>
            <a:ext cx="58451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261100" y="-58738"/>
            <a:ext cx="5930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1574800" y="5673725"/>
            <a:ext cx="501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/>
              <a:t>Презентація курсу</a:t>
            </a:r>
            <a:endParaRPr lang="ru-RU" sz="3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/>
          </a:blip>
          <a:srcRect l="9974"/>
          <a:stretch/>
        </p:blipFill>
        <p:spPr>
          <a:xfrm>
            <a:off x="5462649" y="1132738"/>
            <a:ext cx="6859979" cy="55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1600"/>
            <a:ext cx="12192000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 </a:t>
            </a:r>
            <a:r>
              <a:rPr lang="uk-UA" sz="4000" dirty="0"/>
              <a:t>3. Створення «осі безпеки» з огляду на розширення НАТО та розміщення елементів ПРО в Європі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/>
          </a:blip>
          <a:srcRect l="7860" r="6355"/>
          <a:stretch/>
        </p:blipFill>
        <p:spPr>
          <a:xfrm>
            <a:off x="130628" y="1132738"/>
            <a:ext cx="6092042" cy="55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700" dirty="0"/>
              <a:t>4. Зміщення акцентів населення Росії з внутрішніх проблем держави на зовнішні за рахунок формування образу «ворога», згуртування нації навколо міфічної ідеї «руського міра»</a:t>
            </a:r>
            <a:br>
              <a:rPr lang="ru-RU" dirty="0"/>
            </a:br>
            <a:endParaRPr lang="ru-RU" dirty="0"/>
          </a:p>
        </p:txBody>
      </p:sp>
      <p:pic>
        <p:nvPicPr>
          <p:cNvPr id="3174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38"/>
            <a:ext cx="12192000" cy="56435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-166688" y="-68263"/>
            <a:ext cx="12244388" cy="1485901"/>
          </a:xfrm>
        </p:spPr>
        <p:txBody>
          <a:bodyPr/>
          <a:lstStyle/>
          <a:p>
            <a:pPr algn="ctr" eaLnBrk="1" hangingPunct="1"/>
            <a:r>
              <a:rPr lang="uk-UA" sz="3200"/>
              <a:t>5. </a:t>
            </a:r>
            <a:r>
              <a:rPr lang="uk-UA" sz="2800"/>
              <a:t>Наміри щодо погіршення економічного потенціалу інших країн</a:t>
            </a:r>
            <a:endParaRPr lang="ru-RU" sz="28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3762"/>
            <a:ext cx="8204200" cy="6245488"/>
          </a:xfrm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/>
          </a:blip>
          <a:srcRect r="26660"/>
          <a:stretch/>
        </p:blipFill>
        <p:spPr>
          <a:xfrm>
            <a:off x="6323215" y="783962"/>
            <a:ext cx="6237085" cy="591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7700"/>
          </a:xfrm>
        </p:spPr>
        <p:txBody>
          <a:bodyPr/>
          <a:lstStyle/>
          <a:p>
            <a:pPr eaLnBrk="1" hangingPunct="1"/>
            <a:r>
              <a:rPr lang="ru-RU" sz="2800"/>
              <a:t>6. </a:t>
            </a:r>
            <a:r>
              <a:rPr lang="uk-UA" sz="2800"/>
              <a:t>Тиск на інші країни заради їх вимушеної лояльності</a:t>
            </a:r>
            <a:endParaRPr lang="ru-RU" sz="2800"/>
          </a:p>
        </p:txBody>
      </p:sp>
      <p:pic>
        <p:nvPicPr>
          <p:cNvPr id="3379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700"/>
            <a:ext cx="12192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1600"/>
            <a:ext cx="10366375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b="1" dirty="0"/>
              <a:t>Характерними особливостями гібридної війни РФ проти України є: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84238"/>
            <a:ext cx="4279900" cy="5973762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агресія без офіційного оголошення війни з боку РФ;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приховування країною-агресором своєї участі в конфлікті;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широке використання нерегулярних збройних формувань, “ввічливих чоловічків”, “добровольців”, які, по суті, є найманцями і не зв’язані міжнародним правом (в т. ч. під прикриттям мирного населення) під гаслами і виглядом громадянської війни.</a:t>
            </a: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34819" name="Рисунок 5"/>
          <p:cNvPicPr>
            <a:picLocks noChangeAspect="1"/>
          </p:cNvPicPr>
          <p:nvPr/>
        </p:nvPicPr>
        <p:blipFill>
          <a:blip r:embed="rId2"/>
          <a:srcRect b="11781"/>
          <a:stretch>
            <a:fillRect/>
          </a:stretch>
        </p:blipFill>
        <p:spPr bwMode="auto">
          <a:xfrm>
            <a:off x="4408488" y="323850"/>
            <a:ext cx="778351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7"/>
          <p:cNvPicPr>
            <a:picLocks noChangeAspect="1"/>
          </p:cNvPicPr>
          <p:nvPr/>
        </p:nvPicPr>
        <p:blipFill>
          <a:blip r:embed="rId3"/>
          <a:srcRect l="20795" r="7143"/>
          <a:stretch>
            <a:fillRect/>
          </a:stretch>
        </p:blipFill>
        <p:spPr bwMode="auto">
          <a:xfrm>
            <a:off x="4408488" y="4005263"/>
            <a:ext cx="28829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2245" y="3471863"/>
            <a:ext cx="5127062" cy="355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0" y="5524500"/>
            <a:ext cx="11190288" cy="1389063"/>
          </a:xfrm>
        </p:spPr>
        <p:txBody>
          <a:bodyPr/>
          <a:lstStyle/>
          <a:p>
            <a:pPr eaLnBrk="1" hangingPunct="1"/>
            <a:r>
              <a:rPr lang="uk-UA" sz="2400"/>
              <a:t>нехтування агресором міжнародними нормами ведення бойових дій та чинними угодами і досягнутими домовленостями;</a:t>
            </a:r>
          </a:p>
          <a:p>
            <a:pPr eaLnBrk="1" hangingPunct="1"/>
            <a:r>
              <a:rPr lang="uk-UA" sz="2400"/>
              <a:t>заходи політичного та економічного тиску.</a:t>
            </a:r>
            <a:endParaRPr lang="ru-RU" sz="2400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pic>
        <p:nvPicPr>
          <p:cNvPr id="35842" name="Рисунок 4"/>
          <p:cNvPicPr>
            <a:picLocks noChangeAspect="1"/>
          </p:cNvPicPr>
          <p:nvPr/>
        </p:nvPicPr>
        <p:blipFill>
          <a:blip r:embed="rId2"/>
          <a:srcRect l="15376" r="6773"/>
          <a:stretch>
            <a:fillRect/>
          </a:stretch>
        </p:blipFill>
        <p:spPr bwMode="auto">
          <a:xfrm>
            <a:off x="0" y="0"/>
            <a:ext cx="5638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6151563" y="166688"/>
            <a:ext cx="5830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3584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655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5437188" y="4711700"/>
            <a:ext cx="6956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entury Gothic" pitchFamily="34" charset="0"/>
              </a:rPr>
              <a:t>Олександр Лукашенко і «Нормандська четвірка» в Мінську. 11 лютого 2015 року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454400" cy="68580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активне використання мережевої війни, що не має одного і явного центру управління війною;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протистояння у кібернетичному просторі;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використовують методи інформаційної боротьби і терору;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дезінформація українського населення та поширення вигідних для Росії ідеологій.</a:t>
            </a: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3686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00" y="0"/>
            <a:ext cx="859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-454025" y="-79375"/>
            <a:ext cx="11582400" cy="1485900"/>
          </a:xfrm>
        </p:spPr>
        <p:txBody>
          <a:bodyPr/>
          <a:lstStyle/>
          <a:p>
            <a:pPr algn="ctr" eaLnBrk="1" hangingPunct="1"/>
            <a:r>
              <a:rPr lang="ru-RU" sz="3600"/>
              <a:t>Проблематика регулювання г</a:t>
            </a:r>
            <a:r>
              <a:rPr lang="uk-UA" sz="3600"/>
              <a:t>ібридних воєн міжнародним правом</a:t>
            </a:r>
            <a:endParaRPr lang="ru-RU" sz="3600"/>
          </a:p>
        </p:txBody>
      </p:sp>
      <p:pic>
        <p:nvPicPr>
          <p:cNvPr id="3789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968375"/>
            <a:ext cx="802322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11"/>
          <p:cNvSpPr txBox="1">
            <a:spLocks noChangeArrowheads="1"/>
          </p:cNvSpPr>
          <p:nvPr/>
        </p:nvSpPr>
        <p:spPr bwMode="auto">
          <a:xfrm>
            <a:off x="1346200" y="6053138"/>
            <a:ext cx="1084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В</a:t>
            </a:r>
            <a:r>
              <a:rPr lang="uk-UA" b="1">
                <a:latin typeface="Century Gothic" pitchFamily="34" charset="0"/>
              </a:rPr>
              <a:t>італій Чуркін, </a:t>
            </a:r>
            <a:r>
              <a:rPr lang="ru-RU" b="1">
                <a:latin typeface="Century Gothic" pitchFamily="34" charset="0"/>
              </a:rPr>
              <a:t>постійний представник Росії </a:t>
            </a:r>
          </a:p>
          <a:p>
            <a:r>
              <a:rPr lang="ru-RU" b="1">
                <a:latin typeface="Century Gothic" pitchFamily="34" charset="0"/>
              </a:rPr>
              <a:t>в Організації Об'єднаних Націй (2006—2017 рр).</a:t>
            </a:r>
          </a:p>
        </p:txBody>
      </p:sp>
      <p:sp>
        <p:nvSpPr>
          <p:cNvPr id="37892" name="TextBox 13"/>
          <p:cNvSpPr txBox="1">
            <a:spLocks noChangeArrowheads="1"/>
          </p:cNvSpPr>
          <p:nvPr/>
        </p:nvSpPr>
        <p:spPr bwMode="auto">
          <a:xfrm>
            <a:off x="8432800" y="2132013"/>
            <a:ext cx="33274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>
                <a:latin typeface="Century Gothic" pitchFamily="34" charset="0"/>
              </a:rPr>
              <a:t>Починаючи з 2014 р. Росія наклала 2 вето на рішення радбезу ООН щодо ситуації на </a:t>
            </a:r>
            <a:r>
              <a:rPr lang="en-US" sz="2400">
                <a:latin typeface="Century Gothic" pitchFamily="34" charset="0"/>
              </a:rPr>
              <a:t>C</a:t>
            </a:r>
            <a:r>
              <a:rPr lang="uk-UA" sz="2400">
                <a:latin typeface="Century Gothic" pitchFamily="34" charset="0"/>
              </a:rPr>
              <a:t>ході України та окупації Криму</a:t>
            </a:r>
            <a:endParaRPr lang="ru-RU" sz="24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верх 5"/>
          <p:cNvSpPr/>
          <p:nvPr/>
        </p:nvSpPr>
        <p:spPr>
          <a:xfrm rot="18650024">
            <a:off x="3575050" y="2968625"/>
            <a:ext cx="1501775" cy="1914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601047">
            <a:off x="7023100" y="2932113"/>
            <a:ext cx="1385888" cy="2073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94225" y="3868738"/>
            <a:ext cx="3016250" cy="2760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4541838" y="4464050"/>
            <a:ext cx="3121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>
                <a:latin typeface="Century Gothic" pitchFamily="34" charset="0"/>
              </a:rPr>
              <a:t>Гібридна</a:t>
            </a:r>
          </a:p>
          <a:p>
            <a:pPr algn="ctr"/>
            <a:r>
              <a:rPr lang="uk-UA" sz="4800">
                <a:latin typeface="Century Gothic" pitchFamily="34" charset="0"/>
              </a:rPr>
              <a:t>війна</a:t>
            </a:r>
            <a:endParaRPr lang="ru-RU" sz="4800">
              <a:latin typeface="Century Gothic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1350" y="1092200"/>
            <a:ext cx="4762500" cy="2244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51650" y="1092200"/>
            <a:ext cx="4762500" cy="224472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1301750" y="1811338"/>
            <a:ext cx="36195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solidFill>
                  <a:srgbClr val="0070C0"/>
                </a:solidFill>
                <a:latin typeface="Century Gothic" pitchFamily="34" charset="0"/>
              </a:rPr>
              <a:t>економічна</a:t>
            </a:r>
            <a:endParaRPr lang="ru-RU" sz="400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7383463" y="1766888"/>
            <a:ext cx="4462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Century Gothic" pitchFamily="34" charset="0"/>
              </a:rPr>
              <a:t>інформаційна</a:t>
            </a:r>
            <a:endParaRPr lang="ru-RU" sz="40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04775"/>
            <a:ext cx="74485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34925" y="6153150"/>
            <a:ext cx="767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entury Gothic" pitchFamily="34" charset="0"/>
              </a:rPr>
              <a:t>Френк Хоффман, науковий співробітник міністерства оборони США</a:t>
            </a:r>
            <a:r>
              <a:rPr lang="en-US" b="1">
                <a:latin typeface="Century Gothic" pitchFamily="34" charset="0"/>
              </a:rPr>
              <a:t>, </a:t>
            </a:r>
            <a:r>
              <a:rPr lang="uk-UA" b="1">
                <a:latin typeface="Century Gothic" pitchFamily="34" charset="0"/>
              </a:rPr>
              <a:t>2009-2011 рр.  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39939" name="TextBox 6"/>
          <p:cNvSpPr txBox="1">
            <a:spLocks noChangeArrowheads="1"/>
          </p:cNvSpPr>
          <p:nvPr/>
        </p:nvSpPr>
        <p:spPr bwMode="auto">
          <a:xfrm>
            <a:off x="7594600" y="1295400"/>
            <a:ext cx="4076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entury Gothic" pitchFamily="34" charset="0"/>
              </a:rPr>
              <a:t>«Гібридні війни не є новими, але вони щоразу різні. Гібридні війни об'єднують у собі летальний характер державних конфліктів із фанатичним та затяжним запалом нерегулярної війни».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latin typeface="Arial" charset="0"/>
              </a:rPr>
              <a:t>Що ми вивчаємо:</a:t>
            </a:r>
            <a:endParaRPr lang="ru-RU">
              <a:latin typeface="Arial" charset="0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Передумови, етапи та особливості збройної агресії РФ проти України: </a:t>
            </a:r>
            <a:r>
              <a:rPr lang="uk-UA" sz="2800" dirty="0">
                <a:latin typeface="Times New Roman" pitchFamily="18" charset="0"/>
              </a:rPr>
              <a:t>методика викладання в школі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</a:rPr>
              <a:t>Передумови початку та компоненти Гібридної війни РФ проти України: методика викладання в школі</a:t>
            </a:r>
            <a:endParaRPr lang="ru-RU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</a:rPr>
              <a:t>Етапи Гібридної війни РФ проти України</a:t>
            </a:r>
            <a:endParaRPr lang="ru-RU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</a:rPr>
              <a:t>Особливості Гібридної війни РФ проти України: методика викладання в школі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1"/>
          </p:nvPr>
        </p:nvSpPr>
        <p:spPr>
          <a:xfrm>
            <a:off x="6435725" y="939800"/>
            <a:ext cx="4394200" cy="53086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3600">
                <a:latin typeface="Times New Roman" pitchFamily="18" charset="0"/>
                <a:cs typeface="Times New Roman" pitchFamily="18" charset="0"/>
              </a:rPr>
              <a:t>Росія веде гібридну війну проти України, що є «</a:t>
            </a:r>
            <a:r>
              <a:rPr lang="uk-UA" sz="3600" b="1">
                <a:latin typeface="Times New Roman" pitchFamily="18" charset="0"/>
                <a:cs typeface="Times New Roman" pitchFamily="18" charset="0"/>
              </a:rPr>
              <a:t>«комбінацію військових дій, прихованих операцій і агресивної програми дезінформації»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130175"/>
            <a:ext cx="4945062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0" y="6488113"/>
            <a:ext cx="863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entury Gothic" pitchFamily="34" charset="0"/>
              </a:rPr>
              <a:t>Андерс Фог Расмуссен, генеральній секретар НАТО 2009-2014 рр.  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2"/>
          <p:cNvSpPr>
            <a:spLocks noGrp="1"/>
          </p:cNvSpPr>
          <p:nvPr>
            <p:ph idx="1"/>
          </p:nvPr>
        </p:nvSpPr>
        <p:spPr>
          <a:xfrm>
            <a:off x="8566150" y="1520825"/>
            <a:ext cx="3482975" cy="3878263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uk-UA" sz="3600"/>
              <a:t>«</a:t>
            </a:r>
            <a:r>
              <a:rPr lang="ru-RU" sz="3600" b="1"/>
              <a:t>Росія веде справжню війну проти України, Європи і її цінностей»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endParaRPr lang="ru-RU"/>
          </a:p>
        </p:txBody>
      </p:sp>
      <p:pic>
        <p:nvPicPr>
          <p:cNvPr id="419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430213"/>
            <a:ext cx="789622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708025" y="6296025"/>
            <a:ext cx="728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entury Gothic" pitchFamily="34" charset="0"/>
              </a:rPr>
              <a:t>Павло Клімкін, Міністр зовнішніх справ України 2014-2019 рр.  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96838" y="-25400"/>
            <a:ext cx="11422062" cy="1485900"/>
          </a:xfrm>
        </p:spPr>
        <p:txBody>
          <a:bodyPr/>
          <a:lstStyle/>
          <a:p>
            <a:pPr algn="ctr" eaLnBrk="1" hangingPunct="1"/>
            <a:r>
              <a:rPr lang="uk-UA" sz="3200" b="1"/>
              <a:t>МЕТА ГІБРИДНОЇ ВІЙНИ НЕ ПЕРЕМОГА, А </a:t>
            </a:r>
            <a:r>
              <a:rPr lang="uk-UA" sz="3600" b="1" i="1"/>
              <a:t>РОЗХИТУВАННЯ</a:t>
            </a:r>
            <a:endParaRPr lang="ru-RU" sz="3600" b="1" i="1"/>
          </a:p>
        </p:txBody>
      </p:sp>
      <p:pic>
        <p:nvPicPr>
          <p:cNvPr id="430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1300163"/>
            <a:ext cx="82169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3690600" cy="1400175"/>
          </a:xfrm>
        </p:spPr>
        <p:txBody>
          <a:bodyPr/>
          <a:lstStyle/>
          <a:p>
            <a:pPr eaLnBrk="1" hangingPunct="1"/>
            <a:r>
              <a:rPr lang="uk-UA" sz="3600"/>
              <a:t>Активізація «гібридної війни» РФ проти України в 2014</a:t>
            </a:r>
            <a:endParaRPr lang="ru-RU" sz="3600"/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>
          <a:xfrm>
            <a:off x="0" y="896938"/>
            <a:ext cx="3898900" cy="5961062"/>
          </a:xfrm>
        </p:spPr>
        <p:txBody>
          <a:bodyPr/>
          <a:lstStyle/>
          <a:p>
            <a:pPr eaLnBrk="1" hangingPunct="1"/>
            <a:r>
              <a:rPr lang="uk-UA"/>
              <a:t>Невеликі групи російських військовослужбовців організовували та координували озброєні загони повстанців із місцевого населення на сході України, уникаючи прямого введення своїх військ через український кордон, що дозволяло Росії обходити міжнародне право;</a:t>
            </a:r>
          </a:p>
          <a:p>
            <a:pPr eaLnBrk="1" hangingPunct="1"/>
            <a:r>
              <a:rPr lang="uk-UA"/>
              <a:t>Операція щодо захоплення Криму;</a:t>
            </a:r>
          </a:p>
          <a:p>
            <a:pPr eaLnBrk="1" hangingPunct="1"/>
            <a:r>
              <a:rPr lang="uk-UA"/>
              <a:t>Проведення референдуму і прийняття Криму і Севастополя до складу РФ.</a:t>
            </a:r>
          </a:p>
          <a:p>
            <a:pPr eaLnBrk="1" hangingPunct="1"/>
            <a:endParaRPr lang="uk-UA"/>
          </a:p>
          <a:p>
            <a:pPr eaLnBrk="1" hangingPunct="1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8901" y="897218"/>
            <a:ext cx="5410200" cy="357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8418" y="1448970"/>
            <a:ext cx="5151382" cy="373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7568" y="3740166"/>
            <a:ext cx="5981700" cy="298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787775" cy="68580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/>
              <a:t>Створення сприятливого для Кремля інформаційного фону в західних ЗМІ, цілеспрямоване наповнення українського сегмента </a:t>
            </a:r>
            <a:r>
              <a:rPr lang="uk-UA" sz="2800" dirty="0" err="1"/>
              <a:t>Iнтернету</a:t>
            </a:r>
            <a:r>
              <a:rPr lang="uk-UA" sz="2800" dirty="0"/>
              <a:t> дезінформацією;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/>
              <a:t>«Дипломатична клоунада» Віталія </a:t>
            </a:r>
            <a:r>
              <a:rPr lang="uk-UA" sz="2800" dirty="0" err="1"/>
              <a:t>Чуркіна</a:t>
            </a:r>
            <a:r>
              <a:rPr lang="uk-UA" sz="2800" dirty="0"/>
              <a:t> на засіданні Ради Безпеки ООН;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17802" t="19508" r="17426"/>
          <a:stretch>
            <a:fillRect/>
          </a:stretch>
        </p:blipFill>
        <p:spPr bwMode="auto">
          <a:xfrm>
            <a:off x="5676900" y="0"/>
            <a:ext cx="65151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b="14018"/>
          <a:stretch>
            <a:fillRect/>
          </a:stretch>
        </p:blipFill>
        <p:spPr bwMode="auto">
          <a:xfrm>
            <a:off x="3905250" y="2552700"/>
            <a:ext cx="64071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1304" y="1457429"/>
            <a:ext cx="4661668" cy="312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0" y="-68263"/>
            <a:ext cx="13039725" cy="1485901"/>
          </a:xfrm>
        </p:spPr>
        <p:txBody>
          <a:bodyPr/>
          <a:lstStyle/>
          <a:p>
            <a:pPr eaLnBrk="1" hangingPunct="1"/>
            <a:r>
              <a:rPr lang="ru-RU" sz="3200"/>
              <a:t>Не</a:t>
            </a:r>
            <a:r>
              <a:rPr lang="uk-UA" sz="3200"/>
              <a:t>готовність України до гібридної війни з боку РФ у 2014 р. </a:t>
            </a:r>
            <a:br>
              <a:rPr lang="uk-UA" sz="3200"/>
            </a:br>
            <a:endParaRPr lang="ru-RU" sz="3200"/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>
          <a:xfrm>
            <a:off x="0" y="590550"/>
            <a:ext cx="4564063" cy="6115050"/>
          </a:xfrm>
        </p:spPr>
        <p:txBody>
          <a:bodyPr/>
          <a:lstStyle/>
          <a:p>
            <a:pPr eaLnBrk="1" hangingPunct="1"/>
            <a:r>
              <a:rPr lang="uk-UA" sz="2300"/>
              <a:t>слабкістю української влади і допущені раніше помилки; </a:t>
            </a:r>
          </a:p>
          <a:p>
            <a:pPr eaLnBrk="1" hangingPunct="1"/>
            <a:r>
              <a:rPr lang="uk-UA" sz="2300"/>
              <a:t>демілітаризація українського суспільства та армії;</a:t>
            </a:r>
          </a:p>
          <a:p>
            <a:pPr eaLnBrk="1" hangingPunct="1"/>
            <a:r>
              <a:rPr lang="uk-UA" sz="2300"/>
              <a:t>слабка диверсифікація ринків збуту української продукції;</a:t>
            </a:r>
          </a:p>
          <a:p>
            <a:pPr eaLnBrk="1" hangingPunct="1"/>
            <a:r>
              <a:rPr lang="uk-UA" sz="2300"/>
              <a:t>прив’язаність до російського ринку базових секторів вітчизняного господарства;</a:t>
            </a:r>
          </a:p>
          <a:p>
            <a:pPr eaLnBrk="1" hangingPunct="1"/>
            <a:r>
              <a:rPr lang="uk-UA" sz="2300"/>
              <a:t>відсутність альтернативних джерел постачання ресурсів</a:t>
            </a:r>
            <a:endParaRPr lang="ru-RU" sz="23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1677" y="276490"/>
            <a:ext cx="3990110" cy="29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465" y="2604102"/>
            <a:ext cx="4330535" cy="277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998935" y="3848100"/>
            <a:ext cx="4514849" cy="300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/>
          <p:cNvPicPr>
            <a:picLocks noChangeAspect="1"/>
          </p:cNvPicPr>
          <p:nvPr/>
        </p:nvPicPr>
        <p:blipFill>
          <a:blip r:embed="rId2"/>
          <a:srcRect l="381" t="-861" r="-381" b="45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69200" y="685800"/>
            <a:ext cx="4368800" cy="600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15" algn="just"/>
            <a:r>
              <a:rPr lang="uk-UA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лютого 2022 р. почалась нова фаза російсько-української війни.  РФ прагне примусити Україну до капітуляції. Задум російського керівництва полягав у швидкому розгромі Збройних Сил України, захопленні Києва і одночасній окупації значної частини держави.</a:t>
            </a:r>
          </a:p>
          <a:p>
            <a:pPr indent="304815" algn="just"/>
            <a:endParaRPr lang="uk-UA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15" algn="just"/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5:00 ранку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завдали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потужних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авіаударів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об'єктах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04815" algn="just"/>
            <a:endParaRPr lang="uk-UA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15" algn="just"/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18:00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зачищений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диверсантів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підтягуються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формуюється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«Азов»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5915" y="5898639"/>
            <a:ext cx="4713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російського вторгнення станом на 24 лютого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472"/>
            <a:ext cx="73152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876491">
            <a:off x="-663215" y="145653"/>
            <a:ext cx="7471053" cy="67146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0"/>
            <a:ext cx="5029200" cy="59461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3841" y="59461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25-поверховий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просп.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Лобановського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лютого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удару 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північно-західного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ракетою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-земля»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00800" y="2159000"/>
            <a:ext cx="5509623" cy="271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1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15" algn="just"/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лютого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уночі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окупанти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атакували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одну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04815" algn="just"/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обстріляно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аеропорт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Жуляни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304815" algn="just"/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Рашисти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ракетним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ударом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влучили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житловий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Лобановського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1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2000" y="830865"/>
            <a:ext cx="6627622" cy="54429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1" y="884606"/>
            <a:ext cx="4062207" cy="36509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474379">
            <a:off x="5216166" y="3429000"/>
            <a:ext cx="4053078" cy="548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602" y="-145798"/>
            <a:ext cx="8382000" cy="53304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25600" y="5397501"/>
            <a:ext cx="9144000" cy="144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оглядають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понівечену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оселі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напередодні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(27-28 лютого 2022) в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боїв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лютого 2022 р. у Бучу,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Ірпінь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Гостомель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заїхала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Бучі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атакували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БРДМ-2,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постаменті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воїнам-афганцям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0" y="5872163"/>
            <a:ext cx="12447588" cy="1971675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uk-UA" sz="2800" dirty="0"/>
              <a:t>СУЧАСНА ЗБРОЙНА АГРЕСІЯ РФ ПРОТИ УКРАЇНИ – воєнний етап 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uk-UA" sz="2800" dirty="0"/>
              <a:t> ГІБРИДНОЇ ВІЙНИ</a:t>
            </a:r>
            <a:endParaRPr lang="ru-RU" sz="2800" dirty="0"/>
          </a:p>
        </p:txBody>
      </p:sp>
      <p:pic>
        <p:nvPicPr>
          <p:cNvPr id="2355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5012"/>
            <a:ext cx="6311534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/>
              <a:t>13 квітня </a:t>
            </a:r>
            <a:r>
              <a:rPr lang="uk-UA" sz="2400" dirty="0"/>
              <a:t>крейсер російського чорноморського флоту “Москва” внаслідок удару українською </a:t>
            </a:r>
            <a:r>
              <a:rPr lang="uk-UA" sz="2400" dirty="0" err="1"/>
              <a:t>протикорабельною</a:t>
            </a:r>
            <a:r>
              <a:rPr lang="uk-UA" sz="2400" dirty="0"/>
              <a:t> ракетою “Нептун” отримав вагомі пошкодження та почав тонути після потужного вибуху боєзапасу.</a:t>
            </a:r>
          </a:p>
          <a:p>
            <a:pPr marL="0" indent="0">
              <a:buNone/>
            </a:pPr>
            <a:r>
              <a:rPr lang="uk-UA" sz="2400" b="1" dirty="0"/>
              <a:t>14 квітня </a:t>
            </a:r>
            <a:r>
              <a:rPr lang="uk-UA" sz="2400" dirty="0"/>
              <a:t>це підтвердило Оперативне командування </a:t>
            </a:r>
            <a:r>
              <a:rPr lang="en-US" sz="2400" dirty="0"/>
              <a:t>“</a:t>
            </a:r>
            <a:r>
              <a:rPr lang="uk-UA" sz="2400" dirty="0"/>
              <a:t>Південь</a:t>
            </a:r>
            <a:r>
              <a:rPr lang="en-US" sz="2400" dirty="0"/>
              <a:t>”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r>
              <a:rPr lang="uk-UA" sz="2400" dirty="0"/>
              <a:t>Характерно, що РФ відмовилася визнавати влучання української ракети та почала вигадувати свої </a:t>
            </a:r>
            <a:r>
              <a:rPr lang="en-US" sz="2400" dirty="0"/>
              <a:t>“</a:t>
            </a:r>
            <a:r>
              <a:rPr lang="uk-UA" sz="2400" dirty="0"/>
              <a:t>версії</a:t>
            </a:r>
            <a:r>
              <a:rPr lang="en-US" sz="2400" dirty="0"/>
              <a:t>”</a:t>
            </a:r>
            <a:r>
              <a:rPr lang="uk-UA" sz="2400" dirty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5" y="157175"/>
            <a:ext cx="558208" cy="92709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57175"/>
            <a:ext cx="10383715" cy="1400530"/>
          </a:xfrm>
        </p:spPr>
        <p:txBody>
          <a:bodyPr/>
          <a:lstStyle/>
          <a:p>
            <a:r>
              <a:rPr lang="uk-UA" sz="3200" b="1" dirty="0"/>
              <a:t>Знищення ракетного крейсеру </a:t>
            </a:r>
            <a:r>
              <a:rPr lang="en-US" sz="3200" b="1" dirty="0"/>
              <a:t>“</a:t>
            </a:r>
            <a:r>
              <a:rPr lang="uk-UA" sz="3200" b="1" dirty="0"/>
              <a:t>Москва</a:t>
            </a:r>
            <a:r>
              <a:rPr lang="en-US" sz="3200" b="1" dirty="0"/>
              <a:t>”</a:t>
            </a:r>
            <a:endParaRPr lang="uk-UA" sz="3200" b="1" dirty="0"/>
          </a:p>
        </p:txBody>
      </p:sp>
      <p:pic>
        <p:nvPicPr>
          <p:cNvPr id="4098" name="Picture 2" descr="США надали розвідувальні дані, які допомогли Україні потопити крейсер &quot; Москва&quot; - ЗМІ - BBC News Украї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18" y="1557705"/>
            <a:ext cx="5770782" cy="3246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0990" y="4803771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Крейсер </a:t>
            </a:r>
            <a:r>
              <a:rPr lang="en-US" dirty="0"/>
              <a:t>“</a:t>
            </a:r>
            <a:r>
              <a:rPr lang="uk-UA" dirty="0"/>
              <a:t>Москва</a:t>
            </a:r>
            <a:r>
              <a:rPr lang="en-US" dirty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571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2548F17-15F1-7F6A-0B8C-C73938AF3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1743" b="3671"/>
          <a:stretch/>
        </p:blipFill>
        <p:spPr>
          <a:xfrm>
            <a:off x="-3048" y="-94583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1F9C01-DFE4-FEAD-7C66-FDB3B3932C3B}"/>
              </a:ext>
            </a:extLst>
          </p:cNvPr>
          <p:cNvSpPr txBox="1"/>
          <p:nvPr/>
        </p:nvSpPr>
        <p:spPr>
          <a:xfrm>
            <a:off x="576714" y="1135118"/>
            <a:ext cx="4536014" cy="41771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latin typeface="Georgia"/>
              </a:rPr>
              <a:t>16 </a:t>
            </a:r>
            <a:r>
              <a:rPr lang="en-US" b="1" dirty="0" err="1">
                <a:solidFill>
                  <a:srgbClr val="FFFFFF"/>
                </a:solidFill>
                <a:latin typeface="Georgia"/>
              </a:rPr>
              <a:t>травня</a:t>
            </a:r>
            <a:r>
              <a:rPr lang="uk-UA" b="1" dirty="0">
                <a:solidFill>
                  <a:srgbClr val="FFFFFF"/>
                </a:solidFill>
                <a:latin typeface="Georgia"/>
              </a:rPr>
              <a:t> 2022 р.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- 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за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рішенням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вищого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військового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командування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uk-UA" dirty="0">
                <a:solidFill>
                  <a:srgbClr val="FFFFFF"/>
                </a:solidFill>
                <a:latin typeface="Georgia"/>
              </a:rPr>
              <a:t>України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було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віддано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наказ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командирам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військових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підрозділів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що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знаходяться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на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"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Азовсталі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"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зберегти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життя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особового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складу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та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припинити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оборону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.</a:t>
            </a:r>
            <a:endParaRPr lang="ru-RU" dirty="0">
              <a:latin typeface="Georgi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latin typeface="Georgia"/>
              </a:rPr>
              <a:t>За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домовленність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з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російськими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військами</a:t>
            </a:r>
            <a:r>
              <a:rPr lang="uk-UA" dirty="0">
                <a:solidFill>
                  <a:srgbClr val="FFFFFF"/>
                </a:solidFill>
                <a:latin typeface="Georgia"/>
              </a:rPr>
              <a:t>,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українських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військових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мали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вивезти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на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окуповану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територію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uk-UA" dirty="0">
                <a:solidFill>
                  <a:srgbClr val="FFFFFF"/>
                </a:solidFill>
                <a:latin typeface="Georgia"/>
                <a:cs typeface="Calibri" panose="020F0502020204030204"/>
              </a:rPr>
              <a:t>Бої за Маріуполь </a:t>
            </a:r>
            <a:r>
              <a:rPr lang="en-US" dirty="0" err="1">
                <a:solidFill>
                  <a:srgbClr val="FFFFFF"/>
                </a:solidFill>
                <a:latin typeface="Georgia"/>
                <a:cs typeface="Calibri" panose="020F0502020204030204"/>
              </a:rPr>
              <a:t>припин</a:t>
            </a:r>
            <a:r>
              <a:rPr lang="uk-UA" dirty="0" err="1">
                <a:solidFill>
                  <a:srgbClr val="FFFFFF"/>
                </a:solidFill>
                <a:latin typeface="Georgia"/>
                <a:cs typeface="Calibri" panose="020F0502020204030204"/>
              </a:rPr>
              <a:t>ялися</a:t>
            </a:r>
            <a:r>
              <a:rPr lang="en-US" dirty="0">
                <a:solidFill>
                  <a:srgbClr val="FFFFFF"/>
                </a:solidFill>
                <a:latin typeface="Georgia"/>
                <a:cs typeface="Calibri" panose="020F0502020204030204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09497-4C1B-1F35-3F7F-F516F112BCDC}"/>
              </a:ext>
            </a:extLst>
          </p:cNvPr>
          <p:cNvSpPr txBox="1"/>
          <p:nvPr/>
        </p:nvSpPr>
        <p:spPr>
          <a:xfrm>
            <a:off x="579782" y="323021"/>
            <a:ext cx="108554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Виведення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українських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військових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 з "</a:t>
            </a:r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Азовсталі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81757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4"/>
          <p:cNvSpPr txBox="1">
            <a:spLocks noChangeArrowheads="1"/>
          </p:cNvSpPr>
          <p:nvPr/>
        </p:nvSpPr>
        <p:spPr bwMode="auto">
          <a:xfrm>
            <a:off x="2022288" y="1319305"/>
            <a:ext cx="9175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 i="1" dirty="0">
                <a:solidFill>
                  <a:schemeClr val="bg1"/>
                </a:solidFill>
                <a:latin typeface="Times New Roman" pitchFamily="18" charset="0"/>
              </a:rPr>
              <a:t>ІСТОРІЯ пишеться сьогодні…</a:t>
            </a:r>
          </a:p>
          <a:p>
            <a:r>
              <a:rPr lang="uk-UA" sz="7200" i="1" dirty="0">
                <a:solidFill>
                  <a:schemeClr val="bg1"/>
                </a:solidFill>
                <a:latin typeface="Times New Roman" pitchFamily="18" charset="0"/>
              </a:rPr>
              <a:t>Слава Україні!!!</a:t>
            </a:r>
          </a:p>
          <a:p>
            <a:r>
              <a:rPr lang="uk-UA" sz="7200" i="1" dirty="0">
                <a:solidFill>
                  <a:schemeClr val="bg1"/>
                </a:solidFill>
                <a:latin typeface="Times New Roman" pitchFamily="18" charset="0"/>
              </a:rPr>
              <a:t>Дякую за увагу!!!</a:t>
            </a:r>
            <a:endParaRPr lang="ru-RU" sz="72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-90488"/>
            <a:ext cx="12192000" cy="399573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500" b="1" i="1" dirty="0"/>
              <a:t>Гібридна війна</a:t>
            </a:r>
            <a:r>
              <a:rPr lang="uk-UA" sz="2500" i="1" dirty="0"/>
              <a:t> — війна з поєднанням </a:t>
            </a:r>
            <a:r>
              <a:rPr lang="uk-UA" sz="2500" b="1" i="1" dirty="0"/>
              <a:t>застосування зброї</a:t>
            </a:r>
            <a:r>
              <a:rPr lang="uk-UA" sz="2500" i="1" dirty="0"/>
              <a:t>, </a:t>
            </a:r>
            <a:r>
              <a:rPr lang="uk-UA" sz="2500" b="1" i="1" dirty="0"/>
              <a:t>партизанської війни, тероризму та злочинної поведінки </a:t>
            </a:r>
            <a:r>
              <a:rPr lang="uk-UA" sz="2500" i="1" dirty="0"/>
              <a:t>з метою досягнення певних політичних цілей, основним інструментом якої є </a:t>
            </a:r>
            <a:r>
              <a:rPr lang="uk-UA" sz="2500" b="1" i="1" dirty="0"/>
              <a:t>створення державою-агресором </a:t>
            </a:r>
            <a:r>
              <a:rPr lang="uk-UA" sz="2500" i="1" dirty="0"/>
              <a:t>в державі, обраній для агресії, </a:t>
            </a:r>
            <a:r>
              <a:rPr lang="uk-UA" sz="2500" b="1" i="1" dirty="0"/>
              <a:t>внутрішніх протиріч та конфліктів</a:t>
            </a:r>
            <a:r>
              <a:rPr lang="uk-UA" sz="2500" i="1" dirty="0"/>
              <a:t> з подальшим їх використанням </a:t>
            </a:r>
            <a:r>
              <a:rPr lang="uk-UA" sz="2500" b="1" i="1" dirty="0"/>
              <a:t>для досягнення політичних цілей агресії,</a:t>
            </a:r>
            <a:r>
              <a:rPr lang="uk-UA" sz="2500" i="1" dirty="0"/>
              <a:t> які звичайно досягаються звичайною війною. </a:t>
            </a:r>
            <a:endParaRPr lang="ru-RU" sz="25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4709" y="2183778"/>
            <a:ext cx="5567733" cy="313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7224" y="2921000"/>
            <a:ext cx="5085066" cy="382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291" y="2921000"/>
            <a:ext cx="5732960" cy="381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765175" y="0"/>
            <a:ext cx="9601200" cy="1485900"/>
          </a:xfrm>
        </p:spPr>
        <p:txBody>
          <a:bodyPr/>
          <a:lstStyle/>
          <a:p>
            <a:pPr eaLnBrk="1" hangingPunct="1"/>
            <a:r>
              <a:rPr lang="uk-UA" sz="3200"/>
              <a:t>Компоненти гібридної війни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1600" y="492125"/>
            <a:ext cx="6461125" cy="6572250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Створення внутрішніх суспільних протиріч через пропаганду з її переходом у інформаційну війну;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Створення економічних проблем через економічне протистояння з переходом в економічну війну та протидію зв'язкам країни-жертви з сусідніми країнами;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Підтримка сепаратизму та тероризму аж до актів державного тероризму; побудова псевдодержавних утворень як гібридного ідеал-проекту державотворення;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Сприяння створенню нерегулярних збройних формувань (повстанців, партизан та ін.) та їх оснащення;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Сторона-агресор намагається та може залишатися публічно непричетною до розв'язаного конфлікту.</a:t>
            </a:r>
            <a:endParaRPr lang="ru-RU" sz="96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3856" y="232311"/>
            <a:ext cx="4088144" cy="303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/>
          </a:blip>
          <a:srcRect l="17982" r="1703"/>
          <a:stretch/>
        </p:blipFill>
        <p:spPr>
          <a:xfrm>
            <a:off x="6507678" y="2097128"/>
            <a:ext cx="4001984" cy="280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865885" y="3153054"/>
            <a:ext cx="4239955" cy="282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23855" y="3778080"/>
            <a:ext cx="4626976" cy="307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 b="6532"/>
          <a:stretch>
            <a:fillRect/>
          </a:stretch>
        </p:blipFill>
        <p:spPr bwMode="auto">
          <a:xfrm>
            <a:off x="6446838" y="950913"/>
            <a:ext cx="574516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33300" cy="1485900"/>
          </a:xfrm>
        </p:spPr>
        <p:txBody>
          <a:bodyPr/>
          <a:lstStyle/>
          <a:p>
            <a:pPr eaLnBrk="1" hangingPunct="1"/>
            <a:r>
              <a:rPr lang="uk-UA" sz="2800" b="1"/>
              <a:t>Передумови початку гібридної війни на Сході Україні</a:t>
            </a:r>
            <a:endParaRPr lang="ru-RU" sz="280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87313" y="534988"/>
            <a:ext cx="4849812" cy="6145212"/>
          </a:xfrm>
        </p:spPr>
        <p:txBody>
          <a:bodyPr/>
          <a:lstStyle/>
          <a:p>
            <a:pPr algn="just" eaLnBrk="1" hangingPunct="1"/>
            <a:r>
              <a:rPr lang="uk-UA"/>
              <a:t>наявність у РФ значного політичного прошарку, зацікавленого у реалізації власних імперських амбіцій;</a:t>
            </a:r>
            <a:endParaRPr lang="ru-RU"/>
          </a:p>
          <a:p>
            <a:pPr algn="just" eaLnBrk="1" hangingPunct="1"/>
            <a:r>
              <a:rPr lang="uk-UA"/>
              <a:t>прагнення РФ повернути світ від багатополярного стану до біполярного;</a:t>
            </a:r>
            <a:endParaRPr lang="ru-RU"/>
          </a:p>
          <a:p>
            <a:pPr algn="just" eaLnBrk="1" hangingPunct="1"/>
            <a:r>
              <a:rPr lang="uk-UA"/>
              <a:t>усвідомлення керівництвом РФ загрози, якою буде для неї успішна Україна;</a:t>
            </a:r>
            <a:endParaRPr lang="ru-RU"/>
          </a:p>
          <a:p>
            <a:pPr algn="just" eaLnBrk="1" hangingPunct="1"/>
            <a:r>
              <a:rPr lang="uk-UA"/>
              <a:t>залежність значної частини ЄС від поставок російських енергоносіїв;</a:t>
            </a:r>
            <a:endParaRPr lang="ru-RU"/>
          </a:p>
          <a:p>
            <a:pPr algn="just" eaLnBrk="1" hangingPunct="1"/>
            <a:r>
              <a:rPr lang="uk-UA"/>
              <a:t>очевидне бажання Кремля шляхом підкорення України зламати волю до опору не лише країн СНД, але і республік Балтії та Польщі.</a:t>
            </a:r>
            <a:endParaRPr lang="ru-RU"/>
          </a:p>
          <a:p>
            <a:pPr eaLnBrk="1" hangingPunct="1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35382" y="534390"/>
            <a:ext cx="6509313" cy="328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5381" y="3705101"/>
            <a:ext cx="6509313" cy="3152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385888" y="-90488"/>
            <a:ext cx="11191875" cy="1485901"/>
          </a:xfrm>
        </p:spPr>
        <p:txBody>
          <a:bodyPr/>
          <a:lstStyle/>
          <a:p>
            <a:pPr eaLnBrk="1" hangingPunct="1"/>
            <a:r>
              <a:rPr lang="ru-RU"/>
              <a:t>Причини г</a:t>
            </a:r>
            <a:r>
              <a:rPr lang="uk-UA"/>
              <a:t>ібридної війни на Сході України </a:t>
            </a:r>
            <a:endParaRPr lang="ru-RU"/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52463"/>
            <a:ext cx="12192000" cy="62055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-90488"/>
            <a:ext cx="12522200" cy="1485901"/>
          </a:xfrm>
        </p:spPr>
        <p:txBody>
          <a:bodyPr/>
          <a:lstStyle/>
          <a:p>
            <a:pPr algn="just" eaLnBrk="1" hangingPunct="1"/>
            <a:r>
              <a:rPr lang="uk-UA" sz="3600"/>
              <a:t>1. </a:t>
            </a:r>
            <a:r>
              <a:rPr lang="uk-UA" sz="2800"/>
              <a:t>Геополітичні прагнення Москви на лідерство в сучасному світі</a:t>
            </a:r>
            <a:endParaRPr lang="ru-RU" sz="2800"/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52463"/>
            <a:ext cx="12192000" cy="62150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-90488" y="-88900"/>
            <a:ext cx="12561888" cy="1257300"/>
          </a:xfrm>
        </p:spPr>
        <p:txBody>
          <a:bodyPr/>
          <a:lstStyle/>
          <a:p>
            <a:pPr eaLnBrk="1" hangingPunct="1"/>
            <a:r>
              <a:rPr lang="uk-UA" sz="2800"/>
              <a:t>2. Наміри щодо захоплення нових територій, зокрема й за межами колишнього Радянського Союзу напередодні його розпаду</a:t>
            </a:r>
            <a:br>
              <a:rPr lang="ru-RU" sz="3200"/>
            </a:br>
            <a:endParaRPr lang="ru-RU" sz="320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46138"/>
            <a:ext cx="12192000" cy="61007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645</TotalTime>
  <Words>1058</Words>
  <Application>Microsoft Office PowerPoint</Application>
  <PresentationFormat>Широкоэкранный</PresentationFormat>
  <Paragraphs>95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Georgia</vt:lpstr>
      <vt:lpstr>Times New Roman</vt:lpstr>
      <vt:lpstr>Wingdings 3</vt:lpstr>
      <vt:lpstr>Ион</vt:lpstr>
      <vt:lpstr>Презентация PowerPoint</vt:lpstr>
      <vt:lpstr>Що ми вивчаємо:</vt:lpstr>
      <vt:lpstr>Презентация PowerPoint</vt:lpstr>
      <vt:lpstr>Презентация PowerPoint</vt:lpstr>
      <vt:lpstr>Компоненти гібридної війни</vt:lpstr>
      <vt:lpstr>Передумови початку гібридної війни на Сході Україні</vt:lpstr>
      <vt:lpstr>Причини гібридної війни на Сході України </vt:lpstr>
      <vt:lpstr>1. Геополітичні прагнення Москви на лідерство в сучасному світі</vt:lpstr>
      <vt:lpstr>2. Наміри щодо захоплення нових територій, зокрема й за межами колишнього Радянського Союзу напередодні його розпаду </vt:lpstr>
      <vt:lpstr> 3. Створення «осі безпеки» з огляду на розширення НАТО та розміщення елементів ПРО в Європі </vt:lpstr>
      <vt:lpstr>4. Зміщення акцентів населення Росії з внутрішніх проблем держави на зовнішні за рахунок формування образу «ворога», згуртування нації навколо міфічної ідеї «руського міра» </vt:lpstr>
      <vt:lpstr>5. Наміри щодо погіршення економічного потенціалу інших країн</vt:lpstr>
      <vt:lpstr>6. Тиск на інші країни заради їх вимушеної лояльності</vt:lpstr>
      <vt:lpstr>Характерними особливостями гібридної війни РФ проти України є: </vt:lpstr>
      <vt:lpstr>Презентация PowerPoint</vt:lpstr>
      <vt:lpstr>Презентация PowerPoint</vt:lpstr>
      <vt:lpstr>Проблематика регулювання гібридних воєн міжнародним правом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 ГІБРИДНОЇ ВІЙНИ НЕ ПЕРЕМОГА, А РОЗХИТУВАННЯ</vt:lpstr>
      <vt:lpstr>Активізація «гібридної війни» РФ проти України в 2014</vt:lpstr>
      <vt:lpstr>Презентация PowerPoint</vt:lpstr>
      <vt:lpstr>Неготовність України до гібридної війни з боку РФ у 2014 р.  </vt:lpstr>
      <vt:lpstr>Презентация PowerPoint</vt:lpstr>
      <vt:lpstr>Презентация PowerPoint</vt:lpstr>
      <vt:lpstr>Презентация PowerPoint</vt:lpstr>
      <vt:lpstr>Презентация PowerPoint</vt:lpstr>
      <vt:lpstr>Знищення ракетного крейсеру “Москва”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ГІБРИДНА</dc:title>
  <dc:creator>Г.Ф.</dc:creator>
  <cp:lastModifiedBy>Дом</cp:lastModifiedBy>
  <cp:revision>165</cp:revision>
  <dcterms:created xsi:type="dcterms:W3CDTF">2020-03-03T17:58:59Z</dcterms:created>
  <dcterms:modified xsi:type="dcterms:W3CDTF">2023-01-07T22:11:19Z</dcterms:modified>
</cp:coreProperties>
</file>