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59" r:id="rId5"/>
    <p:sldId id="268" r:id="rId6"/>
    <p:sldId id="273" r:id="rId7"/>
    <p:sldId id="260" r:id="rId8"/>
    <p:sldId id="269" r:id="rId9"/>
    <p:sldId id="261" r:id="rId10"/>
    <p:sldId id="281" r:id="rId11"/>
    <p:sldId id="262" r:id="rId12"/>
    <p:sldId id="274" r:id="rId13"/>
    <p:sldId id="263" r:id="rId14"/>
    <p:sldId id="270" r:id="rId15"/>
    <p:sldId id="264" r:id="rId16"/>
    <p:sldId id="275" r:id="rId17"/>
    <p:sldId id="276" r:id="rId18"/>
    <p:sldId id="271" r:id="rId19"/>
    <p:sldId id="265" r:id="rId20"/>
    <p:sldId id="277" r:id="rId21"/>
    <p:sldId id="278" r:id="rId22"/>
    <p:sldId id="279" r:id="rId23"/>
    <p:sldId id="266" r:id="rId24"/>
    <p:sldId id="280" r:id="rId25"/>
    <p:sldId id="272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D8EF2-9A64-4E8A-A169-3B2C2E55B4D9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18417-9226-4EC1-ACAC-A551C732E9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D8EF2-9A64-4E8A-A169-3B2C2E55B4D9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18417-9226-4EC1-ACAC-A551C732E9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D8EF2-9A64-4E8A-A169-3B2C2E55B4D9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18417-9226-4EC1-ACAC-A551C732E9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D8EF2-9A64-4E8A-A169-3B2C2E55B4D9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18417-9226-4EC1-ACAC-A551C732E9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D8EF2-9A64-4E8A-A169-3B2C2E55B4D9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18417-9226-4EC1-ACAC-A551C732E9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D8EF2-9A64-4E8A-A169-3B2C2E55B4D9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18417-9226-4EC1-ACAC-A551C732E9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D8EF2-9A64-4E8A-A169-3B2C2E55B4D9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18417-9226-4EC1-ACAC-A551C732E9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D8EF2-9A64-4E8A-A169-3B2C2E55B4D9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18417-9226-4EC1-ACAC-A551C732E9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D8EF2-9A64-4E8A-A169-3B2C2E55B4D9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18417-9226-4EC1-ACAC-A551C732E9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D8EF2-9A64-4E8A-A169-3B2C2E55B4D9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18417-9226-4EC1-ACAC-A551C732E9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D8EF2-9A64-4E8A-A169-3B2C2E55B4D9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18417-9226-4EC1-ACAC-A551C732E9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D8EF2-9A64-4E8A-A169-3B2C2E55B4D9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18417-9226-4EC1-ACAC-A551C732E94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000" dirty="0" err="1" smtClean="0"/>
              <a:t>Поняття</a:t>
            </a:r>
            <a:r>
              <a:rPr lang="ru-RU" sz="6000" dirty="0" smtClean="0"/>
              <a:t> </a:t>
            </a:r>
            <a:r>
              <a:rPr lang="uk-UA" sz="6000" dirty="0" smtClean="0"/>
              <a:t>інноваційного менеджменту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mtClean="0"/>
              <a:t>Інновація - </a:t>
            </a:r>
            <a:endParaRPr lang="ru-RU" smtClean="0"/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uk-UA" smtClean="0"/>
              <a:t>результат розробки та впровадження нової чи вдосконаленої технології у галузях промисловості й управлінні; комерційній і маркетинговій діяльності; соціальній сфері, що при застосуванні дозволяє здобути комплексний ефект </a:t>
            </a:r>
            <a:endParaRPr lang="ru-RU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Ліцензія</a:t>
            </a:r>
            <a:r>
              <a:rPr lang="ru-RU" dirty="0" smtClean="0"/>
              <a:t> -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дозвіл</a:t>
            </a:r>
            <a:r>
              <a:rPr lang="ru-RU" dirty="0" smtClean="0"/>
              <a:t>  </a:t>
            </a:r>
            <a:r>
              <a:rPr lang="ru-RU" dirty="0" err="1" smtClean="0"/>
              <a:t>патентовласника</a:t>
            </a:r>
            <a:r>
              <a:rPr lang="ru-RU" dirty="0" smtClean="0"/>
              <a:t>  </a:t>
            </a:r>
            <a:r>
              <a:rPr lang="ru-RU" dirty="0" err="1" smtClean="0"/>
              <a:t>використовувати</a:t>
            </a:r>
            <a:r>
              <a:rPr lang="ru-RU" dirty="0" smtClean="0"/>
              <a:t>  </a:t>
            </a:r>
            <a:r>
              <a:rPr lang="ru-RU" dirty="0" err="1" smtClean="0"/>
              <a:t>його</a:t>
            </a:r>
            <a:r>
              <a:rPr lang="ru-RU" dirty="0" smtClean="0"/>
              <a:t>  </a:t>
            </a:r>
            <a:r>
              <a:rPr lang="ru-RU" dirty="0" err="1" smtClean="0"/>
              <a:t>винахід</a:t>
            </a:r>
            <a:r>
              <a:rPr lang="ru-RU" dirty="0" smtClean="0"/>
              <a:t>  на </a:t>
            </a:r>
            <a:r>
              <a:rPr lang="ru-RU" dirty="0" err="1" smtClean="0"/>
              <a:t>певний</a:t>
            </a:r>
            <a:r>
              <a:rPr lang="ru-RU" dirty="0" smtClean="0"/>
              <a:t> </a:t>
            </a:r>
            <a:r>
              <a:rPr lang="ru-RU" dirty="0" err="1" smtClean="0"/>
              <a:t>термін</a:t>
            </a:r>
            <a:r>
              <a:rPr lang="ru-RU" dirty="0" smtClean="0"/>
              <a:t> за </a:t>
            </a:r>
            <a:r>
              <a:rPr lang="ru-RU" dirty="0" err="1" smtClean="0"/>
              <a:t>певну</a:t>
            </a:r>
            <a:r>
              <a:rPr lang="ru-RU" dirty="0" smtClean="0"/>
              <a:t> оплату </a:t>
            </a:r>
            <a:r>
              <a:rPr lang="ru-RU" dirty="0" err="1" smtClean="0"/>
              <a:t>іншими</a:t>
            </a:r>
            <a:r>
              <a:rPr lang="ru-RU" dirty="0" smtClean="0"/>
              <a:t> </a:t>
            </a:r>
            <a:r>
              <a:rPr lang="ru-RU" dirty="0" err="1" smtClean="0"/>
              <a:t>ліцензіатами</a:t>
            </a:r>
            <a:r>
              <a:rPr lang="ru-RU" dirty="0" smtClean="0"/>
              <a:t>. Як правило,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дозволи</a:t>
            </a:r>
            <a:r>
              <a:rPr lang="ru-RU" dirty="0" smtClean="0"/>
              <a:t> </a:t>
            </a:r>
            <a:r>
              <a:rPr lang="ru-RU" dirty="0" err="1" smtClean="0"/>
              <a:t>видаються</a:t>
            </a:r>
            <a:r>
              <a:rPr lang="ru-RU" dirty="0" smtClean="0"/>
              <a:t> на </a:t>
            </a:r>
            <a:r>
              <a:rPr lang="ru-RU" dirty="0" err="1" smtClean="0"/>
              <a:t>комерційне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виробниче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винаходу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err="1" smtClean="0"/>
              <a:t>Наукомісткість</a:t>
            </a:r>
            <a:r>
              <a:rPr lang="ru-RU" b="1" i="1" dirty="0" smtClean="0"/>
              <a:t> (</a:t>
            </a:r>
            <a:r>
              <a:rPr lang="ru-RU" b="1" i="1" dirty="0" err="1" smtClean="0"/>
              <a:t>наукоємність</a:t>
            </a:r>
            <a:r>
              <a:rPr lang="ru-RU" b="1" i="1" dirty="0" smtClean="0"/>
              <a:t>) </a:t>
            </a:r>
            <a:r>
              <a:rPr lang="ru-RU" b="1" i="1" dirty="0" err="1" smtClean="0"/>
              <a:t>продукції</a:t>
            </a:r>
            <a:r>
              <a:rPr lang="ru-RU" b="1" i="1" dirty="0" smtClean="0"/>
              <a:t>—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важливий</a:t>
            </a:r>
            <a:r>
              <a:rPr lang="ru-RU" dirty="0" smtClean="0"/>
              <a:t> </a:t>
            </a:r>
            <a:r>
              <a:rPr lang="ru-RU" dirty="0" err="1" smtClean="0"/>
              <a:t>показник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характеризує</a:t>
            </a:r>
            <a:r>
              <a:rPr lang="ru-RU" dirty="0" smtClean="0"/>
              <a:t> </a:t>
            </a:r>
            <a:r>
              <a:rPr lang="ru-RU" dirty="0" err="1" smtClean="0"/>
              <a:t>науково-технічний</a:t>
            </a:r>
            <a:r>
              <a:rPr lang="ru-RU" dirty="0" smtClean="0"/>
              <a:t> </a:t>
            </a:r>
            <a:r>
              <a:rPr lang="ru-RU" dirty="0" err="1" smtClean="0"/>
              <a:t>потенціал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 та </a:t>
            </a:r>
            <a:r>
              <a:rPr lang="ru-RU" dirty="0" err="1" smtClean="0"/>
              <a:t>визначається</a:t>
            </a:r>
            <a:r>
              <a:rPr lang="ru-RU" dirty="0" smtClean="0"/>
              <a:t> як </a:t>
            </a:r>
            <a:r>
              <a:rPr lang="ru-RU" dirty="0" err="1" smtClean="0"/>
              <a:t>відношення</a:t>
            </a:r>
            <a:r>
              <a:rPr lang="ru-RU" dirty="0" smtClean="0"/>
              <a:t> </a:t>
            </a:r>
            <a:r>
              <a:rPr lang="ru-RU" dirty="0" err="1" smtClean="0"/>
              <a:t>витрат</a:t>
            </a:r>
            <a:r>
              <a:rPr lang="ru-RU" dirty="0" smtClean="0"/>
              <a:t> на НДДКР до </a:t>
            </a:r>
            <a:r>
              <a:rPr lang="ru-RU" dirty="0" err="1" smtClean="0"/>
              <a:t>обсягу</a:t>
            </a:r>
            <a:r>
              <a:rPr lang="ru-RU" dirty="0" smtClean="0"/>
              <a:t> продажу. </a:t>
            </a:r>
            <a:r>
              <a:rPr lang="ru-RU" dirty="0" err="1" smtClean="0"/>
              <a:t>Іншим</a:t>
            </a:r>
            <a:r>
              <a:rPr lang="ru-RU" dirty="0" smtClean="0"/>
              <a:t> </a:t>
            </a:r>
            <a:r>
              <a:rPr lang="ru-RU" dirty="0" err="1" smtClean="0"/>
              <a:t>показником</a:t>
            </a:r>
            <a:r>
              <a:rPr lang="ru-RU" dirty="0" smtClean="0"/>
              <a:t> </a:t>
            </a:r>
            <a:r>
              <a:rPr lang="ru-RU" dirty="0" err="1" smtClean="0"/>
              <a:t>наукомісткості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відношення</a:t>
            </a:r>
            <a:r>
              <a:rPr lang="ru-RU" dirty="0" smtClean="0"/>
              <a:t> </a:t>
            </a:r>
            <a:r>
              <a:rPr lang="ru-RU" dirty="0" err="1" smtClean="0"/>
              <a:t>задіяних</a:t>
            </a:r>
            <a:r>
              <a:rPr lang="ru-RU" dirty="0" smtClean="0"/>
              <a:t> у НДДКР до </a:t>
            </a:r>
            <a:r>
              <a:rPr lang="ru-RU" dirty="0" err="1" smtClean="0"/>
              <a:t>загальної</a:t>
            </a:r>
            <a:r>
              <a:rPr lang="ru-RU" dirty="0" smtClean="0"/>
              <a:t> </a:t>
            </a:r>
            <a:r>
              <a:rPr lang="ru-RU" dirty="0" err="1" smtClean="0"/>
              <a:t>кількості</a:t>
            </a:r>
            <a:r>
              <a:rPr lang="ru-RU" dirty="0" smtClean="0"/>
              <a:t> </a:t>
            </a:r>
            <a:r>
              <a:rPr lang="ru-RU" dirty="0" err="1" smtClean="0"/>
              <a:t>задіяних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Новація</a:t>
            </a:r>
            <a:r>
              <a:rPr lang="ru-RU" dirty="0" smtClean="0"/>
              <a:t> -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новий</a:t>
            </a:r>
            <a:r>
              <a:rPr lang="ru-RU" dirty="0" smtClean="0"/>
              <a:t> вид продукту, </a:t>
            </a:r>
            <a:r>
              <a:rPr lang="ru-RU" dirty="0" err="1" smtClean="0"/>
              <a:t>технології</a:t>
            </a:r>
            <a:r>
              <a:rPr lang="ru-RU" dirty="0" smtClean="0"/>
              <a:t>, методу як </a:t>
            </a:r>
            <a:r>
              <a:rPr lang="ru-RU" dirty="0" err="1" smtClean="0"/>
              <a:t>кінцевий</a:t>
            </a:r>
            <a:r>
              <a:rPr lang="ru-RU" dirty="0" smtClean="0"/>
              <a:t> результат </a:t>
            </a:r>
            <a:r>
              <a:rPr lang="ru-RU" dirty="0" err="1" smtClean="0"/>
              <a:t>інноваційного</a:t>
            </a:r>
            <a:r>
              <a:rPr lang="ru-RU" dirty="0" smtClean="0"/>
              <a:t>  </a:t>
            </a:r>
            <a:r>
              <a:rPr lang="ru-RU" dirty="0" err="1" smtClean="0"/>
              <a:t>процесу</a:t>
            </a:r>
            <a:r>
              <a:rPr lang="ru-RU" dirty="0" smtClean="0"/>
              <a:t>,  </a:t>
            </a:r>
            <a:r>
              <a:rPr lang="ru-RU" dirty="0" err="1" smtClean="0"/>
              <a:t>що</a:t>
            </a:r>
            <a:r>
              <a:rPr lang="ru-RU" dirty="0" smtClean="0"/>
              <a:t>  </a:t>
            </a:r>
            <a:r>
              <a:rPr lang="ru-RU" dirty="0" err="1" smtClean="0"/>
              <a:t>його</a:t>
            </a:r>
            <a:r>
              <a:rPr lang="ru-RU" dirty="0" smtClean="0"/>
              <a:t>  </a:t>
            </a:r>
            <a:r>
              <a:rPr lang="ru-RU" dirty="0" err="1" smtClean="0"/>
              <a:t>потребує</a:t>
            </a:r>
            <a:r>
              <a:rPr lang="ru-RU" dirty="0" smtClean="0"/>
              <a:t>  </a:t>
            </a:r>
            <a:r>
              <a:rPr lang="ru-RU" dirty="0" err="1" smtClean="0"/>
              <a:t>суспільство</a:t>
            </a:r>
            <a:r>
              <a:rPr lang="ru-RU" dirty="0" smtClean="0"/>
              <a:t>.  У  </a:t>
            </a:r>
            <a:r>
              <a:rPr lang="ru-RU" dirty="0" err="1" smtClean="0"/>
              <a:t>новації</a:t>
            </a:r>
            <a:r>
              <a:rPr lang="ru-RU" dirty="0" smtClean="0"/>
              <a:t>  </a:t>
            </a:r>
            <a:r>
              <a:rPr lang="ru-RU" dirty="0" err="1" smtClean="0"/>
              <a:t>реалізуються</a:t>
            </a:r>
            <a:r>
              <a:rPr lang="ru-RU" dirty="0" smtClean="0"/>
              <a:t> </a:t>
            </a:r>
            <a:r>
              <a:rPr lang="ru-RU" dirty="0" err="1" smtClean="0"/>
              <a:t>нові</a:t>
            </a:r>
            <a:r>
              <a:rPr lang="ru-RU" dirty="0" smtClean="0"/>
              <a:t> </a:t>
            </a:r>
            <a:r>
              <a:rPr lang="ru-RU" dirty="0" err="1" smtClean="0"/>
              <a:t>наукові</a:t>
            </a:r>
            <a:r>
              <a:rPr lang="ru-RU" dirty="0" smtClean="0"/>
              <a:t> та </a:t>
            </a:r>
            <a:r>
              <a:rPr lang="ru-RU" dirty="0" err="1" smtClean="0"/>
              <a:t>технічні</a:t>
            </a:r>
            <a:r>
              <a:rPr lang="ru-RU" dirty="0" smtClean="0"/>
              <a:t> </a:t>
            </a:r>
            <a:r>
              <a:rPr lang="ru-RU" dirty="0" err="1" smtClean="0"/>
              <a:t>знання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приводять</a:t>
            </a:r>
            <a:r>
              <a:rPr lang="ru-RU" dirty="0" smtClean="0"/>
              <a:t> </a:t>
            </a:r>
            <a:r>
              <a:rPr lang="ru-RU" dirty="0" err="1" smtClean="0"/>
              <a:t>організацію</a:t>
            </a:r>
            <a:r>
              <a:rPr lang="ru-RU" dirty="0" smtClean="0"/>
              <a:t> до </a:t>
            </a:r>
            <a:r>
              <a:rPr lang="ru-RU" dirty="0" err="1" smtClean="0"/>
              <a:t>успіху</a:t>
            </a:r>
            <a:r>
              <a:rPr lang="ru-RU" dirty="0" smtClean="0"/>
              <a:t> на ринку. </a:t>
            </a:r>
            <a:r>
              <a:rPr lang="ru-RU" dirty="0" err="1" smtClean="0"/>
              <a:t>Процес</a:t>
            </a:r>
            <a:r>
              <a:rPr lang="ru-RU" dirty="0" smtClean="0"/>
              <a:t>   </a:t>
            </a:r>
            <a:r>
              <a:rPr lang="ru-RU" dirty="0" err="1" smtClean="0"/>
              <a:t>введення</a:t>
            </a:r>
            <a:r>
              <a:rPr lang="ru-RU" dirty="0" smtClean="0"/>
              <a:t>   </a:t>
            </a:r>
            <a:r>
              <a:rPr lang="ru-RU" dirty="0" err="1" smtClean="0"/>
              <a:t>новації</a:t>
            </a:r>
            <a:r>
              <a:rPr lang="ru-RU" dirty="0" smtClean="0"/>
              <a:t>   на   </a:t>
            </a:r>
            <a:r>
              <a:rPr lang="ru-RU" dirty="0" err="1" smtClean="0"/>
              <a:t>ринок</a:t>
            </a:r>
            <a:r>
              <a:rPr lang="ru-RU" dirty="0" smtClean="0"/>
              <a:t>   </a:t>
            </a:r>
            <a:r>
              <a:rPr lang="ru-RU" dirty="0" err="1" smtClean="0"/>
              <a:t>називається</a:t>
            </a:r>
            <a:r>
              <a:rPr lang="ru-RU" dirty="0" smtClean="0"/>
              <a:t>   </a:t>
            </a:r>
            <a:r>
              <a:rPr lang="ru-RU" dirty="0" err="1" smtClean="0"/>
              <a:t>процесом</a:t>
            </a:r>
            <a:r>
              <a:rPr lang="ru-RU" dirty="0" smtClean="0"/>
              <a:t>   </a:t>
            </a:r>
            <a:r>
              <a:rPr lang="ru-RU" dirty="0" err="1" smtClean="0"/>
              <a:t>комерціалізації</a:t>
            </a:r>
            <a:r>
              <a:rPr lang="ru-RU" dirty="0" smtClean="0"/>
              <a:t>. </a:t>
            </a:r>
            <a:r>
              <a:rPr lang="ru-RU" dirty="0" err="1" smtClean="0"/>
              <a:t>Новації</a:t>
            </a:r>
            <a:r>
              <a:rPr lang="ru-RU" dirty="0" smtClean="0"/>
              <a:t> </a:t>
            </a:r>
            <a:r>
              <a:rPr lang="ru-RU" dirty="0" err="1" smtClean="0"/>
              <a:t>формують</a:t>
            </a:r>
            <a:r>
              <a:rPr lang="ru-RU" dirty="0" smtClean="0"/>
              <a:t> </a:t>
            </a:r>
            <a:r>
              <a:rPr lang="ru-RU" dirty="0" err="1" smtClean="0"/>
              <a:t>ринок</a:t>
            </a:r>
            <a:r>
              <a:rPr lang="ru-RU" dirty="0" smtClean="0"/>
              <a:t> </a:t>
            </a:r>
            <a:r>
              <a:rPr lang="ru-RU" dirty="0" err="1" smtClean="0"/>
              <a:t>новацій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Нововведення</a:t>
            </a:r>
            <a:r>
              <a:rPr lang="ru-RU" dirty="0" smtClean="0"/>
              <a:t> -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  </a:t>
            </a:r>
            <a:r>
              <a:rPr lang="ru-RU" dirty="0" err="1" smtClean="0"/>
              <a:t>втілення</a:t>
            </a:r>
            <a:r>
              <a:rPr lang="ru-RU" dirty="0" smtClean="0"/>
              <a:t>  та  </a:t>
            </a:r>
            <a:r>
              <a:rPr lang="ru-RU" dirty="0" err="1" smtClean="0"/>
              <a:t>поширення</a:t>
            </a:r>
            <a:r>
              <a:rPr lang="ru-RU" dirty="0" smtClean="0"/>
              <a:t>  </a:t>
            </a:r>
            <a:r>
              <a:rPr lang="ru-RU" dirty="0" err="1" smtClean="0"/>
              <a:t>нових</a:t>
            </a:r>
            <a:r>
              <a:rPr lang="ru-RU" dirty="0" smtClean="0"/>
              <a:t>  </a:t>
            </a:r>
            <a:r>
              <a:rPr lang="ru-RU" dirty="0" err="1" smtClean="0"/>
              <a:t>видів</a:t>
            </a:r>
            <a:r>
              <a:rPr lang="ru-RU" dirty="0" smtClean="0"/>
              <a:t>  </a:t>
            </a:r>
            <a:r>
              <a:rPr lang="ru-RU" dirty="0" err="1" smtClean="0"/>
              <a:t>продуктів</a:t>
            </a:r>
            <a:r>
              <a:rPr lang="ru-RU" dirty="0" smtClean="0"/>
              <a:t>, </a:t>
            </a:r>
            <a:r>
              <a:rPr lang="ru-RU" dirty="0" err="1" smtClean="0"/>
              <a:t>послуг</a:t>
            </a:r>
            <a:r>
              <a:rPr lang="ru-RU" dirty="0" smtClean="0"/>
              <a:t>,   </a:t>
            </a:r>
            <a:r>
              <a:rPr lang="ru-RU" dirty="0" err="1" smtClean="0"/>
              <a:t>виробничих</a:t>
            </a:r>
            <a:r>
              <a:rPr lang="ru-RU" dirty="0" smtClean="0"/>
              <a:t>   </a:t>
            </a:r>
            <a:r>
              <a:rPr lang="ru-RU" dirty="0" err="1" smtClean="0"/>
              <a:t>процесів</a:t>
            </a:r>
            <a:r>
              <a:rPr lang="ru-RU" dirty="0" smtClean="0"/>
              <a:t>,   </a:t>
            </a:r>
            <a:r>
              <a:rPr lang="ru-RU" dirty="0" err="1" smtClean="0"/>
              <a:t>ідей</a:t>
            </a:r>
            <a:r>
              <a:rPr lang="ru-RU" dirty="0" smtClean="0"/>
              <a:t>,   </a:t>
            </a:r>
            <a:r>
              <a:rPr lang="ru-RU" dirty="0" err="1" smtClean="0"/>
              <a:t>методів</a:t>
            </a:r>
            <a:r>
              <a:rPr lang="ru-RU" dirty="0" smtClean="0"/>
              <a:t>   </a:t>
            </a:r>
            <a:r>
              <a:rPr lang="ru-RU" dirty="0" err="1" smtClean="0"/>
              <a:t>роботи</a:t>
            </a:r>
            <a:r>
              <a:rPr lang="ru-RU" dirty="0" smtClean="0"/>
              <a:t>,   </a:t>
            </a:r>
            <a:r>
              <a:rPr lang="ru-RU" dirty="0" err="1" smtClean="0"/>
              <a:t>усього</a:t>
            </a:r>
            <a:r>
              <a:rPr lang="ru-RU" dirty="0" smtClean="0"/>
              <a:t>   нового  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середовища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Ноу-хау (буквально «знаю як») -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 </a:t>
            </a:r>
            <a:r>
              <a:rPr lang="ru-RU" dirty="0" err="1" smtClean="0"/>
              <a:t>технічні</a:t>
            </a:r>
            <a:r>
              <a:rPr lang="ru-RU" dirty="0" smtClean="0"/>
              <a:t> </a:t>
            </a:r>
            <a:r>
              <a:rPr lang="ru-RU" dirty="0" err="1" smtClean="0"/>
              <a:t>знання</a:t>
            </a:r>
            <a:r>
              <a:rPr lang="ru-RU" dirty="0" smtClean="0"/>
              <a:t> та </a:t>
            </a:r>
            <a:r>
              <a:rPr lang="ru-RU" dirty="0" err="1" smtClean="0"/>
              <a:t>практичний</a:t>
            </a:r>
            <a:r>
              <a:rPr lang="ru-RU" dirty="0" smtClean="0"/>
              <a:t> </a:t>
            </a:r>
            <a:r>
              <a:rPr lang="ru-RU" dirty="0" err="1" smtClean="0"/>
              <a:t>досвід</a:t>
            </a:r>
            <a:r>
              <a:rPr lang="ru-RU" dirty="0" smtClean="0"/>
              <a:t> </a:t>
            </a:r>
            <a:r>
              <a:rPr lang="ru-RU" dirty="0" err="1" smtClean="0"/>
              <a:t>інноваційного</a:t>
            </a:r>
            <a:r>
              <a:rPr lang="ru-RU" dirty="0" smtClean="0"/>
              <a:t> характеру,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становлять</a:t>
            </a:r>
            <a:r>
              <a:rPr lang="ru-RU" dirty="0" smtClean="0"/>
              <a:t> </a:t>
            </a:r>
            <a:r>
              <a:rPr lang="ru-RU" dirty="0" err="1" smtClean="0"/>
              <a:t>комерційну</a:t>
            </a:r>
            <a:r>
              <a:rPr lang="ru-RU" dirty="0" smtClean="0"/>
              <a:t> </a:t>
            </a:r>
            <a:r>
              <a:rPr lang="ru-RU" dirty="0" err="1" smtClean="0"/>
              <a:t>цінність</a:t>
            </a:r>
            <a:r>
              <a:rPr lang="ru-RU" dirty="0" smtClean="0"/>
              <a:t>, </a:t>
            </a:r>
            <a:r>
              <a:rPr lang="ru-RU" dirty="0" err="1" smtClean="0"/>
              <a:t>застосовуються</a:t>
            </a:r>
            <a:r>
              <a:rPr lang="ru-RU" dirty="0" smtClean="0"/>
              <a:t> у </a:t>
            </a:r>
            <a:r>
              <a:rPr lang="ru-RU" dirty="0" err="1" smtClean="0"/>
              <a:t>виробництві</a:t>
            </a:r>
            <a:r>
              <a:rPr lang="ru-RU" dirty="0" smtClean="0"/>
              <a:t>  та  </a:t>
            </a:r>
            <a:r>
              <a:rPr lang="ru-RU" dirty="0" err="1" smtClean="0"/>
              <a:t>професійній</a:t>
            </a:r>
            <a:r>
              <a:rPr lang="ru-RU" dirty="0" smtClean="0"/>
              <a:t>  </a:t>
            </a:r>
            <a:r>
              <a:rPr lang="ru-RU" dirty="0" err="1" smtClean="0"/>
              <a:t>практиці</a:t>
            </a:r>
            <a:r>
              <a:rPr lang="ru-RU" dirty="0" smtClean="0"/>
              <a:t>,  </a:t>
            </a:r>
            <a:r>
              <a:rPr lang="ru-RU" dirty="0" err="1" smtClean="0"/>
              <a:t>але</a:t>
            </a:r>
            <a:r>
              <a:rPr lang="ru-RU" dirty="0" smtClean="0"/>
              <a:t>  не  </a:t>
            </a:r>
            <a:r>
              <a:rPr lang="ru-RU" dirty="0" err="1" smtClean="0"/>
              <a:t>забезпечені</a:t>
            </a:r>
            <a:r>
              <a:rPr lang="ru-RU" dirty="0" smtClean="0"/>
              <a:t>  </a:t>
            </a:r>
            <a:r>
              <a:rPr lang="ru-RU" dirty="0" err="1" smtClean="0"/>
              <a:t>патентним</a:t>
            </a:r>
            <a:r>
              <a:rPr lang="ru-RU" dirty="0" smtClean="0"/>
              <a:t>  </a:t>
            </a:r>
            <a:r>
              <a:rPr lang="ru-RU" dirty="0" err="1" smtClean="0"/>
              <a:t>захистом</a:t>
            </a:r>
            <a:r>
              <a:rPr lang="ru-RU" dirty="0" smtClean="0"/>
              <a:t>. Ноу-хау    </a:t>
            </a:r>
            <a:r>
              <a:rPr lang="ru-RU" dirty="0" err="1" smtClean="0"/>
              <a:t>може</a:t>
            </a:r>
            <a:r>
              <a:rPr lang="ru-RU" dirty="0" smtClean="0"/>
              <a:t>    </a:t>
            </a:r>
            <a:r>
              <a:rPr lang="ru-RU" dirty="0" err="1" smtClean="0"/>
              <a:t>складатися</a:t>
            </a:r>
            <a:r>
              <a:rPr lang="ru-RU" dirty="0" smtClean="0"/>
              <a:t>    </a:t>
            </a:r>
            <a:r>
              <a:rPr lang="ru-RU" dirty="0" err="1" smtClean="0"/>
              <a:t>з</a:t>
            </a:r>
            <a:r>
              <a:rPr lang="ru-RU" dirty="0" smtClean="0"/>
              <a:t>    </a:t>
            </a:r>
            <a:r>
              <a:rPr lang="ru-RU" dirty="0" err="1" smtClean="0"/>
              <a:t>комерційних</a:t>
            </a:r>
            <a:r>
              <a:rPr lang="ru-RU" dirty="0" smtClean="0"/>
              <a:t>    </a:t>
            </a:r>
            <a:r>
              <a:rPr lang="ru-RU" dirty="0" err="1" smtClean="0"/>
              <a:t>секретів</a:t>
            </a:r>
            <a:r>
              <a:rPr lang="ru-RU" dirty="0" smtClean="0"/>
              <a:t>,    </a:t>
            </a:r>
            <a:r>
              <a:rPr lang="ru-RU" dirty="0" err="1" smtClean="0"/>
              <a:t>незапатентованих</a:t>
            </a:r>
            <a:r>
              <a:rPr lang="ru-RU" dirty="0" smtClean="0"/>
              <a:t> </a:t>
            </a:r>
            <a:r>
              <a:rPr lang="ru-RU" dirty="0" err="1" smtClean="0"/>
              <a:t>технологічних</a:t>
            </a:r>
            <a:r>
              <a:rPr lang="ru-RU" dirty="0" smtClean="0"/>
              <a:t>  </a:t>
            </a:r>
            <a:r>
              <a:rPr lang="ru-RU" dirty="0" err="1" smtClean="0"/>
              <a:t>процесів</a:t>
            </a:r>
            <a:r>
              <a:rPr lang="ru-RU" dirty="0" smtClean="0"/>
              <a:t>  та  </a:t>
            </a:r>
            <a:r>
              <a:rPr lang="ru-RU" dirty="0" err="1" smtClean="0"/>
              <a:t>іншої</a:t>
            </a:r>
            <a:r>
              <a:rPr lang="ru-RU" dirty="0" smtClean="0"/>
              <a:t>  </a:t>
            </a:r>
            <a:r>
              <a:rPr lang="ru-RU" dirty="0" err="1" smtClean="0"/>
              <a:t>інформації</a:t>
            </a:r>
            <a:r>
              <a:rPr lang="ru-RU" dirty="0" smtClean="0"/>
              <a:t>,  </a:t>
            </a:r>
            <a:r>
              <a:rPr lang="ru-RU" dirty="0" err="1" smtClean="0"/>
              <a:t>котра</a:t>
            </a:r>
            <a:r>
              <a:rPr lang="ru-RU" dirty="0" smtClean="0"/>
              <a:t>  недоступна  широкому </a:t>
            </a:r>
            <a:r>
              <a:rPr lang="ru-RU" dirty="0" err="1" smtClean="0"/>
              <a:t>загалу</a:t>
            </a:r>
            <a:r>
              <a:rPr lang="ru-RU" dirty="0" smtClean="0"/>
              <a:t>.   </a:t>
            </a:r>
            <a:r>
              <a:rPr lang="ru-RU" dirty="0" err="1" smtClean="0"/>
              <a:t>Комерціалізація</a:t>
            </a:r>
            <a:r>
              <a:rPr lang="ru-RU" dirty="0" smtClean="0"/>
              <a:t>   ноу-хау   широко   </a:t>
            </a:r>
            <a:r>
              <a:rPr lang="ru-RU" dirty="0" err="1" smtClean="0"/>
              <a:t>використовується</a:t>
            </a:r>
            <a:r>
              <a:rPr lang="ru-RU" dirty="0" smtClean="0"/>
              <a:t>   в   </a:t>
            </a:r>
            <a:r>
              <a:rPr lang="ru-RU" dirty="0" err="1" smtClean="0"/>
              <a:t>міжнародній</a:t>
            </a:r>
            <a:r>
              <a:rPr lang="ru-RU" dirty="0" smtClean="0"/>
              <a:t> </a:t>
            </a:r>
            <a:r>
              <a:rPr lang="ru-RU" dirty="0" err="1" smtClean="0"/>
              <a:t>практиці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err="1" smtClean="0"/>
              <a:t>Нововведення</a:t>
            </a:r>
            <a:r>
              <a:rPr lang="ru-RU" b="1" i="1" dirty="0" smtClean="0"/>
              <a:t> </a:t>
            </a:r>
            <a:r>
              <a:rPr lang="ru-RU" b="1" i="1" dirty="0" err="1" smtClean="0"/>
              <a:t>управлінське</a:t>
            </a:r>
            <a:r>
              <a:rPr lang="ru-RU" b="1" i="1" dirty="0" smtClean="0"/>
              <a:t> -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особливі</a:t>
            </a:r>
            <a:r>
              <a:rPr lang="ru-RU" dirty="0" smtClean="0"/>
              <a:t> </a:t>
            </a:r>
            <a:r>
              <a:rPr lang="ru-RU" dirty="0" err="1" smtClean="0"/>
              <a:t>організаційні</a:t>
            </a:r>
            <a:r>
              <a:rPr lang="ru-RU" dirty="0" smtClean="0"/>
              <a:t> </a:t>
            </a:r>
            <a:r>
              <a:rPr lang="ru-RU" dirty="0" err="1" smtClean="0"/>
              <a:t>рішення</a:t>
            </a:r>
            <a:r>
              <a:rPr lang="ru-RU" dirty="0" smtClean="0"/>
              <a:t>, система, процедура </a:t>
            </a:r>
            <a:r>
              <a:rPr lang="ru-RU" dirty="0" err="1" smtClean="0"/>
              <a:t>чи</a:t>
            </a:r>
            <a:r>
              <a:rPr lang="ru-RU" dirty="0" smtClean="0"/>
              <a:t> метод </a:t>
            </a:r>
            <a:r>
              <a:rPr lang="ru-RU" dirty="0" err="1" smtClean="0"/>
              <a:t>управління</a:t>
            </a:r>
            <a:r>
              <a:rPr lang="ru-RU" dirty="0" smtClean="0"/>
              <a:t>, </a:t>
            </a:r>
            <a:r>
              <a:rPr lang="ru-RU" dirty="0" err="1" smtClean="0"/>
              <a:t>котрі</a:t>
            </a:r>
            <a:r>
              <a:rPr lang="ru-RU" dirty="0" smtClean="0"/>
              <a:t> </a:t>
            </a:r>
            <a:r>
              <a:rPr lang="ru-RU" dirty="0" err="1" smtClean="0"/>
              <a:t>суттєво</a:t>
            </a:r>
            <a:r>
              <a:rPr lang="ru-RU" dirty="0" smtClean="0"/>
              <a:t> </a:t>
            </a:r>
            <a:r>
              <a:rPr lang="ru-RU" dirty="0" err="1" smtClean="0"/>
              <a:t>відрізняються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практики, яка </a:t>
            </a:r>
            <a:r>
              <a:rPr lang="ru-RU" dirty="0" err="1" smtClean="0"/>
              <a:t>склалася</a:t>
            </a:r>
            <a:r>
              <a:rPr lang="ru-RU" dirty="0" smtClean="0"/>
              <a:t>, та </a:t>
            </a:r>
            <a:r>
              <a:rPr lang="ru-RU" dirty="0" err="1" smtClean="0"/>
              <a:t>вперше</a:t>
            </a:r>
            <a:r>
              <a:rPr lang="ru-RU" dirty="0" smtClean="0"/>
              <a:t> </a:t>
            </a:r>
            <a:r>
              <a:rPr lang="ru-RU" dirty="0" err="1" smtClean="0"/>
              <a:t>використовуються</a:t>
            </a:r>
            <a:r>
              <a:rPr lang="ru-RU" dirty="0" smtClean="0"/>
              <a:t> в </a:t>
            </a:r>
            <a:r>
              <a:rPr lang="ru-RU" dirty="0" err="1" smtClean="0"/>
              <a:t>організації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err="1" smtClean="0"/>
              <a:t>Організаційні</a:t>
            </a:r>
            <a:r>
              <a:rPr lang="ru-RU" b="1" i="1" dirty="0" smtClean="0"/>
              <a:t> </a:t>
            </a:r>
            <a:r>
              <a:rPr lang="ru-RU" b="1" i="1" dirty="0" err="1" smtClean="0"/>
              <a:t>нововведення</a:t>
            </a:r>
            <a:r>
              <a:rPr lang="ru-RU" b="1" i="1" dirty="0" smtClean="0"/>
              <a:t> -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 smtClean="0"/>
              <a:t>охоплюють</a:t>
            </a:r>
            <a:r>
              <a:rPr lang="ru-RU" dirty="0" smtClean="0"/>
              <a:t> три </a:t>
            </a: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типи</a:t>
            </a:r>
            <a:r>
              <a:rPr lang="ru-RU" dirty="0" smtClean="0"/>
              <a:t>: </a:t>
            </a:r>
            <a:r>
              <a:rPr lang="ru-RU" dirty="0" err="1" smtClean="0"/>
              <a:t>нововведення</a:t>
            </a:r>
            <a:r>
              <a:rPr lang="ru-RU" dirty="0" smtClean="0"/>
              <a:t> процедурного характеру (</a:t>
            </a:r>
            <a:r>
              <a:rPr lang="ru-RU" dirty="0" err="1" smtClean="0"/>
              <a:t>зміни</a:t>
            </a:r>
            <a:r>
              <a:rPr lang="ru-RU" dirty="0" smtClean="0"/>
              <a:t> </a:t>
            </a:r>
            <a:r>
              <a:rPr lang="ru-RU" dirty="0" err="1" smtClean="0"/>
              <a:t>наборів</a:t>
            </a:r>
            <a:r>
              <a:rPr lang="ru-RU" dirty="0" smtClean="0"/>
              <a:t> </a:t>
            </a:r>
            <a:r>
              <a:rPr lang="ru-RU" dirty="0" err="1" smtClean="0"/>
              <a:t>показників</a:t>
            </a:r>
            <a:r>
              <a:rPr lang="ru-RU" dirty="0" smtClean="0"/>
              <a:t>, </a:t>
            </a:r>
            <a:r>
              <a:rPr lang="ru-RU" dirty="0" err="1" smtClean="0"/>
              <a:t>методів</a:t>
            </a:r>
            <a:r>
              <a:rPr lang="ru-RU" dirty="0" smtClean="0"/>
              <a:t> </a:t>
            </a:r>
            <a:r>
              <a:rPr lang="ru-RU" dirty="0" err="1" smtClean="0"/>
              <a:t>озрахунку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); </a:t>
            </a:r>
            <a:r>
              <a:rPr lang="ru-RU" dirty="0" err="1" smtClean="0"/>
              <a:t>нововведення</a:t>
            </a:r>
            <a:r>
              <a:rPr lang="ru-RU" dirty="0" smtClean="0"/>
              <a:t> в </a:t>
            </a:r>
            <a:r>
              <a:rPr lang="ru-RU" dirty="0" err="1" smtClean="0"/>
              <a:t>структурних</a:t>
            </a:r>
            <a:r>
              <a:rPr lang="ru-RU" dirty="0" smtClean="0"/>
              <a:t> </a:t>
            </a:r>
            <a:r>
              <a:rPr lang="ru-RU" dirty="0" err="1" smtClean="0"/>
              <a:t>перетвореннях</a:t>
            </a:r>
            <a:r>
              <a:rPr lang="ru-RU" dirty="0" smtClean="0"/>
              <a:t> (</a:t>
            </a:r>
            <a:r>
              <a:rPr lang="ru-RU" dirty="0" err="1" smtClean="0"/>
              <a:t>зміни</a:t>
            </a:r>
            <a:r>
              <a:rPr lang="ru-RU" dirty="0" smtClean="0"/>
              <a:t> </a:t>
            </a:r>
            <a:r>
              <a:rPr lang="ru-RU" dirty="0" err="1" smtClean="0"/>
              <a:t>підпорядкованості</a:t>
            </a:r>
            <a:r>
              <a:rPr lang="ru-RU" dirty="0" smtClean="0"/>
              <a:t>, </a:t>
            </a:r>
            <a:r>
              <a:rPr lang="ru-RU" dirty="0" err="1" smtClean="0"/>
              <a:t>координації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т. д.); </a:t>
            </a:r>
            <a:r>
              <a:rPr lang="ru-RU" dirty="0" err="1" smtClean="0"/>
              <a:t>нововведення</a:t>
            </a:r>
            <a:r>
              <a:rPr lang="ru-RU" dirty="0" smtClean="0"/>
              <a:t>, </a:t>
            </a:r>
            <a:r>
              <a:rPr lang="ru-RU" dirty="0" err="1" smtClean="0"/>
              <a:t>пов'язані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змінами</a:t>
            </a:r>
            <a:r>
              <a:rPr lang="ru-RU" dirty="0" smtClean="0"/>
              <a:t> </a:t>
            </a:r>
            <a:r>
              <a:rPr lang="ru-RU" dirty="0" err="1" smtClean="0"/>
              <a:t>виробничих</a:t>
            </a:r>
            <a:r>
              <a:rPr lang="ru-RU" dirty="0" smtClean="0"/>
              <a:t> </a:t>
            </a:r>
            <a:r>
              <a:rPr lang="ru-RU" dirty="0" err="1" smtClean="0"/>
              <a:t>елементів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складається</a:t>
            </a:r>
            <a:r>
              <a:rPr lang="ru-RU" dirty="0" smtClean="0"/>
              <a:t> </a:t>
            </a:r>
            <a:r>
              <a:rPr lang="ru-RU" dirty="0" err="1" smtClean="0"/>
              <a:t>організація</a:t>
            </a:r>
            <a:r>
              <a:rPr lang="ru-RU" dirty="0" smtClean="0"/>
              <a:t> (</a:t>
            </a:r>
            <a:r>
              <a:rPr lang="ru-RU" dirty="0" err="1" smtClean="0"/>
              <a:t>введення</a:t>
            </a:r>
            <a:r>
              <a:rPr lang="ru-RU" dirty="0" smtClean="0"/>
              <a:t> </a:t>
            </a:r>
            <a:r>
              <a:rPr lang="ru-RU" dirty="0" err="1" smtClean="0"/>
              <a:t>нових</a:t>
            </a:r>
            <a:r>
              <a:rPr lang="ru-RU" dirty="0" smtClean="0"/>
              <a:t> </a:t>
            </a:r>
            <a:r>
              <a:rPr lang="ru-RU" dirty="0" err="1" smtClean="0"/>
              <a:t>підрозділів</a:t>
            </a:r>
            <a:r>
              <a:rPr lang="ru-RU" dirty="0" smtClean="0"/>
              <a:t>, ланок, </a:t>
            </a:r>
            <a:r>
              <a:rPr lang="ru-RU" dirty="0" err="1" smtClean="0"/>
              <a:t>ліквідація</a:t>
            </a:r>
            <a:r>
              <a:rPr lang="ru-RU" dirty="0" smtClean="0"/>
              <a:t> </a:t>
            </a:r>
            <a:r>
              <a:rPr lang="ru-RU" dirty="0" err="1" smtClean="0"/>
              <a:t>застарілих</a:t>
            </a:r>
            <a:r>
              <a:rPr lang="ru-RU" dirty="0" smtClean="0"/>
              <a:t> </a:t>
            </a:r>
            <a:r>
              <a:rPr lang="ru-RU" dirty="0" err="1" smtClean="0"/>
              <a:t>структурних</a:t>
            </a:r>
            <a:r>
              <a:rPr lang="ru-RU" dirty="0" smtClean="0"/>
              <a:t> </a:t>
            </a:r>
            <a:r>
              <a:rPr lang="ru-RU" dirty="0" err="1" smtClean="0"/>
              <a:t>одиниць</a:t>
            </a:r>
            <a:r>
              <a:rPr lang="ru-RU" dirty="0" smtClean="0"/>
              <a:t>).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Патенти -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 smtClean="0"/>
              <a:t>документи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видаються</a:t>
            </a:r>
            <a:r>
              <a:rPr lang="ru-RU" dirty="0" smtClean="0"/>
              <a:t>  </a:t>
            </a:r>
            <a:r>
              <a:rPr lang="ru-RU" dirty="0" err="1" smtClean="0"/>
              <a:t>винахіднику</a:t>
            </a:r>
            <a:r>
              <a:rPr lang="ru-RU" dirty="0" smtClean="0"/>
              <a:t>  на  </a:t>
            </a:r>
            <a:r>
              <a:rPr lang="ru-RU" dirty="0" err="1" smtClean="0"/>
              <a:t>визначений</a:t>
            </a:r>
            <a:r>
              <a:rPr lang="ru-RU" dirty="0" smtClean="0"/>
              <a:t> </a:t>
            </a:r>
            <a:r>
              <a:rPr lang="ru-RU" dirty="0" err="1" smtClean="0"/>
              <a:t>термін</a:t>
            </a:r>
            <a:r>
              <a:rPr lang="ru-RU" dirty="0" smtClean="0"/>
              <a:t>  та  </a:t>
            </a:r>
            <a:r>
              <a:rPr lang="ru-RU" dirty="0" err="1" smtClean="0"/>
              <a:t>засвідчують</a:t>
            </a:r>
            <a:r>
              <a:rPr lang="ru-RU" dirty="0" smtClean="0"/>
              <a:t>  </a:t>
            </a:r>
            <a:r>
              <a:rPr lang="ru-RU" dirty="0" err="1" smtClean="0"/>
              <a:t>виключне</a:t>
            </a:r>
            <a:r>
              <a:rPr lang="ru-RU" dirty="0" smtClean="0"/>
              <a:t>  право  </a:t>
            </a:r>
            <a:r>
              <a:rPr lang="ru-RU" dirty="0" err="1" smtClean="0"/>
              <a:t>винахідника</a:t>
            </a:r>
            <a:r>
              <a:rPr lang="ru-RU" dirty="0" smtClean="0"/>
              <a:t>  </a:t>
            </a:r>
            <a:r>
              <a:rPr lang="ru-RU" dirty="0" err="1" smtClean="0"/>
              <a:t>чи</a:t>
            </a:r>
            <a:r>
              <a:rPr lang="ru-RU" dirty="0" smtClean="0"/>
              <a:t>  </a:t>
            </a:r>
            <a:r>
              <a:rPr lang="ru-RU" dirty="0" err="1" smtClean="0"/>
              <a:t>його</a:t>
            </a:r>
            <a:r>
              <a:rPr lang="ru-RU" dirty="0" smtClean="0"/>
              <a:t>  </a:t>
            </a:r>
            <a:r>
              <a:rPr lang="ru-RU" dirty="0" err="1" smtClean="0"/>
              <a:t>спадкоємця</a:t>
            </a:r>
            <a:r>
              <a:rPr lang="ru-RU" dirty="0" smtClean="0"/>
              <a:t>  на </a:t>
            </a:r>
            <a:r>
              <a:rPr lang="ru-RU" dirty="0" err="1" smtClean="0"/>
              <a:t>технічну</a:t>
            </a:r>
            <a:r>
              <a:rPr lang="ru-RU" dirty="0" smtClean="0"/>
              <a:t>  </a:t>
            </a:r>
            <a:r>
              <a:rPr lang="ru-RU" dirty="0" err="1" smtClean="0"/>
              <a:t>новацію</a:t>
            </a:r>
            <a:r>
              <a:rPr lang="ru-RU" dirty="0" smtClean="0"/>
              <a:t>.  Патент  </a:t>
            </a:r>
            <a:r>
              <a:rPr lang="ru-RU" dirty="0" err="1" smtClean="0"/>
              <a:t>дає</a:t>
            </a:r>
            <a:r>
              <a:rPr lang="ru-RU" dirty="0" smtClean="0"/>
              <a:t>  </a:t>
            </a:r>
            <a:r>
              <a:rPr lang="ru-RU" dirty="0" err="1" smtClean="0"/>
              <a:t>винахіднику</a:t>
            </a:r>
            <a:r>
              <a:rPr lang="ru-RU" dirty="0" smtClean="0"/>
              <a:t>  титул  </a:t>
            </a:r>
            <a:r>
              <a:rPr lang="ru-RU" dirty="0" err="1" smtClean="0"/>
              <a:t>власника</a:t>
            </a:r>
            <a:r>
              <a:rPr lang="ru-RU" dirty="0" smtClean="0"/>
              <a:t>  на  </a:t>
            </a:r>
            <a:r>
              <a:rPr lang="ru-RU" dirty="0" err="1" smtClean="0"/>
              <a:t>винахід</a:t>
            </a:r>
            <a:r>
              <a:rPr lang="ru-RU" dirty="0" smtClean="0"/>
              <a:t>, 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знаходить</a:t>
            </a:r>
            <a:r>
              <a:rPr lang="ru-RU" dirty="0" smtClean="0"/>
              <a:t> </a:t>
            </a:r>
            <a:r>
              <a:rPr lang="ru-RU" dirty="0" err="1" smtClean="0"/>
              <a:t>відображення</a:t>
            </a:r>
            <a:r>
              <a:rPr lang="ru-RU" dirty="0" smtClean="0"/>
              <a:t> в </a:t>
            </a:r>
            <a:r>
              <a:rPr lang="ru-RU" dirty="0" err="1" smtClean="0"/>
              <a:t>реєстрації</a:t>
            </a:r>
            <a:r>
              <a:rPr lang="ru-RU" dirty="0" smtClean="0"/>
              <a:t> торгового знака — </a:t>
            </a:r>
            <a:r>
              <a:rPr lang="ru-RU" dirty="0" err="1" smtClean="0"/>
              <a:t>певного</a:t>
            </a:r>
            <a:r>
              <a:rPr lang="ru-RU" dirty="0" smtClean="0"/>
              <a:t> </a:t>
            </a:r>
            <a:r>
              <a:rPr lang="ru-RU" dirty="0" err="1" smtClean="0"/>
              <a:t>позначення</a:t>
            </a:r>
            <a:r>
              <a:rPr lang="ru-RU" dirty="0" smtClean="0"/>
              <a:t> на </a:t>
            </a:r>
            <a:r>
              <a:rPr lang="ru-RU" dirty="0" err="1" smtClean="0"/>
              <a:t>товарі</a:t>
            </a:r>
            <a:r>
              <a:rPr lang="ru-RU" dirty="0" smtClean="0"/>
              <a:t>  </a:t>
            </a:r>
            <a:r>
              <a:rPr lang="ru-RU" dirty="0" err="1" smtClean="0"/>
              <a:t>або</a:t>
            </a:r>
            <a:r>
              <a:rPr lang="ru-RU" dirty="0" smtClean="0"/>
              <a:t>  </a:t>
            </a:r>
            <a:r>
              <a:rPr lang="ru-RU" dirty="0" err="1" smtClean="0"/>
              <a:t>його</a:t>
            </a:r>
            <a:r>
              <a:rPr lang="ru-RU" dirty="0" smtClean="0"/>
              <a:t>  </a:t>
            </a:r>
            <a:r>
              <a:rPr lang="ru-RU" dirty="0" err="1" smtClean="0"/>
              <a:t>упаковці</a:t>
            </a:r>
            <a:r>
              <a:rPr lang="ru-RU" dirty="0" smtClean="0"/>
              <a:t>.  У  </a:t>
            </a:r>
            <a:r>
              <a:rPr lang="ru-RU" dirty="0" err="1" smtClean="0"/>
              <a:t>розвинених</a:t>
            </a:r>
            <a:r>
              <a:rPr lang="ru-RU" dirty="0" smtClean="0"/>
              <a:t>  </a:t>
            </a:r>
            <a:r>
              <a:rPr lang="ru-RU" dirty="0" err="1" smtClean="0"/>
              <a:t>країнах</a:t>
            </a:r>
            <a:r>
              <a:rPr lang="ru-RU" dirty="0" smtClean="0"/>
              <a:t>  </a:t>
            </a:r>
            <a:r>
              <a:rPr lang="ru-RU" dirty="0" err="1" smtClean="0"/>
              <a:t>патентуються</a:t>
            </a:r>
            <a:r>
              <a:rPr lang="ru-RU" dirty="0" smtClean="0"/>
              <a:t>  практично 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винаходи</a:t>
            </a:r>
            <a:r>
              <a:rPr lang="ru-RU" dirty="0" smtClean="0"/>
              <a:t>. Патент </a:t>
            </a:r>
            <a:r>
              <a:rPr lang="ru-RU" dirty="0" err="1" smtClean="0"/>
              <a:t>чинний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на </a:t>
            </a:r>
            <a:r>
              <a:rPr lang="ru-RU" dirty="0" err="1" smtClean="0"/>
              <a:t>території</a:t>
            </a:r>
            <a:r>
              <a:rPr lang="ru-RU" dirty="0" smtClean="0"/>
              <a:t> </a:t>
            </a:r>
            <a:r>
              <a:rPr lang="ru-RU" dirty="0" err="1" smtClean="0"/>
              <a:t>тієї</a:t>
            </a:r>
            <a:r>
              <a:rPr lang="ru-RU" dirty="0" smtClean="0"/>
              <a:t> </a:t>
            </a:r>
            <a:r>
              <a:rPr lang="ru-RU" dirty="0" err="1" smtClean="0"/>
              <a:t>країни</a:t>
            </a:r>
            <a:r>
              <a:rPr lang="ru-RU" dirty="0" smtClean="0"/>
              <a:t>, де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виданий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Ризиковий</a:t>
            </a:r>
            <a:r>
              <a:rPr lang="ru-RU" dirty="0" smtClean="0"/>
              <a:t>   (</a:t>
            </a:r>
            <a:r>
              <a:rPr lang="ru-RU" dirty="0" err="1" smtClean="0"/>
              <a:t>венчурний</a:t>
            </a:r>
            <a:r>
              <a:rPr lang="ru-RU" dirty="0" smtClean="0"/>
              <a:t>)   </a:t>
            </a:r>
            <a:r>
              <a:rPr lang="ru-RU" dirty="0" err="1" smtClean="0"/>
              <a:t>бізнес</a:t>
            </a:r>
            <a:r>
              <a:rPr lang="ru-RU" dirty="0" smtClean="0"/>
              <a:t> -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err="1" smtClean="0"/>
              <a:t>своєрідна</a:t>
            </a:r>
            <a:r>
              <a:rPr lang="ru-RU" dirty="0" smtClean="0"/>
              <a:t>   форма   </a:t>
            </a:r>
            <a:r>
              <a:rPr lang="ru-RU" dirty="0" err="1" smtClean="0"/>
              <a:t>підприємництва</a:t>
            </a:r>
            <a:r>
              <a:rPr lang="ru-RU" dirty="0" smtClean="0"/>
              <a:t>, </a:t>
            </a:r>
            <a:r>
              <a:rPr lang="ru-RU" dirty="0" err="1" smtClean="0"/>
              <a:t>пов'язаного</a:t>
            </a:r>
            <a:r>
              <a:rPr lang="ru-RU" dirty="0" smtClean="0"/>
              <a:t>  </a:t>
            </a:r>
            <a:r>
              <a:rPr lang="ru-RU" dirty="0" err="1" smtClean="0"/>
              <a:t>з</a:t>
            </a:r>
            <a:r>
              <a:rPr lang="ru-RU" dirty="0" smtClean="0"/>
              <a:t>  </a:t>
            </a:r>
            <a:r>
              <a:rPr lang="ru-RU" dirty="0" err="1" smtClean="0"/>
              <a:t>розвитком</a:t>
            </a:r>
            <a:r>
              <a:rPr lang="ru-RU" dirty="0" smtClean="0"/>
              <a:t>  </a:t>
            </a:r>
            <a:r>
              <a:rPr lang="ru-RU" dirty="0" err="1" smtClean="0"/>
              <a:t>електроніки</a:t>
            </a:r>
            <a:r>
              <a:rPr lang="ru-RU" dirty="0" smtClean="0"/>
              <a:t>.  </a:t>
            </a:r>
            <a:r>
              <a:rPr lang="ru-RU" dirty="0" err="1" smtClean="0"/>
              <a:t>Невеликі</a:t>
            </a:r>
            <a:r>
              <a:rPr lang="ru-RU" dirty="0" smtClean="0"/>
              <a:t>  </a:t>
            </a:r>
            <a:r>
              <a:rPr lang="ru-RU" dirty="0" err="1" smtClean="0"/>
              <a:t>ризикові</a:t>
            </a:r>
            <a:r>
              <a:rPr lang="ru-RU" dirty="0" smtClean="0"/>
              <a:t>  </a:t>
            </a:r>
            <a:r>
              <a:rPr lang="ru-RU" dirty="0" err="1" smtClean="0"/>
              <a:t>підприємства</a:t>
            </a:r>
            <a:r>
              <a:rPr lang="ru-RU" dirty="0" smtClean="0"/>
              <a:t>, 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 справу  </a:t>
            </a:r>
            <a:r>
              <a:rPr lang="ru-RU" dirty="0" err="1" smtClean="0"/>
              <a:t>з</a:t>
            </a:r>
            <a:r>
              <a:rPr lang="ru-RU" dirty="0" smtClean="0"/>
              <a:t>  </a:t>
            </a:r>
            <a:r>
              <a:rPr lang="ru-RU" dirty="0" err="1" smtClean="0"/>
              <a:t>розробкою</a:t>
            </a:r>
            <a:r>
              <a:rPr lang="ru-RU" dirty="0" smtClean="0"/>
              <a:t>  </a:t>
            </a:r>
            <a:r>
              <a:rPr lang="ru-RU" dirty="0" err="1" smtClean="0"/>
              <a:t>наукових</a:t>
            </a:r>
            <a:r>
              <a:rPr lang="ru-RU" dirty="0" smtClean="0"/>
              <a:t>  </a:t>
            </a:r>
            <a:r>
              <a:rPr lang="ru-RU" dirty="0" err="1" smtClean="0"/>
              <a:t>ідей</a:t>
            </a:r>
            <a:r>
              <a:rPr lang="ru-RU" dirty="0" smtClean="0"/>
              <a:t>  </a:t>
            </a:r>
            <a:r>
              <a:rPr lang="ru-RU" dirty="0" err="1" smtClean="0"/>
              <a:t>і</a:t>
            </a:r>
            <a:r>
              <a:rPr lang="ru-RU" dirty="0" smtClean="0"/>
              <a:t>  </a:t>
            </a:r>
            <a:r>
              <a:rPr lang="ru-RU" dirty="0" err="1" smtClean="0"/>
              <a:t>втіленням</a:t>
            </a:r>
            <a:r>
              <a:rPr lang="ru-RU" dirty="0" smtClean="0"/>
              <a:t>  </a:t>
            </a:r>
            <a:r>
              <a:rPr lang="ru-RU" dirty="0" err="1" smtClean="0"/>
              <a:t>їх</a:t>
            </a:r>
            <a:r>
              <a:rPr lang="ru-RU" dirty="0" smtClean="0"/>
              <a:t>  у  </a:t>
            </a:r>
            <a:r>
              <a:rPr lang="ru-RU" dirty="0" err="1" smtClean="0"/>
              <a:t>нові</a:t>
            </a:r>
            <a:r>
              <a:rPr lang="ru-RU" dirty="0" smtClean="0"/>
              <a:t>  </a:t>
            </a:r>
            <a:r>
              <a:rPr lang="ru-RU" dirty="0" err="1" smtClean="0"/>
              <a:t>технології</a:t>
            </a:r>
            <a:r>
              <a:rPr lang="ru-RU" dirty="0" smtClean="0"/>
              <a:t>  та </a:t>
            </a:r>
            <a:r>
              <a:rPr lang="ru-RU" dirty="0" err="1" smtClean="0"/>
              <a:t>продукти</a:t>
            </a:r>
            <a:r>
              <a:rPr lang="ru-RU" dirty="0" smtClean="0"/>
              <a:t>.  </a:t>
            </a:r>
            <a:r>
              <a:rPr lang="ru-RU" dirty="0" err="1" smtClean="0"/>
              <a:t>Цим</a:t>
            </a:r>
            <a:r>
              <a:rPr lang="ru-RU" dirty="0" smtClean="0"/>
              <a:t>  вони  </a:t>
            </a:r>
            <a:r>
              <a:rPr lang="ru-RU" dirty="0" err="1" smtClean="0"/>
              <a:t>відрізняються</a:t>
            </a:r>
            <a:r>
              <a:rPr lang="ru-RU" dirty="0" smtClean="0"/>
              <a:t>  </a:t>
            </a:r>
            <a:r>
              <a:rPr lang="ru-RU" dirty="0" err="1" smtClean="0"/>
              <a:t>від</a:t>
            </a:r>
            <a:r>
              <a:rPr lang="ru-RU" dirty="0" smtClean="0"/>
              <a:t>  </a:t>
            </a:r>
            <a:r>
              <a:rPr lang="ru-RU" dirty="0" err="1" smtClean="0"/>
              <a:t>звичайних</a:t>
            </a:r>
            <a:r>
              <a:rPr lang="ru-RU" dirty="0" smtClean="0"/>
              <a:t>  форм  </a:t>
            </a:r>
            <a:r>
              <a:rPr lang="ru-RU" dirty="0" err="1" smtClean="0"/>
              <a:t>дрібного</a:t>
            </a:r>
            <a:r>
              <a:rPr lang="ru-RU" dirty="0" smtClean="0"/>
              <a:t>  </a:t>
            </a:r>
            <a:r>
              <a:rPr lang="ru-RU" dirty="0" err="1" smtClean="0"/>
              <a:t>бізнесу</a:t>
            </a:r>
            <a:r>
              <a:rPr lang="ru-RU" dirty="0" smtClean="0"/>
              <a:t>. </a:t>
            </a:r>
            <a:r>
              <a:rPr lang="ru-RU" dirty="0" err="1" smtClean="0"/>
              <a:t>Ризиковий</a:t>
            </a:r>
            <a:r>
              <a:rPr lang="ru-RU" dirty="0" smtClean="0"/>
              <a:t>   </a:t>
            </a:r>
            <a:r>
              <a:rPr lang="ru-RU" dirty="0" err="1" smtClean="0"/>
              <a:t>бізнес</a:t>
            </a:r>
            <a:r>
              <a:rPr lang="ru-RU" dirty="0" smtClean="0"/>
              <a:t>   </a:t>
            </a:r>
            <a:r>
              <a:rPr lang="ru-RU" dirty="0" err="1" smtClean="0"/>
              <a:t>характеризується</a:t>
            </a:r>
            <a:r>
              <a:rPr lang="ru-RU" dirty="0" smtClean="0"/>
              <a:t>   </a:t>
            </a:r>
            <a:r>
              <a:rPr lang="ru-RU" dirty="0" err="1" smtClean="0"/>
              <a:t>непевністю</a:t>
            </a:r>
            <a:r>
              <a:rPr lang="ru-RU" dirty="0" smtClean="0"/>
              <a:t>   </a:t>
            </a:r>
            <a:r>
              <a:rPr lang="ru-RU" dirty="0" err="1" smtClean="0"/>
              <a:t>його</a:t>
            </a:r>
            <a:r>
              <a:rPr lang="ru-RU" dirty="0" smtClean="0"/>
              <a:t>   </a:t>
            </a:r>
            <a:r>
              <a:rPr lang="ru-RU" dirty="0" err="1" smtClean="0"/>
              <a:t>позицій</a:t>
            </a:r>
            <a:r>
              <a:rPr lang="ru-RU" dirty="0" smtClean="0"/>
              <a:t>   на   ринку. </a:t>
            </a:r>
            <a:r>
              <a:rPr lang="ru-RU" dirty="0" err="1" smtClean="0"/>
              <a:t>Більшість</a:t>
            </a:r>
            <a:r>
              <a:rPr lang="ru-RU" dirty="0" smtClean="0"/>
              <a:t>   гинуть.   </a:t>
            </a:r>
            <a:r>
              <a:rPr lang="ru-RU" dirty="0" err="1" smtClean="0"/>
              <a:t>Перевага</a:t>
            </a:r>
            <a:r>
              <a:rPr lang="ru-RU" dirty="0" smtClean="0"/>
              <a:t>   </a:t>
            </a:r>
            <a:r>
              <a:rPr lang="ru-RU" dirty="0" err="1" smtClean="0"/>
              <a:t>ризикового</a:t>
            </a:r>
            <a:r>
              <a:rPr lang="ru-RU" dirty="0" smtClean="0"/>
              <a:t>   </a:t>
            </a:r>
            <a:r>
              <a:rPr lang="ru-RU" dirty="0" err="1" smtClean="0"/>
              <a:t>бізнесу</a:t>
            </a:r>
            <a:r>
              <a:rPr lang="ru-RU" dirty="0" smtClean="0"/>
              <a:t>—   </a:t>
            </a:r>
            <a:r>
              <a:rPr lang="ru-RU" dirty="0" err="1" smtClean="0"/>
              <a:t>гнучкість</a:t>
            </a:r>
            <a:r>
              <a:rPr lang="ru-RU" dirty="0" smtClean="0"/>
              <a:t>,   </a:t>
            </a:r>
            <a:r>
              <a:rPr lang="ru-RU" dirty="0" err="1" smtClean="0"/>
              <a:t>рухливість</a:t>
            </a:r>
            <a:r>
              <a:rPr lang="ru-RU" dirty="0" smtClean="0"/>
              <a:t>, </a:t>
            </a:r>
            <a:r>
              <a:rPr lang="ru-RU" dirty="0" err="1" smtClean="0"/>
              <a:t>здатність</a:t>
            </a:r>
            <a:r>
              <a:rPr lang="ru-RU" dirty="0" smtClean="0"/>
              <a:t>   </a:t>
            </a:r>
            <a:r>
              <a:rPr lang="ru-RU" dirty="0" err="1" smtClean="0"/>
              <a:t>швидко</a:t>
            </a:r>
            <a:r>
              <a:rPr lang="ru-RU" dirty="0" smtClean="0"/>
              <a:t>   </a:t>
            </a:r>
            <a:r>
              <a:rPr lang="ru-RU" dirty="0" err="1" smtClean="0"/>
              <a:t>переорієнтовуватись</a:t>
            </a:r>
            <a:r>
              <a:rPr lang="ru-RU" dirty="0" smtClean="0"/>
              <a:t>.   </a:t>
            </a:r>
            <a:r>
              <a:rPr lang="ru-RU" dirty="0" err="1" smtClean="0"/>
              <a:t>Необхідний</a:t>
            </a:r>
            <a:r>
              <a:rPr lang="ru-RU" dirty="0" smtClean="0"/>
              <a:t>   </a:t>
            </a:r>
            <a:r>
              <a:rPr lang="ru-RU" dirty="0" err="1" smtClean="0"/>
              <a:t>капітал</a:t>
            </a:r>
            <a:r>
              <a:rPr lang="ru-RU" dirty="0" smtClean="0"/>
              <a:t>   </a:t>
            </a:r>
            <a:r>
              <a:rPr lang="ru-RU" dirty="0" err="1" smtClean="0"/>
              <a:t>надходить</a:t>
            </a:r>
            <a:r>
              <a:rPr lang="ru-RU" dirty="0" smtClean="0"/>
              <a:t>   </a:t>
            </a:r>
            <a:r>
              <a:rPr lang="ru-RU" dirty="0" err="1" smtClean="0"/>
              <a:t>від</a:t>
            </a:r>
            <a:r>
              <a:rPr lang="ru-RU" dirty="0" smtClean="0"/>
              <a:t> великих   </a:t>
            </a:r>
            <a:r>
              <a:rPr lang="ru-RU" dirty="0" err="1" smtClean="0"/>
              <a:t>корпорацій</a:t>
            </a:r>
            <a:r>
              <a:rPr lang="ru-RU" dirty="0" smtClean="0"/>
              <a:t>,   </a:t>
            </a:r>
            <a:r>
              <a:rPr lang="ru-RU" dirty="0" err="1" smtClean="0"/>
              <a:t>приватних</a:t>
            </a:r>
            <a:r>
              <a:rPr lang="ru-RU" dirty="0" smtClean="0"/>
              <a:t>   </a:t>
            </a:r>
            <a:r>
              <a:rPr lang="ru-RU" dirty="0" err="1" smtClean="0"/>
              <a:t>фондів</a:t>
            </a:r>
            <a:r>
              <a:rPr lang="ru-RU" dirty="0" smtClean="0"/>
              <a:t>,   </a:t>
            </a:r>
            <a:r>
              <a:rPr lang="ru-RU" dirty="0" err="1" smtClean="0"/>
              <a:t>держави</a:t>
            </a:r>
            <a:r>
              <a:rPr lang="ru-RU" dirty="0" smtClean="0"/>
              <a:t>   на   </a:t>
            </a:r>
            <a:r>
              <a:rPr lang="ru-RU" dirty="0" err="1" smtClean="0"/>
              <a:t>вигідних</a:t>
            </a:r>
            <a:r>
              <a:rPr lang="ru-RU" dirty="0" smtClean="0"/>
              <a:t>   </a:t>
            </a:r>
            <a:r>
              <a:rPr lang="ru-RU" dirty="0" err="1" smtClean="0"/>
              <a:t>умовах</a:t>
            </a:r>
            <a:r>
              <a:rPr lang="ru-RU" dirty="0" smtClean="0"/>
              <a:t>. </a:t>
            </a:r>
            <a:r>
              <a:rPr lang="ru-RU" dirty="0" err="1" smtClean="0"/>
              <a:t>Організаційні</a:t>
            </a:r>
            <a:r>
              <a:rPr lang="ru-RU" dirty="0" smtClean="0"/>
              <a:t>  </a:t>
            </a:r>
            <a:r>
              <a:rPr lang="ru-RU" dirty="0" err="1" smtClean="0"/>
              <a:t>форми</a:t>
            </a:r>
            <a:r>
              <a:rPr lang="ru-RU" dirty="0" smtClean="0"/>
              <a:t>  венчурного  </a:t>
            </a:r>
            <a:r>
              <a:rPr lang="ru-RU" dirty="0" err="1" smtClean="0"/>
              <a:t>бізнесу</a:t>
            </a:r>
            <a:r>
              <a:rPr lang="ru-RU" dirty="0" smtClean="0"/>
              <a:t>:  </a:t>
            </a:r>
            <a:r>
              <a:rPr lang="ru-RU" dirty="0" err="1" smtClean="0"/>
              <a:t>ризикові</a:t>
            </a:r>
            <a:r>
              <a:rPr lang="ru-RU" dirty="0" smtClean="0"/>
              <a:t>  </a:t>
            </a:r>
            <a:r>
              <a:rPr lang="ru-RU" dirty="0" err="1" smtClean="0"/>
              <a:t>підприємства</a:t>
            </a:r>
            <a:r>
              <a:rPr lang="ru-RU" dirty="0" smtClean="0"/>
              <a:t>,  </a:t>
            </a:r>
            <a:r>
              <a:rPr lang="ru-RU" dirty="0" err="1" smtClean="0"/>
              <a:t>венчурні</a:t>
            </a:r>
            <a:r>
              <a:rPr lang="ru-RU" dirty="0" smtClean="0"/>
              <a:t> </a:t>
            </a:r>
            <a:r>
              <a:rPr lang="ru-RU" dirty="0" err="1" smtClean="0"/>
              <a:t>відділи</a:t>
            </a:r>
            <a:r>
              <a:rPr lang="ru-RU" dirty="0" smtClean="0"/>
              <a:t> </a:t>
            </a:r>
            <a:r>
              <a:rPr lang="ru-RU" dirty="0" err="1" smtClean="0"/>
              <a:t>корпорацій</a:t>
            </a:r>
            <a:r>
              <a:rPr lang="ru-RU" dirty="0" smtClean="0"/>
              <a:t>, </a:t>
            </a:r>
            <a:r>
              <a:rPr lang="ru-RU" dirty="0" err="1" smtClean="0"/>
              <a:t>венчурні</a:t>
            </a:r>
            <a:r>
              <a:rPr lang="ru-RU" dirty="0" smtClean="0"/>
              <a:t> </a:t>
            </a:r>
            <a:r>
              <a:rPr lang="ru-RU" dirty="0" err="1" smtClean="0"/>
              <a:t>фонди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Винахід</a:t>
            </a:r>
            <a:r>
              <a:rPr lang="ru-RU" dirty="0" smtClean="0"/>
              <a:t> —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вирішення</a:t>
            </a:r>
            <a:r>
              <a:rPr lang="ru-RU" dirty="0" smtClean="0"/>
              <a:t>   </a:t>
            </a:r>
            <a:r>
              <a:rPr lang="ru-RU" dirty="0" err="1" smtClean="0"/>
              <a:t>технічної</a:t>
            </a:r>
            <a:r>
              <a:rPr lang="ru-RU" dirty="0" smtClean="0"/>
              <a:t>   </a:t>
            </a:r>
            <a:r>
              <a:rPr lang="ru-RU" dirty="0" err="1" smtClean="0"/>
              <a:t>проблеми</a:t>
            </a:r>
            <a:r>
              <a:rPr lang="ru-RU" dirty="0" smtClean="0"/>
              <a:t>   на   </a:t>
            </a:r>
            <a:r>
              <a:rPr lang="ru-RU" dirty="0" err="1" smtClean="0"/>
              <a:t>основі</a:t>
            </a:r>
            <a:r>
              <a:rPr lang="ru-RU" dirty="0" smtClean="0"/>
              <a:t>  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систематичних</a:t>
            </a:r>
            <a:r>
              <a:rPr lang="ru-RU" dirty="0" smtClean="0"/>
              <a:t>   </a:t>
            </a:r>
            <a:r>
              <a:rPr lang="ru-RU" dirty="0" err="1" smtClean="0"/>
              <a:t>знань</a:t>
            </a:r>
            <a:r>
              <a:rPr lang="ru-RU" dirty="0" smtClean="0"/>
              <a:t>.   </a:t>
            </a:r>
            <a:r>
              <a:rPr lang="ru-RU" dirty="0" err="1" smtClean="0"/>
              <a:t>Об'єктом</a:t>
            </a:r>
            <a:r>
              <a:rPr lang="ru-RU" dirty="0" smtClean="0"/>
              <a:t>   </a:t>
            </a:r>
            <a:r>
              <a:rPr lang="ru-RU" dirty="0" err="1" smtClean="0"/>
              <a:t>винаходу</a:t>
            </a:r>
            <a:r>
              <a:rPr lang="ru-RU" dirty="0" smtClean="0"/>
              <a:t>   </a:t>
            </a:r>
            <a:r>
              <a:rPr lang="ru-RU" dirty="0" err="1" smtClean="0"/>
              <a:t>можуть</a:t>
            </a:r>
            <a:r>
              <a:rPr lang="ru-RU" dirty="0" smtClean="0"/>
              <a:t>   бути:   </a:t>
            </a:r>
            <a:r>
              <a:rPr lang="ru-RU" dirty="0" err="1" smtClean="0"/>
              <a:t>пристрій</a:t>
            </a:r>
            <a:r>
              <a:rPr lang="ru-RU" dirty="0" smtClean="0"/>
              <a:t>,   </a:t>
            </a:r>
            <a:r>
              <a:rPr lang="ru-RU" dirty="0" err="1" smtClean="0"/>
              <a:t>спосіб</a:t>
            </a:r>
            <a:r>
              <a:rPr lang="ru-RU" dirty="0" smtClean="0"/>
              <a:t>, </a:t>
            </a:r>
            <a:r>
              <a:rPr lang="ru-RU" dirty="0" err="1" smtClean="0"/>
              <a:t>речовина</a:t>
            </a:r>
            <a:r>
              <a:rPr lang="ru-RU" dirty="0" smtClean="0"/>
              <a:t>, </a:t>
            </a:r>
            <a:r>
              <a:rPr lang="ru-RU" dirty="0" err="1" smtClean="0"/>
              <a:t>механізми</a:t>
            </a:r>
            <a:r>
              <a:rPr lang="ru-RU" dirty="0" smtClean="0"/>
              <a:t>, </a:t>
            </a:r>
            <a:r>
              <a:rPr lang="ru-RU" dirty="0" err="1" smtClean="0"/>
              <a:t>штам</a:t>
            </a:r>
            <a:r>
              <a:rPr lang="ru-RU" dirty="0" smtClean="0"/>
              <a:t> </a:t>
            </a:r>
            <a:r>
              <a:rPr lang="ru-RU" dirty="0" err="1" smtClean="0"/>
              <a:t>мікроорганізму</a:t>
            </a:r>
            <a:r>
              <a:rPr lang="ru-RU" dirty="0" smtClean="0"/>
              <a:t>, </a:t>
            </a:r>
            <a:r>
              <a:rPr lang="ru-RU" dirty="0" err="1" smtClean="0"/>
              <a:t>культури</a:t>
            </a:r>
            <a:r>
              <a:rPr lang="ru-RU" dirty="0" smtClean="0"/>
              <a:t> </a:t>
            </a:r>
            <a:r>
              <a:rPr lang="ru-RU" dirty="0" err="1" smtClean="0"/>
              <a:t>клітин</a:t>
            </a:r>
            <a:r>
              <a:rPr lang="ru-RU" dirty="0" smtClean="0"/>
              <a:t> </a:t>
            </a:r>
            <a:r>
              <a:rPr lang="ru-RU" dirty="0" err="1" smtClean="0"/>
              <a:t>рослин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Розвиток -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накопичення</a:t>
            </a:r>
            <a:r>
              <a:rPr lang="ru-RU" dirty="0" smtClean="0"/>
              <a:t> </a:t>
            </a:r>
            <a:r>
              <a:rPr lang="ru-RU" dirty="0" err="1" smtClean="0"/>
              <a:t>змін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руйнують</a:t>
            </a:r>
            <a:r>
              <a:rPr lang="ru-RU" dirty="0" smtClean="0"/>
              <a:t> </a:t>
            </a:r>
            <a:r>
              <a:rPr lang="ru-RU" dirty="0" err="1" smtClean="0"/>
              <a:t>рівновагу</a:t>
            </a:r>
            <a:r>
              <a:rPr lang="ru-RU" dirty="0" smtClean="0"/>
              <a:t> та </a:t>
            </a:r>
            <a:r>
              <a:rPr lang="ru-RU" dirty="0" err="1" smtClean="0"/>
              <a:t>збалансованість</a:t>
            </a:r>
            <a:r>
              <a:rPr lang="ru-RU" dirty="0" smtClean="0"/>
              <a:t> у </a:t>
            </a:r>
            <a:r>
              <a:rPr lang="ru-RU" dirty="0" err="1" smtClean="0"/>
              <a:t>соціоекономічній</a:t>
            </a:r>
            <a:r>
              <a:rPr lang="ru-RU" dirty="0" smtClean="0"/>
              <a:t> </a:t>
            </a:r>
            <a:r>
              <a:rPr lang="ru-RU" dirty="0" err="1" smtClean="0"/>
              <a:t>системі</a:t>
            </a:r>
            <a:r>
              <a:rPr lang="ru-RU" dirty="0" smtClean="0"/>
              <a:t>, </a:t>
            </a:r>
            <a:r>
              <a:rPr lang="ru-RU" dirty="0" err="1" smtClean="0"/>
              <a:t>створюють</a:t>
            </a:r>
            <a:r>
              <a:rPr lang="ru-RU" dirty="0" smtClean="0"/>
              <a:t> </a:t>
            </a:r>
            <a:r>
              <a:rPr lang="ru-RU" dirty="0" err="1" smtClean="0"/>
              <a:t>умови</a:t>
            </a:r>
            <a:r>
              <a:rPr lang="ru-RU" dirty="0" smtClean="0"/>
              <a:t> для </a:t>
            </a:r>
            <a:r>
              <a:rPr lang="ru-RU" dirty="0" err="1" smtClean="0"/>
              <a:t>економічного</a:t>
            </a:r>
            <a:r>
              <a:rPr lang="ru-RU" dirty="0" smtClean="0"/>
              <a:t> </a:t>
            </a:r>
            <a:r>
              <a:rPr lang="ru-RU" dirty="0" err="1" smtClean="0"/>
              <a:t>зростання</a:t>
            </a:r>
            <a:r>
              <a:rPr lang="ru-RU" dirty="0" smtClean="0"/>
              <a:t> та переходу </a:t>
            </a:r>
            <a:r>
              <a:rPr lang="ru-RU" dirty="0" err="1" smtClean="0"/>
              <a:t>системи</a:t>
            </a:r>
            <a:r>
              <a:rPr lang="ru-RU" dirty="0" smtClean="0"/>
              <a:t> в </a:t>
            </a:r>
            <a:r>
              <a:rPr lang="ru-RU" dirty="0" err="1" smtClean="0"/>
              <a:t>нову</a:t>
            </a:r>
            <a:r>
              <a:rPr lang="ru-RU" dirty="0" smtClean="0"/>
              <a:t> </a:t>
            </a:r>
            <a:r>
              <a:rPr lang="ru-RU" dirty="0" err="1" smtClean="0"/>
              <a:t>якість</a:t>
            </a:r>
            <a:r>
              <a:rPr lang="ru-RU" dirty="0" smtClean="0"/>
              <a:t>. </a:t>
            </a:r>
            <a:r>
              <a:rPr lang="ru-RU" dirty="0" err="1" smtClean="0"/>
              <a:t>Інновації</a:t>
            </a:r>
            <a:r>
              <a:rPr lang="ru-RU" dirty="0" smtClean="0"/>
              <a:t>, як правило, </a:t>
            </a:r>
            <a:r>
              <a:rPr lang="ru-RU" dirty="0" err="1" smtClean="0"/>
              <a:t>забезпечують</a:t>
            </a:r>
            <a:r>
              <a:rPr lang="ru-RU" dirty="0" smtClean="0"/>
              <a:t> </a:t>
            </a:r>
            <a:r>
              <a:rPr lang="ru-RU" dirty="0" err="1" smtClean="0"/>
              <a:t>перехід</a:t>
            </a:r>
            <a:r>
              <a:rPr lang="ru-RU" dirty="0" smtClean="0"/>
              <a:t> </a:t>
            </a:r>
            <a:r>
              <a:rPr lang="ru-RU" dirty="0" err="1" smtClean="0"/>
              <a:t>економічної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до </a:t>
            </a:r>
            <a:r>
              <a:rPr lang="ru-RU" dirty="0" err="1" smtClean="0"/>
              <a:t>нової</a:t>
            </a:r>
            <a:r>
              <a:rPr lang="ru-RU" dirty="0" smtClean="0"/>
              <a:t> </a:t>
            </a:r>
            <a:r>
              <a:rPr lang="ru-RU" dirty="0" err="1" smtClean="0"/>
              <a:t>пропорційності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до</a:t>
            </a:r>
            <a:r>
              <a:rPr lang="ru-RU" dirty="0" smtClean="0"/>
              <a:t> нового стану </a:t>
            </a:r>
            <a:r>
              <a:rPr lang="ru-RU" dirty="0" err="1" smtClean="0"/>
              <a:t>рівноваги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Система </a:t>
            </a:r>
            <a:r>
              <a:rPr lang="ru-RU" b="1" i="1" dirty="0" err="1" smtClean="0"/>
              <a:t>стимулювання</a:t>
            </a:r>
            <a:r>
              <a:rPr lang="ru-RU" b="1" i="1" dirty="0" smtClean="0"/>
              <a:t> </a:t>
            </a:r>
            <a:r>
              <a:rPr lang="ru-RU" b="1" i="1" dirty="0" err="1" smtClean="0"/>
              <a:t>інновацій</a:t>
            </a:r>
            <a:r>
              <a:rPr lang="ru-RU" b="1" i="1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заходи, </a:t>
            </a:r>
            <a:r>
              <a:rPr lang="ru-RU" dirty="0" err="1" smtClean="0"/>
              <a:t>форми</a:t>
            </a:r>
            <a:r>
              <a:rPr lang="ru-RU" dirty="0" smtClean="0"/>
              <a:t> та </a:t>
            </a:r>
            <a:r>
              <a:rPr lang="ru-RU" dirty="0" err="1" smtClean="0"/>
              <a:t>засоби</a:t>
            </a:r>
            <a:r>
              <a:rPr lang="ru-RU" dirty="0" smtClean="0"/>
              <a:t> </a:t>
            </a:r>
            <a:r>
              <a:rPr lang="ru-RU" dirty="0" err="1" smtClean="0"/>
              <a:t>мотивації</a:t>
            </a:r>
            <a:r>
              <a:rPr lang="ru-RU" dirty="0" smtClean="0"/>
              <a:t> </a:t>
            </a:r>
            <a:r>
              <a:rPr lang="ru-RU" dirty="0" err="1" smtClean="0"/>
              <a:t>працівників</a:t>
            </a:r>
            <a:r>
              <a:rPr lang="ru-RU" dirty="0" smtClean="0"/>
              <a:t> до </a:t>
            </a:r>
            <a:r>
              <a:rPr lang="ru-RU" dirty="0" err="1" smtClean="0"/>
              <a:t>інноваційної</a:t>
            </a:r>
            <a:r>
              <a:rPr lang="ru-RU" dirty="0" smtClean="0"/>
              <a:t> </a:t>
            </a:r>
            <a:r>
              <a:rPr lang="ru-RU" dirty="0" err="1" smtClean="0"/>
              <a:t>творчості</a:t>
            </a:r>
            <a:r>
              <a:rPr lang="ru-RU" dirty="0" smtClean="0"/>
              <a:t>. </a:t>
            </a:r>
            <a:r>
              <a:rPr lang="ru-RU" dirty="0" err="1" smtClean="0"/>
              <a:t>Використовуються</a:t>
            </a:r>
            <a:r>
              <a:rPr lang="ru-RU" dirty="0" smtClean="0"/>
              <a:t> </a:t>
            </a:r>
            <a:r>
              <a:rPr lang="ru-RU" dirty="0" err="1" smtClean="0"/>
              <a:t>прямі</a:t>
            </a:r>
            <a:r>
              <a:rPr lang="ru-RU" dirty="0" smtClean="0"/>
              <a:t> та </a:t>
            </a:r>
            <a:r>
              <a:rPr lang="ru-RU" dirty="0" err="1" smtClean="0"/>
              <a:t>непрямі</a:t>
            </a:r>
            <a:r>
              <a:rPr lang="ru-RU" dirty="0" smtClean="0"/>
              <a:t> </a:t>
            </a:r>
            <a:r>
              <a:rPr lang="ru-RU" dirty="0" err="1" smtClean="0"/>
              <a:t>методи</a:t>
            </a:r>
            <a:r>
              <a:rPr lang="ru-RU" dirty="0" smtClean="0"/>
              <a:t> </a:t>
            </a:r>
            <a:r>
              <a:rPr lang="ru-RU" dirty="0" err="1" smtClean="0"/>
              <a:t>стимулювання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dirty="0" smtClean="0"/>
              <a:t>Методи стимулювання творчої активності персоналу: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lvl="0">
              <a:buNone/>
            </a:pPr>
            <a:r>
              <a:rPr lang="uk-UA" dirty="0" smtClean="0"/>
              <a:t>1. Методи прямого стимулювання:</a:t>
            </a:r>
            <a:endParaRPr lang="ru-RU" dirty="0" smtClean="0"/>
          </a:p>
          <a:p>
            <a:pPr lvl="0"/>
            <a:r>
              <a:rPr lang="uk-UA" dirty="0" smtClean="0"/>
              <a:t>розмір заробітної плати;</a:t>
            </a:r>
            <a:endParaRPr lang="ru-RU" dirty="0" smtClean="0"/>
          </a:p>
          <a:p>
            <a:pPr lvl="0"/>
            <a:r>
              <a:rPr lang="uk-UA" dirty="0" smtClean="0"/>
              <a:t>надбавки;</a:t>
            </a:r>
            <a:endParaRPr lang="ru-RU" dirty="0" smtClean="0"/>
          </a:p>
          <a:p>
            <a:pPr lvl="0"/>
            <a:r>
              <a:rPr lang="uk-UA" dirty="0" smtClean="0"/>
              <a:t>премії;</a:t>
            </a:r>
            <a:endParaRPr lang="ru-RU" dirty="0" smtClean="0"/>
          </a:p>
          <a:p>
            <a:pPr lvl="0"/>
            <a:r>
              <a:rPr lang="uk-UA" dirty="0" smtClean="0"/>
              <a:t>винагороди;</a:t>
            </a:r>
            <a:endParaRPr lang="ru-RU" dirty="0" smtClean="0"/>
          </a:p>
          <a:p>
            <a:pPr lvl="0"/>
            <a:r>
              <a:rPr lang="uk-UA" dirty="0" smtClean="0"/>
              <a:t>пільги;</a:t>
            </a:r>
            <a:endParaRPr lang="ru-RU" dirty="0" smtClean="0"/>
          </a:p>
          <a:p>
            <a:pPr lvl="0"/>
            <a:r>
              <a:rPr lang="uk-UA" dirty="0" smtClean="0"/>
              <a:t>страхування;</a:t>
            </a:r>
            <a:endParaRPr lang="ru-RU" dirty="0" smtClean="0"/>
          </a:p>
          <a:p>
            <a:pPr lvl="0"/>
            <a:r>
              <a:rPr lang="uk-UA" dirty="0" smtClean="0"/>
              <a:t>пенсійне забезпечення;</a:t>
            </a:r>
            <a:endParaRPr lang="ru-RU" dirty="0" smtClean="0"/>
          </a:p>
          <a:p>
            <a:pPr lvl="0">
              <a:buNone/>
            </a:pPr>
            <a:r>
              <a:rPr lang="uk-UA" dirty="0" smtClean="0"/>
              <a:t>2. Опосередковані методи:</a:t>
            </a:r>
            <a:endParaRPr lang="ru-RU" dirty="0" smtClean="0"/>
          </a:p>
          <a:p>
            <a:pPr lvl="0"/>
            <a:r>
              <a:rPr lang="ru-RU" dirty="0" err="1" smtClean="0"/>
              <a:t>придбання</a:t>
            </a:r>
            <a:r>
              <a:rPr lang="ru-RU" dirty="0" smtClean="0"/>
              <a:t> </a:t>
            </a:r>
            <a:r>
              <a:rPr lang="ru-RU" dirty="0" err="1" smtClean="0"/>
              <a:t>акцій</a:t>
            </a:r>
            <a:r>
              <a:rPr lang="ru-RU" dirty="0" smtClean="0"/>
              <a:t> </a:t>
            </a:r>
            <a:r>
              <a:rPr lang="ru-RU" dirty="0" err="1" smtClean="0"/>
              <a:t>компанії</a:t>
            </a:r>
            <a:r>
              <a:rPr lang="ru-RU" dirty="0" smtClean="0"/>
              <a:t>;</a:t>
            </a:r>
          </a:p>
          <a:p>
            <a:pPr lvl="0"/>
            <a:r>
              <a:rPr lang="ru-RU" dirty="0" smtClean="0"/>
              <a:t>о</a:t>
            </a:r>
            <a:r>
              <a:rPr lang="uk-UA" dirty="0" smtClean="0"/>
              <a:t>п</a:t>
            </a:r>
            <a:r>
              <a:rPr lang="ru-RU" dirty="0" err="1" smtClean="0"/>
              <a:t>лата</a:t>
            </a:r>
            <a:r>
              <a:rPr lang="ru-RU" dirty="0" smtClean="0"/>
              <a:t> членства </a:t>
            </a:r>
            <a:r>
              <a:rPr lang="uk-UA" dirty="0" smtClean="0"/>
              <a:t>у</a:t>
            </a:r>
            <a:r>
              <a:rPr lang="ru-RU" dirty="0" smtClean="0"/>
              <a:t> </a:t>
            </a:r>
            <a:r>
              <a:rPr lang="ru-RU" dirty="0" err="1" smtClean="0"/>
              <a:t>наукових</a:t>
            </a:r>
            <a:r>
              <a:rPr lang="ru-RU" dirty="0" smtClean="0"/>
              <a:t> </a:t>
            </a:r>
            <a:r>
              <a:rPr lang="ru-RU" dirty="0" err="1" smtClean="0"/>
              <a:t>товариствах</a:t>
            </a:r>
            <a:r>
              <a:rPr lang="ru-RU" dirty="0" smtClean="0"/>
              <a:t>;</a:t>
            </a:r>
          </a:p>
          <a:p>
            <a:pPr lvl="0"/>
            <a:r>
              <a:rPr lang="ru-RU" dirty="0" smtClean="0"/>
              <a:t>оплата </a:t>
            </a:r>
            <a:r>
              <a:rPr lang="ru-RU" dirty="0" err="1" smtClean="0"/>
              <a:t>проїзду</a:t>
            </a:r>
            <a:r>
              <a:rPr lang="ru-RU" dirty="0" smtClean="0"/>
              <a:t> на </a:t>
            </a:r>
            <a:r>
              <a:rPr lang="ru-RU" dirty="0" err="1" smtClean="0"/>
              <a:t>наукові</a:t>
            </a:r>
            <a:r>
              <a:rPr lang="ru-RU" dirty="0" smtClean="0"/>
              <a:t> </a:t>
            </a:r>
            <a:r>
              <a:rPr lang="ru-RU" dirty="0" err="1" smtClean="0"/>
              <a:t>конференції</a:t>
            </a:r>
            <a:r>
              <a:rPr lang="ru-RU" dirty="0" smtClean="0"/>
              <a:t>;</a:t>
            </a:r>
          </a:p>
          <a:p>
            <a:pPr lvl="0"/>
            <a:r>
              <a:rPr lang="ru-RU" dirty="0" smtClean="0"/>
              <a:t>право </a:t>
            </a:r>
            <a:r>
              <a:rPr lang="ru-RU" dirty="0" err="1" smtClean="0"/>
              <a:t>сомостійності</a:t>
            </a:r>
            <a:r>
              <a:rPr lang="ru-RU" dirty="0" smtClean="0"/>
              <a:t> у </a:t>
            </a:r>
            <a:r>
              <a:rPr lang="ru-RU" dirty="0" err="1" smtClean="0"/>
              <a:t>виборі</a:t>
            </a:r>
            <a:r>
              <a:rPr lang="ru-RU" dirty="0" smtClean="0"/>
              <a:t> </a:t>
            </a:r>
            <a:r>
              <a:rPr lang="ru-RU" dirty="0" err="1" smtClean="0"/>
              <a:t>наукової</a:t>
            </a:r>
            <a:r>
              <a:rPr lang="ru-RU" dirty="0" smtClean="0"/>
              <a:t> тематики </a:t>
            </a:r>
            <a:r>
              <a:rPr lang="ru-RU" dirty="0" err="1" smtClean="0"/>
              <a:t>досліджень</a:t>
            </a:r>
            <a:r>
              <a:rPr lang="ru-RU" dirty="0" smtClean="0"/>
              <a:t>;</a:t>
            </a:r>
          </a:p>
          <a:p>
            <a:pPr lvl="0"/>
            <a:r>
              <a:rPr lang="ru-RU" dirty="0" smtClean="0"/>
              <a:t>свобода </a:t>
            </a:r>
            <a:r>
              <a:rPr lang="ru-RU" dirty="0" err="1" smtClean="0"/>
              <a:t>спілкування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співробітниками</a:t>
            </a:r>
            <a:r>
              <a:rPr lang="ru-RU" dirty="0" smtClean="0"/>
              <a:t> </a:t>
            </a:r>
            <a:r>
              <a:rPr lang="uk-UA" dirty="0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керівництвом</a:t>
            </a:r>
            <a:r>
              <a:rPr lang="ru-RU" dirty="0" smtClean="0"/>
              <a:t> у </a:t>
            </a:r>
            <a:r>
              <a:rPr lang="ru-RU" dirty="0" err="1" smtClean="0"/>
              <a:t>робочий</a:t>
            </a:r>
            <a:r>
              <a:rPr lang="ru-RU" dirty="0" smtClean="0"/>
              <a:t> час;</a:t>
            </a:r>
          </a:p>
          <a:p>
            <a:pPr lvl="0"/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неспеціалізованої</a:t>
            </a:r>
            <a:r>
              <a:rPr lang="ru-RU" dirty="0" smtClean="0"/>
              <a:t> </a:t>
            </a:r>
            <a:r>
              <a:rPr lang="ru-RU" dirty="0" err="1" smtClean="0"/>
              <a:t>кар'єри</a:t>
            </a:r>
            <a:r>
              <a:rPr lang="ru-RU" dirty="0" smtClean="0"/>
              <a:t>;</a:t>
            </a:r>
          </a:p>
          <a:p>
            <a:pPr lvl="0"/>
            <a:r>
              <a:rPr lang="ru-RU" dirty="0" err="1" smtClean="0"/>
              <a:t>змін</a:t>
            </a:r>
            <a:r>
              <a:rPr lang="uk-UA" dirty="0" smtClean="0"/>
              <a:t>и</a:t>
            </a:r>
            <a:r>
              <a:rPr lang="ru-RU" dirty="0" smtClean="0"/>
              <a:t> статусу </a:t>
            </a:r>
            <a:r>
              <a:rPr lang="ru-RU" dirty="0" err="1" smtClean="0"/>
              <a:t>підрозділу</a:t>
            </a:r>
            <a:r>
              <a:rPr lang="ru-RU" dirty="0" smtClean="0"/>
              <a:t> </a:t>
            </a:r>
            <a:r>
              <a:rPr lang="uk-UA" dirty="0" smtClean="0"/>
              <a:t>та </a:t>
            </a:r>
            <a:r>
              <a:rPr lang="ru-RU" dirty="0" err="1" smtClean="0"/>
              <a:t>керівництва</a:t>
            </a:r>
            <a:r>
              <a:rPr lang="ru-RU" dirty="0" smtClean="0"/>
              <a:t> </a:t>
            </a:r>
            <a:r>
              <a:rPr lang="ru-RU" dirty="0" err="1" smtClean="0"/>
              <a:t>залежно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успіху</a:t>
            </a:r>
            <a:r>
              <a:rPr lang="ru-RU" dirty="0" smtClean="0"/>
              <a:t> </a:t>
            </a:r>
            <a:r>
              <a:rPr lang="ru-RU" dirty="0" err="1" smtClean="0"/>
              <a:t>інновації</a:t>
            </a:r>
            <a:r>
              <a:rPr lang="ru-RU" dirty="0" smtClean="0"/>
              <a:t>;</a:t>
            </a:r>
          </a:p>
          <a:p>
            <a:pPr lvl="0"/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спільної</a:t>
            </a:r>
            <a:r>
              <a:rPr lang="ru-RU" dirty="0" smtClean="0"/>
              <a:t> думки, </a:t>
            </a:r>
            <a:r>
              <a:rPr lang="ru-RU" dirty="0" err="1" smtClean="0"/>
              <a:t>сприятливої</a:t>
            </a:r>
            <a:r>
              <a:rPr lang="ru-RU" dirty="0" smtClean="0"/>
              <a:t> для </a:t>
            </a:r>
            <a:r>
              <a:rPr lang="ru-RU" dirty="0" err="1" smtClean="0"/>
              <a:t>наукового</a:t>
            </a:r>
            <a:r>
              <a:rPr lang="ru-RU" dirty="0" smtClean="0"/>
              <a:t> </a:t>
            </a:r>
            <a:r>
              <a:rPr lang="ru-RU" dirty="0" err="1" smtClean="0"/>
              <a:t>пошуку</a:t>
            </a:r>
            <a:r>
              <a:rPr lang="ru-RU" dirty="0" smtClean="0"/>
              <a:t>; </a:t>
            </a:r>
          </a:p>
          <a:p>
            <a:pPr lvl="0"/>
            <a:r>
              <a:rPr lang="ru-RU" dirty="0" err="1" smtClean="0"/>
              <a:t>заохочення</a:t>
            </a:r>
            <a:r>
              <a:rPr lang="ru-RU" dirty="0" smtClean="0"/>
              <a:t> до </a:t>
            </a: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uk-UA" dirty="0" smtClean="0"/>
              <a:t>у</a:t>
            </a:r>
            <a:r>
              <a:rPr lang="ru-RU" dirty="0" smtClean="0"/>
              <a:t> </a:t>
            </a:r>
            <a:r>
              <a:rPr lang="ru-RU" dirty="0" err="1" smtClean="0"/>
              <a:t>команді</a:t>
            </a:r>
            <a:r>
              <a:rPr lang="uk-UA" dirty="0" smtClean="0"/>
              <a:t>;</a:t>
            </a:r>
            <a:endParaRPr lang="ru-RU" dirty="0" smtClean="0"/>
          </a:p>
          <a:p>
            <a:pPr lvl="0">
              <a:buNone/>
            </a:pPr>
            <a:r>
              <a:rPr lang="uk-UA" dirty="0" smtClean="0"/>
              <a:t>3. Методи негативного стимулювання:</a:t>
            </a:r>
            <a:endParaRPr lang="ru-RU" dirty="0" smtClean="0"/>
          </a:p>
          <a:p>
            <a:pPr lvl="0"/>
            <a:r>
              <a:rPr lang="uk-UA" dirty="0" smtClean="0"/>
              <a:t>право керівника звільнити чи перевести спеціаліста на нижчу посаду;</a:t>
            </a:r>
            <a:endParaRPr lang="ru-RU" dirty="0" smtClean="0"/>
          </a:p>
          <a:p>
            <a:pPr lvl="0"/>
            <a:r>
              <a:rPr lang="uk-UA" dirty="0" smtClean="0"/>
              <a:t>зміна заробітної плати у бік зменшення та позбавлення пільг.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Субсидія -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допомога</a:t>
            </a:r>
            <a:r>
              <a:rPr lang="ru-RU" dirty="0" smtClean="0"/>
              <a:t>  у  </a:t>
            </a:r>
            <a:r>
              <a:rPr lang="ru-RU" dirty="0" err="1" smtClean="0"/>
              <a:t>грошовій</a:t>
            </a:r>
            <a:r>
              <a:rPr lang="ru-RU" dirty="0" smtClean="0"/>
              <a:t>  </a:t>
            </a:r>
            <a:r>
              <a:rPr lang="ru-RU" dirty="0" err="1" smtClean="0"/>
              <a:t>чи</a:t>
            </a:r>
            <a:r>
              <a:rPr lang="ru-RU" dirty="0" smtClean="0"/>
              <a:t>  </a:t>
            </a:r>
            <a:r>
              <a:rPr lang="ru-RU" dirty="0" err="1" smtClean="0"/>
              <a:t>натуральній</a:t>
            </a:r>
            <a:r>
              <a:rPr lang="ru-RU" dirty="0" smtClean="0"/>
              <a:t>  </a:t>
            </a:r>
            <a:r>
              <a:rPr lang="ru-RU" dirty="0" err="1" smtClean="0"/>
              <a:t>формі</a:t>
            </a:r>
            <a:r>
              <a:rPr lang="ru-RU" dirty="0" smtClean="0"/>
              <a:t>,  </a:t>
            </a:r>
            <a:r>
              <a:rPr lang="ru-RU" dirty="0" err="1" smtClean="0"/>
              <a:t>що</a:t>
            </a:r>
            <a:r>
              <a:rPr lang="ru-RU" dirty="0" smtClean="0"/>
              <a:t>  </a:t>
            </a:r>
            <a:r>
              <a:rPr lang="ru-RU" dirty="0" err="1" smtClean="0"/>
              <a:t>надається</a:t>
            </a:r>
            <a:r>
              <a:rPr lang="ru-RU" dirty="0" smtClean="0"/>
              <a:t> державою  за  </a:t>
            </a:r>
            <a:r>
              <a:rPr lang="ru-RU" dirty="0" err="1" smtClean="0"/>
              <a:t>рахунок</a:t>
            </a:r>
            <a:r>
              <a:rPr lang="ru-RU" dirty="0" smtClean="0"/>
              <a:t>  </a:t>
            </a:r>
            <a:r>
              <a:rPr lang="ru-RU" dirty="0" err="1" smtClean="0"/>
              <a:t>коштів</a:t>
            </a:r>
            <a:r>
              <a:rPr lang="ru-RU" dirty="0" smtClean="0"/>
              <a:t>  державного  </a:t>
            </a:r>
            <a:r>
              <a:rPr lang="ru-RU" dirty="0" err="1" smtClean="0"/>
              <a:t>чи</a:t>
            </a:r>
            <a:r>
              <a:rPr lang="ru-RU" dirty="0" smtClean="0"/>
              <a:t>  </a:t>
            </a:r>
            <a:r>
              <a:rPr lang="ru-RU" dirty="0" err="1" smtClean="0"/>
              <a:t>місцевого</a:t>
            </a:r>
            <a:r>
              <a:rPr lang="ru-RU" dirty="0" smtClean="0"/>
              <a:t>  бюджету,  а 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спеціальних</a:t>
            </a:r>
            <a:r>
              <a:rPr lang="ru-RU" dirty="0" smtClean="0"/>
              <a:t> </a:t>
            </a:r>
            <a:r>
              <a:rPr lang="ru-RU" dirty="0" err="1" smtClean="0"/>
              <a:t>фондів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Технологія -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розробка</a:t>
            </a:r>
            <a:r>
              <a:rPr lang="ru-RU" dirty="0" smtClean="0"/>
              <a:t> продукту,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виробництво</a:t>
            </a:r>
            <a:r>
              <a:rPr lang="ru-RU" dirty="0" smtClean="0"/>
              <a:t>, </a:t>
            </a:r>
            <a:r>
              <a:rPr lang="ru-RU" dirty="0" err="1" smtClean="0"/>
              <a:t>кваліфікація</a:t>
            </a:r>
            <a:r>
              <a:rPr lang="ru-RU" dirty="0" smtClean="0"/>
              <a:t> та </a:t>
            </a:r>
            <a:r>
              <a:rPr lang="ru-RU" dirty="0" err="1" smtClean="0"/>
              <a:t>фах</a:t>
            </a:r>
            <a:r>
              <a:rPr lang="ru-RU" dirty="0" smtClean="0"/>
              <a:t> </a:t>
            </a:r>
            <a:r>
              <a:rPr lang="ru-RU" dirty="0" err="1" smtClean="0"/>
              <a:t>працюючих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чинники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визначають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технологічного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Фундаментальні</a:t>
            </a:r>
            <a:r>
              <a:rPr lang="ru-RU" dirty="0" smtClean="0"/>
              <a:t> </a:t>
            </a:r>
            <a:r>
              <a:rPr lang="ru-RU" dirty="0" err="1" smtClean="0"/>
              <a:t>дослідження</a:t>
            </a:r>
            <a:r>
              <a:rPr lang="ru-RU" dirty="0" smtClean="0"/>
              <a:t> (ФД) —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розробка</a:t>
            </a:r>
            <a:r>
              <a:rPr lang="ru-RU" dirty="0" smtClean="0"/>
              <a:t>  </a:t>
            </a:r>
            <a:r>
              <a:rPr lang="ru-RU" dirty="0" err="1" smtClean="0"/>
              <a:t>гіпотез</a:t>
            </a:r>
            <a:r>
              <a:rPr lang="ru-RU" dirty="0" smtClean="0"/>
              <a:t>,  </a:t>
            </a:r>
            <a:r>
              <a:rPr lang="ru-RU" dirty="0" err="1" smtClean="0"/>
              <a:t>концепцій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теорій</a:t>
            </a:r>
            <a:r>
              <a:rPr lang="ru-RU" dirty="0" smtClean="0"/>
              <a:t> у </a:t>
            </a:r>
            <a:r>
              <a:rPr lang="ru-RU" dirty="0" err="1" smtClean="0"/>
              <a:t>певних</a:t>
            </a:r>
            <a:r>
              <a:rPr lang="ru-RU" dirty="0" smtClean="0"/>
              <a:t> </a:t>
            </a:r>
            <a:r>
              <a:rPr lang="ru-RU" dirty="0" err="1" smtClean="0"/>
              <a:t>галузях</a:t>
            </a:r>
            <a:r>
              <a:rPr lang="ru-RU" dirty="0" smtClean="0"/>
              <a:t> </a:t>
            </a:r>
            <a:r>
              <a:rPr lang="ru-RU" dirty="0" err="1" smtClean="0"/>
              <a:t>наукової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основою для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нових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 </a:t>
            </a:r>
            <a:r>
              <a:rPr lang="ru-RU" dirty="0" err="1" smtClean="0"/>
              <a:t>вдосконалення</a:t>
            </a:r>
            <a:r>
              <a:rPr lang="ru-RU" dirty="0" smtClean="0"/>
              <a:t>  </a:t>
            </a:r>
            <a:r>
              <a:rPr lang="ru-RU" dirty="0" err="1" smtClean="0"/>
              <a:t>існуючих</a:t>
            </a:r>
            <a:r>
              <a:rPr lang="ru-RU" dirty="0" smtClean="0"/>
              <a:t>  </a:t>
            </a:r>
            <a:r>
              <a:rPr lang="ru-RU" dirty="0" err="1" smtClean="0"/>
              <a:t>виробів</a:t>
            </a:r>
            <a:r>
              <a:rPr lang="ru-RU" dirty="0" smtClean="0"/>
              <a:t>,  </a:t>
            </a:r>
            <a:r>
              <a:rPr lang="ru-RU" dirty="0" err="1" smtClean="0"/>
              <a:t>матеріалів</a:t>
            </a:r>
            <a:r>
              <a:rPr lang="ru-RU" dirty="0" smtClean="0"/>
              <a:t>,  </a:t>
            </a:r>
            <a:r>
              <a:rPr lang="ru-RU" dirty="0" err="1" smtClean="0"/>
              <a:t>технологій</a:t>
            </a:r>
            <a:r>
              <a:rPr lang="ru-RU" dirty="0" smtClean="0"/>
              <a:t>. 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Відкриття</a:t>
            </a:r>
            <a:r>
              <a:rPr lang="ru-RU" dirty="0" smtClean="0"/>
              <a:t> -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виявлення</a:t>
            </a:r>
            <a:r>
              <a:rPr lang="ru-RU" dirty="0" smtClean="0"/>
              <a:t> </a:t>
            </a:r>
            <a:r>
              <a:rPr lang="ru-RU" dirty="0" err="1" smtClean="0"/>
              <a:t>раніше</a:t>
            </a:r>
            <a:r>
              <a:rPr lang="ru-RU" dirty="0" smtClean="0"/>
              <a:t> </a:t>
            </a:r>
            <a:r>
              <a:rPr lang="ru-RU" dirty="0" err="1" smtClean="0"/>
              <a:t>невідомих</a:t>
            </a:r>
            <a:r>
              <a:rPr lang="ru-RU" dirty="0" smtClean="0"/>
              <a:t> </a:t>
            </a:r>
            <a:r>
              <a:rPr lang="ru-RU" dirty="0" err="1" smtClean="0"/>
              <a:t>властивостей</a:t>
            </a:r>
            <a:r>
              <a:rPr lang="ru-RU" dirty="0" smtClean="0"/>
              <a:t>, </a:t>
            </a:r>
            <a:r>
              <a:rPr lang="ru-RU" dirty="0" err="1" smtClean="0"/>
              <a:t>законів</a:t>
            </a:r>
            <a:r>
              <a:rPr lang="ru-RU" dirty="0" smtClean="0"/>
              <a:t>, </a:t>
            </a:r>
            <a:r>
              <a:rPr lang="ru-RU" dirty="0" err="1" smtClean="0"/>
              <a:t>явищ</a:t>
            </a:r>
            <a:r>
              <a:rPr lang="ru-RU" dirty="0" smtClean="0"/>
              <a:t> </a:t>
            </a:r>
            <a:r>
              <a:rPr lang="ru-RU" dirty="0" err="1" smtClean="0"/>
              <a:t>об'єктивно</a:t>
            </a:r>
            <a:r>
              <a:rPr lang="ru-RU" dirty="0" smtClean="0"/>
              <a:t> </a:t>
            </a:r>
            <a:r>
              <a:rPr lang="ru-RU" dirty="0" err="1" smtClean="0"/>
              <a:t>існуючого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вносять</a:t>
            </a:r>
            <a:r>
              <a:rPr lang="ru-RU" dirty="0" smtClean="0"/>
              <a:t> </a:t>
            </a:r>
            <a:r>
              <a:rPr lang="ru-RU" dirty="0" err="1" smtClean="0"/>
              <a:t>корінні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r>
              <a:rPr lang="ru-RU" dirty="0" smtClean="0"/>
              <a:t> у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нашого</a:t>
            </a:r>
            <a:r>
              <a:rPr lang="ru-RU" dirty="0" smtClean="0"/>
              <a:t> </a:t>
            </a:r>
            <a:r>
              <a:rPr lang="ru-RU" dirty="0" err="1" smtClean="0"/>
              <a:t>пізнання</a:t>
            </a:r>
            <a:r>
              <a:rPr lang="ru-RU" dirty="0" smtClean="0"/>
              <a:t>. </a:t>
            </a:r>
            <a:r>
              <a:rPr lang="ru-RU" dirty="0" err="1" smtClean="0"/>
              <a:t>Відкриття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базою для </a:t>
            </a:r>
            <a:r>
              <a:rPr lang="ru-RU" dirty="0" err="1" smtClean="0"/>
              <a:t>винаходів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Дослідно-конструкторські</a:t>
            </a:r>
            <a:r>
              <a:rPr lang="ru-RU" dirty="0" smtClean="0"/>
              <a:t>    </a:t>
            </a:r>
            <a:r>
              <a:rPr lang="ru-RU" dirty="0" err="1" smtClean="0"/>
              <a:t>роботи</a:t>
            </a:r>
            <a:r>
              <a:rPr lang="ru-RU" dirty="0" smtClean="0"/>
              <a:t>    (ДКР) -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err="1" smtClean="0"/>
              <a:t>конструювання</a:t>
            </a:r>
            <a:r>
              <a:rPr lang="ru-RU" dirty="0" smtClean="0"/>
              <a:t>,   </a:t>
            </a:r>
            <a:r>
              <a:rPr lang="ru-RU" dirty="0" err="1" smtClean="0"/>
              <a:t>випробування</a:t>
            </a:r>
            <a:r>
              <a:rPr lang="ru-RU" dirty="0" smtClean="0"/>
              <a:t> та </a:t>
            </a:r>
            <a:r>
              <a:rPr lang="ru-RU" dirty="0" err="1" smtClean="0"/>
              <a:t>впровадження</a:t>
            </a:r>
            <a:r>
              <a:rPr lang="ru-RU" dirty="0" smtClean="0"/>
              <a:t> </a:t>
            </a:r>
            <a:r>
              <a:rPr lang="ru-RU" dirty="0" err="1" smtClean="0"/>
              <a:t>наукових</a:t>
            </a:r>
            <a:r>
              <a:rPr lang="ru-RU" dirty="0" smtClean="0"/>
              <a:t> </a:t>
            </a:r>
            <a:r>
              <a:rPr lang="ru-RU" dirty="0" err="1" smtClean="0"/>
              <a:t>досягнень</a:t>
            </a:r>
            <a:r>
              <a:rPr lang="ru-RU" dirty="0" smtClean="0"/>
              <a:t> у </a:t>
            </a:r>
            <a:r>
              <a:rPr lang="ru-RU" dirty="0" err="1" smtClean="0"/>
              <a:t>виробництво</a:t>
            </a:r>
            <a:r>
              <a:rPr lang="ru-RU" dirty="0" smtClean="0"/>
              <a:t>. Мета ДКР — </a:t>
            </a:r>
            <a:r>
              <a:rPr lang="ru-RU" dirty="0" err="1" smtClean="0"/>
              <a:t>створення</a:t>
            </a:r>
            <a:r>
              <a:rPr lang="ru-RU" dirty="0" smtClean="0"/>
              <a:t>   </a:t>
            </a:r>
            <a:r>
              <a:rPr lang="ru-RU" dirty="0" err="1" smtClean="0"/>
              <a:t>зразків</a:t>
            </a:r>
            <a:r>
              <a:rPr lang="ru-RU" dirty="0" smtClean="0"/>
              <a:t>   </a:t>
            </a:r>
            <a:r>
              <a:rPr lang="ru-RU" dirty="0" err="1" smtClean="0"/>
              <a:t>нової</a:t>
            </a:r>
            <a:r>
              <a:rPr lang="ru-RU" dirty="0" smtClean="0"/>
              <a:t>   </a:t>
            </a:r>
            <a:r>
              <a:rPr lang="ru-RU" dirty="0" err="1" smtClean="0"/>
              <a:t>техніки</a:t>
            </a:r>
            <a:r>
              <a:rPr lang="ru-RU" dirty="0" smtClean="0"/>
              <a:t>,   </a:t>
            </a:r>
            <a:r>
              <a:rPr lang="ru-RU" dirty="0" err="1" smtClean="0"/>
              <a:t>їх</a:t>
            </a:r>
            <a:r>
              <a:rPr lang="ru-RU" dirty="0" smtClean="0"/>
              <a:t>   </a:t>
            </a:r>
            <a:r>
              <a:rPr lang="ru-RU" dirty="0" err="1" smtClean="0"/>
              <a:t>випробування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  </a:t>
            </a:r>
            <a:r>
              <a:rPr lang="ru-RU" dirty="0" err="1" smtClean="0"/>
              <a:t>розробка</a:t>
            </a:r>
            <a:r>
              <a:rPr lang="ru-RU" dirty="0" smtClean="0"/>
              <a:t>  </a:t>
            </a:r>
            <a:r>
              <a:rPr lang="ru-RU" dirty="0" err="1" smtClean="0"/>
              <a:t>технології</a:t>
            </a:r>
            <a:r>
              <a:rPr lang="ru-RU" dirty="0" smtClean="0"/>
              <a:t> </a:t>
            </a:r>
            <a:r>
              <a:rPr lang="ru-RU" dirty="0" err="1" smtClean="0"/>
              <a:t>виготовлення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Інноваційна</a:t>
            </a:r>
            <a:r>
              <a:rPr lang="ru-RU" dirty="0" smtClean="0"/>
              <a:t>  </a:t>
            </a:r>
            <a:r>
              <a:rPr lang="ru-RU" dirty="0" err="1" smtClean="0"/>
              <a:t>діяльність</a:t>
            </a:r>
            <a:r>
              <a:rPr lang="ru-RU" dirty="0" smtClean="0"/>
              <a:t> -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спрямована</a:t>
            </a:r>
            <a:r>
              <a:rPr lang="ru-RU" dirty="0" smtClean="0"/>
              <a:t>  на  </a:t>
            </a:r>
            <a:r>
              <a:rPr lang="ru-RU" dirty="0" err="1" smtClean="0"/>
              <a:t>пошук</a:t>
            </a:r>
            <a:r>
              <a:rPr lang="ru-RU" dirty="0" smtClean="0"/>
              <a:t>  </a:t>
            </a:r>
            <a:r>
              <a:rPr lang="ru-RU" dirty="0" err="1" smtClean="0"/>
              <a:t>можливостей</a:t>
            </a:r>
            <a:r>
              <a:rPr lang="ru-RU" dirty="0" smtClean="0"/>
              <a:t>, 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забезпечують</a:t>
            </a:r>
            <a:r>
              <a:rPr lang="ru-RU" dirty="0" smtClean="0"/>
              <a:t>     </a:t>
            </a:r>
            <a:r>
              <a:rPr lang="ru-RU" dirty="0" err="1" smtClean="0"/>
              <a:t>практичне</a:t>
            </a:r>
            <a:r>
              <a:rPr lang="ru-RU" dirty="0" smtClean="0"/>
              <a:t>     </a:t>
            </a:r>
            <a:r>
              <a:rPr lang="ru-RU" dirty="0" err="1" smtClean="0"/>
              <a:t>використання</a:t>
            </a:r>
            <a:r>
              <a:rPr lang="ru-RU" dirty="0" smtClean="0"/>
              <a:t>     </a:t>
            </a:r>
            <a:r>
              <a:rPr lang="ru-RU" dirty="0" err="1" smtClean="0"/>
              <a:t>наукового</a:t>
            </a:r>
            <a:r>
              <a:rPr lang="ru-RU" dirty="0" smtClean="0"/>
              <a:t>,     </a:t>
            </a:r>
            <a:r>
              <a:rPr lang="ru-RU" dirty="0" err="1" smtClean="0"/>
              <a:t>науково-технічного</a:t>
            </a:r>
            <a:r>
              <a:rPr lang="ru-RU" dirty="0" smtClean="0"/>
              <a:t> результату  та  </a:t>
            </a:r>
            <a:r>
              <a:rPr lang="ru-RU" dirty="0" err="1" smtClean="0"/>
              <a:t>інтелектуального</a:t>
            </a:r>
            <a:r>
              <a:rPr lang="ru-RU" dirty="0" smtClean="0"/>
              <a:t>  </a:t>
            </a:r>
            <a:r>
              <a:rPr lang="ru-RU" dirty="0" err="1" smtClean="0"/>
              <a:t>потенціалу</a:t>
            </a:r>
            <a:r>
              <a:rPr lang="ru-RU" dirty="0" smtClean="0"/>
              <a:t>  </a:t>
            </a:r>
            <a:r>
              <a:rPr lang="ru-RU" dirty="0" err="1" smtClean="0"/>
              <a:t>з</a:t>
            </a:r>
            <a:r>
              <a:rPr lang="ru-RU" dirty="0" smtClean="0"/>
              <a:t>  метою  </a:t>
            </a:r>
            <a:r>
              <a:rPr lang="ru-RU" dirty="0" err="1" smtClean="0"/>
              <a:t>одержання</a:t>
            </a:r>
            <a:r>
              <a:rPr lang="ru-RU" dirty="0" smtClean="0"/>
              <a:t>  нового 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поліпшеного</a:t>
            </a:r>
            <a:r>
              <a:rPr lang="ru-RU" dirty="0" smtClean="0"/>
              <a:t>  продукту,  способу  </a:t>
            </a:r>
            <a:r>
              <a:rPr lang="ru-RU" dirty="0" err="1" smtClean="0"/>
              <a:t>його</a:t>
            </a:r>
            <a:r>
              <a:rPr lang="ru-RU" dirty="0" smtClean="0"/>
              <a:t>  </a:t>
            </a:r>
            <a:r>
              <a:rPr lang="ru-RU" dirty="0" err="1" smtClean="0"/>
              <a:t>виробництва</a:t>
            </a:r>
            <a:r>
              <a:rPr lang="ru-RU" dirty="0" smtClean="0"/>
              <a:t>  та  </a:t>
            </a:r>
            <a:r>
              <a:rPr lang="ru-RU" dirty="0" err="1" smtClean="0"/>
              <a:t>задоволення</a:t>
            </a:r>
            <a:r>
              <a:rPr lang="ru-RU" dirty="0" smtClean="0"/>
              <a:t>  </a:t>
            </a:r>
            <a:r>
              <a:rPr lang="ru-RU" dirty="0" err="1" smtClean="0"/>
              <a:t>суспільних</a:t>
            </a:r>
            <a:r>
              <a:rPr lang="ru-RU" dirty="0" smtClean="0"/>
              <a:t> потреб у </a:t>
            </a:r>
            <a:r>
              <a:rPr lang="ru-RU" dirty="0" err="1" smtClean="0"/>
              <a:t>конкурентоспроможних</a:t>
            </a:r>
            <a:r>
              <a:rPr lang="ru-RU" dirty="0" smtClean="0"/>
              <a:t> товарах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послугах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 err="1" smtClean="0"/>
              <a:t>Інноваційна</a:t>
            </a:r>
            <a:r>
              <a:rPr lang="ru-RU" b="1" i="1" dirty="0" smtClean="0"/>
              <a:t> </a:t>
            </a:r>
            <a:r>
              <a:rPr lang="ru-RU" b="1" i="1" dirty="0" err="1" smtClean="0"/>
              <a:t>політика</a:t>
            </a:r>
            <a:r>
              <a:rPr lang="ru-RU" b="1" i="1" dirty="0" smtClean="0"/>
              <a:t> </a:t>
            </a:r>
            <a:r>
              <a:rPr lang="ru-RU" b="1" i="1" dirty="0" err="1" smtClean="0"/>
              <a:t>держави</a:t>
            </a:r>
            <a:r>
              <a:rPr lang="ru-RU" b="1" i="1" dirty="0" smtClean="0"/>
              <a:t> -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err="1" smtClean="0"/>
              <a:t>вплив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 на </a:t>
            </a:r>
            <a:r>
              <a:rPr lang="ru-RU" dirty="0" err="1" smtClean="0"/>
              <a:t>інноваційну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відповідного</a:t>
            </a:r>
            <a:r>
              <a:rPr lang="ru-RU" dirty="0" smtClean="0"/>
              <a:t> правового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економічного</a:t>
            </a:r>
            <a:r>
              <a:rPr lang="ru-RU" dirty="0" smtClean="0"/>
              <a:t> </a:t>
            </a:r>
            <a:r>
              <a:rPr lang="ru-RU" dirty="0" err="1" smtClean="0"/>
              <a:t>механізму</a:t>
            </a:r>
            <a:r>
              <a:rPr lang="ru-RU" dirty="0" smtClean="0"/>
              <a:t>. Держава </a:t>
            </a:r>
            <a:r>
              <a:rPr lang="ru-RU" dirty="0" err="1" smtClean="0"/>
              <a:t>здійснює</a:t>
            </a:r>
            <a:r>
              <a:rPr lang="ru-RU" dirty="0" smtClean="0"/>
              <a:t> заходи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захисту</a:t>
            </a:r>
            <a:r>
              <a:rPr lang="ru-RU" dirty="0" smtClean="0"/>
              <a:t> </a:t>
            </a:r>
            <a:r>
              <a:rPr lang="ru-RU" dirty="0" err="1" smtClean="0"/>
              <a:t>національного</a:t>
            </a:r>
            <a:r>
              <a:rPr lang="ru-RU" dirty="0" smtClean="0"/>
              <a:t> ринку,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інноваційного</a:t>
            </a:r>
            <a:r>
              <a:rPr lang="ru-RU" dirty="0" smtClean="0"/>
              <a:t> </a:t>
            </a:r>
            <a:r>
              <a:rPr lang="ru-RU" dirty="0" err="1" smtClean="0"/>
              <a:t>потенціалу</a:t>
            </a:r>
            <a:r>
              <a:rPr lang="ru-RU" dirty="0" smtClean="0"/>
              <a:t>. </a:t>
            </a:r>
            <a:r>
              <a:rPr lang="ru-RU" dirty="0" err="1" smtClean="0"/>
              <a:t>Серед</a:t>
            </a:r>
            <a:r>
              <a:rPr lang="ru-RU" dirty="0" smtClean="0"/>
              <a:t> моделей </a:t>
            </a:r>
            <a:r>
              <a:rPr lang="ru-RU" dirty="0" err="1" smtClean="0"/>
              <a:t>державної</a:t>
            </a:r>
            <a:r>
              <a:rPr lang="ru-RU" dirty="0" smtClean="0"/>
              <a:t> </a:t>
            </a:r>
            <a:r>
              <a:rPr lang="ru-RU" dirty="0" err="1" smtClean="0"/>
              <a:t>інноваційної</a:t>
            </a:r>
            <a:r>
              <a:rPr lang="ru-RU" dirty="0" smtClean="0"/>
              <a:t> </a:t>
            </a:r>
            <a:r>
              <a:rPr lang="ru-RU" dirty="0" err="1" smtClean="0"/>
              <a:t>політики</a:t>
            </a:r>
            <a:r>
              <a:rPr lang="ru-RU" dirty="0" smtClean="0"/>
              <a:t> </a:t>
            </a:r>
            <a:r>
              <a:rPr lang="ru-RU" dirty="0" err="1" smtClean="0"/>
              <a:t>розрізняють</a:t>
            </a:r>
            <a:r>
              <a:rPr lang="ru-RU" dirty="0" smtClean="0"/>
              <a:t> </a:t>
            </a:r>
            <a:r>
              <a:rPr lang="ru-RU" dirty="0" err="1" smtClean="0"/>
              <a:t>дві</a:t>
            </a:r>
            <a:r>
              <a:rPr lang="ru-RU" dirty="0" smtClean="0"/>
              <a:t> — </a:t>
            </a:r>
            <a:r>
              <a:rPr lang="ru-RU" dirty="0" err="1" smtClean="0"/>
              <a:t>американську</a:t>
            </a:r>
            <a:r>
              <a:rPr lang="ru-RU" dirty="0" smtClean="0"/>
              <a:t> та </a:t>
            </a:r>
            <a:r>
              <a:rPr lang="ru-RU" dirty="0" err="1" smtClean="0"/>
              <a:t>японську</a:t>
            </a:r>
            <a:r>
              <a:rPr lang="ru-RU" dirty="0" smtClean="0"/>
              <a:t>. </a:t>
            </a:r>
            <a:r>
              <a:rPr lang="ru-RU" dirty="0" err="1" smtClean="0"/>
              <a:t>Стратегії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країн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різновидами</a:t>
            </a:r>
            <a:r>
              <a:rPr lang="ru-RU" dirty="0" smtClean="0"/>
              <a:t>. </a:t>
            </a: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розбіжності</a:t>
            </a:r>
            <a:r>
              <a:rPr lang="ru-RU" dirty="0" smtClean="0"/>
              <a:t> — у </a:t>
            </a:r>
            <a:r>
              <a:rPr lang="ru-RU" dirty="0" err="1" smtClean="0"/>
              <a:t>рівні</a:t>
            </a:r>
            <a:r>
              <a:rPr lang="ru-RU" dirty="0" smtClean="0"/>
              <a:t> державного </a:t>
            </a:r>
            <a:r>
              <a:rPr lang="ru-RU" dirty="0" err="1" smtClean="0"/>
              <a:t>регулювання</a:t>
            </a:r>
            <a:r>
              <a:rPr lang="ru-RU" dirty="0" smtClean="0"/>
              <a:t> </a:t>
            </a:r>
            <a:r>
              <a:rPr lang="ru-RU" dirty="0" err="1" smtClean="0"/>
              <a:t>інноваційної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. </a:t>
            </a: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напрями</a:t>
            </a:r>
            <a:r>
              <a:rPr lang="ru-RU" dirty="0" smtClean="0"/>
              <a:t> </a:t>
            </a:r>
            <a:r>
              <a:rPr lang="ru-RU" dirty="0" err="1" smtClean="0"/>
              <a:t>інноваційної</a:t>
            </a:r>
            <a:r>
              <a:rPr lang="ru-RU" dirty="0" smtClean="0"/>
              <a:t> </a:t>
            </a:r>
            <a:r>
              <a:rPr lang="ru-RU" dirty="0" err="1" smtClean="0"/>
              <a:t>державної</a:t>
            </a:r>
            <a:r>
              <a:rPr lang="ru-RU" dirty="0" smtClean="0"/>
              <a:t> </a:t>
            </a:r>
            <a:r>
              <a:rPr lang="ru-RU" dirty="0" err="1" smtClean="0"/>
              <a:t>політики</a:t>
            </a:r>
            <a:r>
              <a:rPr lang="ru-RU" dirty="0" smtClean="0"/>
              <a:t> для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країн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: </a:t>
            </a:r>
            <a:r>
              <a:rPr lang="ru-RU" dirty="0" err="1" smtClean="0"/>
              <a:t>державні</a:t>
            </a:r>
            <a:r>
              <a:rPr lang="ru-RU" dirty="0" smtClean="0"/>
              <a:t> </a:t>
            </a:r>
            <a:r>
              <a:rPr lang="ru-RU" dirty="0" err="1" smtClean="0"/>
              <a:t>прямі</a:t>
            </a:r>
            <a:r>
              <a:rPr lang="ru-RU" dirty="0" smtClean="0"/>
              <a:t> та </a:t>
            </a:r>
            <a:r>
              <a:rPr lang="ru-RU" dirty="0" err="1" smtClean="0"/>
              <a:t>побічні</a:t>
            </a:r>
            <a:r>
              <a:rPr lang="ru-RU" dirty="0" smtClean="0"/>
              <a:t> </a:t>
            </a:r>
            <a:r>
              <a:rPr lang="ru-RU" dirty="0" err="1" smtClean="0"/>
              <a:t>стимулювання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науки та </a:t>
            </a:r>
            <a:r>
              <a:rPr lang="ru-RU" dirty="0" err="1" smtClean="0"/>
              <a:t>техніки</a:t>
            </a:r>
            <a:r>
              <a:rPr lang="ru-RU" dirty="0" smtClean="0"/>
              <a:t>; </a:t>
            </a:r>
            <a:r>
              <a:rPr lang="ru-RU" dirty="0" err="1" smtClean="0"/>
              <a:t>освоєння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результатів</a:t>
            </a:r>
            <a:r>
              <a:rPr lang="ru-RU" dirty="0" smtClean="0"/>
              <a:t>; </a:t>
            </a:r>
            <a:r>
              <a:rPr lang="ru-RU" dirty="0" err="1" smtClean="0"/>
              <a:t>стратегія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та </a:t>
            </a:r>
            <a:r>
              <a:rPr lang="ru-RU" dirty="0" err="1" smtClean="0"/>
              <a:t>перепідготовки</a:t>
            </a:r>
            <a:r>
              <a:rPr lang="ru-RU" dirty="0" smtClean="0"/>
              <a:t> </a:t>
            </a:r>
            <a:r>
              <a:rPr lang="ru-RU" dirty="0" err="1" smtClean="0"/>
              <a:t>кадрів</a:t>
            </a:r>
            <a:r>
              <a:rPr lang="ru-RU" dirty="0" smtClean="0"/>
              <a:t>;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інфраструктури</a:t>
            </a:r>
            <a:r>
              <a:rPr lang="ru-RU" dirty="0" smtClean="0"/>
              <a:t> </a:t>
            </a:r>
            <a:r>
              <a:rPr lang="ru-RU" dirty="0" err="1" smtClean="0"/>
              <a:t>суспільного</a:t>
            </a:r>
            <a:r>
              <a:rPr lang="ru-RU" dirty="0" smtClean="0"/>
              <a:t> </a:t>
            </a:r>
            <a:r>
              <a:rPr lang="ru-RU" dirty="0" err="1" smtClean="0"/>
              <a:t>клімату</a:t>
            </a:r>
            <a:r>
              <a:rPr lang="ru-RU" dirty="0" smtClean="0"/>
              <a:t>, </a:t>
            </a:r>
            <a:r>
              <a:rPr lang="ru-RU" dirty="0" err="1" smtClean="0"/>
              <a:t>котрий</a:t>
            </a:r>
            <a:r>
              <a:rPr lang="ru-RU" dirty="0" smtClean="0"/>
              <a:t> </a:t>
            </a:r>
            <a:r>
              <a:rPr lang="ru-RU" dirty="0" err="1" smtClean="0"/>
              <a:t>забезпечує</a:t>
            </a:r>
            <a:r>
              <a:rPr lang="ru-RU" dirty="0" smtClean="0"/>
              <a:t>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інноваційних</a:t>
            </a:r>
            <a:r>
              <a:rPr lang="ru-RU" dirty="0" smtClean="0"/>
              <a:t> </a:t>
            </a:r>
            <a:r>
              <a:rPr lang="ru-RU" dirty="0" err="1" smtClean="0"/>
              <a:t>процесів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Інноваційний</a:t>
            </a:r>
            <a:r>
              <a:rPr lang="ru-RU" dirty="0" smtClean="0"/>
              <a:t>   менеджмент—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err="1" smtClean="0"/>
              <a:t>сукупність</a:t>
            </a:r>
            <a:r>
              <a:rPr lang="ru-RU" dirty="0" smtClean="0"/>
              <a:t>   </a:t>
            </a:r>
            <a:r>
              <a:rPr lang="ru-RU" dirty="0" err="1" smtClean="0"/>
              <a:t>організаційно-економічних</a:t>
            </a:r>
            <a:r>
              <a:rPr lang="ru-RU" dirty="0" smtClean="0"/>
              <a:t>, </a:t>
            </a:r>
            <a:r>
              <a:rPr lang="ru-RU" dirty="0" err="1" smtClean="0"/>
              <a:t>психологічно-соціальних</a:t>
            </a:r>
            <a:r>
              <a:rPr lang="ru-RU" dirty="0" smtClean="0"/>
              <a:t> </a:t>
            </a:r>
            <a:r>
              <a:rPr lang="ru-RU" dirty="0" err="1" smtClean="0"/>
              <a:t>методів</a:t>
            </a:r>
            <a:r>
              <a:rPr lang="ru-RU" dirty="0" smtClean="0"/>
              <a:t>, форм та </a:t>
            </a:r>
            <a:r>
              <a:rPr lang="ru-RU" dirty="0" err="1" smtClean="0"/>
              <a:t>способів</a:t>
            </a:r>
            <a:r>
              <a:rPr lang="ru-RU" dirty="0" smtClean="0"/>
              <a:t> </a:t>
            </a:r>
            <a:r>
              <a:rPr lang="ru-RU" dirty="0" err="1" smtClean="0"/>
              <a:t>управління</a:t>
            </a:r>
            <a:r>
              <a:rPr lang="ru-RU" dirty="0" smtClean="0"/>
              <a:t> </a:t>
            </a:r>
            <a:r>
              <a:rPr lang="ru-RU" dirty="0" err="1" smtClean="0"/>
              <a:t>всіма</a:t>
            </a:r>
            <a:r>
              <a:rPr lang="ru-RU" dirty="0" smtClean="0"/>
              <a:t> </a:t>
            </a:r>
            <a:r>
              <a:rPr lang="ru-RU" dirty="0" err="1" smtClean="0"/>
              <a:t>стадіями</a:t>
            </a:r>
            <a:r>
              <a:rPr lang="ru-RU" dirty="0" smtClean="0"/>
              <a:t> </a:t>
            </a:r>
            <a:r>
              <a:rPr lang="ru-RU" dirty="0" err="1" smtClean="0"/>
              <a:t>інноваційного</a:t>
            </a:r>
            <a:r>
              <a:rPr lang="ru-RU" dirty="0" smtClean="0"/>
              <a:t> </a:t>
            </a:r>
            <a:r>
              <a:rPr lang="ru-RU" dirty="0" err="1" smtClean="0"/>
              <a:t>процесу</a:t>
            </a:r>
            <a:r>
              <a:rPr lang="ru-RU" dirty="0" smtClean="0"/>
              <a:t>. </a:t>
            </a:r>
            <a:r>
              <a:rPr lang="ru-RU" dirty="0" err="1" smtClean="0"/>
              <a:t>Інноваційний</a:t>
            </a:r>
            <a:r>
              <a:rPr lang="ru-RU" dirty="0" smtClean="0"/>
              <a:t> менеджмент —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такий</a:t>
            </a:r>
            <a:r>
              <a:rPr lang="ru-RU" dirty="0" smtClean="0"/>
              <a:t> </a:t>
            </a:r>
            <a:r>
              <a:rPr lang="ru-RU" dirty="0" err="1" smtClean="0"/>
              <a:t>спосіб</a:t>
            </a:r>
            <a:r>
              <a:rPr lang="ru-RU" dirty="0" smtClean="0"/>
              <a:t> </a:t>
            </a:r>
            <a:r>
              <a:rPr lang="ru-RU" dirty="0" err="1" smtClean="0"/>
              <a:t>дій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забезпечує</a:t>
            </a:r>
            <a:r>
              <a:rPr lang="ru-RU" dirty="0" smtClean="0"/>
              <a:t>     </a:t>
            </a:r>
            <a:r>
              <a:rPr lang="ru-RU" dirty="0" err="1" smtClean="0"/>
              <a:t>сприятливі</a:t>
            </a:r>
            <a:r>
              <a:rPr lang="ru-RU" dirty="0" smtClean="0"/>
              <a:t>     </a:t>
            </a:r>
            <a:r>
              <a:rPr lang="ru-RU" dirty="0" err="1" smtClean="0"/>
              <a:t>умови</a:t>
            </a:r>
            <a:r>
              <a:rPr lang="ru-RU" dirty="0" smtClean="0"/>
              <a:t>     для     </a:t>
            </a:r>
            <a:r>
              <a:rPr lang="ru-RU" dirty="0" err="1" smtClean="0"/>
              <a:t>розвитку</a:t>
            </a:r>
            <a:r>
              <a:rPr lang="ru-RU" dirty="0" smtClean="0"/>
              <a:t>     </a:t>
            </a:r>
            <a:r>
              <a:rPr lang="ru-RU" dirty="0" err="1" smtClean="0"/>
              <a:t>інноваційного</a:t>
            </a:r>
            <a:r>
              <a:rPr lang="ru-RU" dirty="0" smtClean="0"/>
              <a:t>     </a:t>
            </a:r>
            <a:r>
              <a:rPr lang="ru-RU" dirty="0" err="1" smtClean="0"/>
              <a:t>процесу</a:t>
            </a:r>
            <a:r>
              <a:rPr lang="ru-RU" dirty="0" smtClean="0"/>
              <a:t>. </a:t>
            </a:r>
            <a:r>
              <a:rPr lang="ru-RU" dirty="0" err="1" smtClean="0"/>
              <a:t>Інноваційний</a:t>
            </a:r>
            <a:r>
              <a:rPr lang="ru-RU" dirty="0" smtClean="0"/>
              <a:t> менеджмент —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управління</a:t>
            </a:r>
            <a:r>
              <a:rPr lang="ru-RU" dirty="0" smtClean="0"/>
              <a:t> </a:t>
            </a:r>
            <a:r>
              <a:rPr lang="ru-RU" dirty="0" err="1" smtClean="0"/>
              <a:t>змінами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Інноваційний</a:t>
            </a:r>
            <a:r>
              <a:rPr lang="ru-RU" dirty="0" smtClean="0"/>
              <a:t>  </a:t>
            </a:r>
            <a:r>
              <a:rPr lang="ru-RU" dirty="0" err="1" smtClean="0"/>
              <a:t>процес</a:t>
            </a:r>
            <a:r>
              <a:rPr lang="ru-RU" dirty="0" smtClean="0"/>
              <a:t>  —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процес</a:t>
            </a:r>
            <a:r>
              <a:rPr lang="ru-RU" dirty="0" smtClean="0"/>
              <a:t>  </a:t>
            </a:r>
            <a:r>
              <a:rPr lang="ru-RU" dirty="0" err="1" smtClean="0"/>
              <a:t>створення</a:t>
            </a:r>
            <a:r>
              <a:rPr lang="ru-RU" dirty="0" smtClean="0"/>
              <a:t>,  </a:t>
            </a:r>
            <a:r>
              <a:rPr lang="ru-RU" dirty="0" err="1" smtClean="0"/>
              <a:t>поширення</a:t>
            </a:r>
            <a:r>
              <a:rPr lang="ru-RU" dirty="0" smtClean="0"/>
              <a:t>  та  </a:t>
            </a:r>
            <a:r>
              <a:rPr lang="ru-RU" dirty="0" err="1" smtClean="0"/>
              <a:t>втілення</a:t>
            </a:r>
            <a:r>
              <a:rPr lang="ru-RU" dirty="0" smtClean="0"/>
              <a:t> </a:t>
            </a:r>
            <a:r>
              <a:rPr lang="ru-RU" dirty="0" err="1" smtClean="0"/>
              <a:t>новації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задовольняє</a:t>
            </a:r>
            <a:r>
              <a:rPr lang="ru-RU" dirty="0" smtClean="0"/>
              <a:t> </a:t>
            </a:r>
            <a:r>
              <a:rPr lang="ru-RU" dirty="0" err="1" smtClean="0"/>
              <a:t>нові</a:t>
            </a:r>
            <a:r>
              <a:rPr lang="ru-RU" dirty="0" smtClean="0"/>
              <a:t> </a:t>
            </a:r>
            <a:r>
              <a:rPr lang="ru-RU" dirty="0" err="1" smtClean="0"/>
              <a:t>суспільні</a:t>
            </a:r>
            <a:r>
              <a:rPr lang="ru-RU" dirty="0" smtClean="0"/>
              <a:t> потреби. </a:t>
            </a:r>
            <a:r>
              <a:rPr lang="ru-RU" dirty="0" err="1" smtClean="0"/>
              <a:t>Складається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окремих</a:t>
            </a:r>
            <a:r>
              <a:rPr lang="ru-RU" dirty="0" smtClean="0"/>
              <a:t> </a:t>
            </a:r>
            <a:r>
              <a:rPr lang="ru-RU" dirty="0" err="1" smtClean="0"/>
              <a:t>стадій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відрізняються</a:t>
            </a:r>
            <a:r>
              <a:rPr lang="ru-RU" dirty="0" smtClean="0"/>
              <a:t> за </a:t>
            </a:r>
            <a:r>
              <a:rPr lang="ru-RU" dirty="0" err="1" smtClean="0"/>
              <a:t>організацією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, </a:t>
            </a:r>
            <a:r>
              <a:rPr lang="ru-RU" dirty="0" err="1" smtClean="0"/>
              <a:t>управління</a:t>
            </a:r>
            <a:r>
              <a:rPr lang="ru-RU" dirty="0" smtClean="0"/>
              <a:t> та </a:t>
            </a:r>
            <a:r>
              <a:rPr lang="ru-RU" dirty="0" err="1" smtClean="0"/>
              <a:t>фінансування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Інноваційні</a:t>
            </a:r>
            <a:r>
              <a:rPr lang="ru-RU" dirty="0" smtClean="0"/>
              <a:t> </a:t>
            </a:r>
            <a:r>
              <a:rPr lang="ru-RU" dirty="0" err="1" smtClean="0"/>
              <a:t>проекти</a:t>
            </a:r>
            <a:r>
              <a:rPr lang="ru-RU" dirty="0" smtClean="0"/>
              <a:t>—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складні</a:t>
            </a:r>
            <a:r>
              <a:rPr lang="ru-RU" dirty="0" smtClean="0"/>
              <a:t> </a:t>
            </a:r>
            <a:r>
              <a:rPr lang="ru-RU" dirty="0" err="1" smtClean="0"/>
              <a:t>програми</a:t>
            </a:r>
            <a:r>
              <a:rPr lang="ru-RU" dirty="0" smtClean="0"/>
              <a:t>, </a:t>
            </a:r>
            <a:r>
              <a:rPr lang="ru-RU" dirty="0" err="1" smtClean="0"/>
              <a:t>створені</a:t>
            </a:r>
            <a:r>
              <a:rPr lang="ru-RU" dirty="0" smtClean="0"/>
              <a:t> для </a:t>
            </a:r>
            <a:r>
              <a:rPr lang="ru-RU" dirty="0" err="1" smtClean="0"/>
              <a:t>впровадження</a:t>
            </a:r>
            <a:r>
              <a:rPr lang="ru-RU" dirty="0" smtClean="0"/>
              <a:t> </a:t>
            </a:r>
            <a:r>
              <a:rPr lang="ru-RU" dirty="0" err="1" smtClean="0"/>
              <a:t>технічних</a:t>
            </a:r>
            <a:r>
              <a:rPr lang="ru-RU" dirty="0" smtClean="0"/>
              <a:t>,  </a:t>
            </a:r>
            <a:r>
              <a:rPr lang="ru-RU" dirty="0" err="1" smtClean="0"/>
              <a:t>технологічних</a:t>
            </a:r>
            <a:r>
              <a:rPr lang="ru-RU" dirty="0" smtClean="0"/>
              <a:t>  </a:t>
            </a:r>
            <a:r>
              <a:rPr lang="ru-RU" dirty="0" err="1" smtClean="0"/>
              <a:t>або</a:t>
            </a:r>
            <a:r>
              <a:rPr lang="ru-RU" dirty="0" smtClean="0"/>
              <a:t>  </a:t>
            </a:r>
            <a:r>
              <a:rPr lang="ru-RU" dirty="0" err="1" smtClean="0"/>
              <a:t>інших</a:t>
            </a:r>
            <a:r>
              <a:rPr lang="ru-RU" dirty="0" smtClean="0"/>
              <a:t>  </a:t>
            </a:r>
            <a:r>
              <a:rPr lang="ru-RU" dirty="0" err="1" smtClean="0"/>
              <a:t>новацій</a:t>
            </a:r>
            <a:r>
              <a:rPr lang="ru-RU" dirty="0" smtClean="0"/>
              <a:t>,  </a:t>
            </a:r>
            <a:r>
              <a:rPr lang="ru-RU" dirty="0" err="1" smtClean="0"/>
              <a:t>що</a:t>
            </a:r>
            <a:r>
              <a:rPr lang="ru-RU" dirty="0" smtClean="0"/>
              <a:t>  </a:t>
            </a:r>
            <a:r>
              <a:rPr lang="ru-RU" dirty="0" err="1" smtClean="0"/>
              <a:t>їх</a:t>
            </a:r>
            <a:r>
              <a:rPr lang="ru-RU" dirty="0" smtClean="0"/>
              <a:t>  </a:t>
            </a:r>
            <a:r>
              <a:rPr lang="ru-RU" dirty="0" err="1" smtClean="0"/>
              <a:t>здійснюють</a:t>
            </a:r>
            <a:r>
              <a:rPr lang="ru-RU" dirty="0" smtClean="0"/>
              <a:t>  </a:t>
            </a:r>
            <a:r>
              <a:rPr lang="ru-RU" dirty="0" err="1" smtClean="0"/>
              <a:t>наукові</a:t>
            </a:r>
            <a:r>
              <a:rPr lang="ru-RU" dirty="0" smtClean="0"/>
              <a:t>  та </a:t>
            </a:r>
            <a:r>
              <a:rPr lang="ru-RU" dirty="0" err="1" smtClean="0"/>
              <a:t>проектні</a:t>
            </a:r>
            <a:r>
              <a:rPr lang="ru-RU" dirty="0" smtClean="0"/>
              <a:t> </a:t>
            </a:r>
            <a:r>
              <a:rPr lang="ru-RU" dirty="0" err="1" smtClean="0"/>
              <a:t>заклади</a:t>
            </a:r>
            <a:r>
              <a:rPr lang="ru-RU" dirty="0" smtClean="0"/>
              <a:t> у </a:t>
            </a:r>
            <a:r>
              <a:rPr lang="ru-RU" dirty="0" err="1" smtClean="0"/>
              <a:t>певний</a:t>
            </a:r>
            <a:r>
              <a:rPr lang="ru-RU" dirty="0" smtClean="0"/>
              <a:t> </a:t>
            </a:r>
            <a:r>
              <a:rPr lang="ru-RU" dirty="0" err="1" smtClean="0"/>
              <a:t>проміжок</a:t>
            </a:r>
            <a:r>
              <a:rPr lang="ru-RU" dirty="0" smtClean="0"/>
              <a:t> часу. 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1099</Words>
  <Application>Microsoft Office PowerPoint</Application>
  <PresentationFormat>Экран (4:3)</PresentationFormat>
  <Paragraphs>70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Поняття інноваційного менеджменту</vt:lpstr>
      <vt:lpstr>Винахід —</vt:lpstr>
      <vt:lpstr>Відкриття -</vt:lpstr>
      <vt:lpstr>Дослідно-конструкторські    роботи    (ДКР) -</vt:lpstr>
      <vt:lpstr>Інноваційна  діяльність -</vt:lpstr>
      <vt:lpstr>Інноваційна політика держави - </vt:lpstr>
      <vt:lpstr>Інноваційний   менеджмент—</vt:lpstr>
      <vt:lpstr>Інноваційний  процес  —</vt:lpstr>
      <vt:lpstr>Інноваційні проекти—</vt:lpstr>
      <vt:lpstr>Інновація - </vt:lpstr>
      <vt:lpstr>Ліцензія -</vt:lpstr>
      <vt:lpstr>Наукомісткість (наукоємність) продукції—</vt:lpstr>
      <vt:lpstr>Новація -</vt:lpstr>
      <vt:lpstr>Нововведення -</vt:lpstr>
      <vt:lpstr>Ноу-хау (буквально «знаю як») -</vt:lpstr>
      <vt:lpstr>Нововведення управлінське -</vt:lpstr>
      <vt:lpstr>Організаційні нововведення - </vt:lpstr>
      <vt:lpstr>Патенти -</vt:lpstr>
      <vt:lpstr>Ризиковий   (венчурний)   бізнес -</vt:lpstr>
      <vt:lpstr>Розвиток - </vt:lpstr>
      <vt:lpstr>Система стимулювання інновацій </vt:lpstr>
      <vt:lpstr>Методи стимулювання творчої активності персоналу: </vt:lpstr>
      <vt:lpstr>Субсидія -</vt:lpstr>
      <vt:lpstr>Технологія - </vt:lpstr>
      <vt:lpstr>Фундаментальні дослідження (ФД) —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Поняття інноваційного менеджменту</dc:title>
  <dc:creator>User</dc:creator>
  <cp:lastModifiedBy>user</cp:lastModifiedBy>
  <cp:revision>2</cp:revision>
  <dcterms:created xsi:type="dcterms:W3CDTF">2015-11-24T13:49:17Z</dcterms:created>
  <dcterms:modified xsi:type="dcterms:W3CDTF">2021-02-02T08:25:10Z</dcterms:modified>
</cp:coreProperties>
</file>