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9900CC"/>
    <a:srgbClr val="660066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16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052736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9600" b="1" i="1" dirty="0">
                <a:solidFill>
                  <a:srgbClr val="660033"/>
                </a:solidFill>
                <a:latin typeface="Mistral" panose="03090702030407020403" pitchFamily="66" charset="0"/>
                <a:ea typeface="Calibri"/>
                <a:cs typeface="MV Boli" panose="02000500030200090000" pitchFamily="2" charset="0"/>
              </a:rPr>
              <a:t>РОЗВИТОК </a:t>
            </a:r>
            <a:endParaRPr lang="en-US" sz="9600" b="1" i="1" dirty="0" smtClean="0">
              <a:solidFill>
                <a:srgbClr val="660033"/>
              </a:solidFill>
              <a:latin typeface="Mistral" panose="03090702030407020403" pitchFamily="66" charset="0"/>
              <a:ea typeface="Calibri"/>
              <a:cs typeface="MV Boli" panose="02000500030200090000" pitchFamily="2" charset="0"/>
            </a:endParaRPr>
          </a:p>
          <a:p>
            <a:pPr lvl="0" algn="ctr"/>
            <a:r>
              <a:rPr lang="uk-UA" sz="9600" b="1" i="1" dirty="0" smtClean="0">
                <a:solidFill>
                  <a:srgbClr val="660033"/>
                </a:solidFill>
                <a:latin typeface="Mistral" panose="03090702030407020403" pitchFamily="66" charset="0"/>
                <a:ea typeface="Calibri"/>
                <a:cs typeface="MV Boli" panose="02000500030200090000" pitchFamily="2" charset="0"/>
              </a:rPr>
              <a:t>УКРАЇНСЬКОЇ</a:t>
            </a:r>
            <a:endParaRPr lang="en-US" sz="9600" b="1" i="1" dirty="0" smtClean="0">
              <a:solidFill>
                <a:srgbClr val="660033"/>
              </a:solidFill>
              <a:latin typeface="Mistral" panose="03090702030407020403" pitchFamily="66" charset="0"/>
              <a:ea typeface="Calibri"/>
              <a:cs typeface="MV Boli" panose="02000500030200090000" pitchFamily="2" charset="0"/>
            </a:endParaRPr>
          </a:p>
          <a:p>
            <a:pPr lvl="0" algn="ctr"/>
            <a:r>
              <a:rPr lang="uk-UA" sz="9600" b="1" i="1" dirty="0" smtClean="0">
                <a:solidFill>
                  <a:srgbClr val="660033"/>
                </a:solidFill>
                <a:latin typeface="Mistral" panose="03090702030407020403" pitchFamily="66" charset="0"/>
                <a:cs typeface="MV Boli" panose="02000500030200090000" pitchFamily="2" charset="0"/>
              </a:rPr>
              <a:t>ДРАМАТУРГІЇ</a:t>
            </a:r>
            <a:endParaRPr lang="ru-RU" sz="9600" b="1" i="1" dirty="0">
              <a:solidFill>
                <a:srgbClr val="660033"/>
              </a:solidFill>
              <a:latin typeface="Mistral" panose="03090702030407020403" pitchFamily="66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54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332656"/>
            <a:ext cx="8136904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Український театр XIX ст. почав свою нову добу 1819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en-US" sz="2400" b="1" dirty="0">
              <a:solidFill>
                <a:srgbClr val="660033"/>
              </a:solidFill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strike="sngStrike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Кріпацький театр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uk-UA" sz="2400" b="1" dirty="0">
              <a:ln w="38100">
                <a:solidFill>
                  <a:schemeClr val="tx1"/>
                </a:solidFill>
              </a:ln>
              <a:solidFill>
                <a:srgbClr val="660033"/>
              </a:solidFill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Він </a:t>
            </a:r>
            <a:r>
              <a:rPr lang="uk-UA" sz="2400" b="1" dirty="0" err="1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організувався</a:t>
            </a:r>
            <a:r>
              <a:rPr lang="uk-UA" sz="2400" b="1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 з міських акторів і аматорів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uk-UA" sz="2400" b="1" dirty="0">
              <a:solidFill>
                <a:srgbClr val="660033"/>
              </a:solidFill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Тривалий час мав епізодичний або аматорський характер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uk-UA" sz="2400" b="1" dirty="0">
              <a:solidFill>
                <a:srgbClr val="660033"/>
              </a:solidFill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Панівні жанри в театрі європейському й Російської імперії: комічна опера, водевіль і мелодрама</a:t>
            </a:r>
          </a:p>
        </p:txBody>
      </p:sp>
    </p:spTree>
    <p:extLst>
      <p:ext uri="{BB962C8B-B14F-4D97-AF65-F5344CB8AC3E}">
        <p14:creationId xmlns:p14="http://schemas.microsoft.com/office/powerpoint/2010/main" val="4274078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424936" cy="6130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215" algn="just">
              <a:lnSpc>
                <a:spcPct val="115000"/>
              </a:lnSpc>
            </a:pPr>
            <a:r>
              <a:rPr lang="uk-UA" sz="2400" b="1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Використання популярних театральних жанрів по-українськи:</a:t>
            </a:r>
          </a:p>
          <a:p>
            <a:pPr lvl="0" indent="450215" algn="just">
              <a:lnSpc>
                <a:spcPct val="115000"/>
              </a:lnSpc>
            </a:pPr>
            <a:endParaRPr lang="uk-UA" sz="2400" b="1" dirty="0">
              <a:solidFill>
                <a:srgbClr val="660033"/>
              </a:solidFill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530225" lvl="0" indent="246063" algn="just">
              <a:lnSpc>
                <a:spcPct val="115000"/>
              </a:lnSpc>
              <a:buFontTx/>
              <a:buChar char="-"/>
            </a:pPr>
            <a:r>
              <a:rPr lang="uk-UA" sz="2400" b="1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насичення їх селянським побутом</a:t>
            </a:r>
          </a:p>
          <a:p>
            <a:pPr marL="530225" lvl="0" indent="246063" algn="just">
              <a:lnSpc>
                <a:spcPct val="115000"/>
              </a:lnSpc>
              <a:buFontTx/>
              <a:buChar char="-"/>
            </a:pPr>
            <a:r>
              <a:rPr lang="uk-UA" sz="2400" b="1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яскраве оздоблення своєрідною українською </a:t>
            </a:r>
            <a:r>
              <a:rPr lang="uk-UA" sz="2400" b="1" dirty="0" err="1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етнографікою</a:t>
            </a:r>
            <a:r>
              <a:rPr lang="uk-UA" sz="2400" b="1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 (убрання, спів, танок тощо)</a:t>
            </a:r>
          </a:p>
          <a:p>
            <a:pPr marL="530225" lvl="0" indent="246063" algn="just">
              <a:lnSpc>
                <a:spcPct val="115000"/>
              </a:lnSpc>
              <a:buFontTx/>
              <a:buChar char="-"/>
            </a:pPr>
            <a:endParaRPr lang="uk-UA" sz="2400" b="1" dirty="0">
              <a:solidFill>
                <a:srgbClr val="660033"/>
              </a:solidFill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</a:pPr>
            <a:r>
              <a:rPr lang="uk-UA" sz="2400" b="1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 </a:t>
            </a:r>
            <a:r>
              <a:rPr lang="uk-UA" sz="2400" b="1" dirty="0">
                <a:solidFill>
                  <a:srgbClr val="660033"/>
                </a:solidFill>
                <a:latin typeface="Segoe Script" panose="030B0504020000000003" pitchFamily="66" charset="0"/>
              </a:rPr>
              <a:t>1819       початок нової доби </a:t>
            </a:r>
            <a:r>
              <a:rPr lang="uk-UA" sz="2400" b="1" dirty="0" smtClean="0">
                <a:solidFill>
                  <a:srgbClr val="660033"/>
                </a:solidFill>
                <a:latin typeface="Segoe Script" panose="030B0504020000000003" pitchFamily="66" charset="0"/>
              </a:rPr>
              <a:t>українського                         театру </a:t>
            </a:r>
            <a:endParaRPr lang="uk-UA" sz="2400" b="1" dirty="0" smtClean="0">
              <a:solidFill>
                <a:srgbClr val="660033"/>
              </a:solidFill>
              <a:latin typeface="Segoe Script" panose="030B0504020000000003" pitchFamily="66" charset="0"/>
              <a:ea typeface="Calibri"/>
            </a:endParaRPr>
          </a:p>
          <a:p>
            <a:pPr lvl="0" algn="just"/>
            <a:r>
              <a:rPr lang="uk-UA" sz="2400" b="1" dirty="0" smtClean="0">
                <a:solidFill>
                  <a:srgbClr val="660033"/>
                </a:solidFill>
                <a:latin typeface="Segoe Script" panose="030B0504020000000003" pitchFamily="66" charset="0"/>
                <a:ea typeface="Calibri"/>
              </a:rPr>
              <a:t>1876–1881   українські вистави заборонено</a:t>
            </a:r>
          </a:p>
          <a:p>
            <a:pPr lvl="0" algn="just"/>
            <a:endParaRPr lang="uk-UA" sz="2400" b="1" dirty="0">
              <a:solidFill>
                <a:srgbClr val="660033"/>
              </a:solidFill>
              <a:latin typeface="Segoe Script" panose="030B0504020000000003" pitchFamily="66" charset="0"/>
              <a:ea typeface="Calibri"/>
            </a:endParaRPr>
          </a:p>
          <a:p>
            <a:pPr marL="1350963" lvl="0" indent="-1350963" algn="just">
              <a:buFontTx/>
              <a:buAutoNum type="arabicPlain" startAt="1881"/>
            </a:pPr>
            <a:r>
              <a:rPr lang="uk-UA" sz="2400" b="1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</a:rPr>
              <a:t>Г. </a:t>
            </a:r>
            <a:r>
              <a:rPr lang="uk-UA" sz="2400" b="1" dirty="0" err="1">
                <a:solidFill>
                  <a:srgbClr val="660033"/>
                </a:solidFill>
                <a:latin typeface="Segoe Script" panose="030B0504020000000003" pitchFamily="66" charset="0"/>
                <a:ea typeface="Calibri"/>
              </a:rPr>
              <a:t>Ашкаренко</a:t>
            </a:r>
            <a:r>
              <a:rPr lang="uk-UA" sz="2400" b="1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</a:rPr>
              <a:t> отримує дозвіл на постановку українських спектаклів</a:t>
            </a:r>
          </a:p>
          <a:p>
            <a:pPr lvl="0" indent="1350963" algn="just">
              <a:buFontTx/>
              <a:buAutoNum type="arabicPlain" startAt="1881"/>
            </a:pPr>
            <a:endParaRPr lang="uk-UA" sz="2400" dirty="0">
              <a:solidFill>
                <a:srgbClr val="660033"/>
              </a:solidFill>
              <a:latin typeface="Segoe Script" panose="030B0504020000000003" pitchFamily="66" charset="0"/>
              <a:ea typeface="Calibri"/>
            </a:endParaRPr>
          </a:p>
          <a:p>
            <a:pPr marL="1433513" lvl="0" indent="-82550" algn="just"/>
            <a:r>
              <a:rPr lang="uk-UA" sz="2400" b="1" dirty="0">
                <a:solidFill>
                  <a:srgbClr val="660033"/>
                </a:solidFill>
                <a:latin typeface="Segoe Script" panose="030B0504020000000003" pitchFamily="66" charset="0"/>
              </a:rPr>
              <a:t>утворення першої української трупи</a:t>
            </a:r>
            <a:endParaRPr lang="uk-UA" sz="2400" b="1" dirty="0">
              <a:solidFill>
                <a:srgbClr val="660033"/>
              </a:solidFill>
              <a:latin typeface="Segoe Script" panose="030B0504020000000003" pitchFamily="66" charset="0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6693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945486"/>
              </p:ext>
            </p:extLst>
          </p:nvPr>
        </p:nvGraphicFramePr>
        <p:xfrm>
          <a:off x="107504" y="116632"/>
          <a:ext cx="8820472" cy="6480720"/>
        </p:xfrm>
        <a:graphic>
          <a:graphicData uri="http://schemas.openxmlformats.org/drawingml/2006/table">
            <a:tbl>
              <a:tblPr bandRow="1">
                <a:tableStyleId>{22838BEF-8BB2-4498-84A7-C5851F593DF1}</a:tableStyleId>
              </a:tblPr>
              <a:tblGrid>
                <a:gridCol w="45040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64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3393"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b="1" kern="1200" dirty="0" smtClean="0">
                          <a:solidFill>
                            <a:srgbClr val="660033"/>
                          </a:solidFill>
                          <a:effectLst/>
                          <a:latin typeface="Segoe Script" panose="030B0504020000000003" pitchFamily="66" charset="0"/>
                        </a:rPr>
                        <a:t>ПОБУТОВИЙ ТЕАТР</a:t>
                      </a:r>
                      <a:endParaRPr lang="ru-RU" sz="1800" b="1" dirty="0">
                        <a:solidFill>
                          <a:srgbClr val="660033"/>
                        </a:solidFill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rgbClr val="9900CC">
                        <a:alpha val="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7992">
                <a:tc>
                  <a:txBody>
                    <a:bodyPr/>
                    <a:lstStyle/>
                    <a:p>
                      <a:pPr algn="ctr"/>
                      <a:r>
                        <a:rPr lang="uk-UA" sz="1800" b="1" kern="1200" dirty="0" smtClean="0">
                          <a:solidFill>
                            <a:srgbClr val="660033"/>
                          </a:solidFill>
                          <a:effectLst/>
                          <a:latin typeface="Segoe Script" panose="030B0504020000000003" pitchFamily="66" charset="0"/>
                        </a:rPr>
                        <a:t>РОМАНТИЧНО-побутовий</a:t>
                      </a:r>
                      <a:r>
                        <a:rPr lang="uk-UA" sz="1800" b="1" kern="1200" baseline="0" dirty="0" smtClean="0">
                          <a:solidFill>
                            <a:srgbClr val="660033"/>
                          </a:solidFill>
                          <a:effectLst/>
                          <a:latin typeface="Segoe Script" panose="030B0504020000000003" pitchFamily="66" charset="0"/>
                        </a:rPr>
                        <a:t> театр</a:t>
                      </a:r>
                      <a:endParaRPr lang="ru-RU" sz="1800" b="1" dirty="0">
                        <a:solidFill>
                          <a:srgbClr val="660033"/>
                        </a:solidFill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rgbClr val="9900CC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kern="1200" dirty="0" smtClean="0">
                          <a:solidFill>
                            <a:srgbClr val="660033"/>
                          </a:solidFill>
                          <a:effectLst/>
                          <a:latin typeface="Segoe Script" panose="030B0504020000000003" pitchFamily="66" charset="0"/>
                        </a:rPr>
                        <a:t>РЕАЛІСТИЧНО-побутовий театр</a:t>
                      </a:r>
                      <a:endParaRPr lang="ru-RU" sz="1800" b="1" dirty="0">
                        <a:solidFill>
                          <a:srgbClr val="660033"/>
                        </a:solidFill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rgbClr val="9900CC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8269">
                <a:tc>
                  <a:txBody>
                    <a:bodyPr/>
                    <a:lstStyle/>
                    <a:p>
                      <a:pPr algn="just"/>
                      <a:r>
                        <a:rPr lang="uk-UA" sz="1800" b="1" kern="1200" dirty="0" smtClean="0">
                          <a:solidFill>
                            <a:srgbClr val="660033"/>
                          </a:solidFill>
                          <a:effectLst/>
                          <a:latin typeface="Segoe Script" panose="030B0504020000000003" pitchFamily="66" charset="0"/>
                        </a:rPr>
                        <a:t>мелодраматичний та музично-комедійний репертуар</a:t>
                      </a:r>
                      <a:endParaRPr lang="ru-RU" sz="1800" b="1" dirty="0">
                        <a:solidFill>
                          <a:srgbClr val="660033"/>
                        </a:solidFill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rgbClr val="9900CC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b="1" kern="1200" dirty="0" smtClean="0">
                          <a:solidFill>
                            <a:srgbClr val="660033"/>
                          </a:solidFill>
                          <a:effectLst/>
                          <a:latin typeface="Segoe Script" panose="030B0504020000000003" pitchFamily="66" charset="0"/>
                        </a:rPr>
                        <a:t>соціально-побутовий реалістичний репертуар </a:t>
                      </a:r>
                      <a:r>
                        <a:rPr lang="uk-UA" sz="1800" b="1" kern="1200" baseline="0" dirty="0" smtClean="0">
                          <a:solidFill>
                            <a:srgbClr val="660033"/>
                          </a:solidFill>
                          <a:effectLst/>
                          <a:latin typeface="Segoe Script" panose="030B0504020000000003" pitchFamily="66" charset="0"/>
                        </a:rPr>
                        <a:t> </a:t>
                      </a:r>
                      <a:r>
                        <a:rPr lang="uk-UA" sz="1800" b="1" kern="1200" dirty="0" smtClean="0">
                          <a:solidFill>
                            <a:srgbClr val="660033"/>
                          </a:solidFill>
                          <a:effectLst/>
                          <a:latin typeface="Segoe Script" panose="030B0504020000000003" pitchFamily="66" charset="0"/>
                        </a:rPr>
                        <a:t>з. європейським елементом, тобто почав виходити за межі сільського побуту </a:t>
                      </a:r>
                      <a:endParaRPr lang="ru-RU" sz="1800" b="1" dirty="0">
                        <a:solidFill>
                          <a:srgbClr val="660033"/>
                        </a:solidFill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rgbClr val="9900CC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3706">
                <a:tc>
                  <a:txBody>
                    <a:bodyPr/>
                    <a:lstStyle/>
                    <a:p>
                      <a:pPr algn="just"/>
                      <a:r>
                        <a:rPr lang="uk-UA" sz="1800" b="1" kern="1200" dirty="0" smtClean="0">
                          <a:solidFill>
                            <a:srgbClr val="660033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переважають</a:t>
                      </a:r>
                      <a:r>
                        <a:rPr lang="uk-UA" sz="1800" b="1" kern="1200" baseline="0" dirty="0" smtClean="0">
                          <a:solidFill>
                            <a:srgbClr val="660033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b="1" kern="1200" dirty="0" smtClean="0">
                          <a:solidFill>
                            <a:srgbClr val="660033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мелодраматичні герої чи коміки</a:t>
                      </a:r>
                      <a:endParaRPr lang="ru-RU" sz="1800" b="1" dirty="0">
                        <a:solidFill>
                          <a:srgbClr val="660033"/>
                        </a:solidFill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rgbClr val="9900CC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b="1" kern="1200" dirty="0" smtClean="0">
                          <a:solidFill>
                            <a:srgbClr val="660033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центральною фігурою переважно є резонер </a:t>
                      </a:r>
                      <a:endParaRPr lang="ru-RU" sz="1800" b="1" dirty="0">
                        <a:solidFill>
                          <a:srgbClr val="660033"/>
                        </a:solidFill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rgbClr val="9900CC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30247">
                <a:tc>
                  <a:txBody>
                    <a:bodyPr/>
                    <a:lstStyle/>
                    <a:p>
                      <a:pPr algn="just"/>
                      <a:r>
                        <a:rPr lang="uk-UA" sz="1800" b="1" kern="1200" dirty="0" smtClean="0">
                          <a:solidFill>
                            <a:srgbClr val="660033"/>
                          </a:solidFill>
                          <a:effectLst/>
                          <a:latin typeface="Segoe Script" panose="030B0504020000000003" pitchFamily="66" charset="0"/>
                        </a:rPr>
                        <a:t>драматурги: І. Котляревський, С. Гулак-Артемовський, </a:t>
                      </a:r>
                      <a:r>
                        <a:rPr lang="uk-UA" sz="1800" b="1" kern="1200" dirty="0" err="1" smtClean="0">
                          <a:solidFill>
                            <a:srgbClr val="660033"/>
                          </a:solidFill>
                          <a:effectLst/>
                          <a:latin typeface="Segoe Script" panose="030B0504020000000003" pitchFamily="66" charset="0"/>
                        </a:rPr>
                        <a:t>Г.Квітка-Основ'яненко</a:t>
                      </a:r>
                      <a:r>
                        <a:rPr lang="uk-UA" sz="1800" b="1" kern="1200" dirty="0" smtClean="0">
                          <a:solidFill>
                            <a:srgbClr val="660033"/>
                          </a:solidFill>
                          <a:effectLst/>
                          <a:latin typeface="Segoe Script" panose="030B0504020000000003" pitchFamily="66" charset="0"/>
                        </a:rPr>
                        <a:t>, </a:t>
                      </a:r>
                      <a:r>
                        <a:rPr lang="uk-UA" sz="1800" b="1" kern="1200" dirty="0" err="1" smtClean="0">
                          <a:solidFill>
                            <a:srgbClr val="660033"/>
                          </a:solidFill>
                          <a:effectLst/>
                          <a:latin typeface="Segoe Script" panose="030B0504020000000003" pitchFamily="66" charset="0"/>
                        </a:rPr>
                        <a:t>Т.Шевченко</a:t>
                      </a:r>
                      <a:r>
                        <a:rPr lang="uk-UA" sz="1800" b="1" kern="1200" dirty="0" smtClean="0">
                          <a:solidFill>
                            <a:srgbClr val="660033"/>
                          </a:solidFill>
                          <a:effectLst/>
                          <a:latin typeface="Segoe Script" panose="030B0504020000000003" pitchFamily="66" charset="0"/>
                        </a:rPr>
                        <a:t>,</a:t>
                      </a:r>
                      <a:r>
                        <a:rPr lang="uk-UA" sz="1800" b="1" kern="1200" baseline="0" dirty="0" smtClean="0">
                          <a:solidFill>
                            <a:srgbClr val="660033"/>
                          </a:solidFill>
                          <a:effectLst/>
                          <a:latin typeface="Segoe Script" panose="030B0504020000000003" pitchFamily="66" charset="0"/>
                        </a:rPr>
                        <a:t> </a:t>
                      </a:r>
                      <a:r>
                        <a:rPr lang="uk-UA" sz="1800" b="1" kern="1200" dirty="0" smtClean="0">
                          <a:solidFill>
                            <a:srgbClr val="660033"/>
                          </a:solidFill>
                          <a:effectLst/>
                          <a:latin typeface="Segoe Script" panose="030B0504020000000003" pitchFamily="66" charset="0"/>
                        </a:rPr>
                        <a:t>М. Кропивницький, М. Старицький, І. Карпенко-Карий</a:t>
                      </a:r>
                      <a:endParaRPr lang="ru-RU" sz="1800" b="1" dirty="0">
                        <a:solidFill>
                          <a:srgbClr val="660033"/>
                        </a:solidFill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rgbClr val="9900CC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b="1" kern="1200" dirty="0" smtClean="0">
                          <a:solidFill>
                            <a:srgbClr val="660033"/>
                          </a:solidFill>
                          <a:effectLst/>
                          <a:latin typeface="Segoe Script" panose="030B0504020000000003" pitchFamily="66" charset="0"/>
                        </a:rPr>
                        <a:t>драматурги: І. Карпенко-Карий, І. Франко, Б. Грінченко, </a:t>
                      </a:r>
                      <a:r>
                        <a:rPr lang="uk-UA" sz="1800" b="1" kern="1200" dirty="0" err="1" smtClean="0">
                          <a:solidFill>
                            <a:srgbClr val="660033"/>
                          </a:solidFill>
                          <a:effectLst/>
                          <a:latin typeface="Segoe Script" panose="030B0504020000000003" pitchFamily="66" charset="0"/>
                        </a:rPr>
                        <a:t>Л.Яновська</a:t>
                      </a:r>
                      <a:endParaRPr lang="ru-RU" sz="1800" b="1" dirty="0">
                        <a:solidFill>
                          <a:srgbClr val="660033"/>
                        </a:solidFill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rgbClr val="9900CC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0097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208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800" b="1" dirty="0" err="1">
                <a:solidFill>
                  <a:srgbClr val="660033"/>
                </a:solidFill>
                <a:latin typeface="Segoe Script" panose="030B0504020000000003" pitchFamily="66" charset="0"/>
              </a:rPr>
              <a:t>романтично</a:t>
            </a:r>
            <a:r>
              <a:rPr lang="uk-UA" sz="2800" b="1" dirty="0">
                <a:solidFill>
                  <a:srgbClr val="660033"/>
                </a:solidFill>
                <a:latin typeface="Segoe Script" panose="030B0504020000000003" pitchFamily="66" charset="0"/>
              </a:rPr>
              <a:t>-побутовий театр довгий час тримається паралельно з </a:t>
            </a:r>
            <a:r>
              <a:rPr lang="uk-UA" sz="2800" b="1" dirty="0" err="1">
                <a:solidFill>
                  <a:srgbClr val="660033"/>
                </a:solidFill>
                <a:latin typeface="Segoe Script" panose="030B0504020000000003" pitchFamily="66" charset="0"/>
              </a:rPr>
              <a:t>реалістично</a:t>
            </a:r>
            <a:r>
              <a:rPr lang="uk-UA" sz="2800" b="1" dirty="0">
                <a:solidFill>
                  <a:srgbClr val="660033"/>
                </a:solidFill>
                <a:latin typeface="Segoe Script" panose="030B0504020000000003" pitchFamily="66" charset="0"/>
              </a:rPr>
              <a:t>-побутовим театром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800" b="1" dirty="0">
              <a:solidFill>
                <a:srgbClr val="660033"/>
              </a:solidFill>
              <a:latin typeface="Segoe Script" panose="030B0504020000000003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800" b="1" dirty="0">
              <a:solidFill>
                <a:srgbClr val="660033"/>
              </a:solidFill>
              <a:latin typeface="Segoe Script" panose="030B0504020000000003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800" b="1" dirty="0">
                <a:solidFill>
                  <a:srgbClr val="660033"/>
                </a:solidFill>
                <a:latin typeface="Segoe Script" panose="030B0504020000000003" pitchFamily="66" charset="0"/>
              </a:rPr>
              <a:t>театр І. Карпенка-Карого і </a:t>
            </a:r>
            <a:r>
              <a:rPr lang="uk-UA" sz="2800" b="1" dirty="0" err="1">
                <a:solidFill>
                  <a:srgbClr val="660033"/>
                </a:solidFill>
                <a:latin typeface="Segoe Script" panose="030B0504020000000003" pitchFamily="66" charset="0"/>
              </a:rPr>
              <a:t>П.Саксаганського</a:t>
            </a:r>
            <a:r>
              <a:rPr lang="uk-UA" sz="2800" b="1" dirty="0">
                <a:solidFill>
                  <a:srgbClr val="660033"/>
                </a:solidFill>
                <a:latin typeface="Segoe Script" panose="030B0504020000000003" pitchFamily="66" charset="0"/>
              </a:rPr>
              <a:t> був виразником переходу від побутового романтизму до побутового реалізму</a:t>
            </a:r>
            <a:endParaRPr lang="ru-RU" sz="2800" dirty="0">
              <a:solidFill>
                <a:srgbClr val="660033"/>
              </a:solidFill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51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Скругленный прямоугольник 16"/>
          <p:cNvSpPr/>
          <p:nvPr/>
        </p:nvSpPr>
        <p:spPr>
          <a:xfrm>
            <a:off x="308188" y="337768"/>
            <a:ext cx="1642504" cy="2196281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8" descr="D:\Users\Валя\Desktop\завантаження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85" r="-585"/>
          <a:stretch/>
        </p:blipFill>
        <p:spPr bwMode="auto">
          <a:xfrm>
            <a:off x="343829" y="387508"/>
            <a:ext cx="1603117" cy="2129385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Скругленный прямоугольник 19"/>
          <p:cNvSpPr/>
          <p:nvPr/>
        </p:nvSpPr>
        <p:spPr>
          <a:xfrm>
            <a:off x="308187" y="3412017"/>
            <a:ext cx="1944217" cy="26840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647163" y="3551462"/>
            <a:ext cx="2122684" cy="24473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039727" y="3408880"/>
            <a:ext cx="1849725" cy="2674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165796" y="263056"/>
            <a:ext cx="1870700" cy="24779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996051" y="930998"/>
            <a:ext cx="1942794" cy="22244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603783" y="974499"/>
            <a:ext cx="1852187" cy="2178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1199648" y="263056"/>
            <a:ext cx="6984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660033"/>
                </a:solidFill>
                <a:latin typeface="Segoe Script" panose="030B0504020000000003" pitchFamily="66" charset="0"/>
                <a:ea typeface="Calibri"/>
              </a:rPr>
              <a:t>ТЕАТР КОРИФЕЇВ</a:t>
            </a:r>
            <a:endParaRPr lang="ru-RU" sz="3600" b="1" dirty="0">
              <a:solidFill>
                <a:srgbClr val="660033"/>
              </a:solidFill>
              <a:latin typeface="Segoe Script" panose="030B0504020000000003" pitchFamily="66" charset="0"/>
            </a:endParaRPr>
          </a:p>
        </p:txBody>
      </p:sp>
      <p:pic>
        <p:nvPicPr>
          <p:cNvPr id="3" name="Picture 3" descr="D:\Users\Валя\Desktop\Mykhaylo_starycky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103" y="1019393"/>
            <a:ext cx="1787545" cy="2090958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D:\Users\Валя\Desktop\Mark_Kropyvnytsk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8287" y="949656"/>
            <a:ext cx="1910184" cy="2187178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 descr="D:\Users\Валя\Desktop\Садовський_М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1999" y="290542"/>
            <a:ext cx="1778293" cy="2450476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D:\Users\Валя\Desktop\Саксаганський_П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8593" y="3575171"/>
            <a:ext cx="2099824" cy="2393464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470516" y="3141593"/>
            <a:ext cx="17266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/>
                <a:ea typeface="Calibri"/>
              </a:rPr>
              <a:t>М. </a:t>
            </a:r>
            <a:r>
              <a:rPr lang="uk-UA" dirty="0" smtClean="0">
                <a:latin typeface="Times New Roman"/>
                <a:ea typeface="Calibri"/>
              </a:rPr>
              <a:t>Старицький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881999" y="3152825"/>
            <a:ext cx="22943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/>
                <a:ea typeface="Calibri"/>
              </a:rPr>
              <a:t>М. </a:t>
            </a:r>
            <a:r>
              <a:rPr lang="uk-UA" dirty="0" smtClean="0">
                <a:latin typeface="Times New Roman"/>
                <a:ea typeface="Calibri"/>
              </a:rPr>
              <a:t>Кропивницький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176312" y="2741018"/>
            <a:ext cx="17746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/>
                <a:ea typeface="Calibri"/>
              </a:rPr>
              <a:t>М. </a:t>
            </a:r>
            <a:r>
              <a:rPr lang="uk-UA" dirty="0" smtClean="0">
                <a:latin typeface="Times New Roman"/>
                <a:ea typeface="Calibri"/>
              </a:rPr>
              <a:t>Садовський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719929" y="6096106"/>
            <a:ext cx="22099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/>
                <a:ea typeface="Calibri"/>
              </a:rPr>
              <a:t>П. </a:t>
            </a:r>
            <a:r>
              <a:rPr lang="uk-UA" dirty="0" smtClean="0">
                <a:latin typeface="Times New Roman"/>
                <a:ea typeface="Calibri"/>
              </a:rPr>
              <a:t>Саксаганський</a:t>
            </a:r>
            <a:endParaRPr lang="ru-RU" dirty="0"/>
          </a:p>
        </p:txBody>
      </p:sp>
      <p:pic>
        <p:nvPicPr>
          <p:cNvPr id="11" name="Picture 9" descr="D:\Users\Валя\Desktop\завантаження (1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9727" y="3443788"/>
            <a:ext cx="1859062" cy="2620545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6624528" y="6021650"/>
            <a:ext cx="25194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М. </a:t>
            </a:r>
            <a:r>
              <a:rPr lang="uk-UA" dirty="0" smtClean="0"/>
              <a:t>Садовська-</a:t>
            </a:r>
            <a:r>
              <a:rPr lang="uk-UA" dirty="0" err="1" smtClean="0"/>
              <a:t>Барілотті</a:t>
            </a:r>
            <a:endParaRPr lang="ru-RU" dirty="0"/>
          </a:p>
        </p:txBody>
      </p:sp>
      <p:pic>
        <p:nvPicPr>
          <p:cNvPr id="13" name="Picture 7" descr="D:\Users\Валя\Desktop\Заньковецька_Марія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29" y="3452666"/>
            <a:ext cx="1917118" cy="2602788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408759" y="6021650"/>
            <a:ext cx="18192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latin typeface="Times New Roman"/>
                <a:ea typeface="Calibri"/>
              </a:rPr>
              <a:t>М. </a:t>
            </a:r>
            <a:r>
              <a:rPr lang="uk-UA" dirty="0" smtClean="0">
                <a:latin typeface="Times New Roman"/>
                <a:ea typeface="Calibri"/>
              </a:rPr>
              <a:t>Заньковецька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77751" y="2617020"/>
            <a:ext cx="20039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latin typeface="Times New Roman"/>
                <a:ea typeface="Calibri"/>
              </a:rPr>
              <a:t>І. </a:t>
            </a:r>
            <a:r>
              <a:rPr lang="uk-UA" dirty="0" smtClean="0">
                <a:latin typeface="Times New Roman"/>
                <a:ea typeface="Calibri"/>
              </a:rPr>
              <a:t>Карпенко-Карий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595094" y="1032390"/>
            <a:ext cx="45719" cy="491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724128" y="1988840"/>
            <a:ext cx="45719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83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61345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8000" b="1" i="1" dirty="0" smtClean="0">
                <a:solidFill>
                  <a:srgbClr val="660033"/>
                </a:solidFill>
                <a:latin typeface="Segoe Script" panose="030B0504020000000003" pitchFamily="66" charset="0"/>
                <a:cs typeface="MV Boli" panose="02000500030200090000" pitchFamily="2" charset="0"/>
              </a:rPr>
              <a:t>ДРАМАТУРГІЯ</a:t>
            </a:r>
            <a:r>
              <a:rPr lang="uk-UA" sz="8000" b="1" i="1" dirty="0" smtClean="0">
                <a:latin typeface="Segoe Script" panose="030B0504020000000003" pitchFamily="66" charset="0"/>
                <a:cs typeface="MV Boli" panose="02000500030200090000" pitchFamily="2" charset="0"/>
              </a:rPr>
              <a:t> </a:t>
            </a:r>
            <a:endParaRPr lang="ru-RU" sz="8000" b="1" i="1" dirty="0">
              <a:latin typeface="Segoe Script" panose="030B0504020000000003" pitchFamily="66" charset="0"/>
              <a:cs typeface="MV Boli" panose="02000500030200090000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484784"/>
            <a:ext cx="8424936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4800" b="1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ТИПИ ХУДОЖНЬОГО МИСЛЕННЯ</a:t>
            </a:r>
          </a:p>
          <a:p>
            <a:pPr indent="450215" algn="ctr">
              <a:lnSpc>
                <a:spcPts val="4800"/>
              </a:lnSpc>
              <a:spcAft>
                <a:spcPts val="0"/>
              </a:spcAft>
            </a:pPr>
            <a:endParaRPr lang="ru-RU" sz="3200" b="1" dirty="0">
              <a:solidFill>
                <a:srgbClr val="660033"/>
              </a:solidFill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ctr">
              <a:spcAft>
                <a:spcPts val="0"/>
              </a:spcAft>
            </a:pPr>
            <a:r>
              <a:rPr lang="uk-UA" sz="5400" b="1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р</a:t>
            </a:r>
            <a:r>
              <a:rPr lang="uk-UA" sz="5400" b="1" dirty="0" smtClean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омантичний</a:t>
            </a:r>
            <a:endParaRPr lang="en-US" sz="5400" b="1" dirty="0" smtClean="0">
              <a:solidFill>
                <a:srgbClr val="660033"/>
              </a:solidFill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ctr">
              <a:spcAft>
                <a:spcPts val="0"/>
              </a:spcAft>
            </a:pPr>
            <a:r>
              <a:rPr lang="uk-UA" sz="5400" b="1" dirty="0" smtClean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 натуралістичний</a:t>
            </a:r>
            <a:endParaRPr lang="en-US" sz="5400" b="1" dirty="0" smtClean="0">
              <a:solidFill>
                <a:srgbClr val="660033"/>
              </a:solidFill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ctr">
              <a:spcAft>
                <a:spcPts val="0"/>
              </a:spcAft>
            </a:pPr>
            <a:r>
              <a:rPr lang="uk-UA" sz="5400" b="1" dirty="0" smtClean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реалістичний</a:t>
            </a:r>
            <a:endParaRPr lang="uk-UA" sz="5400" b="1" dirty="0">
              <a:solidFill>
                <a:srgbClr val="660033"/>
              </a:solidFill>
              <a:latin typeface="Segoe Script" panose="030B0504020000000003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5076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9"/>
            <a:ext cx="8784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660033"/>
                </a:solidFill>
              </a:rPr>
              <a:t> </a:t>
            </a:r>
            <a:r>
              <a:rPr lang="uk-UA" sz="2400" dirty="0">
                <a:solidFill>
                  <a:srgbClr val="660033"/>
                </a:solidFill>
                <a:latin typeface="Segoe Script" panose="030B0504020000000003" pitchFamily="66" charset="0"/>
              </a:rPr>
              <a:t>Історико-романтичний і мелодраматично-водевільний репертуар збагачується соціально-психологічною мотивацією художньої дії, типізацією </a:t>
            </a:r>
            <a:r>
              <a:rPr lang="uk-UA" sz="2400" dirty="0" smtClean="0">
                <a:solidFill>
                  <a:srgbClr val="660033"/>
                </a:solidFill>
                <a:latin typeface="Segoe Script" panose="030B0504020000000003" pitchFamily="66" charset="0"/>
              </a:rPr>
              <a:t>образів</a:t>
            </a:r>
          </a:p>
          <a:p>
            <a:pPr algn="just"/>
            <a:endParaRPr lang="uk-UA" sz="2400" dirty="0">
              <a:solidFill>
                <a:srgbClr val="660033"/>
              </a:solidFill>
              <a:latin typeface="Segoe Script" panose="030B0504020000000003" pitchFamily="66" charset="0"/>
            </a:endParaRPr>
          </a:p>
          <a:p>
            <a:r>
              <a:rPr lang="uk-UA" sz="2400" b="1" dirty="0" smtClean="0">
                <a:solidFill>
                  <a:srgbClr val="660033"/>
                </a:solidFill>
                <a:latin typeface="Segoe Script" panose="030B0504020000000003" pitchFamily="66" charset="0"/>
              </a:rPr>
              <a:t>ЖАНРИ Й ЖАНРОВІ РІЗНОВИДИ: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solidFill>
                  <a:srgbClr val="660033"/>
                </a:solidFill>
                <a:latin typeface="Segoe Script" panose="030B0504020000000003" pitchFamily="66" charset="0"/>
              </a:rPr>
              <a:t>соціально-побутова </a:t>
            </a:r>
            <a:r>
              <a:rPr lang="uk-UA" sz="2400" dirty="0">
                <a:solidFill>
                  <a:srgbClr val="660033"/>
                </a:solidFill>
                <a:latin typeface="Segoe Script" panose="030B0504020000000003" pitchFamily="66" charset="0"/>
              </a:rPr>
              <a:t>драма («Дві сім’ї» </a:t>
            </a:r>
            <a:r>
              <a:rPr lang="uk-UA" sz="2400" dirty="0" err="1" smtClean="0">
                <a:solidFill>
                  <a:srgbClr val="660033"/>
                </a:solidFill>
                <a:latin typeface="Segoe Script" panose="030B0504020000000003" pitchFamily="66" charset="0"/>
              </a:rPr>
              <a:t>М.Кропивницький</a:t>
            </a:r>
            <a:r>
              <a:rPr lang="uk-UA" sz="2400" dirty="0" smtClean="0">
                <a:solidFill>
                  <a:srgbClr val="660033"/>
                </a:solidFill>
                <a:latin typeface="Segoe Script" panose="030B0504020000000003" pitchFamily="66" charset="0"/>
              </a:rPr>
              <a:t>)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solidFill>
                  <a:srgbClr val="660033"/>
                </a:solidFill>
                <a:latin typeface="Segoe Script" panose="030B0504020000000003" pitchFamily="66" charset="0"/>
              </a:rPr>
              <a:t>історична </a:t>
            </a:r>
            <a:r>
              <a:rPr lang="uk-UA" sz="2400" dirty="0">
                <a:solidFill>
                  <a:srgbClr val="660033"/>
                </a:solidFill>
                <a:latin typeface="Segoe Script" panose="030B0504020000000003" pitchFamily="66" charset="0"/>
              </a:rPr>
              <a:t>трагедія («Сава Чалий» </a:t>
            </a:r>
            <a:r>
              <a:rPr lang="uk-UA" sz="2400" dirty="0" smtClean="0">
                <a:solidFill>
                  <a:srgbClr val="660033"/>
                </a:solidFill>
                <a:latin typeface="Segoe Script" panose="030B0504020000000003" pitchFamily="66" charset="0"/>
              </a:rPr>
              <a:t/>
            </a:r>
            <a:br>
              <a:rPr lang="uk-UA" sz="2400" dirty="0" smtClean="0">
                <a:solidFill>
                  <a:srgbClr val="660033"/>
                </a:solidFill>
                <a:latin typeface="Segoe Script" panose="030B0504020000000003" pitchFamily="66" charset="0"/>
              </a:rPr>
            </a:br>
            <a:r>
              <a:rPr lang="uk-UA" sz="2400" dirty="0" smtClean="0">
                <a:solidFill>
                  <a:srgbClr val="660033"/>
                </a:solidFill>
                <a:latin typeface="Segoe Script" panose="030B0504020000000003" pitchFamily="66" charset="0"/>
              </a:rPr>
              <a:t>І</a:t>
            </a:r>
            <a:r>
              <a:rPr lang="uk-UA" sz="2400" dirty="0">
                <a:solidFill>
                  <a:srgbClr val="660033"/>
                </a:solidFill>
                <a:latin typeface="Segoe Script" panose="030B0504020000000003" pitchFamily="66" charset="0"/>
              </a:rPr>
              <a:t>. Карпенко-Карий</a:t>
            </a:r>
            <a:r>
              <a:rPr lang="uk-UA" sz="2400" dirty="0" smtClean="0">
                <a:solidFill>
                  <a:srgbClr val="660033"/>
                </a:solidFill>
                <a:latin typeface="Segoe Script" panose="030B0504020000000003" pitchFamily="66" charset="0"/>
              </a:rPr>
              <a:t>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solidFill>
                  <a:srgbClr val="660033"/>
                </a:solidFill>
                <a:latin typeface="Segoe Script" panose="030B0504020000000003" pitchFamily="66" charset="0"/>
              </a:rPr>
              <a:t> соціальна </a:t>
            </a:r>
            <a:r>
              <a:rPr lang="uk-UA" sz="2400" dirty="0">
                <a:solidFill>
                  <a:srgbClr val="660033"/>
                </a:solidFill>
                <a:latin typeface="Segoe Script" panose="030B0504020000000003" pitchFamily="66" charset="0"/>
              </a:rPr>
              <a:t>драма («Талан» М. Старицький</a:t>
            </a:r>
            <a:r>
              <a:rPr lang="uk-UA" sz="2400" dirty="0" smtClean="0">
                <a:solidFill>
                  <a:srgbClr val="660033"/>
                </a:solidFill>
                <a:latin typeface="Segoe Script" panose="030B0504020000000003" pitchFamily="66" charset="0"/>
              </a:rPr>
              <a:t>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solidFill>
                  <a:srgbClr val="660033"/>
                </a:solidFill>
                <a:latin typeface="Segoe Script" panose="030B0504020000000003" pitchFamily="66" charset="0"/>
              </a:rPr>
              <a:t> </a:t>
            </a:r>
            <a:r>
              <a:rPr lang="uk-UA" sz="2400" dirty="0">
                <a:solidFill>
                  <a:srgbClr val="660033"/>
                </a:solidFill>
                <a:latin typeface="Segoe Script" panose="030B0504020000000003" pitchFamily="66" charset="0"/>
              </a:rPr>
              <a:t>мелодрама («Дай серцю волю, заведе в неволю» </a:t>
            </a:r>
            <a:r>
              <a:rPr lang="uk-UA" sz="2400" dirty="0" err="1" smtClean="0">
                <a:solidFill>
                  <a:srgbClr val="660033"/>
                </a:solidFill>
                <a:latin typeface="Segoe Script" panose="030B0504020000000003" pitchFamily="66" charset="0"/>
              </a:rPr>
              <a:t>М.Кропивницький</a:t>
            </a:r>
            <a:r>
              <a:rPr lang="uk-UA" sz="2400" dirty="0">
                <a:solidFill>
                  <a:srgbClr val="660033"/>
                </a:solidFill>
                <a:latin typeface="Segoe Script" panose="030B0504020000000003" pitchFamily="66" charset="0"/>
              </a:rPr>
              <a:t>), </a:t>
            </a:r>
            <a:endParaRPr lang="uk-UA" sz="2400" dirty="0" smtClean="0">
              <a:solidFill>
                <a:srgbClr val="660033"/>
              </a:solidFill>
              <a:latin typeface="Segoe Script" panose="030B0504020000000003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solidFill>
                  <a:srgbClr val="660033"/>
                </a:solidFill>
                <a:latin typeface="Segoe Script" panose="030B0504020000000003" pitchFamily="66" charset="0"/>
              </a:rPr>
              <a:t>комедія </a:t>
            </a:r>
            <a:r>
              <a:rPr lang="uk-UA" sz="2400" dirty="0">
                <a:solidFill>
                  <a:srgbClr val="660033"/>
                </a:solidFill>
                <a:latin typeface="Segoe Script" panose="030B0504020000000003" pitchFamily="66" charset="0"/>
              </a:rPr>
              <a:t>(«На Кожум’яках» І. Нечуй-Левицький</a:t>
            </a:r>
            <a:r>
              <a:rPr lang="uk-UA" sz="2400" dirty="0" smtClean="0">
                <a:solidFill>
                  <a:srgbClr val="660033"/>
                </a:solidFill>
                <a:latin typeface="Segoe Script" panose="030B0504020000000003" pitchFamily="66" charset="0"/>
              </a:rPr>
              <a:t>)</a:t>
            </a:r>
          </a:p>
          <a:p>
            <a:pPr marL="892175" indent="-446088"/>
            <a:r>
              <a:rPr lang="uk-UA" sz="2400" dirty="0" smtClean="0">
                <a:solidFill>
                  <a:srgbClr val="660033"/>
                </a:solidFill>
                <a:latin typeface="Segoe Script" panose="030B0504020000000003" pitchFamily="66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00290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6458" y="188640"/>
            <a:ext cx="8136904" cy="632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200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Домінують теми, які лежать у філософській, соціальній, релігійній, морально-етичній площині: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2200" dirty="0">
              <a:solidFill>
                <a:srgbClr val="660033"/>
              </a:solidFill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200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історична («Сава Чалий» І. Карпенко-Карий)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200" dirty="0">
              <a:solidFill>
                <a:srgbClr val="660033"/>
              </a:solidFill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200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 інтелігенції (творчої – «Талан» </a:t>
            </a:r>
            <a:r>
              <a:rPr lang="uk-UA" sz="2200" dirty="0" smtClean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/>
            </a:r>
            <a:br>
              <a:rPr lang="uk-UA" sz="2200" dirty="0" smtClean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</a:br>
            <a:r>
              <a:rPr lang="uk-UA" sz="2200" dirty="0" smtClean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М</a:t>
            </a:r>
            <a:r>
              <a:rPr lang="uk-UA" sz="2200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. Старицький, освітянської - «Учитель» </a:t>
            </a:r>
            <a:r>
              <a:rPr lang="uk-UA" sz="2200" dirty="0" smtClean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/>
            </a:r>
            <a:br>
              <a:rPr lang="uk-UA" sz="2200" dirty="0" smtClean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</a:br>
            <a:r>
              <a:rPr lang="uk-UA" sz="2200" dirty="0" smtClean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І</a:t>
            </a:r>
            <a:r>
              <a:rPr lang="uk-UA" sz="2200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. Франко, в широкому «На громадській роботі» </a:t>
            </a:r>
            <a:r>
              <a:rPr lang="uk-UA" sz="2200" dirty="0" err="1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Б.Грінченко</a:t>
            </a:r>
            <a:r>
              <a:rPr lang="uk-UA" sz="2200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)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200" dirty="0">
              <a:solidFill>
                <a:srgbClr val="660033"/>
              </a:solidFill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200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 класового розшарування села («Сто тисяч» </a:t>
            </a:r>
            <a:r>
              <a:rPr lang="uk-UA" sz="2200" dirty="0" smtClean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/>
            </a:r>
            <a:br>
              <a:rPr lang="uk-UA" sz="2200" dirty="0" smtClean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</a:br>
            <a:r>
              <a:rPr lang="uk-UA" sz="2200" dirty="0" smtClean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І</a:t>
            </a:r>
            <a:r>
              <a:rPr lang="uk-UA" sz="2200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. Карпенко-Карий)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200" dirty="0">
              <a:solidFill>
                <a:srgbClr val="660033"/>
              </a:solidFill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200" dirty="0">
                <a:solidFill>
                  <a:srgbClr val="660033"/>
                </a:solidFill>
                <a:latin typeface="Segoe Script" panose="030B0504020000000003" pitchFamily="66" charset="0"/>
                <a:ea typeface="Calibri"/>
                <a:cs typeface="Times New Roman"/>
              </a:rPr>
              <a:t>революції й революційної діяльності («Скрутна доба» М. Кропивницький)</a:t>
            </a:r>
          </a:p>
        </p:txBody>
      </p:sp>
    </p:spTree>
    <p:extLst>
      <p:ext uri="{BB962C8B-B14F-4D97-AF65-F5344CB8AC3E}">
        <p14:creationId xmlns:p14="http://schemas.microsoft.com/office/powerpoint/2010/main" val="13793843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2267</TotalTime>
  <Words>372</Words>
  <Application>Microsoft Office PowerPoint</Application>
  <PresentationFormat>Экран (4:3)</PresentationFormat>
  <Paragraphs>68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Calibri</vt:lpstr>
      <vt:lpstr>Mistral</vt:lpstr>
      <vt:lpstr>MV Boli</vt:lpstr>
      <vt:lpstr>Segoe Script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Валя</dc:creator>
  <cp:lastModifiedBy>Valentina</cp:lastModifiedBy>
  <cp:revision>13</cp:revision>
  <dcterms:created xsi:type="dcterms:W3CDTF">2023-04-09T17:32:02Z</dcterms:created>
  <dcterms:modified xsi:type="dcterms:W3CDTF">2025-01-25T19:59:10Z</dcterms:modified>
</cp:coreProperties>
</file>