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80" r:id="rId16"/>
    <p:sldId id="281" r:id="rId17"/>
    <p:sldId id="282" r:id="rId18"/>
    <p:sldId id="283" r:id="rId19"/>
    <p:sldId id="275" r:id="rId20"/>
    <p:sldId id="271" r:id="rId21"/>
    <p:sldId id="279" r:id="rId22"/>
    <p:sldId id="28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3ED47A-CF6D-43CC-A9A7-02C649DBC69D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578E52-4187-44AA-9427-500A198BDA0E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r>
            <a:rPr lang="uk-UA" sz="1800" b="1" cap="all" baseline="0" noProof="0" dirty="0"/>
            <a:t>Взаємні уявлення</a:t>
          </a:r>
        </a:p>
      </dgm:t>
    </dgm:pt>
    <dgm:pt modelId="{C9637B57-624E-4B99-B7B1-9442241FAA97}" type="parTrans" cxnId="{44C715B9-6848-4D92-B74A-A03B5CBE60F7}">
      <dgm:prSet/>
      <dgm:spPr/>
      <dgm:t>
        <a:bodyPr/>
        <a:lstStyle/>
        <a:p>
          <a:endParaRPr lang="ru-RU"/>
        </a:p>
      </dgm:t>
    </dgm:pt>
    <dgm:pt modelId="{A2BB1500-83FA-41CA-AE25-62313DE280B4}" type="sibTrans" cxnId="{44C715B9-6848-4D92-B74A-A03B5CBE60F7}">
      <dgm:prSet/>
      <dgm:spPr/>
      <dgm:t>
        <a:bodyPr/>
        <a:lstStyle/>
        <a:p>
          <a:endParaRPr lang="ru-RU"/>
        </a:p>
      </dgm:t>
    </dgm:pt>
    <dgm:pt modelId="{06EE3C82-04B7-4EF3-B46E-EF8E09F5014B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r>
            <a:rPr lang="uk-UA" sz="1800" b="1" cap="all" baseline="0" dirty="0"/>
            <a:t>Введення </a:t>
          </a:r>
          <a:r>
            <a:rPr lang="uk-UA" sz="1800" b="1" cap="all" baseline="0" dirty="0" err="1"/>
            <a:t>співрозмов-ника</a:t>
          </a:r>
          <a:r>
            <a:rPr lang="uk-UA" sz="1800" b="1" cap="all" baseline="0" dirty="0"/>
            <a:t> в курс справи</a:t>
          </a:r>
          <a:endParaRPr lang="ru-RU" sz="1800" b="1" cap="all" baseline="0" dirty="0"/>
        </a:p>
      </dgm:t>
    </dgm:pt>
    <dgm:pt modelId="{4581E97F-38C3-4EE3-8ABE-26F832371B07}" type="parTrans" cxnId="{A6393B74-40B4-485C-B207-BEB221D1B8D5}">
      <dgm:prSet/>
      <dgm:spPr/>
      <dgm:t>
        <a:bodyPr/>
        <a:lstStyle/>
        <a:p>
          <a:endParaRPr lang="ru-RU"/>
        </a:p>
      </dgm:t>
    </dgm:pt>
    <dgm:pt modelId="{923B5469-AD32-4425-A6B6-52AC900D9446}" type="sibTrans" cxnId="{A6393B74-40B4-485C-B207-BEB221D1B8D5}">
      <dgm:prSet/>
      <dgm:spPr/>
      <dgm:t>
        <a:bodyPr/>
        <a:lstStyle/>
        <a:p>
          <a:endParaRPr lang="ru-RU"/>
        </a:p>
      </dgm:t>
    </dgm:pt>
    <dgm:pt modelId="{963196BF-5251-4E47-81C7-3FFC05D795B1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r>
            <a:rPr lang="uk-UA" sz="1800" b="1" cap="all" baseline="0" dirty="0"/>
            <a:t>Обговорення питання</a:t>
          </a:r>
          <a:endParaRPr lang="ru-RU" sz="1800" b="1" cap="all" baseline="0" dirty="0"/>
        </a:p>
      </dgm:t>
    </dgm:pt>
    <dgm:pt modelId="{DD514216-2A09-4897-8E4A-75618BA88CEE}" type="parTrans" cxnId="{9CDBB3BD-A592-4212-AEA5-B49E4C34082C}">
      <dgm:prSet/>
      <dgm:spPr/>
      <dgm:t>
        <a:bodyPr/>
        <a:lstStyle/>
        <a:p>
          <a:endParaRPr lang="ru-RU"/>
        </a:p>
      </dgm:t>
    </dgm:pt>
    <dgm:pt modelId="{A7BAEDD0-CE82-47F1-AA20-105D1F7A0C9E}" type="sibTrans" cxnId="{9CDBB3BD-A592-4212-AEA5-B49E4C34082C}">
      <dgm:prSet/>
      <dgm:spPr/>
      <dgm:t>
        <a:bodyPr/>
        <a:lstStyle/>
        <a:p>
          <a:endParaRPr lang="ru-RU"/>
        </a:p>
      </dgm:t>
    </dgm:pt>
    <dgm:pt modelId="{7E7A0672-FFE5-413C-B247-9FFDD5B25CE8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r>
            <a:rPr lang="uk-UA" sz="1800" b="1" cap="all" baseline="0" dirty="0"/>
            <a:t>Підсумок</a:t>
          </a:r>
          <a:endParaRPr lang="ru-RU" sz="1800" b="1" cap="all" baseline="0" dirty="0"/>
        </a:p>
      </dgm:t>
    </dgm:pt>
    <dgm:pt modelId="{022B6CFF-0C0F-44DB-B6D8-3D4634B1EB30}" type="parTrans" cxnId="{15B3041C-1C9A-4427-AD72-5B63578509E9}">
      <dgm:prSet/>
      <dgm:spPr/>
      <dgm:t>
        <a:bodyPr/>
        <a:lstStyle/>
        <a:p>
          <a:endParaRPr lang="ru-RU"/>
        </a:p>
      </dgm:t>
    </dgm:pt>
    <dgm:pt modelId="{00156D92-C747-4AF9-880E-3BE89A100BA7}" type="sibTrans" cxnId="{15B3041C-1C9A-4427-AD72-5B63578509E9}">
      <dgm:prSet/>
      <dgm:spPr/>
      <dgm:t>
        <a:bodyPr/>
        <a:lstStyle/>
        <a:p>
          <a:endParaRPr lang="ru-RU"/>
        </a:p>
      </dgm:t>
    </dgm:pt>
    <dgm:pt modelId="{7258AC33-5E5D-4472-9881-1129B36E83F3}" type="pres">
      <dgm:prSet presAssocID="{533ED47A-CF6D-43CC-A9A7-02C649DBC69D}" presName="rootnode" presStyleCnt="0">
        <dgm:presLayoutVars>
          <dgm:chMax/>
          <dgm:chPref/>
          <dgm:dir/>
          <dgm:animLvl val="lvl"/>
        </dgm:presLayoutVars>
      </dgm:prSet>
      <dgm:spPr/>
    </dgm:pt>
    <dgm:pt modelId="{148B8B9A-66EC-494F-BF31-9E3447D42002}" type="pres">
      <dgm:prSet presAssocID="{C1578E52-4187-44AA-9427-500A198BDA0E}" presName="composite" presStyleCnt="0"/>
      <dgm:spPr/>
    </dgm:pt>
    <dgm:pt modelId="{0B2408DD-6D88-461F-BC5C-53B42A1FEEE5}" type="pres">
      <dgm:prSet presAssocID="{C1578E52-4187-44AA-9427-500A198BDA0E}" presName="bentUpArrow1" presStyleLbl="alignImgPlace1" presStyleIdx="0" presStyleCnt="3" custScaleX="66414" custLinFactNeighborX="20941" custLinFactNeighborY="-1490"/>
      <dgm:spPr>
        <a:solidFill>
          <a:schemeClr val="bg1"/>
        </a:solidFill>
      </dgm:spPr>
    </dgm:pt>
    <dgm:pt modelId="{7A731CAB-B825-4C2C-AD07-952CFB822646}" type="pres">
      <dgm:prSet presAssocID="{C1578E52-4187-44AA-9427-500A198BDA0E}" presName="ParentText" presStyleLbl="node1" presStyleIdx="0" presStyleCnt="4" custScaleX="111024">
        <dgm:presLayoutVars>
          <dgm:chMax val="1"/>
          <dgm:chPref val="1"/>
          <dgm:bulletEnabled val="1"/>
        </dgm:presLayoutVars>
      </dgm:prSet>
      <dgm:spPr/>
    </dgm:pt>
    <dgm:pt modelId="{F7EC95D1-3799-4D41-89C4-98DBF3E13389}" type="pres">
      <dgm:prSet presAssocID="{C1578E52-4187-44AA-9427-500A198BDA0E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3E23EB7-081B-4877-B801-C6459E015B40}" type="pres">
      <dgm:prSet presAssocID="{A2BB1500-83FA-41CA-AE25-62313DE280B4}" presName="sibTrans" presStyleCnt="0"/>
      <dgm:spPr/>
    </dgm:pt>
    <dgm:pt modelId="{6C4092A4-E286-4EEA-BED6-48183DBA6B0C}" type="pres">
      <dgm:prSet presAssocID="{06EE3C82-04B7-4EF3-B46E-EF8E09F5014B}" presName="composite" presStyleCnt="0"/>
      <dgm:spPr/>
    </dgm:pt>
    <dgm:pt modelId="{A2177164-224B-4B30-B9E1-DD315BD6B71F}" type="pres">
      <dgm:prSet presAssocID="{06EE3C82-04B7-4EF3-B46E-EF8E09F5014B}" presName="bentUpArrow1" presStyleLbl="alignImgPlace1" presStyleIdx="1" presStyleCnt="3" custScaleX="65524" custLinFactNeighborX="9162" custLinFactNeighborY="-4470"/>
      <dgm:spPr>
        <a:solidFill>
          <a:schemeClr val="bg1"/>
        </a:solidFill>
      </dgm:spPr>
    </dgm:pt>
    <dgm:pt modelId="{18FA8417-CD6A-4236-BC75-328F3EA9E7A2}" type="pres">
      <dgm:prSet presAssocID="{06EE3C82-04B7-4EF3-B46E-EF8E09F5014B}" presName="ParentText" presStyleLbl="node1" presStyleIdx="1" presStyleCnt="4" custScaleX="111024">
        <dgm:presLayoutVars>
          <dgm:chMax val="1"/>
          <dgm:chPref val="1"/>
          <dgm:bulletEnabled val="1"/>
        </dgm:presLayoutVars>
      </dgm:prSet>
      <dgm:spPr/>
    </dgm:pt>
    <dgm:pt modelId="{D4DF2DAB-135C-4A6C-88A2-7895BDEFA1E8}" type="pres">
      <dgm:prSet presAssocID="{06EE3C82-04B7-4EF3-B46E-EF8E09F5014B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2B120FF-F8A6-4EC2-A5DE-69966DA3DD9F}" type="pres">
      <dgm:prSet presAssocID="{923B5469-AD32-4425-A6B6-52AC900D9446}" presName="sibTrans" presStyleCnt="0"/>
      <dgm:spPr/>
    </dgm:pt>
    <dgm:pt modelId="{4ACA3E25-FC79-4E2C-B1E9-0A155701C256}" type="pres">
      <dgm:prSet presAssocID="{963196BF-5251-4E47-81C7-3FFC05D795B1}" presName="composite" presStyleCnt="0"/>
      <dgm:spPr/>
    </dgm:pt>
    <dgm:pt modelId="{3D8D6A83-9256-43F8-9439-02B798158B8D}" type="pres">
      <dgm:prSet presAssocID="{963196BF-5251-4E47-81C7-3FFC05D795B1}" presName="bentUpArrow1" presStyleLbl="alignImgPlace1" presStyleIdx="2" presStyleCnt="3" custScaleX="72536" custLinFactNeighborX="13088" custLinFactNeighborY="-2980"/>
      <dgm:spPr>
        <a:solidFill>
          <a:schemeClr val="bg1"/>
        </a:solidFill>
      </dgm:spPr>
    </dgm:pt>
    <dgm:pt modelId="{56C03189-B2DF-4500-887C-366D36662A80}" type="pres">
      <dgm:prSet presAssocID="{963196BF-5251-4E47-81C7-3FFC05D795B1}" presName="ParentText" presStyleLbl="node1" presStyleIdx="2" presStyleCnt="4" custScaleX="111058">
        <dgm:presLayoutVars>
          <dgm:chMax val="1"/>
          <dgm:chPref val="1"/>
          <dgm:bulletEnabled val="1"/>
        </dgm:presLayoutVars>
      </dgm:prSet>
      <dgm:spPr/>
    </dgm:pt>
    <dgm:pt modelId="{3C33DBC5-91EC-42A7-A29E-667A51681A45}" type="pres">
      <dgm:prSet presAssocID="{963196BF-5251-4E47-81C7-3FFC05D795B1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987DA70E-045F-4641-A14B-86F6AD77F95E}" type="pres">
      <dgm:prSet presAssocID="{A7BAEDD0-CE82-47F1-AA20-105D1F7A0C9E}" presName="sibTrans" presStyleCnt="0"/>
      <dgm:spPr/>
    </dgm:pt>
    <dgm:pt modelId="{851B5D24-751D-4FFE-BF7A-10484E82EE7E}" type="pres">
      <dgm:prSet presAssocID="{7E7A0672-FFE5-413C-B247-9FFDD5B25CE8}" presName="composite" presStyleCnt="0"/>
      <dgm:spPr/>
    </dgm:pt>
    <dgm:pt modelId="{C68608A4-7F5D-4491-A8CF-1DA1E3588321}" type="pres">
      <dgm:prSet presAssocID="{7E7A0672-FFE5-413C-B247-9FFDD5B25CE8}" presName="ParentText" presStyleLbl="node1" presStyleIdx="3" presStyleCnt="4" custScaleX="111024">
        <dgm:presLayoutVars>
          <dgm:chMax val="1"/>
          <dgm:chPref val="1"/>
          <dgm:bulletEnabled val="1"/>
        </dgm:presLayoutVars>
      </dgm:prSet>
      <dgm:spPr/>
    </dgm:pt>
  </dgm:ptLst>
  <dgm:cxnLst>
    <dgm:cxn modelId="{C4C84C0E-6717-46C1-8B4E-394D4C9D6A25}" type="presOf" srcId="{C1578E52-4187-44AA-9427-500A198BDA0E}" destId="{7A731CAB-B825-4C2C-AD07-952CFB822646}" srcOrd="0" destOrd="0" presId="urn:microsoft.com/office/officeart/2005/8/layout/StepDownProcess"/>
    <dgm:cxn modelId="{15B3041C-1C9A-4427-AD72-5B63578509E9}" srcId="{533ED47A-CF6D-43CC-A9A7-02C649DBC69D}" destId="{7E7A0672-FFE5-413C-B247-9FFDD5B25CE8}" srcOrd="3" destOrd="0" parTransId="{022B6CFF-0C0F-44DB-B6D8-3D4634B1EB30}" sibTransId="{00156D92-C747-4AF9-880E-3BE89A100BA7}"/>
    <dgm:cxn modelId="{A6393B74-40B4-485C-B207-BEB221D1B8D5}" srcId="{533ED47A-CF6D-43CC-A9A7-02C649DBC69D}" destId="{06EE3C82-04B7-4EF3-B46E-EF8E09F5014B}" srcOrd="1" destOrd="0" parTransId="{4581E97F-38C3-4EE3-8ABE-26F832371B07}" sibTransId="{923B5469-AD32-4425-A6B6-52AC900D9446}"/>
    <dgm:cxn modelId="{3F6DAE8D-498D-4046-9F07-2092F5177DAE}" type="presOf" srcId="{06EE3C82-04B7-4EF3-B46E-EF8E09F5014B}" destId="{18FA8417-CD6A-4236-BC75-328F3EA9E7A2}" srcOrd="0" destOrd="0" presId="urn:microsoft.com/office/officeart/2005/8/layout/StepDownProcess"/>
    <dgm:cxn modelId="{B8996091-39B1-4E97-B2BF-63F865AEAA23}" type="presOf" srcId="{963196BF-5251-4E47-81C7-3FFC05D795B1}" destId="{56C03189-B2DF-4500-887C-366D36662A80}" srcOrd="0" destOrd="0" presId="urn:microsoft.com/office/officeart/2005/8/layout/StepDownProcess"/>
    <dgm:cxn modelId="{0FC4EEAD-4FC6-46D7-9FBF-CC71B2881037}" type="presOf" srcId="{533ED47A-CF6D-43CC-A9A7-02C649DBC69D}" destId="{7258AC33-5E5D-4472-9881-1129B36E83F3}" srcOrd="0" destOrd="0" presId="urn:microsoft.com/office/officeart/2005/8/layout/StepDownProcess"/>
    <dgm:cxn modelId="{44C715B9-6848-4D92-B74A-A03B5CBE60F7}" srcId="{533ED47A-CF6D-43CC-A9A7-02C649DBC69D}" destId="{C1578E52-4187-44AA-9427-500A198BDA0E}" srcOrd="0" destOrd="0" parTransId="{C9637B57-624E-4B99-B7B1-9442241FAA97}" sibTransId="{A2BB1500-83FA-41CA-AE25-62313DE280B4}"/>
    <dgm:cxn modelId="{9CDBB3BD-A592-4212-AEA5-B49E4C34082C}" srcId="{533ED47A-CF6D-43CC-A9A7-02C649DBC69D}" destId="{963196BF-5251-4E47-81C7-3FFC05D795B1}" srcOrd="2" destOrd="0" parTransId="{DD514216-2A09-4897-8E4A-75618BA88CEE}" sibTransId="{A7BAEDD0-CE82-47F1-AA20-105D1F7A0C9E}"/>
    <dgm:cxn modelId="{F88CB1C2-1BCC-4F5A-A545-052A2415F650}" type="presOf" srcId="{7E7A0672-FFE5-413C-B247-9FFDD5B25CE8}" destId="{C68608A4-7F5D-4491-A8CF-1DA1E3588321}" srcOrd="0" destOrd="0" presId="urn:microsoft.com/office/officeart/2005/8/layout/StepDownProcess"/>
    <dgm:cxn modelId="{A16E1BCC-77B7-4107-BC40-56DD4D4A7A44}" type="presParOf" srcId="{7258AC33-5E5D-4472-9881-1129B36E83F3}" destId="{148B8B9A-66EC-494F-BF31-9E3447D42002}" srcOrd="0" destOrd="0" presId="urn:microsoft.com/office/officeart/2005/8/layout/StepDownProcess"/>
    <dgm:cxn modelId="{2D207892-02A3-40CC-B0F4-2B87D337E31F}" type="presParOf" srcId="{148B8B9A-66EC-494F-BF31-9E3447D42002}" destId="{0B2408DD-6D88-461F-BC5C-53B42A1FEEE5}" srcOrd="0" destOrd="0" presId="urn:microsoft.com/office/officeart/2005/8/layout/StepDownProcess"/>
    <dgm:cxn modelId="{4397ADEE-92CC-4A68-AF47-A54B8EA3CE31}" type="presParOf" srcId="{148B8B9A-66EC-494F-BF31-9E3447D42002}" destId="{7A731CAB-B825-4C2C-AD07-952CFB822646}" srcOrd="1" destOrd="0" presId="urn:microsoft.com/office/officeart/2005/8/layout/StepDownProcess"/>
    <dgm:cxn modelId="{7D283EB5-6781-405D-ABA6-FEB34307AD67}" type="presParOf" srcId="{148B8B9A-66EC-494F-BF31-9E3447D42002}" destId="{F7EC95D1-3799-4D41-89C4-98DBF3E13389}" srcOrd="2" destOrd="0" presId="urn:microsoft.com/office/officeart/2005/8/layout/StepDownProcess"/>
    <dgm:cxn modelId="{80844AC0-CDBC-4606-A818-C8E769D367F0}" type="presParOf" srcId="{7258AC33-5E5D-4472-9881-1129B36E83F3}" destId="{A3E23EB7-081B-4877-B801-C6459E015B40}" srcOrd="1" destOrd="0" presId="urn:microsoft.com/office/officeart/2005/8/layout/StepDownProcess"/>
    <dgm:cxn modelId="{A14128AD-9456-47AA-B3F9-284AAAB1FAF6}" type="presParOf" srcId="{7258AC33-5E5D-4472-9881-1129B36E83F3}" destId="{6C4092A4-E286-4EEA-BED6-48183DBA6B0C}" srcOrd="2" destOrd="0" presId="urn:microsoft.com/office/officeart/2005/8/layout/StepDownProcess"/>
    <dgm:cxn modelId="{A5FF5D99-11E5-4EDB-8504-3C22F5319825}" type="presParOf" srcId="{6C4092A4-E286-4EEA-BED6-48183DBA6B0C}" destId="{A2177164-224B-4B30-B9E1-DD315BD6B71F}" srcOrd="0" destOrd="0" presId="urn:microsoft.com/office/officeart/2005/8/layout/StepDownProcess"/>
    <dgm:cxn modelId="{28F56AE8-9AF8-4E87-AF6A-B3EF382D47BB}" type="presParOf" srcId="{6C4092A4-E286-4EEA-BED6-48183DBA6B0C}" destId="{18FA8417-CD6A-4236-BC75-328F3EA9E7A2}" srcOrd="1" destOrd="0" presId="urn:microsoft.com/office/officeart/2005/8/layout/StepDownProcess"/>
    <dgm:cxn modelId="{4EDC8468-32F6-4511-B330-E798264AFFEC}" type="presParOf" srcId="{6C4092A4-E286-4EEA-BED6-48183DBA6B0C}" destId="{D4DF2DAB-135C-4A6C-88A2-7895BDEFA1E8}" srcOrd="2" destOrd="0" presId="urn:microsoft.com/office/officeart/2005/8/layout/StepDownProcess"/>
    <dgm:cxn modelId="{A739C744-6B68-4DB4-8787-34AD6CA800F1}" type="presParOf" srcId="{7258AC33-5E5D-4472-9881-1129B36E83F3}" destId="{22B120FF-F8A6-4EC2-A5DE-69966DA3DD9F}" srcOrd="3" destOrd="0" presId="urn:microsoft.com/office/officeart/2005/8/layout/StepDownProcess"/>
    <dgm:cxn modelId="{7D24D58A-0860-47B4-9052-DB6A56A6A53E}" type="presParOf" srcId="{7258AC33-5E5D-4472-9881-1129B36E83F3}" destId="{4ACA3E25-FC79-4E2C-B1E9-0A155701C256}" srcOrd="4" destOrd="0" presId="urn:microsoft.com/office/officeart/2005/8/layout/StepDownProcess"/>
    <dgm:cxn modelId="{1D708F12-D8A9-45C1-A00E-E84B016F5AD6}" type="presParOf" srcId="{4ACA3E25-FC79-4E2C-B1E9-0A155701C256}" destId="{3D8D6A83-9256-43F8-9439-02B798158B8D}" srcOrd="0" destOrd="0" presId="urn:microsoft.com/office/officeart/2005/8/layout/StepDownProcess"/>
    <dgm:cxn modelId="{34091EF2-06DB-4521-96EB-0C48C8DBEAC8}" type="presParOf" srcId="{4ACA3E25-FC79-4E2C-B1E9-0A155701C256}" destId="{56C03189-B2DF-4500-887C-366D36662A80}" srcOrd="1" destOrd="0" presId="urn:microsoft.com/office/officeart/2005/8/layout/StepDownProcess"/>
    <dgm:cxn modelId="{52A27E63-D4BA-4DEA-B5C6-EED87DCF4B8F}" type="presParOf" srcId="{4ACA3E25-FC79-4E2C-B1E9-0A155701C256}" destId="{3C33DBC5-91EC-42A7-A29E-667A51681A45}" srcOrd="2" destOrd="0" presId="urn:microsoft.com/office/officeart/2005/8/layout/StepDownProcess"/>
    <dgm:cxn modelId="{A40ECF66-2863-41D5-B48F-53926E474A6D}" type="presParOf" srcId="{7258AC33-5E5D-4472-9881-1129B36E83F3}" destId="{987DA70E-045F-4641-A14B-86F6AD77F95E}" srcOrd="5" destOrd="0" presId="urn:microsoft.com/office/officeart/2005/8/layout/StepDownProcess"/>
    <dgm:cxn modelId="{0E2F3C96-38C6-4F1C-93AF-9EE84239A579}" type="presParOf" srcId="{7258AC33-5E5D-4472-9881-1129B36E83F3}" destId="{851B5D24-751D-4FFE-BF7A-10484E82EE7E}" srcOrd="6" destOrd="0" presId="urn:microsoft.com/office/officeart/2005/8/layout/StepDownProcess"/>
    <dgm:cxn modelId="{15EA667D-B241-4043-8F50-60062024F274}" type="presParOf" srcId="{851B5D24-751D-4FFE-BF7A-10484E82EE7E}" destId="{C68608A4-7F5D-4491-A8CF-1DA1E358832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408DD-6D88-461F-BC5C-53B42A1FEEE5}">
      <dsp:nvSpPr>
        <dsp:cNvPr id="0" name=""/>
        <dsp:cNvSpPr/>
      </dsp:nvSpPr>
      <dsp:spPr>
        <a:xfrm rot="5400000">
          <a:off x="1464965" y="1367721"/>
          <a:ext cx="1040130" cy="78644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1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31CAB-B825-4C2C-AD07-952CFB822646}">
      <dsp:nvSpPr>
        <dsp:cNvPr id="0" name=""/>
        <dsp:cNvSpPr/>
      </dsp:nvSpPr>
      <dsp:spPr>
        <a:xfrm>
          <a:off x="844907" y="31360"/>
          <a:ext cx="1943993" cy="122561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cap="all" baseline="0" noProof="0" dirty="0"/>
            <a:t>Взаємні уявлення</a:t>
          </a:r>
        </a:p>
      </dsp:txBody>
      <dsp:txXfrm>
        <a:off x="904748" y="91201"/>
        <a:ext cx="1824311" cy="1105937"/>
      </dsp:txXfrm>
    </dsp:sp>
    <dsp:sp modelId="{F7EC95D1-3799-4D41-89C4-98DBF3E13389}">
      <dsp:nvSpPr>
        <dsp:cNvPr id="0" name=""/>
        <dsp:cNvSpPr/>
      </dsp:nvSpPr>
      <dsp:spPr>
        <a:xfrm>
          <a:off x="2692387" y="148250"/>
          <a:ext cx="1273486" cy="99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177164-224B-4B30-B9E1-DD315BD6B71F}">
      <dsp:nvSpPr>
        <dsp:cNvPr id="0" name=""/>
        <dsp:cNvSpPr/>
      </dsp:nvSpPr>
      <dsp:spPr>
        <a:xfrm rot="5400000">
          <a:off x="2823547" y="2718770"/>
          <a:ext cx="1040130" cy="77590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1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FA8417-CD6A-4236-BC75-328F3EA9E7A2}">
      <dsp:nvSpPr>
        <dsp:cNvPr id="0" name=""/>
        <dsp:cNvSpPr/>
      </dsp:nvSpPr>
      <dsp:spPr>
        <a:xfrm>
          <a:off x="2342971" y="1408135"/>
          <a:ext cx="1943993" cy="122561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cap="all" baseline="0" dirty="0"/>
            <a:t>Введення </a:t>
          </a:r>
          <a:r>
            <a:rPr lang="uk-UA" sz="1800" b="1" kern="1200" cap="all" baseline="0" dirty="0" err="1"/>
            <a:t>співрозмов-ника</a:t>
          </a:r>
          <a:r>
            <a:rPr lang="uk-UA" sz="1800" b="1" kern="1200" cap="all" baseline="0" dirty="0"/>
            <a:t> в курс справи</a:t>
          </a:r>
          <a:endParaRPr lang="ru-RU" sz="1800" b="1" kern="1200" cap="all" baseline="0" dirty="0"/>
        </a:p>
      </dsp:txBody>
      <dsp:txXfrm>
        <a:off x="2402812" y="1467976"/>
        <a:ext cx="1824311" cy="1105937"/>
      </dsp:txXfrm>
    </dsp:sp>
    <dsp:sp modelId="{D4DF2DAB-135C-4A6C-88A2-7895BDEFA1E8}">
      <dsp:nvSpPr>
        <dsp:cNvPr id="0" name=""/>
        <dsp:cNvSpPr/>
      </dsp:nvSpPr>
      <dsp:spPr>
        <a:xfrm>
          <a:off x="4190451" y="1525026"/>
          <a:ext cx="1273486" cy="99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D6A83-9256-43F8-9439-02B798158B8D}">
      <dsp:nvSpPr>
        <dsp:cNvPr id="0" name=""/>
        <dsp:cNvSpPr/>
      </dsp:nvSpPr>
      <dsp:spPr>
        <a:xfrm rot="5400000">
          <a:off x="4368399" y="4069528"/>
          <a:ext cx="1040130" cy="85893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1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C03189-B2DF-4500-887C-366D36662A80}">
      <dsp:nvSpPr>
        <dsp:cNvPr id="0" name=""/>
        <dsp:cNvSpPr/>
      </dsp:nvSpPr>
      <dsp:spPr>
        <a:xfrm>
          <a:off x="3841035" y="2784911"/>
          <a:ext cx="1944588" cy="122561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cap="all" baseline="0" dirty="0"/>
            <a:t>Обговорення питання</a:t>
          </a:r>
          <a:endParaRPr lang="ru-RU" sz="1800" b="1" kern="1200" cap="all" baseline="0" dirty="0"/>
        </a:p>
      </dsp:txBody>
      <dsp:txXfrm>
        <a:off x="3900876" y="2844752"/>
        <a:ext cx="1824906" cy="1105937"/>
      </dsp:txXfrm>
    </dsp:sp>
    <dsp:sp modelId="{3C33DBC5-91EC-42A7-A29E-667A51681A45}">
      <dsp:nvSpPr>
        <dsp:cNvPr id="0" name=""/>
        <dsp:cNvSpPr/>
      </dsp:nvSpPr>
      <dsp:spPr>
        <a:xfrm>
          <a:off x="5688812" y="2901802"/>
          <a:ext cx="1273486" cy="99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8608A4-7F5D-4491-A8CF-1DA1E3588321}">
      <dsp:nvSpPr>
        <dsp:cNvPr id="0" name=""/>
        <dsp:cNvSpPr/>
      </dsp:nvSpPr>
      <dsp:spPr>
        <a:xfrm>
          <a:off x="5339099" y="4161686"/>
          <a:ext cx="1943993" cy="122561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cap="all" baseline="0" dirty="0"/>
            <a:t>Підсумок</a:t>
          </a:r>
          <a:endParaRPr lang="ru-RU" sz="1800" b="1" kern="1200" cap="all" baseline="0" dirty="0"/>
        </a:p>
      </dsp:txBody>
      <dsp:txXfrm>
        <a:off x="5398940" y="4221527"/>
        <a:ext cx="1824311" cy="1105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1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63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04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20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42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23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28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34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47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99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26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89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78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AB334A90-EB03-42F3-8859-2C2B2724C058}" type="datetimeFigureOut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BC48EC7-AF6A-48D3-8284-14BACBEBDD84}" type="datetimeFigureOut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6340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1-news.softpedia-static.com/images/news2/First-Impressions-Last-a-Lot-Longer-than-Though-2.jpg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0AE12-26D9-4914-972E-F0FA1FDA7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4362" y="3031062"/>
            <a:ext cx="9068586" cy="1494756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uk-UA" sz="6600" dirty="0"/>
              <a:t>Етика ділового спілкування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1334D8-1443-4168-8B32-A3D615E15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66217" y="4932217"/>
            <a:ext cx="1925783" cy="192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59A300-04BB-46A1-8DEE-27A4FD3F7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8206"/>
            <a:ext cx="12192000" cy="970450"/>
          </a:xfrm>
        </p:spPr>
        <p:txBody>
          <a:bodyPr/>
          <a:lstStyle/>
          <a:p>
            <a:pPr algn="ctr"/>
            <a:br>
              <a:rPr lang="ru-RU" sz="3200" cap="all" dirty="0"/>
            </a:br>
            <a:r>
              <a:rPr lang="uk-UA" sz="3600" cap="all" dirty="0"/>
              <a:t>Для підвищення виразності ділового мовлення можна використовувати наступні засоби: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B55FC8C-EA11-484C-9C9F-4DE82BFEE3EA}"/>
              </a:ext>
            </a:extLst>
          </p:cNvPr>
          <p:cNvSpPr/>
          <p:nvPr/>
        </p:nvSpPr>
        <p:spPr>
          <a:xfrm>
            <a:off x="755981" y="2344293"/>
            <a:ext cx="8715909" cy="4298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uk-UA" sz="2600" dirty="0">
                <a:latin typeface="Arial" panose="020B0604020202020204" pitchFamily="34" charset="0"/>
                <a:cs typeface="Arial" panose="020B0604020202020204" pitchFamily="34" charset="0"/>
              </a:rPr>
              <a:t>Варіювання тональністю виступу.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uk-UA" sz="2600" dirty="0">
                <a:latin typeface="Arial" panose="020B0604020202020204" pitchFamily="34" charset="0"/>
                <a:cs typeface="Arial" panose="020B0604020202020204" pitchFamily="34" charset="0"/>
              </a:rPr>
              <a:t>Виділення головних думок.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uk-UA" sz="2600" dirty="0">
                <a:latin typeface="Arial" panose="020B0604020202020204" pitchFamily="34" charset="0"/>
                <a:cs typeface="Arial" panose="020B0604020202020204" pitchFamily="34" charset="0"/>
              </a:rPr>
              <a:t>Постановка в ході виступу риторичних запитань.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uk-UA" sz="2600" dirty="0">
                <a:latin typeface="Arial" panose="020B0604020202020204" pitchFamily="34" charset="0"/>
                <a:cs typeface="Arial" panose="020B0604020202020204" pitchFamily="34" charset="0"/>
              </a:rPr>
              <a:t>Використання форм діалогу.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uk-UA" sz="2600" dirty="0">
                <a:latin typeface="Arial" panose="020B0604020202020204" pitchFamily="34" charset="0"/>
                <a:cs typeface="Arial" panose="020B0604020202020204" pitchFamily="34" charset="0"/>
              </a:rPr>
              <a:t>Заклик до дій.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uk-UA" sz="2600" dirty="0">
                <a:latin typeface="Arial" panose="020B0604020202020204" pitchFamily="34" charset="0"/>
                <a:cs typeface="Arial" panose="020B0604020202020204" pitchFamily="34" charset="0"/>
              </a:rPr>
              <a:t>Включення образних порівнянь, приказок та інших форм.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uk-UA" sz="2600" dirty="0">
                <a:latin typeface="Arial" panose="020B0604020202020204" pitchFamily="34" charset="0"/>
                <a:cs typeface="Arial" panose="020B0604020202020204" pitchFamily="34" charset="0"/>
              </a:rPr>
              <a:t>Використання прикладів.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uk-UA" sz="2600" dirty="0">
                <a:latin typeface="Arial" panose="020B0604020202020204" pitchFamily="34" charset="0"/>
                <a:cs typeface="Arial" panose="020B0604020202020204" pitchFamily="34" charset="0"/>
              </a:rPr>
              <a:t>Застосування повторів.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uk-UA" sz="2600" dirty="0">
                <a:latin typeface="Arial" panose="020B0604020202020204" pitchFamily="34" charset="0"/>
                <a:cs typeface="Arial" panose="020B0604020202020204" pitchFamily="34" charset="0"/>
              </a:rPr>
              <a:t>Демонстрація зацікавленості і переконаності. </a:t>
            </a:r>
          </a:p>
        </p:txBody>
      </p:sp>
    </p:spTree>
    <p:extLst>
      <p:ext uri="{BB962C8B-B14F-4D97-AF65-F5344CB8AC3E}">
        <p14:creationId xmlns:p14="http://schemas.microsoft.com/office/powerpoint/2010/main" val="47662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F75C14-2016-47AA-9C5B-4A3F46BAB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730956"/>
            <a:ext cx="10571998" cy="970450"/>
          </a:xfrm>
        </p:spPr>
        <p:txBody>
          <a:bodyPr/>
          <a:lstStyle/>
          <a:p>
            <a:pPr algn="ctr"/>
            <a:r>
              <a:rPr lang="uk-UA" cap="all" dirty="0"/>
              <a:t>Особливості мовленнєвої поведінки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A22BFF-A9E9-43C2-8013-8B72A41E9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72" y="2943761"/>
            <a:ext cx="5652628" cy="318328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99772AA-B89C-463C-B5A6-159A0CE84007}"/>
              </a:ext>
            </a:extLst>
          </p:cNvPr>
          <p:cNvSpPr/>
          <p:nvPr/>
        </p:nvSpPr>
        <p:spPr>
          <a:xfrm>
            <a:off x="6525492" y="2167907"/>
            <a:ext cx="52231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Голос, манера мовлення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значною мірою впливають на загальне враження, яке справляє співрозмовник у процесі спілкування. У масових дослідженнях було отримано 60%-90% правильних суджень щодо величини тіла, повноти, рухливості, внутрішнього стану і віку людини, що ґрунтуються лише на голосі і манері говорити. </a:t>
            </a:r>
          </a:p>
        </p:txBody>
      </p:sp>
    </p:spTree>
    <p:extLst>
      <p:ext uri="{BB962C8B-B14F-4D97-AF65-F5344CB8AC3E}">
        <p14:creationId xmlns:p14="http://schemas.microsoft.com/office/powerpoint/2010/main" val="118833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B8C02A3-E655-48FD-8AF1-E5D4C732D1A8}"/>
              </a:ext>
            </a:extLst>
          </p:cNvPr>
          <p:cNvSpPr/>
          <p:nvPr/>
        </p:nvSpPr>
        <p:spPr>
          <a:xfrm>
            <a:off x="457199" y="2551837"/>
            <a:ext cx="591589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Швидкість мовлення </a:t>
            </a:r>
            <a:r>
              <a:rPr lang="uk-UA" sz="2600" dirty="0">
                <a:latin typeface="Arial" panose="020B0604020202020204" pitchFamily="34" charset="0"/>
                <a:cs typeface="Arial" panose="020B0604020202020204" pitchFamily="34" charset="0"/>
              </a:rPr>
              <a:t>відповідає провідному стану темпераменту. Її важко довільно змінити, в кращому випадку це можна зробити лише на короткий час. Під час істинної внутрішньої </a:t>
            </a:r>
            <a:r>
              <a:rPr lang="uk-UA" sz="2600" dirty="0" err="1">
                <a:latin typeface="Arial" panose="020B0604020202020204" pitchFamily="34" charset="0"/>
                <a:cs typeface="Arial" panose="020B0604020202020204" pitchFamily="34" charset="0"/>
              </a:rPr>
              <a:t>включеності</a:t>
            </a:r>
            <a:r>
              <a:rPr lang="uk-UA" sz="2600" dirty="0">
                <a:latin typeface="Arial" panose="020B0604020202020204" pitchFamily="34" charset="0"/>
                <a:cs typeface="Arial" panose="020B0604020202020204" pitchFamily="34" charset="0"/>
              </a:rPr>
              <a:t> в бесіду специфічний темп мови знову відновиться. 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BB66C1E-7C45-4A5E-973F-8D88138F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730956"/>
            <a:ext cx="10571998" cy="970450"/>
          </a:xfrm>
        </p:spPr>
        <p:txBody>
          <a:bodyPr/>
          <a:lstStyle/>
          <a:p>
            <a:pPr algn="ctr"/>
            <a:r>
              <a:rPr lang="uk-UA" cap="all" dirty="0"/>
              <a:t>Особливості мовленнєвої поведінки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9327BA-5BD6-4070-A420-44151010A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546" y="2514967"/>
            <a:ext cx="4607126" cy="365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3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AB8714E-5D28-4CE2-8DA8-3FB862C62BF7}"/>
              </a:ext>
            </a:extLst>
          </p:cNvPr>
          <p:cNvSpPr/>
          <p:nvPr/>
        </p:nvSpPr>
        <p:spPr>
          <a:xfrm>
            <a:off x="810001" y="2551837"/>
            <a:ext cx="553538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dirty="0">
                <a:latin typeface="Arial" panose="020B0604020202020204" pitchFamily="34" charset="0"/>
                <a:cs typeface="Arial" panose="020B0604020202020204" pitchFamily="34" charset="0"/>
              </a:rPr>
              <a:t>Велика чи мала </a:t>
            </a:r>
            <a:r>
              <a:rPr lang="uk-UA" sz="2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гучність голосу </a:t>
            </a:r>
            <a:r>
              <a:rPr lang="uk-UA" sz="2600" dirty="0">
                <a:latin typeface="Arial" panose="020B0604020202020204" pitchFamily="34" charset="0"/>
                <a:cs typeface="Arial" panose="020B0604020202020204" pitchFamily="34" charset="0"/>
              </a:rPr>
              <a:t>–це прояв великої чи малої початкової життєвої сили. У той же час, збільшивши або зменшивши гучність, співрозмовник хоче приховати свій справжній стан (наприклад, явно гучний голос нерідко покликаний приховати слабкість і невпевненість).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98244C-1533-41E6-989C-17ED72D2B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931" y="2652563"/>
            <a:ext cx="5209117" cy="3474481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43B0BF2-750B-4799-97C9-B0469912E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730956"/>
            <a:ext cx="10571998" cy="970450"/>
          </a:xfrm>
        </p:spPr>
        <p:txBody>
          <a:bodyPr/>
          <a:lstStyle/>
          <a:p>
            <a:pPr algn="ctr"/>
            <a:r>
              <a:rPr lang="uk-UA" cap="all" dirty="0"/>
              <a:t>Особливості мовленнєвої поведінки </a:t>
            </a:r>
          </a:p>
        </p:txBody>
      </p:sp>
    </p:spTree>
    <p:extLst>
      <p:ext uri="{BB962C8B-B14F-4D97-AF65-F5344CB8AC3E}">
        <p14:creationId xmlns:p14="http://schemas.microsoft.com/office/powerpoint/2010/main" val="71990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D3F034A-1B4C-4F19-8B57-76DF26F510E2}"/>
              </a:ext>
            </a:extLst>
          </p:cNvPr>
          <p:cNvSpPr/>
          <p:nvPr/>
        </p:nvSpPr>
        <p:spPr>
          <a:xfrm>
            <a:off x="809999" y="2422482"/>
            <a:ext cx="4911927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Особливості вимови слів, артикуляції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часто створюють враження твердого, певного, чіткого, впевненого або ж неясного, розпливчастого, невпевненого голосу.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9BACBC8-F7A2-4EAC-A7B8-60D09A2A7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554867"/>
            <a:ext cx="5717277" cy="381643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B13A4F8-051E-46E7-BADE-0DDCA55EF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730956"/>
            <a:ext cx="10571998" cy="970450"/>
          </a:xfrm>
        </p:spPr>
        <p:txBody>
          <a:bodyPr/>
          <a:lstStyle/>
          <a:p>
            <a:pPr algn="ctr"/>
            <a:r>
              <a:rPr lang="uk-UA" cap="all" dirty="0"/>
              <a:t>Особливості мовленнєвої поведінки </a:t>
            </a:r>
          </a:p>
        </p:txBody>
      </p:sp>
    </p:spTree>
    <p:extLst>
      <p:ext uri="{BB962C8B-B14F-4D97-AF65-F5344CB8AC3E}">
        <p14:creationId xmlns:p14="http://schemas.microsoft.com/office/powerpoint/2010/main" val="218800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D3F034A-1B4C-4F19-8B57-76DF26F510E2}"/>
              </a:ext>
            </a:extLst>
          </p:cNvPr>
          <p:cNvSpPr/>
          <p:nvPr/>
        </p:nvSpPr>
        <p:spPr>
          <a:xfrm>
            <a:off x="809999" y="2422482"/>
            <a:ext cx="1076723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Головна мета </a:t>
            </a:r>
            <a:r>
              <a:rPr lang="uk-UA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розмови – це розуміння Вас протилежною стороною</a:t>
            </a:r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. Для того, щоб повідомлення було </a:t>
            </a:r>
            <a:r>
              <a:rPr lang="uk-UA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сприйнято</a:t>
            </a:r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 правильно необхідно дотримуватись наступних правил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B13A4F8-051E-46E7-BADE-0DDCA55EF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358996"/>
            <a:ext cx="10571998" cy="970450"/>
          </a:xfrm>
        </p:spPr>
        <p:txBody>
          <a:bodyPr/>
          <a:lstStyle/>
          <a:p>
            <a:pPr algn="ctr"/>
            <a:r>
              <a:rPr lang="uk-UA" cap="all" dirty="0"/>
              <a:t>Вміння говорити</a:t>
            </a:r>
          </a:p>
        </p:txBody>
      </p:sp>
    </p:spTree>
    <p:extLst>
      <p:ext uri="{BB962C8B-B14F-4D97-AF65-F5344CB8AC3E}">
        <p14:creationId xmlns:p14="http://schemas.microsoft.com/office/powerpoint/2010/main" val="265699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D3F034A-1B4C-4F19-8B57-76DF26F510E2}"/>
              </a:ext>
            </a:extLst>
          </p:cNvPr>
          <p:cNvSpPr/>
          <p:nvPr/>
        </p:nvSpPr>
        <p:spPr>
          <a:xfrm>
            <a:off x="701511" y="2159011"/>
            <a:ext cx="1112369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Добре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орієнтуватись в темі зустрічі.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Спланувати своє повідомлення.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Не зневажати фактами.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Намагатись привернути до себе якомога більше уваги.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Слідкувати за своєю мовою.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Говорити задля досягнення мети.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Акцентувати важливі слова та вислови та підпорядковувати їм менш важливі.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Змінювати голос, підвищувати чи знижувати його.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Змінювати темп мови, це надає їй виразності.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Робити паузи до і після важливих слів.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B13A4F8-051E-46E7-BADE-0DDCA55EF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358996"/>
            <a:ext cx="10571998" cy="970450"/>
          </a:xfrm>
        </p:spPr>
        <p:txBody>
          <a:bodyPr/>
          <a:lstStyle/>
          <a:p>
            <a:pPr algn="ctr"/>
            <a:r>
              <a:rPr lang="uk-UA" cap="all" dirty="0"/>
              <a:t>Правила Вміння говорити</a:t>
            </a:r>
          </a:p>
        </p:txBody>
      </p:sp>
    </p:spTree>
    <p:extLst>
      <p:ext uri="{BB962C8B-B14F-4D97-AF65-F5344CB8AC3E}">
        <p14:creationId xmlns:p14="http://schemas.microsoft.com/office/powerpoint/2010/main" val="296022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D3F034A-1B4C-4F19-8B57-76DF26F510E2}"/>
              </a:ext>
            </a:extLst>
          </p:cNvPr>
          <p:cNvSpPr/>
          <p:nvPr/>
        </p:nvSpPr>
        <p:spPr>
          <a:xfrm>
            <a:off x="371959" y="2159011"/>
            <a:ext cx="114532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того, щоб розуміти все, що Вам кажуть, дотримуйтесь наступних </a:t>
            </a:r>
            <a:r>
              <a:rPr lang="ru-RU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Уважно слухайте будь-якого співрозмовника, незалежно від того, як Ви до нього ставитесь (молодий, старий, нерозумний…).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Акцентуйте свою увагу на найголовнішому.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Намагайтесь виокремити прихований зміст, якщо він є.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Не говоріть весь час самі, давайте висловлюватись іншим.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Знайте, якщо Ваш співрозмовник мовчить, то це не означає, що він Вас слухає.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Слухайте уважно, не перебивайте, запитання </a:t>
            </a:r>
            <a:r>
              <a:rPr lang="uk-U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ставте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 лише після того, як Ваш співрозмовник замовкне, або зробить для цього паузу.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B13A4F8-051E-46E7-BADE-0DDCA55EF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358996"/>
            <a:ext cx="10571998" cy="970450"/>
          </a:xfrm>
        </p:spPr>
        <p:txBody>
          <a:bodyPr/>
          <a:lstStyle/>
          <a:p>
            <a:pPr algn="ctr"/>
            <a:r>
              <a:rPr lang="uk-UA" cap="all" dirty="0"/>
              <a:t>Вміння слухати</a:t>
            </a:r>
          </a:p>
        </p:txBody>
      </p:sp>
    </p:spTree>
    <p:extLst>
      <p:ext uri="{BB962C8B-B14F-4D97-AF65-F5344CB8AC3E}">
        <p14:creationId xmlns:p14="http://schemas.microsoft.com/office/powerpoint/2010/main" val="22990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D3F034A-1B4C-4F19-8B57-76DF26F510E2}"/>
              </a:ext>
            </a:extLst>
          </p:cNvPr>
          <p:cNvSpPr/>
          <p:nvPr/>
        </p:nvSpPr>
        <p:spPr>
          <a:xfrm>
            <a:off x="369376" y="2081519"/>
            <a:ext cx="114532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endParaRPr lang="uk-U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Формулювання запитань </a:t>
            </a:r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– це мистецтво дбайливого ставлення до людини, що опинилася під владою питань. Багато конфліктів і непорозумінь виникають між партнерами через незрозумілі питання. Ставити запитання іншому – значить показати свою необізнаність. Але без запитань, людина формує хибну уяву про інше та інших.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B13A4F8-051E-46E7-BADE-0DDCA55EF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358996"/>
            <a:ext cx="10571998" cy="970450"/>
          </a:xfrm>
        </p:spPr>
        <p:txBody>
          <a:bodyPr/>
          <a:lstStyle/>
          <a:p>
            <a:pPr algn="ctr"/>
            <a:r>
              <a:rPr lang="uk-UA" cap="all" dirty="0"/>
              <a:t>Формулювання запитань</a:t>
            </a:r>
          </a:p>
        </p:txBody>
      </p:sp>
    </p:spTree>
    <p:extLst>
      <p:ext uri="{BB962C8B-B14F-4D97-AF65-F5344CB8AC3E}">
        <p14:creationId xmlns:p14="http://schemas.microsoft.com/office/powerpoint/2010/main" val="147516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DB12C2-1FDF-439B-919A-887F5E001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830" y="2857069"/>
            <a:ext cx="4382521" cy="1515819"/>
          </a:xfrm>
        </p:spPr>
        <p:txBody>
          <a:bodyPr/>
          <a:lstStyle/>
          <a:p>
            <a:pPr algn="ctr"/>
            <a:r>
              <a:rPr lang="uk-UA" sz="4000" cap="all"/>
              <a:t>Стадії телефонної розмови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210ACDEE-8779-481A-B919-58D7317C21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7686894"/>
              </p:ext>
            </p:extLst>
          </p:nvPr>
        </p:nvGraphicFramePr>
        <p:xfrm>
          <a:off x="4777993" y="53368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767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191827-AF0A-4DAE-A53F-73CFE00E1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dirty="0"/>
              <a:t>Е</a:t>
            </a:r>
            <a:r>
              <a:rPr lang="ru-RU" sz="4400" dirty="0"/>
              <a:t>ТИКА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88214FA-A16E-4FAF-B62A-FB524FC1578C}"/>
              </a:ext>
            </a:extLst>
          </p:cNvPr>
          <p:cNvSpPr/>
          <p:nvPr/>
        </p:nvSpPr>
        <p:spPr>
          <a:xfrm>
            <a:off x="498764" y="2219604"/>
            <a:ext cx="1120832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5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Етика</a:t>
            </a:r>
            <a:r>
              <a:rPr lang="ru-RU" sz="225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uk-UA" sz="2250" b="1" dirty="0">
                <a:latin typeface="Arial" panose="020B0604020202020204" pitchFamily="34" charset="0"/>
                <a:cs typeface="Arial" panose="020B0604020202020204" pitchFamily="34" charset="0"/>
              </a:rPr>
              <a:t>це наука про мораль, про відносини, що складаються між людьми, і про обов'язки, що випливають з цих відносин. Метою етики є формування доброчесного громадянина держави. Головне в етиці - вчинки. </a:t>
            </a:r>
          </a:p>
          <a:p>
            <a:endParaRPr lang="ru-RU" sz="2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225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Етикет</a:t>
            </a:r>
            <a:r>
              <a:rPr lang="uk-UA" sz="2250" b="1" dirty="0">
                <a:latin typeface="Arial" panose="020B0604020202020204" pitchFamily="34" charset="0"/>
                <a:cs typeface="Arial" panose="020B0604020202020204" pitchFamily="34" charset="0"/>
              </a:rPr>
              <a:t> – установлені правила ввічливості і норми поведінки в суспільстві чи в якому-небудь товаристві відповідно до певних обставин.</a:t>
            </a:r>
          </a:p>
          <a:p>
            <a:pPr algn="just"/>
            <a:endParaRPr lang="uk-UA" sz="22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225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Діловий етикет </a:t>
            </a:r>
            <a:r>
              <a:rPr lang="uk-UA" sz="2250" b="1" dirty="0">
                <a:latin typeface="Arial" panose="020B0604020202020204" pitchFamily="34" charset="0"/>
                <a:cs typeface="Arial" panose="020B0604020202020204" pitchFamily="34" charset="0"/>
              </a:rPr>
              <a:t>– це правила поведінки в ділових, службових відносинах. Він є найважливішою стороною моралі професійної поведінки ділової людини. Це глибоке знання пристойності, уміння тримати себе в колективі так, щоб мати повагу від колег і не образити при цьому своєю поведінкою іншого. </a:t>
            </a:r>
            <a:endParaRPr lang="uk-UA" sz="2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0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DEE3A3-8F22-4C22-A57D-E57ADCC73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80" y="604206"/>
            <a:ext cx="10571998" cy="970450"/>
          </a:xfrm>
        </p:spPr>
        <p:txBody>
          <a:bodyPr/>
          <a:lstStyle/>
          <a:p>
            <a:pPr algn="ctr"/>
            <a:r>
              <a:rPr lang="uk-UA" cap="all" dirty="0"/>
              <a:t>Вимоги до телефонної розмови, якщо телефонуєте  Ви: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410433D-5A61-4FFB-824B-3A7BE660378F}"/>
              </a:ext>
            </a:extLst>
          </p:cNvPr>
          <p:cNvSpPr/>
          <p:nvPr/>
        </p:nvSpPr>
        <p:spPr>
          <a:xfrm>
            <a:off x="252180" y="2266568"/>
            <a:ext cx="1154265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Чекати відповіді слід протягом відрізка часу, по тривалості не перевищує 4 гудки.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Почніть з вітання, потім назвіть себе.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Якщо Ви просите з'єднати вас з кимось, фраза повинна звучати ствердно, а не запитально.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Чіткість і оперативність (більшість розмов по телефону цілком можна вмістити в три хвилини - так званий "європейський стандарт" телефонної розмови).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Не варто телефонувати діловому партнерові на самому початку робочого дня, в кінці робочого дня або перед обідньою перервою. Якщо хочете вирішити складне питання, дзвоніть одразу після обіду.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Не рекомендується також дзвонити людям додому у службових справах, для цього потрібно мати дозвіл і вагому причину. Непристойно телефонувати на домашній телефон до 10 годин ранку і після 22-ї години.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Завжди потрібно назвати себе, перш ніж почати розмову, навіть якщо Ви розраховуєте, що Вас впізнають по голосу.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Той, хто почав розмову, повинен першим її і закінчувати. </a:t>
            </a:r>
          </a:p>
        </p:txBody>
      </p:sp>
    </p:spTree>
    <p:extLst>
      <p:ext uri="{BB962C8B-B14F-4D97-AF65-F5344CB8AC3E}">
        <p14:creationId xmlns:p14="http://schemas.microsoft.com/office/powerpoint/2010/main" val="408133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DEE3A3-8F22-4C22-A57D-E57ADCC73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8" y="294240"/>
            <a:ext cx="11939820" cy="970450"/>
          </a:xfrm>
        </p:spPr>
        <p:txBody>
          <a:bodyPr/>
          <a:lstStyle/>
          <a:p>
            <a:pPr algn="ctr"/>
            <a:r>
              <a:rPr lang="ru-RU" cap="all" dirty="0"/>
              <a:t>ВИСНОВКИ</a:t>
            </a:r>
            <a:endParaRPr lang="uk-UA" cap="all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410433D-5A61-4FFB-824B-3A7BE660378F}"/>
              </a:ext>
            </a:extLst>
          </p:cNvPr>
          <p:cNvSpPr/>
          <p:nvPr/>
        </p:nvSpPr>
        <p:spPr>
          <a:xfrm>
            <a:off x="252180" y="2266568"/>
            <a:ext cx="115426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Отже, правила ділового спілкування, вміння слухати, говорити та формулювати зрозумілі запитання –  гарантує успіх не лише на регіональному чи держаному, а й на міжнародному рівні. Знання зон спілкування та вміння правильно використовувати правила ділового спілкування сприяють досягненню поставленої мети та наочно демонструють рівень культурного розвитку співрозмовника. </a:t>
            </a:r>
          </a:p>
        </p:txBody>
      </p:sp>
    </p:spTree>
    <p:extLst>
      <p:ext uri="{BB962C8B-B14F-4D97-AF65-F5344CB8AC3E}">
        <p14:creationId xmlns:p14="http://schemas.microsoft.com/office/powerpoint/2010/main" val="16481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0AE12-26D9-4914-972E-F0FA1FDA7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9827" y="3429000"/>
            <a:ext cx="9068586" cy="1494756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uk-UA" sz="6600" dirty="0"/>
              <a:t>ДЯКУЮ ЗА УВАГУ!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3FF30F-141A-4F33-B62B-E73111738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238" y="4923756"/>
            <a:ext cx="192650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0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60A997-73EE-40AC-BCBE-981B5D192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59135"/>
            <a:ext cx="10058400" cy="1200329"/>
          </a:xfrm>
        </p:spPr>
        <p:txBody>
          <a:bodyPr>
            <a:normAutofit/>
          </a:bodyPr>
          <a:lstStyle/>
          <a:p>
            <a:pPr algn="ctr"/>
            <a:r>
              <a:rPr lang="uk-UA" sz="4400" cap="all" dirty="0"/>
              <a:t>6 основних принципів етики</a:t>
            </a:r>
          </a:p>
        </p:txBody>
      </p:sp>
      <p:pic>
        <p:nvPicPr>
          <p:cNvPr id="3" name="Picture 2" descr="http://i3.alpinabook.ru/upload/iblock/548/jan_yager.jpg">
            <a:extLst>
              <a:ext uri="{FF2B5EF4-FFF2-40B4-BE49-F238E27FC236}">
                <a16:creationId xmlns:a16="http://schemas.microsoft.com/office/drawing/2014/main" id="{76FF8B38-8D31-455B-8873-B12D28F04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408902"/>
            <a:ext cx="2727760" cy="4091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2DC319B-8DA4-4FED-B93A-C1BF22B070BC}"/>
              </a:ext>
            </a:extLst>
          </p:cNvPr>
          <p:cNvGrpSpPr/>
          <p:nvPr/>
        </p:nvGrpSpPr>
        <p:grpSpPr>
          <a:xfrm>
            <a:off x="4332655" y="2408902"/>
            <a:ext cx="6792545" cy="2294930"/>
            <a:chOff x="4524384" y="2014194"/>
            <a:chExt cx="6792545" cy="229493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9A785B07-C614-44C0-8621-386A5FF7A5DA}"/>
                </a:ext>
              </a:extLst>
            </p:cNvPr>
            <p:cNvSpPr/>
            <p:nvPr/>
          </p:nvSpPr>
          <p:spPr>
            <a:xfrm>
              <a:off x="4524385" y="2014194"/>
              <a:ext cx="679254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Джен</a:t>
              </a:r>
              <a:r>
                <a:rPr lang="uk-UA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Ягер</a:t>
              </a:r>
              <a:r>
                <a:rPr lang="uk-UA" b="1" dirty="0">
                  <a:latin typeface="Arial" panose="020B0604020202020204" pitchFamily="34" charset="0"/>
                  <a:cs typeface="Arial" panose="020B0604020202020204" pitchFamily="34" charset="0"/>
                </a:rPr>
                <a:t> / </a:t>
              </a:r>
              <a:r>
                <a:rPr lang="uk-U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Jan</a:t>
              </a:r>
              <a:r>
                <a:rPr lang="uk-UA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Yager</a:t>
              </a:r>
              <a:r>
                <a:rPr lang="uk-UA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uk-UA" dirty="0">
                  <a:latin typeface="Arial" panose="020B0604020202020204" pitchFamily="34" charset="0"/>
                  <a:cs typeface="Arial" panose="020B0604020202020204" pitchFamily="34" charset="0"/>
                </a:rPr>
                <a:t>Соціолог, консультант, тренер, автор багатьох книг і статей. </a:t>
              </a:r>
              <a:br>
                <a:rPr lang="ru-RU" dirty="0"/>
              </a:br>
              <a:endParaRPr lang="ru-RU" dirty="0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5B839C7F-9083-47EA-8025-EA3C20752E5D}"/>
                </a:ext>
              </a:extLst>
            </p:cNvPr>
            <p:cNvSpPr/>
            <p:nvPr/>
          </p:nvSpPr>
          <p:spPr>
            <a:xfrm>
              <a:off x="4524384" y="3108795"/>
              <a:ext cx="660081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Джен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Ягер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dirty="0">
                  <a:latin typeface="Arial" panose="020B0604020202020204" pitchFamily="34" charset="0"/>
                  <a:cs typeface="Arial" panose="020B0604020202020204" pitchFamily="34" charset="0"/>
                </a:rPr>
                <a:t>в книзі </a:t>
              </a:r>
              <a:r>
                <a:rPr lang="uk-UA" i="1" dirty="0">
                  <a:latin typeface="Arial" panose="020B0604020202020204" pitchFamily="34" charset="0"/>
                  <a:cs typeface="Arial" panose="020B0604020202020204" pitchFamily="34" charset="0"/>
                </a:rPr>
                <a:t>«Діловий етикет: як вижити і досягти успіху в світі бізнесу»</a:t>
              </a:r>
              <a:r>
                <a:rPr lang="uk-UA" dirty="0">
                  <a:latin typeface="Arial" panose="020B0604020202020204" pitchFamily="34" charset="0"/>
                  <a:cs typeface="Arial" panose="020B0604020202020204" pitchFamily="34" charset="0"/>
                </a:rPr>
                <a:t> виокремлює шість основних принципів:</a:t>
              </a:r>
              <a:br>
                <a:rPr lang="uk-UA" dirty="0"/>
              </a:br>
              <a:endParaRPr lang="uk-UA" dirty="0"/>
            </a:p>
          </p:txBody>
        </p:sp>
      </p:grpSp>
    </p:spTree>
    <p:extLst>
      <p:ext uri="{BB962C8B-B14F-4D97-AF65-F5344CB8AC3E}">
        <p14:creationId xmlns:p14="http://schemas.microsoft.com/office/powerpoint/2010/main" val="17271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877B27-B1CD-4A1A-98E0-676E60A6E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36194"/>
            <a:ext cx="10058400" cy="1149261"/>
          </a:xfrm>
        </p:spPr>
        <p:txBody>
          <a:bodyPr>
            <a:normAutofit/>
          </a:bodyPr>
          <a:lstStyle/>
          <a:p>
            <a:r>
              <a:rPr lang="ru-RU" dirty="0"/>
              <a:t>1.  </a:t>
            </a:r>
            <a:r>
              <a:rPr lang="uk-UA" sz="4400" dirty="0"/>
              <a:t>Пунктуальність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FC42F4E-98F1-48DB-A856-278AE66A690E}"/>
              </a:ext>
            </a:extLst>
          </p:cNvPr>
          <p:cNvSpPr/>
          <p:nvPr/>
        </p:nvSpPr>
        <p:spPr>
          <a:xfrm>
            <a:off x="544945" y="2542877"/>
            <a:ext cx="64562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Тільки поведінка людини, яка робить все вчасно, є нормативною. Запізнення заважають роботі і є ознакою того, що на людину не можна покластися. Принцип робити все вчасно поширюється на всі службові завдання. Фахівці, що вивчають організацію і розподіл робочого часу, рекомендують додавати зайвих 25 відсотків до того терміну, який, на Ваш погляд, потрібно для виконання дорученої роботи.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36C912-DAA4-4F31-A1A2-82CE47BD0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7490" y="2102915"/>
            <a:ext cx="4592782" cy="459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2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378BDA-A5B3-4ADF-8D6A-28288986F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3" y="245431"/>
            <a:ext cx="11217711" cy="1029187"/>
          </a:xfrm>
        </p:spPr>
        <p:txBody>
          <a:bodyPr>
            <a:normAutofit/>
          </a:bodyPr>
          <a:lstStyle/>
          <a:p>
            <a:r>
              <a:rPr lang="ru-RU" dirty="0"/>
              <a:t>2. </a:t>
            </a:r>
            <a:r>
              <a:rPr lang="uk-UA" sz="4400" dirty="0"/>
              <a:t>Конфіденційність</a:t>
            </a:r>
            <a:r>
              <a:rPr lang="uk-UA" dirty="0"/>
              <a:t> </a:t>
            </a:r>
            <a:r>
              <a:rPr lang="uk-UA" sz="3600" dirty="0"/>
              <a:t>(не говорити зайвого)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7739AEA-5C78-4F7E-A662-D054E85C06FF}"/>
              </a:ext>
            </a:extLst>
          </p:cNvPr>
          <p:cNvSpPr/>
          <p:nvPr/>
        </p:nvSpPr>
        <p:spPr>
          <a:xfrm>
            <a:off x="494145" y="2468617"/>
            <a:ext cx="65993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Секрети установи, корпорації чи конкретної угоди необхідно зберігати так само дбайливо, як таємниці особистого характеру . </a:t>
            </a:r>
            <a:r>
              <a:rPr lang="uk-UA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Конфіденційна інформація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–  це відомості, які знаходяться у володінні, користуванні або розпорядженні окремих фізичних чи юридичних осіб і поширюються за їх бажанням.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175B27-985C-4E0B-AD06-672AA80C42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40"/>
          <a:stretch/>
        </p:blipFill>
        <p:spPr>
          <a:xfrm>
            <a:off x="7284972" y="2590800"/>
            <a:ext cx="4611612" cy="333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B132F4-1038-413F-BC24-6E46444B5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12" y="531596"/>
            <a:ext cx="11591784" cy="1047660"/>
          </a:xfrm>
        </p:spPr>
        <p:txBody>
          <a:bodyPr>
            <a:normAutofit fontScale="90000"/>
          </a:bodyPr>
          <a:lstStyle/>
          <a:p>
            <a:pPr marL="539750" indent="-539750"/>
            <a:r>
              <a:rPr lang="ru-RU" dirty="0"/>
              <a:t>3. </a:t>
            </a:r>
            <a:r>
              <a:rPr lang="uk-UA" sz="4900" dirty="0"/>
              <a:t>Люб'язність, доброзичливість і привітність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41DDBD6-F5A6-425D-BCED-1B3E31106956}"/>
              </a:ext>
            </a:extLst>
          </p:cNvPr>
          <p:cNvSpPr/>
          <p:nvPr/>
        </p:nvSpPr>
        <p:spPr>
          <a:xfrm>
            <a:off x="720290" y="2397338"/>
            <a:ext cx="48591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У будь-якій ситуації необхідно поводитися з колегами чемно, привітно і доброзичливо. Це, однак, не означає необхідності дружити з кожним, з ким доводиться спілкуватися з обов'язку служби. </a:t>
            </a:r>
          </a:p>
        </p:txBody>
      </p:sp>
      <p:pic>
        <p:nvPicPr>
          <p:cNvPr id="4" name="Picture 4" descr="Картинка 43 из 120709">
            <a:hlinkClick r:id="rId2"/>
            <a:extLst>
              <a:ext uri="{FF2B5EF4-FFF2-40B4-BE49-F238E27FC236}">
                <a16:creationId xmlns:a16="http://schemas.microsoft.com/office/drawing/2014/main" id="{5678FFE7-F630-408F-9525-81C402164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1379" y="2438590"/>
            <a:ext cx="5915796" cy="3929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964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A7EF9B-6E2A-4B7F-8085-C100465CB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32117A-57D9-4DA0-A2BB-C05EDD638BF9}"/>
              </a:ext>
            </a:extLst>
          </p:cNvPr>
          <p:cNvSpPr/>
          <p:nvPr/>
        </p:nvSpPr>
        <p:spPr>
          <a:xfrm>
            <a:off x="810000" y="336668"/>
            <a:ext cx="111057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542925"/>
            <a:r>
              <a:rPr lang="en-US" sz="4400" b="1" dirty="0">
                <a:solidFill>
                  <a:srgbClr val="FEFEFE"/>
                </a:solidFill>
                <a:ea typeface="+mj-ea"/>
                <a:cs typeface="+mj-cs"/>
              </a:rPr>
              <a:t>4</a:t>
            </a:r>
            <a:r>
              <a:rPr lang="uk-UA" sz="4400" b="1" dirty="0">
                <a:solidFill>
                  <a:srgbClr val="FEFEFE"/>
                </a:solidFill>
                <a:ea typeface="+mj-ea"/>
                <a:cs typeface="+mj-cs"/>
              </a:rPr>
              <a:t>.</a:t>
            </a:r>
            <a:r>
              <a:rPr lang="ru-RU" sz="4400" b="1" dirty="0">
                <a:solidFill>
                  <a:srgbClr val="FEFEFE"/>
                </a:solidFill>
                <a:ea typeface="+mj-ea"/>
                <a:cs typeface="+mj-cs"/>
              </a:rPr>
              <a:t> </a:t>
            </a:r>
            <a:r>
              <a:rPr lang="uk-UA" sz="4400" b="1" dirty="0">
                <a:solidFill>
                  <a:srgbClr val="FEFEFE"/>
                </a:solidFill>
                <a:ea typeface="+mj-ea"/>
                <a:cs typeface="+mj-cs"/>
              </a:rPr>
              <a:t>Увага до оточуючих </a:t>
            </a:r>
            <a:r>
              <a:rPr lang="uk-UA" sz="3600" b="1" dirty="0">
                <a:solidFill>
                  <a:srgbClr val="FEFEFE"/>
                </a:solidFill>
                <a:ea typeface="+mj-ea"/>
                <a:cs typeface="+mj-cs"/>
              </a:rPr>
              <a:t>(думайте про інших, а не лише про себе)</a:t>
            </a:r>
            <a:endParaRPr lang="uk-UA" sz="36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DC8A99B-755B-4A53-B75B-8416F1113417}"/>
              </a:ext>
            </a:extLst>
          </p:cNvPr>
          <p:cNvSpPr/>
          <p:nvPr/>
        </p:nvSpPr>
        <p:spPr>
          <a:xfrm>
            <a:off x="711653" y="2487413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Увага до оточуючих повинна поширюватися на товаришів по службі, керівників і підлеглих. Поважайте думку інших, намагайтеся зрозуміти, чому в них склалася та чи інша точка зору. Завжди прислухайтеся до критики і порад колег, керівництва і підлеглих. Коли хтось ставить під сумнів якість вашої роботи, покажіть, що цінуєте міркування і досвід інших людей. Впевненість в собі не повинна заважати Вам бути скромним.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3C063E-B939-43D4-983D-9D21AEFC9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723" y="2091684"/>
            <a:ext cx="4589336" cy="458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2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59513F5-702B-48F3-80C0-6AACF0328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94199"/>
            <a:ext cx="111486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542925"/>
            <a:r>
              <a:rPr lang="en-US" dirty="0"/>
              <a:t>5</a:t>
            </a:r>
            <a:r>
              <a:rPr lang="uk-UA" dirty="0"/>
              <a:t>. </a:t>
            </a:r>
            <a:r>
              <a:rPr lang="uk-UA" sz="4400" dirty="0"/>
              <a:t>Грамотність </a:t>
            </a:r>
            <a:br>
              <a:rPr lang="uk-UA" sz="4400" dirty="0"/>
            </a:br>
            <a:r>
              <a:rPr lang="uk-UA" sz="3600" dirty="0"/>
              <a:t>(розмовляєте і пишете доступною мовою)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46D2A8F-F2B6-4348-9E81-51EDFF23373D}"/>
              </a:ext>
            </a:extLst>
          </p:cNvPr>
          <p:cNvSpPr/>
          <p:nvPr/>
        </p:nvSpPr>
        <p:spPr>
          <a:xfrm>
            <a:off x="634295" y="2350469"/>
            <a:ext cx="643801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dirty="0">
                <a:latin typeface="Arial" panose="020B0604020202020204" pitchFamily="34" charset="0"/>
                <a:cs typeface="Arial" panose="020B0604020202020204" pitchFamily="34" charset="0"/>
              </a:rPr>
              <a:t>Внутрішні документи або листи, які надсилаються за межі установи, повинні бути викладені літературною державною мовою, а всі імена власні передані без помилок. Не можна вживати лайливих слів. Навіть якщо Ви всього лише цитуєте слова іншої людини, оточуючими вони будуть сприйняті як частина вашого власного лексикону.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5577EB-7805-481A-8E36-82FB33C5F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132" y="2792679"/>
            <a:ext cx="4452506" cy="292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9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B1CBEFD-BEA4-4752-BAF2-CEC8AAC9D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202330"/>
            <a:ext cx="648767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6</a:t>
            </a:r>
            <a:r>
              <a:rPr lang="uk-UA" sz="4400" dirty="0"/>
              <a:t>.</a:t>
            </a:r>
            <a:r>
              <a:rPr lang="ru-RU" sz="4400" b="1" dirty="0">
                <a:solidFill>
                  <a:srgbClr val="FEFEFE"/>
                </a:solidFill>
                <a:ea typeface="+mj-ea"/>
                <a:cs typeface="+mj-cs"/>
              </a:rPr>
              <a:t> </a:t>
            </a:r>
            <a:r>
              <a:rPr lang="uk-UA" sz="4400" dirty="0"/>
              <a:t>Зовнішній вигляд</a:t>
            </a:r>
            <a:br>
              <a:rPr lang="uk-UA" dirty="0"/>
            </a:br>
            <a:r>
              <a:rPr lang="uk-UA" dirty="0"/>
              <a:t> </a:t>
            </a:r>
            <a:r>
              <a:rPr lang="uk-UA" sz="3600" dirty="0"/>
              <a:t>(одягайтеся згідно вимог)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6124B71-4199-4A3C-BD84-4651664BFF00}"/>
              </a:ext>
            </a:extLst>
          </p:cNvPr>
          <p:cNvSpPr/>
          <p:nvPr/>
        </p:nvSpPr>
        <p:spPr>
          <a:xfrm>
            <a:off x="810000" y="2496511"/>
            <a:ext cx="40078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99193A58-50AF-4205-8399-D5FC3E2D57BF}"/>
              </a:ext>
            </a:extLst>
          </p:cNvPr>
          <p:cNvSpPr/>
          <p:nvPr/>
        </p:nvSpPr>
        <p:spPr>
          <a:xfrm>
            <a:off x="262790" y="2681177"/>
            <a:ext cx="6096000" cy="38318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2700" dirty="0">
                <a:latin typeface="Arial" panose="020B0604020202020204" pitchFamily="34" charset="0"/>
                <a:cs typeface="Arial" panose="020B0604020202020204" pitchFamily="34" charset="0"/>
              </a:rPr>
              <a:t>Головний підхід 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sz="2700" dirty="0">
                <a:latin typeface="Arial" panose="020B0604020202020204" pitchFamily="34" charset="0"/>
                <a:cs typeface="Arial" panose="020B0604020202020204" pitchFamily="34" charset="0"/>
              </a:rPr>
              <a:t>вписатися у Ваше оточення по службі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uk-UA" sz="2700" dirty="0">
                <a:latin typeface="Arial" panose="020B0604020202020204" pitchFamily="34" charset="0"/>
                <a:cs typeface="Arial" panose="020B0604020202020204" pitchFamily="34" charset="0"/>
              </a:rPr>
              <a:t>всередині цього оточення - в контингент працівників вашого рівня. Необхідно виглядати найкращим чином, тобто одягатися зі смаком, вибираючи колірну гамму, що личить. Важливе значення мають ретельно підібрані аксесуари.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374056-6413-45F2-ACD6-B4167FB61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704" y="2879715"/>
            <a:ext cx="5349506" cy="299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8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Рухомий рядок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Цитаты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Цитаты</Template>
  <TotalTime>388</TotalTime>
  <Words>1239</Words>
  <Application>Microsoft Office PowerPoint</Application>
  <PresentationFormat>Широкий екран</PresentationFormat>
  <Paragraphs>88</Paragraphs>
  <Slides>22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 2</vt:lpstr>
      <vt:lpstr>Цитаты</vt:lpstr>
      <vt:lpstr>Етика ділового спілкування </vt:lpstr>
      <vt:lpstr>ЕТИКА</vt:lpstr>
      <vt:lpstr>6 основних принципів етики</vt:lpstr>
      <vt:lpstr>1.  Пунктуальність</vt:lpstr>
      <vt:lpstr>2. Конфіденційність (не говорити зайвого)</vt:lpstr>
      <vt:lpstr>3. Люб'язність, доброзичливість і привітність </vt:lpstr>
      <vt:lpstr> </vt:lpstr>
      <vt:lpstr>5. Грамотність  (розмовляєте і пишете доступною мовою)</vt:lpstr>
      <vt:lpstr>6. Зовнішній вигляд  (одягайтеся згідно вимог) </vt:lpstr>
      <vt:lpstr> Для підвищення виразності ділового мовлення можна використовувати наступні засоби: </vt:lpstr>
      <vt:lpstr>Особливості мовленнєвої поведінки </vt:lpstr>
      <vt:lpstr>Особливості мовленнєвої поведінки </vt:lpstr>
      <vt:lpstr>Особливості мовленнєвої поведінки </vt:lpstr>
      <vt:lpstr>Особливості мовленнєвої поведінки </vt:lpstr>
      <vt:lpstr>Вміння говорити</vt:lpstr>
      <vt:lpstr>Правила Вміння говорити</vt:lpstr>
      <vt:lpstr>Вміння слухати</vt:lpstr>
      <vt:lpstr>Формулювання запитань</vt:lpstr>
      <vt:lpstr>Стадії телефонної розмови</vt:lpstr>
      <vt:lpstr>Вимоги до телефонної розмови, якщо телефонуєте  Ви:</vt:lpstr>
      <vt:lpstr>ВИСНОВКИ</vt:lpstr>
      <vt:lpstr>ДЯКУЮ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Этика делового общения</dc:title>
  <dc:creator>Вероника Силантьева</dc:creator>
  <cp:lastModifiedBy>Barbaris</cp:lastModifiedBy>
  <cp:revision>41</cp:revision>
  <dcterms:created xsi:type="dcterms:W3CDTF">2017-12-09T12:49:06Z</dcterms:created>
  <dcterms:modified xsi:type="dcterms:W3CDTF">2021-04-01T17:11:26Z</dcterms:modified>
</cp:coreProperties>
</file>