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60" r:id="rId13"/>
    <p:sldId id="266" r:id="rId14"/>
    <p:sldId id="267" r:id="rId15"/>
    <p:sldId id="271" r:id="rId16"/>
    <p:sldId id="272" r:id="rId17"/>
    <p:sldId id="273" r:id="rId18"/>
    <p:sldId id="274" r:id="rId19"/>
    <p:sldId id="280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23D2-FA3F-4541-8A70-AA46B5BDD4BF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9B15-2ACD-4F71-9695-2E36FDE37C9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81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9B15-2ACD-4F71-9695-2E36FDE37C93}" type="slidenum">
              <a:rPr lang="ru-UA" smtClean="0"/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230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29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373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0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069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43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67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3318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99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564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6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650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0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01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283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56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53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6A61-92E9-4C86-8633-AE060D1F440B}" type="datetimeFigureOut">
              <a:rPr lang="ru-UA" smtClean="0"/>
              <a:t>30.04.2023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498056-9620-4700-A61B-1BB38FD17EB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864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uk/%D0%94%D0%B5%D0%BD%D1%8C_%D0%BF%D1%80%D0%B0%D1%86%D1%96%D0%B2%D0%BD%D0%B8%D0%BA%D1%96%D0%B2_%D1%80%D0%B0%D0%B4%D1%96%D0%BE,_%D1%82%D0%B5%D0%BB%D0%B5%D0%B1%D0%B0%D1%87%D0%B5%D0%BD%D0%BD%D1%8F_%D1%82%D0%B0_%D0%B7%D0%B2'%D1%8F%D0%B7%D0%BA%D1%8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uv.gov.ua/node/416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radiosvoboda.org/a/30362422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susera10a55/ss-5276961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adiosvoboda.org/a/news-ponad-chvert-ukraintsiv-gotovi-vyikhaty-na-zakhid/30943194.html" TargetMode="External"/><Relationship Id="rId4" Type="http://schemas.openxmlformats.org/officeDocument/2006/relationships/hyperlink" Target="https://lb.ua/society/2022/07/14/523112_ponad_9_mln_ukraintsiv_viihali_z_kraini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96FD9-69D2-4B2C-930A-CD5757286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20" y="1818640"/>
            <a:ext cx="8339283" cy="2232196"/>
          </a:xfrm>
        </p:spPr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Журналістика</a:t>
            </a:r>
            <a: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uk-UA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20-ті–</a:t>
            </a:r>
            <a:r>
              <a:rPr lang="ru-RU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uk-UA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</a:t>
            </a:r>
            <a: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рр</a:t>
            </a:r>
            <a: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br>
              <a:rPr lang="ru-RU" sz="36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ru-UA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UA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0E364-4ABB-481E-9A71-4B3C8CDB4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Лекція</a:t>
            </a:r>
            <a:endParaRPr lang="ru-UA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9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65035A4-8814-4375-96B6-3277019F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30" y="0"/>
            <a:ext cx="4121150" cy="616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B94F4-340F-46F8-A723-57A3522004DA}"/>
              </a:ext>
            </a:extLst>
          </p:cNvPr>
          <p:cNvSpPr txBox="1"/>
          <p:nvPr/>
        </p:nvSpPr>
        <p:spPr>
          <a:xfrm>
            <a:off x="8983980" y="6164601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Симон Петлюра</a:t>
            </a:r>
            <a:endParaRPr lang="ru-UA" dirty="0"/>
          </a:p>
        </p:txBody>
      </p:sp>
      <p:pic>
        <p:nvPicPr>
          <p:cNvPr id="10244" name="Picture 4" descr="Тризуб (тижневик) — Вікіпедія">
            <a:extLst>
              <a:ext uri="{FF2B5EF4-FFF2-40B4-BE49-F238E27FC236}">
                <a16:creationId xmlns:a16="http://schemas.microsoft.com/office/drawing/2014/main" id="{8C51EA86-2167-426C-851C-7360DD0FD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72" y="1"/>
            <a:ext cx="7745506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0A2B86-ACDB-4E93-9EE3-8F582C4E21F5}"/>
              </a:ext>
            </a:extLst>
          </p:cNvPr>
          <p:cNvSpPr txBox="1"/>
          <p:nvPr/>
        </p:nvSpPr>
        <p:spPr>
          <a:xfrm>
            <a:off x="0" y="3757941"/>
            <a:ext cx="7726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"ТРИЗУБ" — укр.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громадсько-політ</a:t>
            </a:r>
            <a:r>
              <a:rPr lang="ru-RU" b="0" i="0" dirty="0">
                <a:effectLst/>
                <a:latin typeface="Arial" panose="020B0604020202020204" pitchFamily="34" charset="0"/>
              </a:rPr>
              <a:t>. та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літературно-мистецький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тижневик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неофіц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орган Державного центру УНР на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еміграції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Виходив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Парижі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Франція</a:t>
            </a:r>
            <a:r>
              <a:rPr lang="ru-RU" b="0" i="0" dirty="0"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упродовж</a:t>
            </a:r>
            <a:r>
              <a:rPr lang="ru-RU" b="0" i="0" dirty="0">
                <a:effectLst/>
                <a:latin typeface="Arial" panose="020B0604020202020204" pitchFamily="34" charset="0"/>
              </a:rPr>
              <a:t> 1925—40.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Заснований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ініціативи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С.Петлюри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та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П.Чижевського</a:t>
            </a:r>
            <a:r>
              <a:rPr lang="ru-RU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Редактори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—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В.Прокопович</a:t>
            </a:r>
            <a:r>
              <a:rPr lang="ru-RU" b="0" i="0" dirty="0">
                <a:effectLst/>
                <a:latin typeface="Arial" panose="020B0604020202020204" pitchFamily="34" charset="0"/>
              </a:rPr>
              <a:t> (1925—1939),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О.Шульгин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(1940).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Друкувалися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статті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матеріали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присвячені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поточним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подіям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Україні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та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світі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політ</a:t>
            </a:r>
            <a:r>
              <a:rPr lang="ru-RU" b="0" i="0" dirty="0">
                <a:effectLst/>
                <a:latin typeface="Arial" panose="020B0604020202020204" pitchFamily="34" charset="0"/>
              </a:rPr>
              <a:t>., наук., культ. та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мистецькому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життю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укр.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еміграції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Європі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публіцистичні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розвідки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соціально-політ</a:t>
            </a:r>
            <a:r>
              <a:rPr lang="ru-RU" b="0" i="0" dirty="0">
                <a:effectLst/>
                <a:latin typeface="Arial" panose="020B0604020202020204" pitchFamily="34" charset="0"/>
              </a:rPr>
              <a:t>.,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військово-політ</a:t>
            </a:r>
            <a:r>
              <a:rPr lang="ru-RU" b="0" i="0" dirty="0">
                <a:effectLst/>
                <a:latin typeface="Arial" panose="020B0604020202020204" pitchFamily="34" charset="0"/>
              </a:rPr>
              <a:t>.,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істор</a:t>
            </a:r>
            <a:r>
              <a:rPr lang="ru-RU" b="0" i="0" dirty="0">
                <a:effectLst/>
                <a:latin typeface="Arial" panose="020B0604020202020204" pitchFamily="34" charset="0"/>
              </a:rPr>
              <a:t>.,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екон</a:t>
            </a:r>
            <a:r>
              <a:rPr lang="ru-RU" b="0" i="0" dirty="0">
                <a:effectLst/>
                <a:latin typeface="Arial" panose="020B0604020202020204" pitchFamily="34" charset="0"/>
              </a:rPr>
              <a:t>. теми, 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також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виступи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відомих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укр.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політ</a:t>
            </a:r>
            <a:r>
              <a:rPr lang="ru-RU" b="0" i="0" dirty="0">
                <a:effectLst/>
                <a:latin typeface="Arial" panose="020B0604020202020204" pitchFamily="34" charset="0"/>
              </a:rPr>
              <a:t>. і громад.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діячів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документи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Держ</a:t>
            </a:r>
            <a:r>
              <a:rPr lang="ru-RU" b="0" i="0" dirty="0">
                <a:effectLst/>
                <a:latin typeface="Arial" panose="020B0604020202020204" pitchFamily="34" charset="0"/>
              </a:rPr>
              <a:t>. центру УНР на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еміграції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огляди,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рецензії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інформація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хроніка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некрологи та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ін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7544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613A60C-0AB6-423C-A98F-4F34D751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20" y="-135205"/>
            <a:ext cx="4762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57C2B-E30A-455F-9A70-D4344467D243}"/>
              </a:ext>
            </a:extLst>
          </p:cNvPr>
          <p:cNvSpPr txBox="1"/>
          <p:nvPr/>
        </p:nvSpPr>
        <p:spPr>
          <a:xfrm>
            <a:off x="2877820" y="6214795"/>
            <a:ext cx="610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Arsenal"/>
              </a:rPr>
              <a:t>С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торінка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тижневика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«Тризуб»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із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зображенням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могили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С.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Петлюри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 в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Парижі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. 1927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senal"/>
              </a:rPr>
              <a:t>рік</a:t>
            </a:r>
            <a:r>
              <a:rPr lang="ru-RU" b="1" i="0" dirty="0">
                <a:solidFill>
                  <a:srgbClr val="000000"/>
                </a:solidFill>
                <a:effectLst/>
                <a:latin typeface="Arsenal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353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7CF9BF7-80FB-47DD-9307-D36A29BC6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-2405" r="3583" b="10922"/>
          <a:stretch/>
        </p:blipFill>
        <p:spPr bwMode="auto">
          <a:xfrm>
            <a:off x="121920" y="471488"/>
            <a:ext cx="11633200" cy="5411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006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85E9D19-E387-40D9-8711-A47A1B06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0751" r="2916" b="9549"/>
          <a:stretch/>
        </p:blipFill>
        <p:spPr bwMode="auto">
          <a:xfrm>
            <a:off x="264160" y="1107439"/>
            <a:ext cx="11572240" cy="471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5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F984A23-39A3-49E9-9554-C81294903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r="12167" b="1957"/>
          <a:stretch/>
        </p:blipFill>
        <p:spPr bwMode="auto">
          <a:xfrm>
            <a:off x="355600" y="520224"/>
            <a:ext cx="9052560" cy="579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255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938 р. Українська воєнна доктрина - (автор генерал-хорунжий М.  Капустянський) - «VIOLITY» Auction &amp; Antiques">
            <a:extLst>
              <a:ext uri="{FF2B5EF4-FFF2-40B4-BE49-F238E27FC236}">
                <a16:creationId xmlns:a16="http://schemas.microsoft.com/office/drawing/2014/main" id="{FD5279F9-89B9-4BFC-A185-9343DDAF3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3974" r="22159" b="6968"/>
          <a:stretch/>
        </p:blipFill>
        <p:spPr bwMode="auto">
          <a:xfrm>
            <a:off x="0" y="-77118"/>
            <a:ext cx="3745734" cy="5772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пустянский, Николай Александрович — Википедия">
            <a:extLst>
              <a:ext uri="{FF2B5EF4-FFF2-40B4-BE49-F238E27FC236}">
                <a16:creationId xmlns:a16="http://schemas.microsoft.com/office/drawing/2014/main" id="{110FC27D-EEC1-412A-925A-A203D20E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49" y="3048000"/>
            <a:ext cx="257175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FE666-1C81-477D-8187-2AD9DEACBDE7}"/>
              </a:ext>
            </a:extLst>
          </p:cNvPr>
          <p:cNvSpPr txBox="1"/>
          <p:nvPr/>
        </p:nvSpPr>
        <p:spPr>
          <a:xfrm>
            <a:off x="5696454" y="4843435"/>
            <a:ext cx="610108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600"/>
              </a:spcAft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Управа товариства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колишніх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вояків УНР у Франції в 1927-28 рр. видавала журнал “Військова справа” (генерал-хорунжий О. Удовиченко). В 1938 р. почав виходити “За збройну Україну” (генерал-хорунжий М.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Капустянський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2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07BF0-2C9C-4B05-B737-6861652E4359}"/>
              </a:ext>
            </a:extLst>
          </p:cNvPr>
          <p:cNvSpPr txBox="1"/>
          <p:nvPr/>
        </p:nvSpPr>
        <p:spPr>
          <a:xfrm>
            <a:off x="1127760" y="1361440"/>
            <a:ext cx="8379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Бразилії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видавався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український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часопис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Праця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перший номер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з’явився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штаті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Парана 22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грудня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1913 р.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редакцією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О.Мартинця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Газета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продовжує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інформування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громади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українське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F8FB0-611F-4B11-9C37-767B8188A73F}"/>
              </a:ext>
            </a:extLst>
          </p:cNvPr>
          <p:cNvSpPr txBox="1"/>
          <p:nvPr/>
        </p:nvSpPr>
        <p:spPr>
          <a:xfrm>
            <a:off x="1889760" y="531613"/>
            <a:ext cx="733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Бразилійська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90E34-1576-42FB-A50D-FCC9C8560F74}"/>
              </a:ext>
            </a:extLst>
          </p:cNvPr>
          <p:cNvSpPr txBox="1"/>
          <p:nvPr/>
        </p:nvSpPr>
        <p:spPr>
          <a:xfrm>
            <a:off x="2506980" y="3262809"/>
            <a:ext cx="6101080" cy="3443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0215" algn="just">
              <a:lnSpc>
                <a:spcPct val="150000"/>
              </a:lnSpc>
              <a:spcAft>
                <a:spcPts val="60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Завдання, які вирішувала газета:</a:t>
            </a:r>
            <a:endParaRPr lang="ru-UA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згуртування українців Бразилії навколо пресового органу, який зв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Times New Roman" panose="02020603050405020304" pitchFamily="18" charset="0"/>
              </a:rPr>
              <a:t>’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язує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їх між собою, з етнічною батьківщиною та з українськими осередками в інших країнах;</a:t>
            </a:r>
            <a:endParaRPr lang="ru-UA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національне виховання молоді;</a:t>
            </a:r>
            <a:endParaRPr lang="ru-UA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визнання українського народу в світі як етнічної одиниці.</a:t>
            </a:r>
            <a:endParaRPr lang="ru-UA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9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97D569F-AC54-4F08-B81D-ABCB5E61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4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9D9F3-8AF4-49E7-A5BA-8B0DEB033DE2}"/>
              </a:ext>
            </a:extLst>
          </p:cNvPr>
          <p:cNvSpPr txBox="1"/>
          <p:nvPr/>
        </p:nvSpPr>
        <p:spPr>
          <a:xfrm>
            <a:off x="0" y="0"/>
            <a:ext cx="73482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i="0" dirty="0">
                <a:effectLst/>
                <a:latin typeface="Arial" panose="020B0604020202020204" pitchFamily="34" charset="0"/>
              </a:rPr>
              <a:t>"БОРІТЕСЯ – ПОБОРЕТЕ!" –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неперіодичний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орган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Закордонної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делегації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Української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партії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соціалістів-революціонерів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(УПСР).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Видавався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Відні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1920–1921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рр</a:t>
            </a:r>
            <a:r>
              <a:rPr lang="ru-RU" b="0" i="0" dirty="0">
                <a:effectLst/>
                <a:latin typeface="Arial" panose="020B0604020202020204" pitchFamily="34" charset="0"/>
              </a:rPr>
              <a:t>. за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редакцією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Комітету</a:t>
            </a:r>
            <a:r>
              <a:rPr lang="ru-RU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складі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М.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Грушевського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М.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Шрага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М.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Чечеля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М. Шаповала, П.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Христюка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0" i="0" dirty="0" err="1">
                <a:effectLst/>
                <a:latin typeface="Arial" panose="020B0604020202020204" pitchFamily="34" charset="0"/>
              </a:rPr>
              <a:t>Оприлюднено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10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випусків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. 6-й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випуск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був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повністю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присвячений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проекту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програми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УПСР (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загальні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завдання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партії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сучасний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момент,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політична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національна</a:t>
            </a:r>
            <a:r>
              <a:rPr lang="ru-RU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економічного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будівництва</a:t>
            </a:r>
            <a:r>
              <a:rPr lang="ru-RU" b="0" i="0" dirty="0">
                <a:effectLst/>
                <a:latin typeface="Arial" panose="020B0604020202020204" pitchFamily="34" charset="0"/>
              </a:rPr>
              <a:t> і культурна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програми</a:t>
            </a:r>
            <a:r>
              <a:rPr lang="ru-RU" b="0" i="0" dirty="0">
                <a:effectLst/>
                <a:latin typeface="Arial" panose="020B0604020202020204" pitchFamily="34" charset="0"/>
              </a:rPr>
              <a:t>, тактика УПСР). </a:t>
            </a:r>
          </a:p>
        </p:txBody>
      </p:sp>
      <p:pic>
        <p:nvPicPr>
          <p:cNvPr id="15364" name="Picture 4" descr="е-АРХІВ МИХАЙЛА ГРУШЕВСЬКОГО">
            <a:extLst>
              <a:ext uri="{FF2B5EF4-FFF2-40B4-BE49-F238E27FC236}">
                <a16:creationId xmlns:a16="http://schemas.microsoft.com/office/drawing/2014/main" id="{9BCBAA9B-8AE2-42F9-941A-3A5AFED9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2223363"/>
            <a:ext cx="3251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0AFE4-9D16-4383-B1B6-DD943F8FDA97}"/>
              </a:ext>
            </a:extLst>
          </p:cNvPr>
          <p:cNvSpPr txBox="1"/>
          <p:nvPr/>
        </p:nvSpPr>
        <p:spPr>
          <a:xfrm rot="1778210">
            <a:off x="4180840" y="4890331"/>
            <a:ext cx="6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Преса</a:t>
            </a:r>
            <a:r>
              <a:rPr lang="ru-RU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32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Відні</a:t>
            </a:r>
            <a:endParaRPr lang="ru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39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3572B-B00D-4A93-8874-DF0AB93A673E}"/>
              </a:ext>
            </a:extLst>
          </p:cNvPr>
          <p:cNvSpPr txBox="1"/>
          <p:nvPr/>
        </p:nvSpPr>
        <p:spPr>
          <a:xfrm>
            <a:off x="233680" y="365761"/>
            <a:ext cx="905002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січні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Варшаві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поча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виходити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науково-літературний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місячник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назвою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"Наша Культура" 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ред. проф. </a:t>
            </a:r>
            <a:r>
              <a:rPr lang="uk-UA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І.Огієнка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Будитель українства | Листи до приятелів">
            <a:extLst>
              <a:ext uri="{FF2B5EF4-FFF2-40B4-BE49-F238E27FC236}">
                <a16:creationId xmlns:a16="http://schemas.microsoft.com/office/drawing/2014/main" id="{1CC8AC79-6780-497C-9C1A-B0E6A683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90" y="2218501"/>
            <a:ext cx="494132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BFF73-84E6-4BBC-855E-4DA2277521D8}"/>
              </a:ext>
            </a:extLst>
          </p:cNvPr>
          <p:cNvSpPr txBox="1"/>
          <p:nvPr/>
        </p:nvSpPr>
        <p:spPr>
          <a:xfrm>
            <a:off x="551180" y="2433439"/>
            <a:ext cx="6101080" cy="385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"Робимо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демонстраційний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протест,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тих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неплатників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стали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буденним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явищем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нашому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громадянстві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Попередження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неплатство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післяплатство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вб'є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видання,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зрештою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сподівання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перерва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праці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тільки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тимчасова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примусова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перерва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яка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покінчиться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найкоротшому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часі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Але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залежить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неплатників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післяплатииків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</a:t>
            </a:r>
            <a:endParaRPr lang="ru-UA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6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BBC3A-7079-20BC-2D2D-6D7FAAB8C1EA}"/>
              </a:ext>
            </a:extLst>
          </p:cNvPr>
          <p:cNvSpPr txBox="1"/>
          <p:nvPr/>
        </p:nvSpPr>
        <p:spPr>
          <a:xfrm>
            <a:off x="83820" y="193943"/>
            <a:ext cx="5615940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60"/>
              </a:lnSpc>
            </a:pP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16 листопада 1924 о 19:00 в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Харкові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вийшла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в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ефір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перша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вітчизняна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радіопередача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. З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гучномовців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пролунало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: "Алло, алло, алло! Говорить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Харків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, говорить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Харків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, говорить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Харків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!".</a:t>
            </a:r>
            <a:endParaRPr lang="uk-UA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60"/>
              </a:lnSpc>
            </a:pPr>
            <a:endParaRPr lang="ru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60"/>
              </a:lnSpc>
            </a:pP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Десять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років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Українське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Радіо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мовило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з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Харкова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. До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Києва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воно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переїхало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в 1934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році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, коли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місто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стало столицею.</a:t>
            </a:r>
            <a:endParaRPr lang="uk-UA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60"/>
              </a:lnSpc>
            </a:pPr>
            <a:endParaRPr lang="ru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60"/>
              </a:lnSpc>
            </a:pP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У роки 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Другої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світової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війни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Українське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Радіо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жодного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разу не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припиняло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свою роботу.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Спершу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довелося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повернутися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до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Харкова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потім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 – до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Сталінграда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згодом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до Саратова,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звідки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велися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регулярні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передачі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українською</a:t>
            </a:r>
            <a:r>
              <a:rPr lang="ru-UA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ea typeface="Times New Roman" panose="02020603050405020304" pitchFamily="18" charset="0"/>
              </a:rPr>
              <a:t> мовою.</a:t>
            </a:r>
            <a:endParaRPr lang="ru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56C587-925E-A10E-5BED-5508F1BBC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" t="28741" r="35084" b="10222"/>
          <a:stretch/>
        </p:blipFill>
        <p:spPr>
          <a:xfrm>
            <a:off x="5828190" y="1788160"/>
            <a:ext cx="6363810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7AD98-827D-1F68-5A46-AEF8FCA7FE15}"/>
              </a:ext>
            </a:extLst>
          </p:cNvPr>
          <p:cNvSpPr txBox="1"/>
          <p:nvPr/>
        </p:nvSpPr>
        <p:spPr>
          <a:xfrm>
            <a:off x="337820" y="4927600"/>
            <a:ext cx="6101080" cy="1745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UA" sz="1800" kern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честь початку </a:t>
            </a:r>
            <a:r>
              <a:rPr lang="ru-UA" sz="1800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мовлення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Українського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радіо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 1994 </a:t>
            </a:r>
            <a:r>
              <a:rPr lang="ru-UA" sz="1800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році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указом президента</a:t>
            </a:r>
            <a:r>
              <a:rPr lang="uk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України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проголошено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 листопада </a:t>
            </a:r>
            <a:r>
              <a:rPr lang="ru-UA" sz="1800" u="sng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Днем </a:t>
            </a:r>
            <a:r>
              <a:rPr lang="ru-UA" sz="1800" u="sng" kern="100" dirty="0" err="1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працівників</a:t>
            </a:r>
            <a:r>
              <a:rPr lang="ru-UA" sz="1800" u="sng" kern="100" dirty="0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UA" sz="1800" u="sng" kern="100" dirty="0" err="1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радіо</a:t>
            </a:r>
            <a:r>
              <a:rPr lang="ru-UA" sz="1800" u="sng" kern="100" dirty="0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UA" sz="1800" u="sng" kern="100" dirty="0" err="1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телебачення</a:t>
            </a:r>
            <a:r>
              <a:rPr lang="ru-UA" sz="1800" u="sng" kern="100" dirty="0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UA" sz="1800" u="sng" kern="100" dirty="0" err="1">
                <a:solidFill>
                  <a:srgbClr val="99CA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 tooltip="День працівників радіо, телебачення та зв'язк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зв'язку</a:t>
            </a:r>
            <a:r>
              <a:rPr lang="ru-UA" sz="18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3CE10-C56E-CF2B-11F2-8E6A1CC6CCD7}"/>
              </a:ext>
            </a:extLst>
          </p:cNvPr>
          <p:cNvSpPr txBox="1"/>
          <p:nvPr/>
        </p:nvSpPr>
        <p:spPr>
          <a:xfrm>
            <a:off x="5970430" y="64725"/>
            <a:ext cx="5219700" cy="144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uk-UA" sz="18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Цікавий факт!!</a:t>
            </a:r>
          </a:p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uk-UA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1922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в США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ріелторська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заплатила 50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за 10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ефіру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UA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в Нью-Йорку.</a:t>
            </a:r>
            <a:endParaRPr lang="ru-UA" sz="1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2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52C87-99CC-4C6E-A48E-87232699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0BA6E-CAEC-48D1-9690-AAA3B7EAC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0800"/>
            <a:ext cx="8596668" cy="553719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Преса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політичної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еміграції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міжвоєнний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Радіомовлення: етапи функціонування та боротьби.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Українська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преса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ЗУНР.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6"/>
            <a:r>
              <a:rPr lang="ru-RU" sz="1800" dirty="0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Література</a:t>
            </a:r>
            <a:endParaRPr lang="ru-UA" sz="1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Білоус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В.,Кучер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Встановлення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совєтської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влади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західній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зворотний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бік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медалі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Альманах "Гомону </a:t>
            </a:r>
            <a:r>
              <a:rPr lang="ru-RU" sz="1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</a:t>
            </a:r>
            <a:r>
              <a:rPr lang="ru-RU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Торонто, Канада :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Видавнича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спілка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Гомін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", 1995. С.90-105.</a:t>
            </a:r>
          </a:p>
          <a:p>
            <a:pPr algn="just"/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Військова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преса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періоду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національно-визвольної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революції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1917-1921 </a:t>
            </a:r>
            <a:r>
              <a:rPr lang="ru-RU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http://www.nbuv.gov.ua/node/4162</a:t>
            </a:r>
            <a:endParaRPr lang="uk-UA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Глазовий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 Наше слово на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Віслі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інтерв'ю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п.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Ігорем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Щербою,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головним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редактором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української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газети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"Наше слово", Варшава. </a:t>
            </a:r>
            <a:r>
              <a:rPr lang="ru-RU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.1998.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С.14.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Кулеша Н.«УКРАЇНСЬКИЙ ПРАПОР» (1919-1923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.): ВІДЕНСЬКИЙ ПЕРІОД ЧАСОПИСУ УРЯДУ ЗУН. </a:t>
            </a:r>
            <a:r>
              <a:rPr lang="en-US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uk-UA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http://www.lsl.lviv.ua/wp-content/uploads/Zb/NDI2014/JRN/PDF/9.pdf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25541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048C8-83D1-D142-A853-1801D57D07CB}"/>
              </a:ext>
            </a:extLst>
          </p:cNvPr>
          <p:cNvSpPr txBox="1"/>
          <p:nvPr/>
        </p:nvSpPr>
        <p:spPr>
          <a:xfrm>
            <a:off x="172720" y="1349726"/>
            <a:ext cx="470662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  <a:hlinkClick r:id="rId2"/>
              </a:rPr>
              <a:t>https://www.radiosvoboda.org/a/30362422.html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4" name="Picture 2" descr="&quot;112 Україна&quot; і &quot;Радіо Свобода&quot; припинили співпрацю">
            <a:extLst>
              <a:ext uri="{FF2B5EF4-FFF2-40B4-BE49-F238E27FC236}">
                <a16:creationId xmlns:a16="http://schemas.microsoft.com/office/drawing/2014/main" id="{F92658EA-F65D-A6B6-4DA1-FED284F3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244059"/>
            <a:ext cx="4960292" cy="3306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527B53-99A6-6B7A-FDB3-BA6F5A862C27}"/>
              </a:ext>
            </a:extLst>
          </p:cNvPr>
          <p:cNvSpPr txBox="1"/>
          <p:nvPr/>
        </p:nvSpPr>
        <p:spPr>
          <a:xfrm>
            <a:off x="5379720" y="4805680"/>
            <a:ext cx="6644640" cy="170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1F2124"/>
                </a:solidFill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Б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оротьба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радянських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спецслужб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із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«ворожим голосом».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Стеження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провокації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дискредитація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, фейки і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навіть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терористичні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акти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‒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це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все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довелося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пережити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Українській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редакції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Радіо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Свобода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під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час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Холодної</a:t>
            </a:r>
            <a:r>
              <a:rPr lang="ru-RU" sz="1800" dirty="0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Arial Unicode MS"/>
              </a:rPr>
              <a:t> </a:t>
            </a:r>
            <a:r>
              <a:rPr lang="ru-RU" sz="1800" dirty="0" err="1">
                <a:solidFill>
                  <a:srgbClr val="1F2124"/>
                </a:solidFill>
                <a:effectLst/>
                <a:uFill>
                  <a:solidFill>
                    <a:srgbClr val="000000"/>
                  </a:solidFill>
                </a:uFill>
                <a:latin typeface="Georgia" panose="02040502050405020303" pitchFamily="18" charset="0"/>
                <a:ea typeface="Arial Unicode MS"/>
                <a:cs typeface="Georgia" panose="02040502050405020303" pitchFamily="18" charset="0"/>
              </a:rPr>
              <a:t>війни</a:t>
            </a:r>
            <a:endParaRPr lang="ru-RU" dirty="0">
              <a:solidFill>
                <a:srgbClr val="1F2124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/>
              <a:cs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061C6-0117-6859-EA0F-7D0689D5EA8D}"/>
              </a:ext>
            </a:extLst>
          </p:cNvPr>
          <p:cNvSpPr txBox="1"/>
          <p:nvPr/>
        </p:nvSpPr>
        <p:spPr>
          <a:xfrm>
            <a:off x="393700" y="2450070"/>
            <a:ext cx="4706620" cy="141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Робота радянських спецслужб: 17:30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КДБ і радіостанції: 01:08:00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UA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5321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7691F25-9E28-451E-B555-B9864306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1" y="1096625"/>
            <a:ext cx="7773988" cy="43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0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2C61C-56D6-4017-A138-7E8F0A484537}"/>
              </a:ext>
            </a:extLst>
          </p:cNvPr>
          <p:cNvSpPr txBox="1"/>
          <p:nvPr/>
        </p:nvSpPr>
        <p:spPr>
          <a:xfrm>
            <a:off x="345440" y="304801"/>
            <a:ext cx="8806180" cy="2042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Першу хвилю української еміграції (кінець </a:t>
            </a:r>
            <a:r>
              <a:rPr lang="uk-U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ХІХст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1914 р.) історики називають трудовою.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DD8403C-88CA-48E7-80C6-CCCF074B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06768"/>
            <a:ext cx="7269054" cy="5451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897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430BB9-0298-4815-B41F-875C52FE4C2D}"/>
              </a:ext>
            </a:extLst>
          </p:cNvPr>
          <p:cNvSpPr txBox="1"/>
          <p:nvPr/>
        </p:nvSpPr>
        <p:spPr>
          <a:xfrm>
            <a:off x="792480" y="508000"/>
            <a:ext cx="8359140" cy="293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двома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світовими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війнами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періодом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другої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хвилі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української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еміграції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13BF83-FDA0-44A5-8F04-58626E8B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60" y="4108768"/>
            <a:ext cx="6389370" cy="479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66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A29A67-4630-4927-9498-15E016861FBA}"/>
              </a:ext>
            </a:extLst>
          </p:cNvPr>
          <p:cNvSpPr txBox="1"/>
          <p:nvPr/>
        </p:nvSpPr>
        <p:spPr>
          <a:xfrm>
            <a:off x="0" y="386144"/>
            <a:ext cx="9428480" cy="287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b="0" i="0" dirty="0">
                <a:effectLst/>
                <a:latin typeface="Open Sans"/>
              </a:rPr>
              <a:t>«</a:t>
            </a:r>
            <a:r>
              <a:rPr lang="ru-RU" b="0" i="0" dirty="0" err="1">
                <a:effectLst/>
                <a:latin typeface="Open Sans"/>
              </a:rPr>
              <a:t>Третя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хвиля</a:t>
            </a:r>
            <a:r>
              <a:rPr lang="ru-RU" b="0" i="0" dirty="0">
                <a:effectLst/>
                <a:latin typeface="Open Sans"/>
              </a:rPr>
              <a:t>» </a:t>
            </a:r>
            <a:r>
              <a:rPr lang="ru-RU" b="0" i="0" dirty="0" err="1">
                <a:effectLst/>
                <a:latin typeface="Open Sans"/>
              </a:rPr>
              <a:t>еміграції</a:t>
            </a:r>
            <a:r>
              <a:rPr lang="ru-RU" dirty="0">
                <a:latin typeface="Open Sans"/>
              </a:rPr>
              <a:t>: </a:t>
            </a:r>
            <a:r>
              <a:rPr lang="ru-RU" dirty="0" err="1">
                <a:latin typeface="Open Sans"/>
              </a:rPr>
              <a:t>п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очинаючи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1947 р. до 1954 р</a:t>
            </a:r>
            <a:r>
              <a:rPr lang="ru-RU" b="0" i="0" dirty="0">
                <a:effectLst/>
                <a:latin typeface="Open Sans"/>
              </a:rPr>
              <a:t>. і </a:t>
            </a:r>
            <a:r>
              <a:rPr lang="ru-RU" b="0" i="0" dirty="0" err="1">
                <a:effectLst/>
                <a:latin typeface="Open Sans"/>
              </a:rPr>
              <a:t>складалася</a:t>
            </a:r>
            <a:r>
              <a:rPr lang="ru-RU" b="0" i="0" dirty="0">
                <a:effectLst/>
                <a:latin typeface="Open Sans"/>
              </a:rPr>
              <a:t> з </a:t>
            </a:r>
            <a:r>
              <a:rPr lang="ru-RU" b="0" i="0" dirty="0" err="1">
                <a:effectLst/>
                <a:latin typeface="Open Sans"/>
              </a:rPr>
              <a:t>осіб</a:t>
            </a:r>
            <a:r>
              <a:rPr lang="ru-RU" b="0" i="0" dirty="0">
                <a:effectLst/>
                <a:latin typeface="Open Sans"/>
              </a:rPr>
              <a:t>, </a:t>
            </a:r>
            <a:r>
              <a:rPr lang="ru-RU" b="0" i="0" dirty="0" err="1">
                <a:effectLst/>
                <a:latin typeface="Open Sans"/>
              </a:rPr>
              <a:t>які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опинилися</a:t>
            </a:r>
            <a:r>
              <a:rPr lang="ru-RU" b="0" i="0" dirty="0">
                <a:effectLst/>
                <a:latin typeface="Open Sans"/>
              </a:rPr>
              <a:t> поза </a:t>
            </a:r>
            <a:r>
              <a:rPr lang="ru-RU" b="0" i="0" dirty="0" err="1">
                <a:effectLst/>
                <a:latin typeface="Open Sans"/>
              </a:rPr>
              <a:t>Україною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внаслідок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Другої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світової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війни</a:t>
            </a:r>
            <a:r>
              <a:rPr lang="ru-RU" b="0" i="0" dirty="0">
                <a:effectLst/>
                <a:latin typeface="Open Sans"/>
              </a:rPr>
              <a:t> і </a:t>
            </a:r>
            <a:r>
              <a:rPr lang="ru-RU" b="0" i="0" dirty="0" err="1">
                <a:effectLst/>
                <a:latin typeface="Open Sans"/>
              </a:rPr>
              <a:t>відмовилися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від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повернення</a:t>
            </a:r>
            <a:r>
              <a:rPr lang="ru-RU" b="0" i="0" dirty="0">
                <a:effectLst/>
                <a:latin typeface="Open Sans"/>
              </a:rPr>
              <a:t>. </a:t>
            </a:r>
            <a:r>
              <a:rPr lang="ru-RU" b="0" i="0" dirty="0" err="1">
                <a:effectLst/>
                <a:latin typeface="Open Sans"/>
              </a:rPr>
              <a:t>Після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війни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більшість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спочатку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перебувала</a:t>
            </a:r>
            <a:r>
              <a:rPr lang="ru-RU" b="0" i="0" dirty="0">
                <a:effectLst/>
                <a:latin typeface="Open Sans"/>
              </a:rPr>
              <a:t> в таборах для </a:t>
            </a:r>
            <a:r>
              <a:rPr lang="ru-RU" b="0" i="0" dirty="0" err="1">
                <a:effectLst/>
                <a:latin typeface="Open Sans"/>
              </a:rPr>
              <a:t>переміщених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осіб</a:t>
            </a:r>
            <a:r>
              <a:rPr lang="ru-RU" b="0" i="0" dirty="0">
                <a:effectLst/>
                <a:latin typeface="Open Sans"/>
              </a:rPr>
              <a:t> та </a:t>
            </a:r>
            <a:r>
              <a:rPr lang="ru-RU" b="0" i="0" dirty="0" err="1">
                <a:effectLst/>
                <a:latin typeface="Open Sans"/>
              </a:rPr>
              <a:t>військовополонених</a:t>
            </a:r>
            <a:r>
              <a:rPr lang="ru-RU" b="0" i="0" dirty="0">
                <a:effectLst/>
                <a:latin typeface="Open Sans"/>
              </a:rPr>
              <a:t>, а </a:t>
            </a:r>
            <a:r>
              <a:rPr lang="ru-RU" b="0" i="0" dirty="0" err="1">
                <a:effectLst/>
                <a:latin typeface="Open Sans"/>
              </a:rPr>
              <a:t>відтак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поселилася</a:t>
            </a:r>
            <a:r>
              <a:rPr lang="ru-RU" b="0" i="0" dirty="0">
                <a:effectLst/>
                <a:latin typeface="Open Sans"/>
              </a:rPr>
              <a:t> в </a:t>
            </a:r>
            <a:r>
              <a:rPr lang="ru-RU" b="0" i="0" dirty="0" err="1">
                <a:effectLst/>
                <a:latin typeface="Open Sans"/>
              </a:rPr>
              <a:t>різних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країнах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Західної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Європи</a:t>
            </a:r>
            <a:r>
              <a:rPr lang="ru-RU" b="0" i="0" dirty="0">
                <a:effectLst/>
                <a:latin typeface="Open Sans"/>
              </a:rPr>
              <a:t> та </a:t>
            </a:r>
            <a:r>
              <a:rPr lang="ru-RU" b="0" i="0" dirty="0" err="1">
                <a:effectLst/>
                <a:latin typeface="Open Sans"/>
              </a:rPr>
              <a:t>американського</a:t>
            </a:r>
            <a:r>
              <a:rPr lang="ru-RU" b="0" i="0" dirty="0">
                <a:effectLst/>
                <a:latin typeface="Open Sans"/>
              </a:rPr>
              <a:t> й </a:t>
            </a:r>
            <a:r>
              <a:rPr lang="ru-RU" b="0" i="0" dirty="0" err="1">
                <a:effectLst/>
                <a:latin typeface="Open Sans"/>
              </a:rPr>
              <a:t>австралійського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континентів</a:t>
            </a:r>
            <a:r>
              <a:rPr lang="ru-RU" b="0" i="0" dirty="0">
                <a:effectLst/>
                <a:latin typeface="Open Sans"/>
              </a:rPr>
              <a:t>. До </a:t>
            </a:r>
            <a:r>
              <a:rPr lang="ru-RU" b="0" i="0" dirty="0" err="1">
                <a:effectLst/>
                <a:latin typeface="Open Sans"/>
              </a:rPr>
              <a:t>Сполученого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Королівства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прибуло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бл</a:t>
            </a:r>
            <a:r>
              <a:rPr lang="ru-RU" b="0" i="0" dirty="0">
                <a:effectLst/>
                <a:latin typeface="Open Sans"/>
              </a:rPr>
              <a:t>. 34 000 – 36 000 </a:t>
            </a:r>
            <a:r>
              <a:rPr lang="ru-RU" b="0" i="0" dirty="0" err="1">
                <a:effectLst/>
                <a:latin typeface="Open Sans"/>
              </a:rPr>
              <a:t>осіб</a:t>
            </a:r>
            <a:r>
              <a:rPr lang="ru-RU" b="0" i="0" dirty="0">
                <a:effectLst/>
                <a:latin typeface="Open Sans"/>
              </a:rPr>
              <a:t>, з </a:t>
            </a:r>
            <a:r>
              <a:rPr lang="ru-RU" b="0" i="0" dirty="0" err="1">
                <a:effectLst/>
                <a:latin typeface="Open Sans"/>
              </a:rPr>
              <a:t>яких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частина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згодом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виїхала</a:t>
            </a:r>
            <a:r>
              <a:rPr lang="ru-RU" b="0" i="0" dirty="0">
                <a:effectLst/>
                <a:latin typeface="Open Sans"/>
              </a:rPr>
              <a:t> в </a:t>
            </a:r>
            <a:r>
              <a:rPr lang="ru-RU" b="0" i="0" dirty="0" err="1">
                <a:effectLst/>
                <a:latin typeface="Open Sans"/>
              </a:rPr>
              <a:t>інші</a:t>
            </a:r>
            <a:r>
              <a:rPr lang="ru-RU" b="0" i="0" dirty="0">
                <a:effectLst/>
                <a:latin typeface="Open Sans"/>
              </a:rPr>
              <a:t> </a:t>
            </a:r>
            <a:r>
              <a:rPr lang="ru-RU" b="0" i="0" dirty="0" err="1">
                <a:effectLst/>
                <a:latin typeface="Open Sans"/>
              </a:rPr>
              <a:t>країни</a:t>
            </a:r>
            <a:r>
              <a:rPr lang="ru-RU" b="0" i="0" dirty="0">
                <a:effectLst/>
                <a:latin typeface="Open Sans"/>
              </a:rPr>
              <a:t>.</a:t>
            </a: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uk-U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EDB606-B263-41F2-B081-3BBE8EDD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92" y="2418080"/>
            <a:ext cx="6812109" cy="39767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BE3673C-2584-41E4-8739-7FB0ABE7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857375"/>
            <a:ext cx="7763510" cy="50006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A44D2-5CFE-4205-A31E-2098659191A6}"/>
              </a:ext>
            </a:extLst>
          </p:cNvPr>
          <p:cNvSpPr txBox="1"/>
          <p:nvPr/>
        </p:nvSpPr>
        <p:spPr>
          <a:xfrm>
            <a:off x="368300" y="197396"/>
            <a:ext cx="9171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Четверта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хвиля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еміграції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почалася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другій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половині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1980-их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Більшість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людей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подалися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дорогу через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скрутні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умови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настали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розвалу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Радянського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Союзу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триває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часу.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економічної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кризи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супроводжувала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розпад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СРСР і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незалежної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мільйони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виїхали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виїжджають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роботу в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світу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907BD23-9BFB-4109-813E-20D1F0B1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0" y="0"/>
            <a:ext cx="7559040" cy="5675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72559-A2A0-43D2-B1B5-62A3498A9ABF}"/>
              </a:ext>
            </a:extLst>
          </p:cNvPr>
          <p:cNvSpPr txBox="1"/>
          <p:nvPr/>
        </p:nvSpPr>
        <p:spPr>
          <a:xfrm>
            <a:off x="0" y="5675204"/>
            <a:ext cx="6083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https://www.slideshare.net/ssusera10a55/ss-52769617</a:t>
            </a:r>
            <a:endParaRPr lang="uk-UA" b="1" dirty="0"/>
          </a:p>
          <a:p>
            <a:r>
              <a:rPr lang="uk-UA" dirty="0"/>
              <a:t>2015 р. </a:t>
            </a:r>
          </a:p>
          <a:p>
            <a:r>
              <a:rPr lang="en-US" dirty="0">
                <a:hlinkClick r:id="rId4"/>
              </a:rPr>
              <a:t>https://lb.ua/society/2022/07/14/523112_ponad_9_mln_ukraintsiv_viihali_z_kraini.html</a:t>
            </a:r>
            <a:r>
              <a:rPr lang="uk-UA" dirty="0"/>
              <a:t> Війна 2022 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0A971-0454-4301-97C2-CC850176C259}"/>
              </a:ext>
            </a:extLst>
          </p:cNvPr>
          <p:cNvSpPr txBox="1"/>
          <p:nvPr/>
        </p:nvSpPr>
        <p:spPr>
          <a:xfrm>
            <a:off x="6814820" y="0"/>
            <a:ext cx="5181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постійне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США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ЄС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переїхали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27,9%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якби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надали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громадянство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без будь-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умов, не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поїхали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68,7% –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свідчать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опитування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Київського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міжнародного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інституту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соціології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(КМІС).</a:t>
            </a:r>
          </a:p>
          <a:p>
            <a:pPr algn="just"/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будь-яке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Росії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постійне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 таких же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поїхали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5,8%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91,7% не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доларів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підйомних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Росію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згодні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переїхати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10,3%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опитаних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85,9% не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пішли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 і на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варіант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йдеться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дослідженні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Опитування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проводилося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17 по 24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жовтня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інститут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опитав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1 502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респондентів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методом CATI (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телефонні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інтерв’ю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комп’ютера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на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випадкової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вибірки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мобільних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телефонних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номерів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підконтрольній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уряду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b="0" i="0" dirty="0">
                <a:solidFill>
                  <a:srgbClr val="1F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.- ОПИТУВАННЯ 2020 Р.</a:t>
            </a:r>
          </a:p>
          <a:p>
            <a:pPr algn="just"/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https://www.radiosvoboda.org/a/news-ponad-chvert-ukraintsiv-gotovi-vyikhaty-na-zakhid/30943194.html</a:t>
            </a:r>
            <a:endParaRPr lang="ru-RU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2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9ABEBD-55DD-4A2B-B2FF-F1AFDB640B7D}"/>
              </a:ext>
            </a:extLst>
          </p:cNvPr>
          <p:cNvSpPr txBox="1"/>
          <p:nvPr/>
        </p:nvSpPr>
        <p:spPr>
          <a:xfrm>
            <a:off x="233680" y="223521"/>
            <a:ext cx="1021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політична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еміграція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спричинена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поразкою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національно-визвольної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боротьби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рубежі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20-х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ХХ ст.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радянської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влади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кордон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емігрували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десятки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найактивніших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1917–1920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політичні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діячі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військовослужбовці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інтелігенції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робітники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селяни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активно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ідею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визволення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4FD4C-5BA3-4B32-A81E-0B4A41DA73F0}"/>
              </a:ext>
            </a:extLst>
          </p:cNvPr>
          <p:cNvSpPr txBox="1"/>
          <p:nvPr/>
        </p:nvSpPr>
        <p:spPr>
          <a:xfrm>
            <a:off x="233680" y="1977847"/>
            <a:ext cx="103225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Моральний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 людей,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щойно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залишили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край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доволі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точно передано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спогадах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Сім’янцева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Ніхто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нас не знав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буде завтра,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вірила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тимчасовість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такого становища та жила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глибокому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обставини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невдовзі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покращають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…”.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1919–1926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найважчий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умов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морально-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стану.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емігрантів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перебувала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Польщі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Румунії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Чехословаччини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Болгарії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8205336-A4DE-49A3-8666-2C0694965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1" t="53304" r="11207" b="-7695"/>
          <a:stretch/>
        </p:blipFill>
        <p:spPr bwMode="auto">
          <a:xfrm>
            <a:off x="5476240" y="3840480"/>
            <a:ext cx="4037712" cy="337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4B25C-6558-4EE2-BD36-66DA861601E0}"/>
              </a:ext>
            </a:extLst>
          </p:cNvPr>
          <p:cNvSpPr txBox="1"/>
          <p:nvPr/>
        </p:nvSpPr>
        <p:spPr>
          <a:xfrm>
            <a:off x="184417" y="280174"/>
            <a:ext cx="10872109" cy="59093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емігранти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розпорошені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, все ж не </a:t>
            </a:r>
            <a:r>
              <a:rPr lang="ru-RU" dirty="0" err="1"/>
              <a:t>втратили</a:t>
            </a:r>
            <a:r>
              <a:rPr lang="ru-RU" dirty="0"/>
              <a:t> здорового духу та </a:t>
            </a:r>
            <a:r>
              <a:rPr lang="ru-RU" dirty="0" err="1"/>
              <a:t>віри</a:t>
            </a:r>
            <a:r>
              <a:rPr lang="ru-RU" dirty="0"/>
              <a:t> у </a:t>
            </a:r>
            <a:r>
              <a:rPr lang="ru-RU" dirty="0" err="1"/>
              <a:t>повернення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. </a:t>
            </a:r>
            <a:r>
              <a:rPr lang="ru-RU" dirty="0" err="1"/>
              <a:t>Порятунком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нищення</a:t>
            </a:r>
            <a:r>
              <a:rPr lang="ru-RU" dirty="0"/>
              <a:t> на </a:t>
            </a:r>
            <a:r>
              <a:rPr lang="ru-RU" dirty="0" err="1"/>
              <a:t>чужині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табірного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стали духовна та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самовдосконалення</a:t>
            </a:r>
            <a:r>
              <a:rPr lang="ru-RU" dirty="0"/>
              <a:t>. Велась активна культурно-</a:t>
            </a:r>
            <a:r>
              <a:rPr lang="ru-RU" dirty="0" err="1"/>
              <a:t>просвітня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таборах, </a:t>
            </a:r>
            <a:r>
              <a:rPr lang="ru-RU" dirty="0" err="1"/>
              <a:t>листування</a:t>
            </a:r>
            <a:r>
              <a:rPr lang="ru-RU" dirty="0"/>
              <a:t> та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інтелігенцією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жила за межами </a:t>
            </a:r>
            <a:r>
              <a:rPr lang="ru-RU" dirty="0" err="1"/>
              <a:t>батьківщини</a:t>
            </a:r>
            <a:r>
              <a:rPr lang="ru-RU" dirty="0"/>
              <a:t>. </a:t>
            </a:r>
            <a:r>
              <a:rPr lang="ru-RU" dirty="0" err="1"/>
              <a:t>Підтримувалось</a:t>
            </a:r>
            <a:r>
              <a:rPr lang="ru-RU" dirty="0"/>
              <a:t> </a:t>
            </a:r>
            <a:r>
              <a:rPr lang="ru-RU" dirty="0" err="1"/>
              <a:t>таємне</a:t>
            </a:r>
            <a:r>
              <a:rPr lang="ru-RU" dirty="0"/>
              <a:t> </a:t>
            </a:r>
            <a:r>
              <a:rPr lang="ru-RU" dirty="0" err="1"/>
              <a:t>листування</a:t>
            </a:r>
            <a:r>
              <a:rPr lang="ru-RU" dirty="0"/>
              <a:t> з </a:t>
            </a:r>
            <a:r>
              <a:rPr lang="ru-RU" dirty="0" err="1"/>
              <a:t>Україною</a:t>
            </a:r>
            <a:r>
              <a:rPr lang="ru-RU" dirty="0"/>
              <a:t>, </a:t>
            </a:r>
            <a:r>
              <a:rPr lang="ru-RU" dirty="0" err="1"/>
              <a:t>висвітлювались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велась пропаганда,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Українська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еміграційна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преса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20—30-х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у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Франції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унікальне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явище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журналістському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Франції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у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міжвоєнного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періоду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проживало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понад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тис.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українців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змушені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були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внаслідок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відомих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історичних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подій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покинути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рідну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землю.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На вулицях міста 1920 рік">
            <a:extLst>
              <a:ext uri="{FF2B5EF4-FFF2-40B4-BE49-F238E27FC236}">
                <a16:creationId xmlns:a16="http://schemas.microsoft.com/office/drawing/2014/main" id="{FFDEB6D0-4086-495B-A67C-2C57330D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9" y="2517457"/>
            <a:ext cx="2570481" cy="1823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854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1455</Words>
  <Application>Microsoft Office PowerPoint</Application>
  <PresentationFormat>Широкоэкранный</PresentationFormat>
  <Paragraphs>75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Arsenal</vt:lpstr>
      <vt:lpstr>Bahnschrift Light</vt:lpstr>
      <vt:lpstr>Calibri</vt:lpstr>
      <vt:lpstr>Georgia</vt:lpstr>
      <vt:lpstr>Open Sans</vt:lpstr>
      <vt:lpstr>Times New Roman</vt:lpstr>
      <vt:lpstr>Trebuchet MS</vt:lpstr>
      <vt:lpstr>Verdana</vt:lpstr>
      <vt:lpstr>Wingdings 3</vt:lpstr>
      <vt:lpstr>Аспект</vt:lpstr>
      <vt:lpstr>Журналістика в 20-ті–50-ті рр.  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Преса Східної та Західної України у 20-ті–30-ті рр.</dc:title>
  <dc:creator>Olena Usmanova</dc:creator>
  <cp:lastModifiedBy>Olena Usmanova</cp:lastModifiedBy>
  <cp:revision>44</cp:revision>
  <dcterms:created xsi:type="dcterms:W3CDTF">2020-11-29T08:01:18Z</dcterms:created>
  <dcterms:modified xsi:type="dcterms:W3CDTF">2023-04-30T06:12:57Z</dcterms:modified>
</cp:coreProperties>
</file>