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56" r:id="rId2"/>
    <p:sldId id="569" r:id="rId3"/>
    <p:sldId id="581" r:id="rId4"/>
    <p:sldId id="427" r:id="rId5"/>
    <p:sldId id="431" r:id="rId6"/>
    <p:sldId id="574" r:id="rId7"/>
    <p:sldId id="576" r:id="rId8"/>
    <p:sldId id="533" r:id="rId9"/>
    <p:sldId id="578" r:id="rId10"/>
    <p:sldId id="573" r:id="rId11"/>
    <p:sldId id="515" r:id="rId12"/>
    <p:sldId id="437" r:id="rId13"/>
    <p:sldId id="582" r:id="rId14"/>
    <p:sldId id="583" r:id="rId15"/>
    <p:sldId id="584" r:id="rId16"/>
    <p:sldId id="438" r:id="rId17"/>
    <p:sldId id="444" r:id="rId18"/>
    <p:sldId id="587" r:id="rId19"/>
    <p:sldId id="588" r:id="rId20"/>
    <p:sldId id="556" r:id="rId21"/>
    <p:sldId id="589" r:id="rId22"/>
    <p:sldId id="271" r:id="rId23"/>
    <p:sldId id="340" r:id="rId24"/>
    <p:sldId id="590" r:id="rId25"/>
    <p:sldId id="272" r:id="rId26"/>
    <p:sldId id="301" r:id="rId27"/>
    <p:sldId id="302" r:id="rId28"/>
    <p:sldId id="592" r:id="rId29"/>
    <p:sldId id="593" r:id="rId30"/>
    <p:sldId id="591" r:id="rId31"/>
    <p:sldId id="273" r:id="rId32"/>
    <p:sldId id="268" r:id="rId33"/>
    <p:sldId id="274" r:id="rId34"/>
    <p:sldId id="275" r:id="rId35"/>
    <p:sldId id="276" r:id="rId36"/>
    <p:sldId id="594" r:id="rId37"/>
    <p:sldId id="300" r:id="rId38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31" autoAdjust="0"/>
    <p:restoredTop sz="94660"/>
  </p:normalViewPr>
  <p:slideViewPr>
    <p:cSldViewPr>
      <p:cViewPr varScale="1">
        <p:scale>
          <a:sx n="64" d="100"/>
          <a:sy n="64" d="100"/>
        </p:scale>
        <p:origin x="62" y="45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A633DB-35A5-470A-88AF-5E3DECFA34AC}" type="datetimeFigureOut">
              <a:rPr lang="ru-UA" smtClean="0"/>
              <a:t>11.02.2021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6F2A1F-DEFB-478B-A6EC-FC6489254C3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0829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479B2D3-E5CC-42CB-9D55-65E9B0626BAA}" type="slidenum">
              <a:rPr lang="ru-RU" altLang="ru-RU"/>
              <a:pPr eaLnBrk="1" hangingPunct="1"/>
              <a:t>4</a:t>
            </a:fld>
            <a:endParaRPr lang="ru-RU" altLang="ru-RU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uk-UA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52D92-932C-44C1-AB6C-E5BE8D1AA802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55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749446FE-CB57-4419-83C9-775AD0E6B514}" type="datetimeFigureOut">
              <a:rPr lang="uk-UA" smtClean="0"/>
              <a:t>11.02.2021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uk-UA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01738F59-999F-4726-9F2B-529C1C084C7B}" type="slidenum">
              <a:rPr lang="uk-UA" smtClean="0"/>
              <a:t>‹#›</a:t>
            </a:fld>
            <a:endParaRPr lang="uk-UA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446FE-CB57-4419-83C9-775AD0E6B514}" type="datetimeFigureOut">
              <a:rPr lang="uk-UA" smtClean="0"/>
              <a:t>11.02.2021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8F59-999F-4726-9F2B-529C1C084C7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446FE-CB57-4419-83C9-775AD0E6B514}" type="datetimeFigureOut">
              <a:rPr lang="uk-UA" smtClean="0"/>
              <a:t>11.02.2021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8F59-999F-4726-9F2B-529C1C084C7B}" type="slidenum">
              <a:rPr lang="uk-UA" smtClean="0"/>
              <a:t>‹#›</a:t>
            </a:fld>
            <a:endParaRPr lang="uk-UA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446FE-CB57-4419-83C9-775AD0E6B514}" type="datetimeFigureOut">
              <a:rPr lang="uk-UA" smtClean="0"/>
              <a:t>11.02.2021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8F59-999F-4726-9F2B-529C1C084C7B}" type="slidenum">
              <a:rPr lang="uk-UA" smtClean="0"/>
              <a:t>‹#›</a:t>
            </a:fld>
            <a:endParaRPr lang="uk-UA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749446FE-CB57-4419-83C9-775AD0E6B514}" type="datetimeFigureOut">
              <a:rPr lang="uk-UA" smtClean="0"/>
              <a:t>11.02.2021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01738F59-999F-4726-9F2B-529C1C084C7B}" type="slidenum">
              <a:rPr lang="uk-UA" smtClean="0"/>
              <a:t>‹#›</a:t>
            </a:fld>
            <a:endParaRPr lang="uk-UA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446FE-CB57-4419-83C9-775AD0E6B514}" type="datetimeFigureOut">
              <a:rPr lang="uk-UA" smtClean="0"/>
              <a:t>11.02.2021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8F59-999F-4726-9F2B-529C1C084C7B}" type="slidenum">
              <a:rPr lang="uk-UA" smtClean="0"/>
              <a:t>‹#›</a:t>
            </a:fld>
            <a:endParaRPr lang="uk-UA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446FE-CB57-4419-83C9-775AD0E6B514}" type="datetimeFigureOut">
              <a:rPr lang="uk-UA" smtClean="0"/>
              <a:t>11.02.2021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8F59-999F-4726-9F2B-529C1C084C7B}" type="slidenum">
              <a:rPr lang="uk-UA" smtClean="0"/>
              <a:t>‹#›</a:t>
            </a:fld>
            <a:endParaRPr lang="uk-UA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446FE-CB57-4419-83C9-775AD0E6B514}" type="datetimeFigureOut">
              <a:rPr lang="uk-UA" smtClean="0"/>
              <a:t>11.02.2021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8F59-999F-4726-9F2B-529C1C084C7B}" type="slidenum">
              <a:rPr lang="uk-UA" smtClean="0"/>
              <a:t>‹#›</a:t>
            </a:fld>
            <a:endParaRPr lang="uk-UA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446FE-CB57-4419-83C9-775AD0E6B514}" type="datetimeFigureOut">
              <a:rPr lang="uk-UA" smtClean="0"/>
              <a:t>11.02.2021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8F59-999F-4726-9F2B-529C1C084C7B}" type="slidenum">
              <a:rPr lang="uk-UA" smtClean="0"/>
              <a:t>‹#›</a:t>
            </a:fld>
            <a:endParaRPr lang="uk-UA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446FE-CB57-4419-83C9-775AD0E6B514}" type="datetimeFigureOut">
              <a:rPr lang="uk-UA" smtClean="0"/>
              <a:t>11.02.2021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8F59-999F-4726-9F2B-529C1C084C7B}" type="slidenum">
              <a:rPr lang="uk-UA" smtClean="0"/>
              <a:t>‹#›</a:t>
            </a:fld>
            <a:endParaRPr lang="uk-UA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446FE-CB57-4419-83C9-775AD0E6B514}" type="datetimeFigureOut">
              <a:rPr lang="uk-UA" smtClean="0"/>
              <a:t>11.02.2021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8F59-999F-4726-9F2B-529C1C084C7B}" type="slidenum">
              <a:rPr lang="uk-UA" smtClean="0"/>
              <a:t>‹#›</a:t>
            </a:fld>
            <a:endParaRPr lang="uk-UA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49446FE-CB57-4419-83C9-775AD0E6B514}" type="datetimeFigureOut">
              <a:rPr lang="uk-UA" smtClean="0"/>
              <a:t>11.02.2021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1738F59-999F-4726-9F2B-529C1C084C7B}" type="slidenum">
              <a:rPr lang="uk-UA" smtClean="0"/>
              <a:t>‹#›</a:t>
            </a:fld>
            <a:endParaRPr lang="uk-UA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6250" y="724236"/>
            <a:ext cx="8638238" cy="2671936"/>
          </a:xfrm>
        </p:spPr>
        <p:txBody>
          <a:bodyPr>
            <a:normAutofit/>
          </a:bodyPr>
          <a:lstStyle/>
          <a:p>
            <a:r>
              <a:rPr lang="uk-UA" b="1" dirty="0"/>
              <a:t>Лекція 1б</a:t>
            </a:r>
            <a:br>
              <a:rPr lang="uk-UA" b="1" dirty="0"/>
            </a:br>
            <a:r>
              <a:rPr lang="uk-UA" dirty="0"/>
              <a:t> </a:t>
            </a:r>
            <a:br>
              <a:rPr lang="uk-UA" dirty="0"/>
            </a:br>
            <a:r>
              <a:rPr lang="uk-UA" b="1" dirty="0">
                <a:solidFill>
                  <a:srgbClr val="FF0000"/>
                </a:solidFill>
              </a:rPr>
              <a:t>Нуклеїнові кислоти як носії і гаранти реалізації генетичної інформації</a:t>
            </a:r>
          </a:p>
        </p:txBody>
      </p:sp>
      <p:pic>
        <p:nvPicPr>
          <p:cNvPr id="4" name="Picture 2" descr="Пов’язане зображення">
            <a:extLst>
              <a:ext uri="{FF2B5EF4-FFF2-40B4-BE49-F238E27FC236}">
                <a16:creationId xmlns:a16="http://schemas.microsoft.com/office/drawing/2014/main" id="{BA10C009-79B7-4ACF-ACD4-6DB780E62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6" y="3391998"/>
            <a:ext cx="3875314" cy="306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Результат пошуку зображень за запитом днк">
            <a:extLst>
              <a:ext uri="{FF2B5EF4-FFF2-40B4-BE49-F238E27FC236}">
                <a16:creationId xmlns:a16="http://schemas.microsoft.com/office/drawing/2014/main" id="{0B43DCDC-5377-4982-9215-AABE7AE52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933056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0" y="428625"/>
            <a:ext cx="9144000" cy="2857500"/>
          </a:xfrm>
          <a:prstGeom prst="rect">
            <a:avLst/>
          </a:prstGeom>
        </p:spPr>
        <p:txBody>
          <a:bodyPr/>
          <a:lstStyle/>
          <a:p>
            <a:pPr marL="174625" indent="-174625" algn="just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uk-UA" sz="1900" b="1" kern="0" dirty="0">
                <a:latin typeface="Times New Roman" pitchFamily="18" charset="0"/>
                <a:cs typeface="Times New Roman" pitchFamily="18" charset="0"/>
              </a:rPr>
              <a:t>Крім основних п'яти азотистих основ (двох пуринових та трьох </a:t>
            </a:r>
            <a:r>
              <a:rPr lang="uk-UA" sz="1900" b="1" kern="0" dirty="0" err="1">
                <a:latin typeface="Times New Roman" pitchFamily="18" charset="0"/>
                <a:cs typeface="Times New Roman" pitchFamily="18" charset="0"/>
              </a:rPr>
              <a:t>піримідинових</a:t>
            </a:r>
            <a:r>
              <a:rPr lang="uk-UA" sz="1900" b="1" kern="0" dirty="0">
                <a:latin typeface="Times New Roman" pitchFamily="18" charset="0"/>
                <a:cs typeface="Times New Roman" pitchFamily="18" charset="0"/>
              </a:rPr>
              <a:t>), до складу деяких нуклеїнових кислот входять у відносно незначних кількостях додаткові (мінорні) азотисті основи та відповідні їм мінорні </a:t>
            </a:r>
            <a:r>
              <a:rPr lang="uk-UA" sz="1900" b="1" kern="0" dirty="0" err="1">
                <a:latin typeface="Times New Roman" pitchFamily="18" charset="0"/>
                <a:cs typeface="Times New Roman" pitchFamily="18" charset="0"/>
              </a:rPr>
              <a:t>нуклеотиди</a:t>
            </a:r>
            <a:r>
              <a:rPr lang="uk-UA" sz="1900" b="1" kern="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74625" indent="-174625" algn="just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uk-UA" sz="1900" b="1" kern="0" dirty="0">
                <a:latin typeface="Times New Roman" pitchFamily="18" charset="0"/>
                <a:cs typeface="Times New Roman" pitchFamily="18" charset="0"/>
              </a:rPr>
              <a:t>Найбільша кількість мінорних </a:t>
            </a:r>
            <a:r>
              <a:rPr lang="uk-UA" sz="1900" b="1" kern="0" dirty="0" err="1">
                <a:latin typeface="Times New Roman" pitchFamily="18" charset="0"/>
                <a:cs typeface="Times New Roman" pitchFamily="18" charset="0"/>
              </a:rPr>
              <a:t>нуклеотидів</a:t>
            </a:r>
            <a:r>
              <a:rPr lang="uk-UA" sz="1900" b="1" kern="0" dirty="0">
                <a:latin typeface="Times New Roman" pitchFamily="18" charset="0"/>
                <a:cs typeface="Times New Roman" pitchFamily="18" charset="0"/>
              </a:rPr>
              <a:t> зустрічається в молекулах транспортних </a:t>
            </a:r>
            <a:r>
              <a:rPr lang="ru-RU" sz="1900" b="1" kern="0" dirty="0">
                <a:latin typeface="Times New Roman" pitchFamily="18" charset="0"/>
                <a:cs typeface="Times New Roman" pitchFamily="18" charset="0"/>
              </a:rPr>
              <a:t>РНК </a:t>
            </a:r>
            <a:r>
              <a:rPr lang="uk-UA" sz="1900" b="1" kern="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1900" b="1" kern="0" dirty="0" err="1">
                <a:latin typeface="Times New Roman" pitchFamily="18" charset="0"/>
                <a:cs typeface="Times New Roman" pitchFamily="18" charset="0"/>
              </a:rPr>
              <a:t>тРНК</a:t>
            </a:r>
            <a:r>
              <a:rPr lang="uk-UA" sz="1900" b="1" kern="0" dirty="0">
                <a:latin typeface="Times New Roman" pitchFamily="18" charset="0"/>
                <a:cs typeface="Times New Roman" pitchFamily="18" charset="0"/>
              </a:rPr>
              <a:t>) – до </a:t>
            </a:r>
            <a:r>
              <a:rPr lang="ru-RU" sz="1900" b="1" kern="0" dirty="0">
                <a:latin typeface="Times New Roman" pitchFamily="18" charset="0"/>
                <a:cs typeface="Times New Roman" pitchFamily="18" charset="0"/>
              </a:rPr>
              <a:t>5% нуклеотидного складу. До </a:t>
            </a:r>
            <a:r>
              <a:rPr lang="ru-RU" sz="1900" b="1" kern="0" dirty="0" err="1">
                <a:latin typeface="Times New Roman" pitchFamily="18" charset="0"/>
                <a:cs typeface="Times New Roman" pitchFamily="18" charset="0"/>
              </a:rPr>
              <a:t>мінорних</a:t>
            </a:r>
            <a:r>
              <a:rPr lang="ru-RU" sz="19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kern="0" dirty="0" err="1">
                <a:latin typeface="Times New Roman" pitchFamily="18" charset="0"/>
                <a:cs typeface="Times New Roman" pitchFamily="18" charset="0"/>
              </a:rPr>
              <a:t>нуклеотидів</a:t>
            </a:r>
            <a:r>
              <a:rPr lang="ru-RU" sz="1900" b="1" kern="0" dirty="0">
                <a:latin typeface="Times New Roman" pitchFamily="18" charset="0"/>
                <a:cs typeface="Times New Roman" pitchFamily="18" charset="0"/>
              </a:rPr>
              <a:t> належать </a:t>
            </a:r>
            <a:r>
              <a:rPr lang="ru-RU" sz="1900" b="1" kern="0" dirty="0" err="1">
                <a:latin typeface="Times New Roman" pitchFamily="18" charset="0"/>
                <a:cs typeface="Times New Roman" pitchFamily="18" charset="0"/>
              </a:rPr>
              <a:t>метильовані</a:t>
            </a:r>
            <a:r>
              <a:rPr lang="ru-RU" sz="19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kern="0" dirty="0" err="1">
                <a:latin typeface="Times New Roman" pitchFamily="18" charset="0"/>
                <a:cs typeface="Times New Roman" pitchFamily="18" charset="0"/>
              </a:rPr>
              <a:t>похідні</a:t>
            </a:r>
            <a:r>
              <a:rPr lang="ru-RU" sz="19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kern="0" dirty="0" err="1">
                <a:latin typeface="Times New Roman" pitchFamily="18" charset="0"/>
                <a:cs typeface="Times New Roman" pitchFamily="18" charset="0"/>
              </a:rPr>
              <a:t>звичайних</a:t>
            </a:r>
            <a:r>
              <a:rPr lang="ru-RU" sz="19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kern="0" dirty="0" err="1">
                <a:latin typeface="Times New Roman" pitchFamily="18" charset="0"/>
                <a:cs typeface="Times New Roman" pitchFamily="18" charset="0"/>
              </a:rPr>
              <a:t>азотистих</a:t>
            </a:r>
            <a:r>
              <a:rPr lang="ru-RU" sz="1900" b="1" kern="0" dirty="0">
                <a:latin typeface="Times New Roman" pitchFamily="18" charset="0"/>
                <a:cs typeface="Times New Roman" pitchFamily="18" charset="0"/>
              </a:rPr>
              <a:t> основ, </a:t>
            </a:r>
            <a:r>
              <a:rPr lang="ru-RU" sz="1900" b="1" kern="0" dirty="0" err="1">
                <a:latin typeface="Times New Roman" pitchFamily="18" charset="0"/>
                <a:cs typeface="Times New Roman" pitchFamily="18" charset="0"/>
              </a:rPr>
              <a:t>наприклад</a:t>
            </a:r>
            <a:r>
              <a:rPr lang="ru-RU" sz="1900" b="1" kern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900" b="1" kern="0" dirty="0">
                <a:latin typeface="Times New Roman" pitchFamily="18" charset="0"/>
                <a:cs typeface="Times New Roman" pitchFamily="18" charset="0"/>
              </a:rPr>
              <a:t>5-метилцитозин, </a:t>
            </a:r>
            <a:r>
              <a:rPr lang="ru-RU" sz="1900" b="1" kern="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uk-UA" sz="1900" b="1" kern="0" dirty="0" err="1">
                <a:latin typeface="Times New Roman" pitchFamily="18" charset="0"/>
                <a:cs typeface="Times New Roman" pitchFamily="18" charset="0"/>
              </a:rPr>
              <a:t>-гідроксиметилцитозин</a:t>
            </a:r>
            <a:r>
              <a:rPr lang="uk-UA" sz="1900" b="1" kern="0" dirty="0">
                <a:latin typeface="Times New Roman" pitchFamily="18" charset="0"/>
                <a:cs typeface="Times New Roman" pitchFamily="18" charset="0"/>
              </a:rPr>
              <a:t>, 5-гідроксиметилурацил, 2-аміноаденін та ін. </a:t>
            </a:r>
            <a:r>
              <a:rPr lang="ru-RU" sz="1900" b="1" kern="0" dirty="0">
                <a:latin typeface="Times New Roman" pitchFamily="18" charset="0"/>
                <a:cs typeface="Times New Roman" pitchFamily="18" charset="0"/>
              </a:rPr>
              <a:t>ДНК </a:t>
            </a:r>
            <a:r>
              <a:rPr lang="ru-RU" sz="1900" b="1" kern="0" dirty="0" err="1"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ru-RU" sz="19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kern="0" dirty="0" err="1">
                <a:latin typeface="Times New Roman" pitchFamily="18" charset="0"/>
                <a:cs typeface="Times New Roman" pitchFamily="18" charset="0"/>
              </a:rPr>
              <a:t>містить</a:t>
            </a:r>
            <a:r>
              <a:rPr lang="ru-RU" sz="19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kern="0" dirty="0" err="1">
                <a:latin typeface="Times New Roman" pitchFamily="18" charset="0"/>
                <a:cs typeface="Times New Roman" pitchFamily="18" charset="0"/>
              </a:rPr>
              <a:t>значну</a:t>
            </a:r>
            <a:r>
              <a:rPr lang="ru-RU" sz="19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kern="0" dirty="0" err="1">
                <a:latin typeface="Times New Roman" pitchFamily="18" charset="0"/>
                <a:cs typeface="Times New Roman" pitchFamily="18" charset="0"/>
              </a:rPr>
              <a:t>кількість</a:t>
            </a:r>
            <a:r>
              <a:rPr lang="ru-RU" sz="1900" b="1" kern="0" dirty="0">
                <a:latin typeface="Times New Roman" pitchFamily="18" charset="0"/>
                <a:cs typeface="Times New Roman" pitchFamily="18" charset="0"/>
              </a:rPr>
              <a:t> 5-метилцитозипу.</a:t>
            </a: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altLang="ru-RU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Модифіковані пурини і піримідини</a:t>
            </a:r>
            <a:r>
              <a:rPr lang="uk-UA" altLang="ru-RU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5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556" name="Группа 37"/>
          <p:cNvGrpSpPr>
            <a:grpSpLocks/>
          </p:cNvGrpSpPr>
          <p:nvPr/>
        </p:nvGrpSpPr>
        <p:grpSpPr bwMode="auto">
          <a:xfrm>
            <a:off x="1468438" y="3298825"/>
            <a:ext cx="6156325" cy="3454400"/>
            <a:chOff x="1643042" y="3571876"/>
            <a:chExt cx="5774400" cy="3240000"/>
          </a:xfrm>
        </p:grpSpPr>
        <p:pic>
          <p:nvPicPr>
            <p:cNvPr id="68610" name="Picture 2" descr="http://4.bp.blogspot.com/-WlQzLBDWlHM/TitaYLGyn8I/AAAAAAAALOQ/4Pd93o5JyeI/s1600/tmp.bmp"/>
            <p:cNvPicPr>
              <a:picLocks noChangeAspect="1" noChangeArrowheads="1"/>
            </p:cNvPicPr>
            <p:nvPr/>
          </p:nvPicPr>
          <p:blipFill>
            <a:blip r:embed="rId2">
              <a:lum bright="-30000" contrast="54000"/>
            </a:blip>
            <a:srcRect/>
            <a:stretch>
              <a:fillRect/>
            </a:stretch>
          </p:blipFill>
          <p:spPr bwMode="auto">
            <a:xfrm>
              <a:off x="1643042" y="3571876"/>
              <a:ext cx="5774400" cy="324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2" name="Овал 31"/>
            <p:cNvSpPr/>
            <p:nvPr/>
          </p:nvSpPr>
          <p:spPr>
            <a:xfrm>
              <a:off x="2500715" y="3771398"/>
              <a:ext cx="571782" cy="35735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4500461" y="3771398"/>
              <a:ext cx="571782" cy="35735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6701225" y="3771398"/>
              <a:ext cx="570293" cy="35735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/>
            </a:p>
          </p:txBody>
        </p:sp>
        <p:sp>
          <p:nvSpPr>
            <p:cNvPr id="35" name="Овал 34"/>
            <p:cNvSpPr/>
            <p:nvPr/>
          </p:nvSpPr>
          <p:spPr>
            <a:xfrm>
              <a:off x="2429242" y="5086160"/>
              <a:ext cx="571782" cy="35735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/>
            </a:p>
          </p:txBody>
        </p:sp>
        <p:sp>
          <p:nvSpPr>
            <p:cNvPr id="36" name="Овал 35"/>
            <p:cNvSpPr/>
            <p:nvPr/>
          </p:nvSpPr>
          <p:spPr>
            <a:xfrm>
              <a:off x="4286043" y="5144229"/>
              <a:ext cx="571782" cy="35586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/>
            </a:p>
          </p:txBody>
        </p:sp>
        <p:sp>
          <p:nvSpPr>
            <p:cNvPr id="37" name="Овал 36"/>
            <p:cNvSpPr/>
            <p:nvPr/>
          </p:nvSpPr>
          <p:spPr>
            <a:xfrm>
              <a:off x="5687207" y="6101637"/>
              <a:ext cx="571782" cy="35735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4598988"/>
            <a:ext cx="9144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Полінуклеотидний ланцюг має </a:t>
            </a:r>
            <a:r>
              <a:rPr lang="ru-RU" altLang="ru-RU" sz="2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напрямок</a:t>
            </a:r>
            <a:r>
              <a:rPr lang="uk-UA" altLang="ru-RU" sz="2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sz="2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на одному його кінці залишається </a:t>
            </a:r>
            <a:r>
              <a:rPr lang="ru-RU" altLang="ru-RU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5′-фосфат </a:t>
            </a:r>
            <a:r>
              <a:rPr lang="ru-RU" altLang="ru-RU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(5′-кінець)</a:t>
            </a: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, на іншому </a:t>
            </a:r>
            <a:r>
              <a:rPr lang="ru-RU" altLang="ru-RU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3′ ОН-група </a:t>
            </a:r>
            <a:r>
              <a:rPr lang="ru-RU" altLang="ru-RU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(3′-кінець)</a:t>
            </a: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. Послідовності нуклеотидів прийнято записувати в напрямку</a:t>
            </a:r>
            <a:r>
              <a:rPr lang="ru-RU" altLang="ru-RU" sz="2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5′→3′</a:t>
            </a: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, у тому ж напрямку відбувається синтез усіх нуклеїнових кислот. Полярний остов полінуклеотидного ланцюга представлений фосфатними залишками та пентозами, що чергуються - </a:t>
            </a:r>
            <a:r>
              <a:rPr lang="ru-RU" altLang="ru-RU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цукрофосфатний остов</a:t>
            </a: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. Від цього остова відходять азотисті основи як бокові залишки.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0" y="142875"/>
            <a:ext cx="5972175" cy="4319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8"/>
          <p:cNvSpPr>
            <a:spLocks noChangeArrowheads="1"/>
          </p:cNvSpPr>
          <p:nvPr/>
        </p:nvSpPr>
        <p:spPr bwMode="auto">
          <a:xfrm>
            <a:off x="533400" y="1447800"/>
            <a:ext cx="81534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6538" indent="-2365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SzPct val="85000"/>
              <a:buFont typeface="Times" panose="02020603050405020304" pitchFamily="18" charset="0"/>
              <a:buChar char="•"/>
            </a:pPr>
            <a:endParaRPr lang="uk-UA" altLang="ru-RU" sz="3200"/>
          </a:p>
        </p:txBody>
      </p:sp>
      <p:pic>
        <p:nvPicPr>
          <p:cNvPr id="25604" name="Picture 10"/>
          <p:cNvPicPr>
            <a:picLocks noChangeAspect="1" noChangeArrowheads="1"/>
          </p:cNvPicPr>
          <p:nvPr/>
        </p:nvPicPr>
        <p:blipFill>
          <a:blip r:embed="rId2">
            <a:lum bright="-10000" contrast="30000"/>
          </a:blip>
          <a:srcRect/>
          <a:stretch>
            <a:fillRect/>
          </a:stretch>
        </p:blipFill>
        <p:spPr bwMode="auto">
          <a:xfrm>
            <a:off x="71438" y="371475"/>
            <a:ext cx="4806950" cy="5843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628" name="Text Box 25"/>
          <p:cNvSpPr txBox="1">
            <a:spLocks noChangeArrowheads="1"/>
          </p:cNvSpPr>
          <p:nvPr/>
        </p:nvSpPr>
        <p:spPr bwMode="auto">
          <a:xfrm>
            <a:off x="4857750" y="863600"/>
            <a:ext cx="428625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2563" indent="-1825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uk-UA" altLang="ru-RU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ДНК</a:t>
            </a:r>
            <a:r>
              <a:rPr lang="uk-UA" altLang="ru-RU" sz="2000" b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– полімер, у складі якого чергуються 4 різних мономери – </a:t>
            </a:r>
            <a:r>
              <a:rPr lang="uk-UA" altLang="ru-RU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нуклеотиди -</a:t>
            </a:r>
            <a:r>
              <a:rPr lang="uk-UA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в різній послідовності.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uk-UA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Нуклеотид містить одну з 4-х гетероциклічних азотистих основ.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uk-UA" altLang="ru-RU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Полінуклеотидні</a:t>
            </a:r>
            <a:r>
              <a:rPr lang="uk-UA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ланцюги утворюються з</a:t>
            </a:r>
            <a:r>
              <a:rPr lang="en-US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єднанням дезоксирибозних залишків </a:t>
            </a:r>
            <a:r>
              <a:rPr lang="uk-UA" altLang="ru-RU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фосфодіефірними</a:t>
            </a:r>
            <a:r>
              <a:rPr lang="uk-UA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зв</a:t>
            </a:r>
            <a:r>
              <a:rPr lang="en-US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язками.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uk-UA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Кожний фосфат з</a:t>
            </a:r>
            <a:r>
              <a:rPr lang="en-US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єднує гідроксильну групу біля </a:t>
            </a:r>
            <a:r>
              <a:rPr lang="uk-UA" altLang="ru-RU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altLang="ru-RU" sz="2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uk-UA" altLang="ru-RU" sz="2000" b="1" baseline="30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′</a:t>
            </a:r>
            <a:r>
              <a:rPr lang="uk-UA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дезоксирибози одного нуклеотиду з ОН-групою біля </a:t>
            </a:r>
            <a:r>
              <a:rPr lang="uk-UA" altLang="ru-RU" sz="2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С5</a:t>
            </a:r>
            <a:r>
              <a:rPr lang="uk-UA" altLang="ru-RU" sz="2000" b="1" baseline="30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′</a:t>
            </a:r>
            <a:r>
              <a:rPr lang="uk-UA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дезоксирибози сусіднього нуклеотиду.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ДНК">
            <a:hlinkClick r:id="" action="ppaction://media"/>
            <a:extLst>
              <a:ext uri="{FF2B5EF4-FFF2-40B4-BE49-F238E27FC236}">
                <a16:creationId xmlns:a16="http://schemas.microsoft.com/office/drawing/2014/main" id="{7D4459D9-9F9A-449E-841D-7816CF9068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3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b/b3/DNA_chemical_structure_uk.svg/800px-DNA_chemical_structure_uk.svg.png">
            <a:extLst>
              <a:ext uri="{FF2B5EF4-FFF2-40B4-BE49-F238E27FC236}">
                <a16:creationId xmlns:a16="http://schemas.microsoft.com/office/drawing/2014/main" id="{FCD935D5-2624-45F9-959C-E48A0A62C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5" y="1052736"/>
            <a:ext cx="4896544" cy="57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Результат пошуку зображень за запитом подвійний ланцюг днк уотсон крик">
            <a:extLst>
              <a:ext uri="{FF2B5EF4-FFF2-40B4-BE49-F238E27FC236}">
                <a16:creationId xmlns:a16="http://schemas.microsoft.com/office/drawing/2014/main" id="{AE3F1632-BA30-41EB-BEC9-BECF54DBA3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5" t="6725" r="9119" b="213"/>
          <a:stretch/>
        </p:blipFill>
        <p:spPr bwMode="auto">
          <a:xfrm>
            <a:off x="4247456" y="116632"/>
            <a:ext cx="4896544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854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Результат пошуку зображень за запитом принцип комплементарності">
            <a:extLst>
              <a:ext uri="{FF2B5EF4-FFF2-40B4-BE49-F238E27FC236}">
                <a16:creationId xmlns:a16="http://schemas.microsoft.com/office/drawing/2014/main" id="{17F9827C-BFB1-4CCE-82DB-01BF73FA9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0" r="32675" b="1701"/>
          <a:stretch/>
        </p:blipFill>
        <p:spPr bwMode="auto">
          <a:xfrm>
            <a:off x="179512" y="116632"/>
            <a:ext cx="4283968" cy="345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B1624A7-6314-46C0-8B0D-A2086C31DE8A}"/>
              </a:ext>
            </a:extLst>
          </p:cNvPr>
          <p:cNvSpPr/>
          <p:nvPr/>
        </p:nvSpPr>
        <p:spPr>
          <a:xfrm>
            <a:off x="395536" y="3933056"/>
            <a:ext cx="52565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alt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Пари основ</a:t>
            </a:r>
            <a:r>
              <a:rPr lang="en-US" alt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uk-UA" alt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alt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uk-UA" alt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  <a:r>
              <a:rPr lang="uk-UA" alt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uk-UA" alt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uk-UA" altLang="ru-RU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uk-UA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Близькі за формою і мають однакові розміри</a:t>
            </a:r>
          </a:p>
          <a:p>
            <a:pPr algn="just"/>
            <a:r>
              <a:rPr lang="uk-UA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</a:t>
            </a:r>
            <a:r>
              <a:rPr lang="uk-UA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нергетично найбільш вигідними</a:t>
            </a:r>
          </a:p>
          <a:p>
            <a:pPr algn="just"/>
            <a:r>
              <a:rPr lang="uk-UA" altLang="ru-RU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uk-UA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Стабілізовані переважно електростатичними взаємодіями</a:t>
            </a:r>
          </a:p>
          <a:p>
            <a:pPr algn="just"/>
            <a:r>
              <a:rPr lang="uk-UA" altLang="ru-RU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uk-UA" altLang="ru-RU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ru-RU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пари суттєво стабільніші</a:t>
            </a: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en-US" alt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uk-UA" alt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alt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Отже, стабільність подвійної спіралі залежить від послідовності пар основ</a:t>
            </a:r>
            <a:endParaRPr lang="ru-RU" alt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2D61CB8A-E634-4F62-87A6-C37E17ED8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0"/>
            <a:ext cx="91440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altLang="ru-RU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Будова і параметри </a:t>
            </a:r>
            <a:r>
              <a:rPr lang="uk-UA" altLang="ru-RU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уотсон-криківських</a:t>
            </a:r>
            <a:r>
              <a:rPr lang="uk-UA" altLang="ru-RU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</a:t>
            </a:r>
            <a:endParaRPr lang="ru-RU" altLang="ru-RU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0723A91-DB31-4EE5-A03C-AA7A19967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lum bright="-30000" contrast="45000"/>
          </a:blip>
          <a:srcRect l="10352" t="6535" r="6825" b="2406"/>
          <a:stretch>
            <a:fillRect/>
          </a:stretch>
        </p:blipFill>
        <p:spPr bwMode="auto">
          <a:xfrm>
            <a:off x="5706652" y="985562"/>
            <a:ext cx="3240360" cy="4206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7240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4"/>
          <p:cNvSpPr txBox="1">
            <a:spLocks noChangeArrowheads="1"/>
          </p:cNvSpPr>
          <p:nvPr/>
        </p:nvSpPr>
        <p:spPr bwMode="auto">
          <a:xfrm>
            <a:off x="4786313" y="587375"/>
            <a:ext cx="4357687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3038" indent="-173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uk-UA" altLang="ru-RU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В-форма </a:t>
            </a:r>
            <a:r>
              <a:rPr lang="uk-UA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спіралі характерна для волокон ДНК при високій відносній вологості </a:t>
            </a:r>
            <a:r>
              <a:rPr lang="uk-UA" altLang="ru-RU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(92%) </a:t>
            </a:r>
            <a:r>
              <a:rPr lang="uk-UA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і в розчинах низької іонної сили. У такій формі ДНК знаходиться у живій клітині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uk-UA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Молекула ДНК знаходиться у формі подвійної </a:t>
            </a:r>
            <a:r>
              <a:rPr lang="uk-UA" altLang="ru-RU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правозакрученої</a:t>
            </a:r>
            <a:r>
              <a:rPr lang="uk-UA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спіралі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uk-UA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Ланцюги мають </a:t>
            </a:r>
            <a:r>
              <a:rPr lang="uk-UA" altLang="ru-RU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антипаралельну</a:t>
            </a:r>
            <a:r>
              <a:rPr lang="uk-UA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орієнтацію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uk-UA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Відстань між парами основ </a:t>
            </a:r>
            <a:r>
              <a:rPr lang="uk-UA" altLang="ru-RU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0,34 нм</a:t>
            </a:r>
            <a:r>
              <a:rPr lang="uk-UA" altLang="ru-RU" sz="2000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Основи направлені всередину спіралі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uk-UA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Спіраль робить повний оберт через кожні </a:t>
            </a:r>
            <a:r>
              <a:rPr lang="uk-UA" altLang="ru-RU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основ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uk-UA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На зовнішній поверхні спіралі – </a:t>
            </a:r>
            <a:r>
              <a:rPr lang="uk-UA" altLang="ru-RU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велика</a:t>
            </a:r>
            <a:r>
              <a:rPr lang="uk-UA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(завширшки 2,2 нм) і </a:t>
            </a:r>
            <a:r>
              <a:rPr lang="uk-UA" altLang="ru-RU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мала</a:t>
            </a:r>
            <a:r>
              <a:rPr lang="uk-UA" altLang="ru-RU" sz="2000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altLang="ru-RU" sz="2000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(1,2 нм) </a:t>
            </a:r>
            <a:r>
              <a:rPr lang="uk-UA" altLang="ru-RU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борозенки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uk-UA" altLang="ru-RU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Діаметр</a:t>
            </a:r>
            <a:r>
              <a:rPr lang="uk-UA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спіралі постійний (</a:t>
            </a:r>
            <a:r>
              <a:rPr lang="uk-UA" altLang="ru-RU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1,8 нм</a:t>
            </a:r>
            <a:r>
              <a:rPr lang="uk-UA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67" name="Picture 6" descr="rav65819_14_09_1"/>
          <p:cNvPicPr>
            <a:picLocks noChangeAspect="1" noChangeArrowheads="1"/>
          </p:cNvPicPr>
          <p:nvPr/>
        </p:nvPicPr>
        <p:blipFill>
          <a:blip r:embed="rId2">
            <a:lum bright="-20000" contrast="30000"/>
          </a:blip>
          <a:srcRect/>
          <a:stretch>
            <a:fillRect/>
          </a:stretch>
        </p:blipFill>
        <p:spPr bwMode="auto">
          <a:xfrm>
            <a:off x="2214563" y="428625"/>
            <a:ext cx="2571750" cy="4637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5072063" y="0"/>
            <a:ext cx="4071937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altLang="ru-RU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В-форма подвійної спіралі</a:t>
            </a:r>
            <a:endParaRPr lang="ru-RU" altLang="ru-RU" sz="25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917" name="Picture 8" descr="http://upload.wikimedia.org/wikipedia/commons/1/16/DNA_orbit_animated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28625" y="1960563"/>
            <a:ext cx="3063875" cy="5040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4"/>
          <p:cNvSpPr txBox="1">
            <a:spLocks noChangeArrowheads="1"/>
          </p:cNvSpPr>
          <p:nvPr/>
        </p:nvSpPr>
        <p:spPr bwMode="auto">
          <a:xfrm>
            <a:off x="5327943" y="116632"/>
            <a:ext cx="3643312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uk-UA" altLang="ru-RU" sz="20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зменшується відстань між фосфатними групами зменшується відстань між </a:t>
            </a:r>
            <a:r>
              <a:rPr lang="uk-UA" alt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нуклеотидними</a:t>
            </a:r>
            <a:r>
              <a:rPr lang="uk-UA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парами вздовж </a:t>
            </a:r>
            <a:r>
              <a:rPr lang="uk-UA" alt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вісі</a:t>
            </a:r>
            <a:r>
              <a:rPr lang="uk-UA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спіралі (</a:t>
            </a:r>
            <a:r>
              <a:rPr lang="uk-UA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0,29 нм</a:t>
            </a:r>
            <a:r>
              <a:rPr lang="uk-UA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 eaLnBrk="1" hangingPunct="1"/>
            <a:r>
              <a:rPr lang="uk-UA" altLang="ru-RU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uk-UA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виток спіралі припадає </a:t>
            </a:r>
            <a:r>
              <a:rPr lang="uk-UA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11-12</a:t>
            </a:r>
            <a:r>
              <a:rPr lang="uk-UA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нуклеотидних</a:t>
            </a:r>
            <a:r>
              <a:rPr lang="uk-UA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залишків</a:t>
            </a:r>
          </a:p>
          <a:p>
            <a:pPr algn="just" eaLnBrk="1" hangingPunct="1"/>
            <a:r>
              <a:rPr lang="uk-UA" altLang="ru-RU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Всередині спіралі виникає </a:t>
            </a:r>
            <a:r>
              <a:rPr lang="uk-UA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порожнина</a:t>
            </a:r>
            <a:r>
              <a:rPr lang="uk-UA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діаметром </a:t>
            </a:r>
            <a:r>
              <a:rPr lang="uk-UA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0,40 нм</a:t>
            </a:r>
          </a:p>
          <a:p>
            <a:pPr algn="just" eaLnBrk="1" hangingPunct="1"/>
            <a:r>
              <a:rPr lang="uk-UA" altLang="ru-RU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●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Спіраль</a:t>
            </a:r>
            <a:r>
              <a:rPr lang="uk-UA" altLang="ru-RU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правозакручена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3" name="Text Box 5"/>
          <p:cNvSpPr txBox="1">
            <a:spLocks noChangeArrowheads="1"/>
          </p:cNvSpPr>
          <p:nvPr/>
        </p:nvSpPr>
        <p:spPr bwMode="auto">
          <a:xfrm>
            <a:off x="0" y="0"/>
            <a:ext cx="5643563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altLang="ru-RU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А-форма подвійної спіралі</a:t>
            </a:r>
            <a:endParaRPr lang="ru-RU" altLang="ru-RU" sz="25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65" name="Picture 7" descr="http://upload.wikimedia.org/wikipedia/commons/1/17/A-DNA_orbit_animated_small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4850" y="2943872"/>
            <a:ext cx="2719388" cy="3929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5" descr="http://ars.els-cdn.com/content/image/1-s2.0-S1386947706000543-gr1.jpg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 l="-4539" t="8555" r="66179"/>
          <a:stretch>
            <a:fillRect/>
          </a:stretch>
        </p:blipFill>
        <p:spPr bwMode="auto">
          <a:xfrm>
            <a:off x="3352513" y="1628800"/>
            <a:ext cx="1998767" cy="4985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A715BB26-D2CB-43F8-BA21-83898AC8F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7" y="1988840"/>
            <a:ext cx="3061073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uk-UA" altLang="ru-RU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А-форма є фізіологічною:</a:t>
            </a:r>
          </a:p>
          <a:p>
            <a:pPr algn="just" eaLnBrk="1" hangingPunct="1">
              <a:spcBef>
                <a:spcPct val="50000"/>
              </a:spcBef>
            </a:pPr>
            <a:r>
              <a:rPr lang="uk-UA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Усі подвійні спіралі </a:t>
            </a:r>
            <a:r>
              <a:rPr lang="uk-UA" alt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РНК</a:t>
            </a:r>
            <a:r>
              <a:rPr lang="uk-UA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існують в А-формі за фізіологічних умов </a:t>
            </a:r>
          </a:p>
          <a:p>
            <a:pPr algn="just" eaLnBrk="1" hangingPunct="1">
              <a:spcBef>
                <a:spcPct val="50000"/>
              </a:spcBef>
            </a:pPr>
            <a:r>
              <a:rPr lang="uk-UA" alt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Гібридні подвійні спіралі РНК-ДНК</a:t>
            </a:r>
            <a:r>
              <a:rPr lang="uk-UA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зокрема під час транскрипції, набувають А-форми</a:t>
            </a:r>
          </a:p>
          <a:p>
            <a:pPr algn="just" eaLnBrk="1" hangingPunct="1">
              <a:spcBef>
                <a:spcPct val="50000"/>
              </a:spcBef>
            </a:pPr>
            <a:r>
              <a:rPr lang="uk-UA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uk-UA" alt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комплексі з білками</a:t>
            </a:r>
            <a:r>
              <a:rPr lang="uk-UA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ДНК може переходити в А-форму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2"/>
          <p:cNvSpPr txBox="1">
            <a:spLocks noChangeArrowheads="1"/>
          </p:cNvSpPr>
          <p:nvPr/>
        </p:nvSpPr>
        <p:spPr bwMode="auto">
          <a:xfrm>
            <a:off x="4929188" y="939800"/>
            <a:ext cx="4214812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ru-RU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uk-UA" altLang="ru-RU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-форма ДНК – </a:t>
            </a:r>
            <a:r>
              <a:rPr lang="uk-UA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реалізується тільки коли </a:t>
            </a:r>
            <a:r>
              <a:rPr lang="en-US" alt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uk-UA" alt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</a:t>
            </a:r>
            <a:r>
              <a:rPr lang="uk-UA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пари чергуються по ланцюгу. </a:t>
            </a:r>
          </a:p>
          <a:p>
            <a:pPr algn="just" eaLnBrk="1" hangingPunct="1"/>
            <a:r>
              <a:rPr lang="uk-UA" altLang="ru-RU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uk-UA" alt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Особливість </a:t>
            </a:r>
            <a:r>
              <a:rPr lang="uk-UA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чергування </a:t>
            </a:r>
            <a:r>
              <a:rPr lang="uk-UA" alt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конформацій</a:t>
            </a:r>
            <a:r>
              <a:rPr lang="uk-UA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нуклеотидних</a:t>
            </a:r>
            <a:r>
              <a:rPr lang="uk-UA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залишків:</a:t>
            </a:r>
          </a:p>
          <a:p>
            <a:pPr algn="just" eaLnBrk="1" hangingPunct="1"/>
            <a:r>
              <a:rPr lang="uk-UA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Одиниця, що повторюється  складається з 2-х пар нуклеотидів (у В і А-формах – з однієї)</a:t>
            </a:r>
          </a:p>
          <a:p>
            <a:pPr algn="just" eaLnBrk="1" hangingPunct="1"/>
            <a:r>
              <a:rPr lang="uk-UA" altLang="ru-RU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uk-UA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Відстань між парами основ</a:t>
            </a:r>
            <a:r>
              <a:rPr lang="uk-UA" altLang="ru-RU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uk-UA" alt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0,77 нм</a:t>
            </a:r>
          </a:p>
          <a:p>
            <a:pPr algn="just" eaLnBrk="1" hangingPunct="1"/>
            <a:r>
              <a:rPr lang="uk-UA" altLang="ru-RU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uk-UA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пар основ</a:t>
            </a:r>
            <a:r>
              <a:rPr lang="uk-UA" altLang="ru-RU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виток спіралі</a:t>
            </a:r>
          </a:p>
          <a:p>
            <a:pPr algn="just" eaLnBrk="1" hangingPunct="1"/>
            <a:r>
              <a:rPr lang="uk-UA" altLang="ru-RU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uk-UA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Остов молекули має </a:t>
            </a:r>
            <a:r>
              <a:rPr lang="uk-UA" alt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зигзагоподібну</a:t>
            </a:r>
            <a:r>
              <a:rPr lang="uk-UA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форму </a:t>
            </a:r>
          </a:p>
          <a:p>
            <a:pPr algn="just" eaLnBrk="1" hangingPunct="1"/>
            <a:r>
              <a:rPr lang="uk-UA" altLang="ru-RU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Спіраль </a:t>
            </a:r>
            <a:r>
              <a:rPr lang="uk-UA" altLang="ru-RU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лівозакручена</a:t>
            </a:r>
            <a:endParaRPr lang="uk-UA" altLang="ru-RU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011" name="Группа 7"/>
          <p:cNvGrpSpPr>
            <a:grpSpLocks/>
          </p:cNvGrpSpPr>
          <p:nvPr/>
        </p:nvGrpSpPr>
        <p:grpSpPr bwMode="auto">
          <a:xfrm>
            <a:off x="2470150" y="531813"/>
            <a:ext cx="1958975" cy="6299200"/>
            <a:chOff x="2208402" y="285753"/>
            <a:chExt cx="1959374" cy="6298686"/>
          </a:xfrm>
        </p:grpSpPr>
        <p:pic>
          <p:nvPicPr>
            <p:cNvPr id="9" name="Picture 5" descr="http://ars.els-cdn.com/content/image/1-s2.0-S1386947706000543-gr1.jpg"/>
            <p:cNvPicPr>
              <a:picLocks noChangeAspect="1" noChangeArrowheads="1"/>
            </p:cNvPicPr>
            <p:nvPr/>
          </p:nvPicPr>
          <p:blipFill>
            <a:blip r:embed="rId2">
              <a:lum bright="-10000" contrast="20000"/>
            </a:blip>
            <a:srcRect l="67255"/>
            <a:stretch>
              <a:fillRect/>
            </a:stretch>
          </p:blipFill>
          <p:spPr bwMode="auto">
            <a:xfrm>
              <a:off x="2208402" y="285753"/>
              <a:ext cx="1959374" cy="58446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3015" name="TextBox 11"/>
            <p:cNvSpPr txBox="1">
              <a:spLocks noChangeArrowheads="1"/>
            </p:cNvSpPr>
            <p:nvPr/>
          </p:nvSpPr>
          <p:spPr bwMode="auto">
            <a:xfrm>
              <a:off x="2636669" y="6215107"/>
              <a:ext cx="93326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ru-RU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uk-UA" altLang="ru-RU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-ДНК</a:t>
              </a:r>
              <a:endParaRPr lang="uk-UA" altLang="ru-RU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3012" name="Picture 8" descr="http://upload.wikimedia.org/wikipedia/commons/f/f5/Z-DNA_orbit_animated_small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41575"/>
            <a:ext cx="2238375" cy="419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ru-RU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uk-UA" altLang="ru-RU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-форма подвійної спіралі</a:t>
            </a:r>
            <a:endParaRPr lang="ru-RU" altLang="ru-RU" sz="25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A55142-D99C-4C60-BD1E-2370B638F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419889-CE67-4AFE-85EB-26570B5BED5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3" descr="https://upload.wikimedia.org/wikipedia/commons/thumb/b/b1/A-DNA%2C_B-DNA_and_Z-DNA.png/691px-A-DNA%2C_B-DNA_and_Z-DNA.png">
            <a:extLst>
              <a:ext uri="{FF2B5EF4-FFF2-40B4-BE49-F238E27FC236}">
                <a16:creationId xmlns:a16="http://schemas.microsoft.com/office/drawing/2014/main" id="{D7D003F7-D926-4179-8179-B56E239F42C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93520"/>
            <a:ext cx="6714628" cy="4739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1582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Відкриття нуклеїнових кислот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00250" y="457200"/>
            <a:ext cx="7143750" cy="1322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uk-UA" sz="20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 1868 р. </a:t>
            </a:r>
            <a:r>
              <a:rPr lang="uk-UA" sz="2000" b="1" kern="0" dirty="0">
                <a:latin typeface="Times New Roman" pitchFamily="18" charset="0"/>
                <a:cs typeface="Times New Roman" pitchFamily="18" charset="0"/>
              </a:rPr>
              <a:t>швейцарський біохімік </a:t>
            </a:r>
            <a:r>
              <a:rPr lang="uk-UA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Фрідріх </a:t>
            </a:r>
            <a:r>
              <a:rPr lang="uk-UA" sz="2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Мішер</a:t>
            </a:r>
            <a:r>
              <a:rPr lang="uk-UA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kern="0" dirty="0">
                <a:latin typeface="Times New Roman" pitchFamily="18" charset="0"/>
                <a:cs typeface="Times New Roman" pitchFamily="18" charset="0"/>
              </a:rPr>
              <a:t>виявив у ядрах білих кров</a:t>
            </a:r>
            <a:r>
              <a:rPr lang="en-US" sz="2000" b="1" kern="0" dirty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000" b="1" kern="0" dirty="0" err="1">
                <a:latin typeface="Times New Roman" pitchFamily="18" charset="0"/>
                <a:cs typeface="Times New Roman" pitchFamily="18" charset="0"/>
              </a:rPr>
              <a:t>яних</a:t>
            </a:r>
            <a:r>
              <a:rPr lang="uk-UA" sz="2000" b="1" kern="0" dirty="0">
                <a:latin typeface="Times New Roman" pitchFamily="18" charset="0"/>
                <a:cs typeface="Times New Roman" pitchFamily="18" charset="0"/>
              </a:rPr>
              <a:t> тілець хімічну речовину, що містила фосфор, яку він назвав нуклеїном, або нуклеїновою кислотою.</a:t>
            </a:r>
            <a:endParaRPr lang="en-US" sz="2000" b="1" kern="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100" name="Группа 7"/>
          <p:cNvGrpSpPr>
            <a:grpSpLocks/>
          </p:cNvGrpSpPr>
          <p:nvPr/>
        </p:nvGrpSpPr>
        <p:grpSpPr bwMode="auto">
          <a:xfrm>
            <a:off x="128588" y="571500"/>
            <a:ext cx="1905000" cy="2789238"/>
            <a:chOff x="115207" y="216839"/>
            <a:chExt cx="1967486" cy="2880619"/>
          </a:xfrm>
        </p:grpSpPr>
        <p:pic>
          <p:nvPicPr>
            <p:cNvPr id="6" name="Picture 7" descr="&amp;Fcy;&amp;acy;&amp;jcy;&amp;lcy;:Friedrich Miescher.jpg"/>
            <p:cNvPicPr>
              <a:picLocks noChangeAspect="1" noChangeArrowheads="1"/>
            </p:cNvPicPr>
            <p:nvPr/>
          </p:nvPicPr>
          <p:blipFill>
            <a:blip r:embed="rId2"/>
            <a:srcRect t="2649" b="7930"/>
            <a:stretch>
              <a:fillRect/>
            </a:stretch>
          </p:blipFill>
          <p:spPr bwMode="auto">
            <a:xfrm>
              <a:off x="146358" y="216839"/>
              <a:ext cx="1823204" cy="22313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106" name="TextBox 6"/>
            <p:cNvSpPr txBox="1">
              <a:spLocks noChangeArrowheads="1"/>
            </p:cNvSpPr>
            <p:nvPr/>
          </p:nvSpPr>
          <p:spPr bwMode="auto">
            <a:xfrm>
              <a:off x="115207" y="2430002"/>
              <a:ext cx="1967486" cy="66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uk-UA" altLang="ru-RU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Фрідріх Мішер (1844-1895)</a:t>
              </a:r>
              <a:endParaRPr lang="uk-UA" altLang="ru-RU"/>
            </a:p>
          </p:txBody>
        </p:sp>
      </p:grpSp>
      <p:pic>
        <p:nvPicPr>
          <p:cNvPr id="5125" name="Picture 5" descr="Full-size image"/>
          <p:cNvPicPr>
            <a:picLocks noChangeAspect="1" noChangeArrowheads="1"/>
          </p:cNvPicPr>
          <p:nvPr/>
        </p:nvPicPr>
        <p:blipFill>
          <a:blip r:embed="rId3">
            <a:lum bright="-20000" contrast="10000"/>
          </a:blip>
          <a:srcRect/>
          <a:stretch>
            <a:fillRect/>
          </a:stretch>
        </p:blipFill>
        <p:spPr bwMode="auto">
          <a:xfrm>
            <a:off x="176213" y="3836988"/>
            <a:ext cx="828675" cy="2879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02" name="TextBox 7"/>
          <p:cNvSpPr txBox="1">
            <a:spLocks noChangeArrowheads="1"/>
          </p:cNvSpPr>
          <p:nvPr/>
        </p:nvSpPr>
        <p:spPr bwMode="auto">
          <a:xfrm>
            <a:off x="1000125" y="5862638"/>
            <a:ext cx="8143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uk-UA" altLang="ru-RU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Скляна пробірка з нуклеїном, виділеним Ф. Мішером із сперми лосося під час роботи в Базельському університеті. На вицвілій етикетці написано </a:t>
            </a:r>
            <a:r>
              <a:rPr lang="en-US" altLang="ru-RU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“Nuclein aus Lachssperma, F. Miescher” (</a:t>
            </a:r>
            <a:r>
              <a:rPr lang="uk-UA" altLang="ru-RU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Нуклеїн зі сперми лолося</a:t>
            </a:r>
            <a:r>
              <a:rPr lang="en-US" altLang="ru-RU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altLang="ru-RU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en-US" altLang="ru-RU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altLang="ru-RU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Мішер</a:t>
            </a:r>
            <a:r>
              <a:rPr lang="en-US" altLang="ru-RU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uk-UA" altLang="ru-RU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00125" y="3748088"/>
            <a:ext cx="8143875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uk-UA" sz="2000" b="1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Восени 1</a:t>
            </a:r>
            <a:r>
              <a:rPr lang="en-US" sz="2000" b="1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871</a:t>
            </a:r>
            <a:r>
              <a:rPr lang="uk-UA" sz="2000" b="1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р. </a:t>
            </a:r>
            <a:r>
              <a:rPr lang="uk-UA" sz="2000" b="1" kern="0" dirty="0">
                <a:latin typeface="Times New Roman" pitchFamily="18" charset="0"/>
                <a:cs typeface="Times New Roman" pitchFamily="18" charset="0"/>
              </a:rPr>
              <a:t>він розпочав роботу зі спермою лосося і розробив ряд методів для виділення нуклеїну (опубліковані після смерті </a:t>
            </a:r>
            <a:br>
              <a:rPr lang="en-US" sz="2000" b="1" kern="0" dirty="0">
                <a:latin typeface="Times New Roman" pitchFamily="18" charset="0"/>
                <a:cs typeface="Times New Roman" pitchFamily="18" charset="0"/>
              </a:rPr>
            </a:br>
            <a:r>
              <a:rPr lang="uk-UA" sz="2000" b="1" kern="0" dirty="0">
                <a:latin typeface="Times New Roman" pitchFamily="18" charset="0"/>
                <a:cs typeface="Times New Roman" pitchFamily="18" charset="0"/>
              </a:rPr>
              <a:t>Ф. </a:t>
            </a:r>
            <a:r>
              <a:rPr lang="uk-UA" sz="2000" b="1" kern="0" dirty="0" err="1">
                <a:latin typeface="Times New Roman" pitchFamily="18" charset="0"/>
                <a:cs typeface="Times New Roman" pitchFamily="18" charset="0"/>
              </a:rPr>
              <a:t>Мішера</a:t>
            </a:r>
            <a:r>
              <a:rPr lang="uk-UA" sz="2000" b="1" kern="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kern="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sz="2000" b="1" kern="0" dirty="0">
                <a:latin typeface="Times New Roman" pitchFamily="18" charset="0"/>
                <a:cs typeface="Times New Roman" pitchFamily="18" charset="0"/>
              </a:rPr>
              <a:t> які дозволили йому отримати значну кількість очищеного нуклеїну.</a:t>
            </a:r>
            <a:endParaRPr lang="ru-RU" sz="2000" b="1" kern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7" name="Picture 7" descr="http://image.tutorvista.com/content/feed/u1713/DNA%20in%20nucleus.jpg"/>
          <p:cNvPicPr>
            <a:picLocks noChangeAspect="1" noChangeArrowheads="1"/>
          </p:cNvPicPr>
          <p:nvPr/>
        </p:nvPicPr>
        <p:blipFill>
          <a:blip r:embed="rId4">
            <a:lum bright="30000" contrast="30000"/>
          </a:blip>
          <a:srcRect/>
          <a:stretch>
            <a:fillRect/>
          </a:stretch>
        </p:blipFill>
        <p:spPr bwMode="auto">
          <a:xfrm>
            <a:off x="4121150" y="1554163"/>
            <a:ext cx="1593850" cy="2160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uk-UA" altLang="ru-RU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Денатурація</a:t>
            </a:r>
            <a:r>
              <a:rPr lang="uk-UA" altLang="ru-RU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(дисоціація) дволанцюгової ДНК при підвищенні температури розчину та ренатурація (реасоціація) двох комплементарних ланцюгів при охолодженні</a:t>
            </a:r>
            <a:endParaRPr lang="ru-RU" alt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083" name="Группа 6"/>
          <p:cNvGrpSpPr>
            <a:grpSpLocks/>
          </p:cNvGrpSpPr>
          <p:nvPr/>
        </p:nvGrpSpPr>
        <p:grpSpPr bwMode="auto">
          <a:xfrm>
            <a:off x="2335213" y="1098550"/>
            <a:ext cx="4419600" cy="5545138"/>
            <a:chOff x="1676354" y="786007"/>
            <a:chExt cx="4420097" cy="5545491"/>
          </a:xfrm>
        </p:grpSpPr>
        <p:pic>
          <p:nvPicPr>
            <p:cNvPr id="46084" name="Picture 8" descr="http://2.bp.blogspot.com/-qCGaEKt0aIw/TyLQWfTs-6I/AAAAAAAAMHY/FhgJ13eKy74/s1600/DNA%2Bdenaturation%2Brenaturation.bmp"/>
            <p:cNvPicPr>
              <a:picLocks noChangeAspect="1" noChangeArrowheads="1"/>
            </p:cNvPicPr>
            <p:nvPr/>
          </p:nvPicPr>
          <p:blipFill>
            <a:blip r:embed="rId2">
              <a:lum bright="-10000" contrast="40000"/>
            </a:blip>
            <a:srcRect b="3721"/>
            <a:stretch>
              <a:fillRect/>
            </a:stretch>
          </p:blipFill>
          <p:spPr bwMode="auto">
            <a:xfrm>
              <a:off x="1676354" y="786007"/>
              <a:ext cx="4420097" cy="55454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6085" name="Rectangle 4"/>
            <p:cNvSpPr>
              <a:spLocks noChangeArrowheads="1"/>
            </p:cNvSpPr>
            <p:nvPr/>
          </p:nvSpPr>
          <p:spPr bwMode="auto">
            <a:xfrm>
              <a:off x="2714612" y="825712"/>
              <a:ext cx="785805" cy="5000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uk-UA" altLang="ru-RU" sz="15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Нативна</a:t>
              </a:r>
            </a:p>
            <a:p>
              <a:pPr algn="ctr" eaLnBrk="1" hangingPunct="1"/>
              <a:r>
                <a:rPr lang="uk-UA" altLang="ru-RU" sz="15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ДНК</a:t>
              </a:r>
              <a:endParaRPr lang="ru-RU" altLang="ru-RU" sz="1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086" name="Rectangle 5"/>
            <p:cNvSpPr>
              <a:spLocks noChangeArrowheads="1"/>
            </p:cNvSpPr>
            <p:nvPr/>
          </p:nvSpPr>
          <p:spPr bwMode="auto">
            <a:xfrm>
              <a:off x="4214799" y="2065333"/>
              <a:ext cx="1214457" cy="7207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uk-UA" altLang="ru-RU" sz="15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Частково</a:t>
              </a:r>
            </a:p>
            <a:p>
              <a:pPr algn="ctr" eaLnBrk="1" hangingPunct="1"/>
              <a:r>
                <a:rPr lang="uk-UA" altLang="ru-RU" sz="15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денатурована</a:t>
              </a:r>
            </a:p>
            <a:p>
              <a:pPr algn="ctr" eaLnBrk="1" hangingPunct="1"/>
              <a:r>
                <a:rPr lang="uk-UA" altLang="ru-RU" sz="15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ДНК</a:t>
              </a:r>
              <a:endParaRPr lang="ru-RU" altLang="ru-RU" sz="1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087" name="Rectangle 6"/>
            <p:cNvSpPr>
              <a:spLocks noChangeArrowheads="1"/>
            </p:cNvSpPr>
            <p:nvPr/>
          </p:nvSpPr>
          <p:spPr bwMode="auto">
            <a:xfrm>
              <a:off x="4071934" y="3857628"/>
              <a:ext cx="1357322" cy="6429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uk-UA" altLang="ru-RU" sz="15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Повністю</a:t>
              </a:r>
            </a:p>
            <a:p>
              <a:pPr algn="ctr" eaLnBrk="1" hangingPunct="1"/>
              <a:r>
                <a:rPr lang="uk-UA" altLang="ru-RU" sz="15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денатурована </a:t>
              </a:r>
            </a:p>
            <a:p>
              <a:pPr algn="ctr" eaLnBrk="1" hangingPunct="1"/>
              <a:r>
                <a:rPr lang="uk-UA" altLang="ru-RU" sz="15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ДНК</a:t>
              </a:r>
              <a:endParaRPr lang="ru-RU" altLang="ru-RU" sz="1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2457CF-589D-4218-8960-A24084D1D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158" y="0"/>
            <a:ext cx="8229600" cy="54864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</a:rPr>
              <a:t>Білково-нуклеїнові взаємодії</a:t>
            </a:r>
            <a:endParaRPr lang="ru-UA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EBF385-B69E-4FF0-9212-ADD2F3F0442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UA" dirty="0"/>
          </a:p>
        </p:txBody>
      </p:sp>
      <p:pic>
        <p:nvPicPr>
          <p:cNvPr id="4" name="Рисунок 3" descr="https://narodna-osvita.com.ua/uploads/genetyka/genetyka-7.png">
            <a:extLst>
              <a:ext uri="{FF2B5EF4-FFF2-40B4-BE49-F238E27FC236}">
                <a16:creationId xmlns:a16="http://schemas.microsoft.com/office/drawing/2014/main" id="{423E0A54-169E-4B23-89D3-1F3C528C1A5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48640"/>
            <a:ext cx="6210572" cy="49377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D19ED8F-7DA4-447B-9648-51E649D08D65}"/>
              </a:ext>
            </a:extLst>
          </p:cNvPr>
          <p:cNvSpPr/>
          <p:nvPr/>
        </p:nvSpPr>
        <p:spPr>
          <a:xfrm>
            <a:off x="179512" y="5622473"/>
            <a:ext cx="8964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2C2C2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uk-UA" dirty="0">
                <a:solidFill>
                  <a:srgbClr val="2C2C2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Приклади білково-нуклеїнових комплексів: </a:t>
            </a:r>
            <a:r>
              <a:rPr lang="uk-UA" dirty="0" err="1">
                <a:solidFill>
                  <a:srgbClr val="2C2C2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димер</a:t>
            </a:r>
            <a:r>
              <a:rPr lang="uk-UA" dirty="0">
                <a:solidFill>
                  <a:srgbClr val="2C2C2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dirty="0" err="1">
                <a:solidFill>
                  <a:srgbClr val="2C2C2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гістонів</a:t>
            </a:r>
            <a:r>
              <a:rPr lang="uk-UA" dirty="0">
                <a:solidFill>
                  <a:srgbClr val="2C2C2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Н3-Н4 (а); </a:t>
            </a:r>
            <a:r>
              <a:rPr lang="uk-UA" dirty="0" err="1">
                <a:solidFill>
                  <a:srgbClr val="2C2C2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лейциновий</a:t>
            </a:r>
            <a:r>
              <a:rPr lang="uk-UA" dirty="0">
                <a:solidFill>
                  <a:srgbClr val="2C2C2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зіпер (б); </a:t>
            </a:r>
            <a:r>
              <a:rPr lang="uk-UA" dirty="0" err="1">
                <a:solidFill>
                  <a:srgbClr val="2C2C2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катаболічний</a:t>
            </a:r>
            <a:r>
              <a:rPr lang="uk-UA" dirty="0">
                <a:solidFill>
                  <a:srgbClr val="2C2C2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dirty="0" err="1">
                <a:solidFill>
                  <a:srgbClr val="2C2C2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активаторний</a:t>
            </a:r>
            <a:r>
              <a:rPr lang="uk-UA" dirty="0">
                <a:solidFill>
                  <a:srgbClr val="2C2C2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білок (в); білок із цинковими пальцями (г). Зображення створено за допомогою програми </a:t>
            </a:r>
            <a:r>
              <a:rPr lang="uk-UA" dirty="0" err="1">
                <a:solidFill>
                  <a:srgbClr val="2C2C2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PyMOL</a:t>
            </a:r>
            <a:r>
              <a:rPr lang="uk-UA" dirty="0">
                <a:solidFill>
                  <a:srgbClr val="2C2C2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(http://www.pymol.org/), використано структури з </a:t>
            </a:r>
            <a:r>
              <a:rPr lang="uk-UA" dirty="0" err="1">
                <a:solidFill>
                  <a:srgbClr val="2C2C2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Protein</a:t>
            </a:r>
            <a:r>
              <a:rPr lang="uk-UA" dirty="0">
                <a:solidFill>
                  <a:srgbClr val="2C2C2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dirty="0" err="1">
                <a:solidFill>
                  <a:srgbClr val="2C2C2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Data</a:t>
            </a:r>
            <a:r>
              <a:rPr lang="uk-UA" dirty="0">
                <a:solidFill>
                  <a:srgbClr val="2C2C2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dirty="0" err="1">
                <a:solidFill>
                  <a:srgbClr val="2C2C2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Bank</a:t>
            </a:r>
            <a:r>
              <a:rPr lang="uk-UA" dirty="0">
                <a:solidFill>
                  <a:srgbClr val="2C2C2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із кодами 1AOI, 1NWQ, 1CGP, 1ZAA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734954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3851920" y="0"/>
            <a:ext cx="52920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1700808"/>
            <a:ext cx="38519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/>
              <a:t>Біологічна</a:t>
            </a:r>
            <a:r>
              <a:rPr lang="ru-RU" sz="2400" dirty="0"/>
              <a:t> роль ДНК  </a:t>
            </a:r>
            <a:r>
              <a:rPr lang="ru-RU" sz="2400" dirty="0" err="1"/>
              <a:t>полягає</a:t>
            </a:r>
            <a:r>
              <a:rPr lang="ru-RU" sz="2400" dirty="0"/>
              <a:t> в </a:t>
            </a:r>
            <a:r>
              <a:rPr lang="ru-RU" sz="2400" dirty="0" err="1"/>
              <a:t>зберіганні</a:t>
            </a:r>
            <a:r>
              <a:rPr lang="ru-RU" sz="2400" dirty="0"/>
              <a:t>, </a:t>
            </a:r>
            <a:r>
              <a:rPr lang="ru-RU" sz="2400" dirty="0" err="1"/>
              <a:t>реалізації</a:t>
            </a:r>
            <a:r>
              <a:rPr lang="ru-RU" sz="2400" dirty="0"/>
              <a:t> та </a:t>
            </a:r>
            <a:r>
              <a:rPr lang="ru-RU" sz="2400" dirty="0" err="1"/>
              <a:t>передачі</a:t>
            </a:r>
            <a:r>
              <a:rPr lang="ru-RU" sz="2400" dirty="0"/>
              <a:t> </a:t>
            </a:r>
            <a:r>
              <a:rPr lang="ru-RU" sz="2400" dirty="0" err="1"/>
              <a:t>спадкової</a:t>
            </a:r>
            <a:r>
              <a:rPr lang="ru-RU" sz="2400" dirty="0"/>
              <a:t> </a:t>
            </a:r>
            <a:r>
              <a:rPr lang="ru-RU" sz="2400" dirty="0" err="1"/>
              <a:t>інформації</a:t>
            </a:r>
            <a:r>
              <a:rPr lang="ru-RU" sz="2400" dirty="0"/>
              <a:t>, «</a:t>
            </a:r>
            <a:r>
              <a:rPr lang="ru-RU" sz="2400" dirty="0" err="1"/>
              <a:t>записаної</a:t>
            </a:r>
            <a:r>
              <a:rPr lang="ru-RU" sz="2400" dirty="0"/>
              <a:t>»  у </a:t>
            </a:r>
            <a:r>
              <a:rPr lang="ru-RU" sz="2400" dirty="0" err="1"/>
              <a:t>вигляді</a:t>
            </a:r>
            <a:r>
              <a:rPr lang="ru-RU" sz="2400" dirty="0"/>
              <a:t> </a:t>
            </a:r>
            <a:r>
              <a:rPr lang="ru-RU" sz="2400" dirty="0" err="1"/>
              <a:t>послідовності</a:t>
            </a:r>
            <a:r>
              <a:rPr lang="ru-RU" sz="2400" dirty="0"/>
              <a:t> нуклеотидів – т</a:t>
            </a:r>
            <a:r>
              <a:rPr lang="uk-UA" sz="2400" dirty="0" err="1"/>
              <a:t>ак</a:t>
            </a:r>
            <a:r>
              <a:rPr lang="uk-UA" sz="2400" dirty="0"/>
              <a:t> званого</a:t>
            </a:r>
            <a:r>
              <a:rPr lang="ru-RU" sz="2400" dirty="0"/>
              <a:t> </a:t>
            </a:r>
            <a:r>
              <a:rPr lang="ru-RU" sz="2400" dirty="0" err="1"/>
              <a:t>генетичного</a:t>
            </a:r>
            <a:r>
              <a:rPr lang="ru-RU" sz="2400" dirty="0"/>
              <a:t> коду. </a:t>
            </a:r>
            <a:endParaRPr lang="uk-UA" sz="2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Клетка, молекула, ДНК - микромир человека, жизнь внутри организма">
            <a:extLst>
              <a:ext uri="{FF2B5EF4-FFF2-40B4-BE49-F238E27FC236}">
                <a16:creationId xmlns:a16="http://schemas.microsoft.com/office/drawing/2014/main" id="{69CAF366-CF34-4B55-9943-E445BBF90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68" y="4273509"/>
            <a:ext cx="3117273" cy="21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Генетичний код — Вікіпедія">
            <a:extLst>
              <a:ext uri="{FF2B5EF4-FFF2-40B4-BE49-F238E27FC236}">
                <a16:creationId xmlns:a16="http://schemas.microsoft.com/office/drawing/2014/main" id="{0F68F28A-261A-4AC9-A5AA-F325E086BE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5" y="76286"/>
            <a:ext cx="4514975" cy="335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Практична робота №2. Розв'язування елементарних вправ із реплікації,  транскрипції та трансляції | Тест з біології – «На Урок»">
            <a:extLst>
              <a:ext uri="{FF2B5EF4-FFF2-40B4-BE49-F238E27FC236}">
                <a16:creationId xmlns:a16="http://schemas.microsoft.com/office/drawing/2014/main" id="{73573270-872C-42C1-BB7E-6E3B8F44E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-3560"/>
            <a:ext cx="3622737" cy="331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9B3CA36-EDE9-47D9-80B8-9865FC950B2A}"/>
              </a:ext>
            </a:extLst>
          </p:cNvPr>
          <p:cNvSpPr/>
          <p:nvPr/>
        </p:nvSpPr>
        <p:spPr>
          <a:xfrm>
            <a:off x="4486833" y="355696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err="1"/>
              <a:t>Генетичний</a:t>
            </a:r>
            <a:r>
              <a:rPr lang="ru-RU" sz="2400" dirty="0"/>
              <a:t> код - система </a:t>
            </a:r>
            <a:r>
              <a:rPr lang="ru-RU" sz="2400" dirty="0" err="1"/>
              <a:t>запису</a:t>
            </a:r>
            <a:r>
              <a:rPr lang="ru-RU" sz="2400" dirty="0"/>
              <a:t> </a:t>
            </a:r>
            <a:r>
              <a:rPr lang="ru-RU" sz="2400" dirty="0" err="1"/>
              <a:t>генетичної</a:t>
            </a:r>
            <a:r>
              <a:rPr lang="ru-RU" sz="2400" dirty="0"/>
              <a:t> </a:t>
            </a:r>
            <a:r>
              <a:rPr lang="ru-RU" sz="2400" dirty="0" err="1"/>
              <a:t>інформації</a:t>
            </a:r>
            <a:r>
              <a:rPr lang="ru-RU" sz="2400" dirty="0"/>
              <a:t> про </a:t>
            </a:r>
            <a:r>
              <a:rPr lang="ru-RU" sz="2400" dirty="0" err="1"/>
              <a:t>будову</a:t>
            </a:r>
            <a:r>
              <a:rPr lang="ru-RU" sz="2400" dirty="0"/>
              <a:t> </a:t>
            </a:r>
            <a:r>
              <a:rPr lang="ru-RU" sz="2400" dirty="0" err="1"/>
              <a:t>білків</a:t>
            </a:r>
            <a:r>
              <a:rPr lang="ru-RU" sz="2400" dirty="0"/>
              <a:t> у ДНК у </a:t>
            </a:r>
            <a:r>
              <a:rPr lang="ru-RU" sz="2400" dirty="0" err="1"/>
              <a:t>вигляді</a:t>
            </a:r>
            <a:r>
              <a:rPr lang="ru-RU" sz="2400" dirty="0"/>
              <a:t> </a:t>
            </a:r>
            <a:r>
              <a:rPr lang="ru-RU" sz="2400" dirty="0" err="1"/>
              <a:t>певної</a:t>
            </a:r>
            <a:r>
              <a:rPr lang="ru-RU" sz="2400" dirty="0"/>
              <a:t> </a:t>
            </a:r>
            <a:r>
              <a:rPr lang="ru-RU" sz="2400" dirty="0" err="1"/>
              <a:t>послідовності</a:t>
            </a:r>
            <a:r>
              <a:rPr lang="ru-RU" sz="2400" dirty="0"/>
              <a:t> </a:t>
            </a:r>
            <a:r>
              <a:rPr lang="ru-RU" sz="2400" dirty="0" err="1"/>
              <a:t>нуклеотидів</a:t>
            </a:r>
            <a:r>
              <a:rPr lang="ru-RU" sz="2400" dirty="0"/>
              <a:t>.</a:t>
            </a:r>
            <a:endParaRPr lang="ru-UA" sz="24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17EDD21-6A52-4B56-A842-2C9EF7302D3B}"/>
              </a:ext>
            </a:extLst>
          </p:cNvPr>
          <p:cNvSpPr/>
          <p:nvPr/>
        </p:nvSpPr>
        <p:spPr>
          <a:xfrm>
            <a:off x="4944423" y="5285891"/>
            <a:ext cx="116769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50" dirty="0" err="1"/>
              <a:t>Транскрипція</a:t>
            </a:r>
            <a:endParaRPr lang="ru-UA" sz="135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1706BAF-E3CE-4D24-B798-FB385FAD69B0}"/>
              </a:ext>
            </a:extLst>
          </p:cNvPr>
          <p:cNvSpPr/>
          <p:nvPr/>
        </p:nvSpPr>
        <p:spPr>
          <a:xfrm>
            <a:off x="4944423" y="5805264"/>
            <a:ext cx="98334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50" dirty="0" err="1"/>
              <a:t>Трансляція</a:t>
            </a:r>
            <a:endParaRPr lang="ru-UA" sz="1350" dirty="0"/>
          </a:p>
        </p:txBody>
      </p:sp>
    </p:spTree>
    <p:extLst>
      <p:ext uri="{BB962C8B-B14F-4D97-AF65-F5344CB8AC3E}">
        <p14:creationId xmlns:p14="http://schemas.microsoft.com/office/powerpoint/2010/main" val="19539895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52FD347-A9F3-4824-97A4-0E46CD44C819}"/>
              </a:ext>
            </a:extLst>
          </p:cNvPr>
          <p:cNvSpPr/>
          <p:nvPr/>
        </p:nvSpPr>
        <p:spPr>
          <a:xfrm>
            <a:off x="888716" y="188640"/>
            <a:ext cx="73665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СТРУКТУРНА ОРГАНІЗАЦІЯ ДНК У КЛІТИНАХ</a:t>
            </a:r>
            <a:endParaRPr lang="ru-UA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11B672D-597C-434F-9ABF-8AB570B42CDF}"/>
              </a:ext>
            </a:extLst>
          </p:cNvPr>
          <p:cNvSpPr/>
          <p:nvPr/>
        </p:nvSpPr>
        <p:spPr>
          <a:xfrm>
            <a:off x="566350" y="1854116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існує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клітинному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ядрі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вигляді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складного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нуклеопротеїнового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комплексу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хроматину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Нуклеопротеїновий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містить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одну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гігантську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лінійну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молекулу ДНК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хромосомою.</a:t>
            </a:r>
            <a:endParaRPr lang="ru-UA" sz="2400" b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FE4E808-960C-4AD0-AFF4-F7AAAF50CE62}"/>
              </a:ext>
            </a:extLst>
          </p:cNvPr>
          <p:cNvSpPr/>
          <p:nvPr/>
        </p:nvSpPr>
        <p:spPr>
          <a:xfrm>
            <a:off x="746370" y="836712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Загальна</a:t>
            </a:r>
            <a:r>
              <a:rPr lang="ru-RU" sz="2400" dirty="0"/>
              <a:t> </a:t>
            </a:r>
            <a:r>
              <a:rPr lang="ru-RU" sz="2400" dirty="0" err="1"/>
              <a:t>довжина</a:t>
            </a:r>
            <a:r>
              <a:rPr lang="ru-RU" sz="2400" dirty="0"/>
              <a:t> ДНК у </a:t>
            </a:r>
            <a:r>
              <a:rPr lang="ru-RU" sz="2400" dirty="0" err="1"/>
              <a:t>ядрі</a:t>
            </a:r>
            <a:r>
              <a:rPr lang="ru-RU" sz="2400" dirty="0"/>
              <a:t> </a:t>
            </a:r>
            <a:r>
              <a:rPr lang="ru-RU" sz="2400" dirty="0" err="1"/>
              <a:t>еукаріотичної</a:t>
            </a:r>
            <a:r>
              <a:rPr lang="ru-RU" sz="2400" dirty="0"/>
              <a:t> </a:t>
            </a:r>
            <a:r>
              <a:rPr lang="ru-RU" sz="2400" dirty="0" err="1"/>
              <a:t>клітини</a:t>
            </a:r>
            <a:r>
              <a:rPr lang="ru-RU" sz="2400" dirty="0"/>
              <a:t> </a:t>
            </a:r>
            <a:r>
              <a:rPr lang="uk-UA" sz="2400" dirty="0"/>
              <a:t>-</a:t>
            </a:r>
            <a:r>
              <a:rPr lang="en-US" sz="2400" dirty="0"/>
              <a:t> </a:t>
            </a:r>
            <a:r>
              <a:rPr lang="ru-RU" sz="2400" dirty="0" err="1"/>
              <a:t>близько</a:t>
            </a:r>
            <a:r>
              <a:rPr lang="ru-RU" sz="2400" dirty="0"/>
              <a:t> 2 м. </a:t>
            </a:r>
            <a:r>
              <a:rPr lang="ru-RU" sz="2400" dirty="0" err="1"/>
              <a:t>Така</a:t>
            </a:r>
            <a:r>
              <a:rPr lang="ru-RU" sz="2400" dirty="0"/>
              <a:t> </a:t>
            </a:r>
            <a:r>
              <a:rPr lang="ru-RU" sz="2400" dirty="0" err="1"/>
              <a:t>кількість</a:t>
            </a:r>
            <a:r>
              <a:rPr lang="ru-RU" sz="2400" dirty="0"/>
              <a:t> ДНК </a:t>
            </a:r>
            <a:r>
              <a:rPr lang="ru-RU" sz="2400" dirty="0" err="1"/>
              <a:t>вимагає</a:t>
            </a:r>
            <a:r>
              <a:rPr lang="ru-RU" sz="2400" dirty="0"/>
              <a:t> </a:t>
            </a:r>
            <a:r>
              <a:rPr lang="ru-RU" sz="2400" dirty="0" err="1"/>
              <a:t>її</a:t>
            </a:r>
            <a:r>
              <a:rPr lang="ru-RU" sz="2400" dirty="0"/>
              <a:t> </a:t>
            </a:r>
            <a:r>
              <a:rPr lang="ru-RU" sz="2400" dirty="0" err="1"/>
              <a:t>щільної</a:t>
            </a:r>
            <a:r>
              <a:rPr lang="ru-RU" sz="2400" dirty="0"/>
              <a:t> упаковки.</a:t>
            </a:r>
            <a:endParaRPr lang="ru-UA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7C2853-32D2-4C44-819C-E0A57A5EAB34}"/>
              </a:ext>
            </a:extLst>
          </p:cNvPr>
          <p:cNvPicPr/>
          <p:nvPr/>
        </p:nvPicPr>
        <p:blipFill rotWithShape="1">
          <a:blip r:embed="rId2"/>
          <a:srcRect l="24885" t="22577" r="23420" b="3535"/>
          <a:stretch/>
        </p:blipFill>
        <p:spPr bwMode="auto">
          <a:xfrm>
            <a:off x="751633" y="4332097"/>
            <a:ext cx="3936778" cy="24231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AFED6B-568B-4100-A7A4-0BB0A46D918C}"/>
              </a:ext>
            </a:extLst>
          </p:cNvPr>
          <p:cNvSpPr/>
          <p:nvPr/>
        </p:nvSpPr>
        <p:spPr>
          <a:xfrm>
            <a:off x="5517650" y="4437112"/>
            <a:ext cx="3293616" cy="1855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Мітотичні хромосоми (а) субтропічної пальми </a:t>
            </a:r>
            <a:r>
              <a:rPr lang="uk-UA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Voanioala</a:t>
            </a:r>
            <a:r>
              <a:rPr lang="uk-UA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gerardii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(2n = 596), б – </a:t>
            </a:r>
            <a:r>
              <a:rPr lang="uk-UA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Brachycome</a:t>
            </a:r>
            <a:r>
              <a:rPr lang="uk-UA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dichromosomatica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(2n = 4) та в –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мурахи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Myrmecia</a:t>
            </a:r>
            <a:r>
              <a:rPr lang="uk-UA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pilosa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(2n = 2).</a:t>
            </a:r>
            <a:endParaRPr lang="ru-UA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6330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99392"/>
            <a:ext cx="8229600" cy="990600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FF0000"/>
                </a:solidFill>
              </a:rPr>
              <a:t>Рівні </a:t>
            </a:r>
            <a:r>
              <a:rPr lang="uk-UA" b="1" dirty="0" err="1">
                <a:solidFill>
                  <a:srgbClr val="FF0000"/>
                </a:solidFill>
              </a:rPr>
              <a:t>компактизації</a:t>
            </a:r>
            <a:r>
              <a:rPr lang="uk-UA" b="1" dirty="0">
                <a:solidFill>
                  <a:srgbClr val="FF0000"/>
                </a:solidFill>
              </a:rPr>
              <a:t> хроматину</a:t>
            </a:r>
          </a:p>
        </p:txBody>
      </p:sp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31776" t="22160" r="25233" b="18283"/>
          <a:stretch>
            <a:fillRect/>
          </a:stretch>
        </p:blipFill>
        <p:spPr bwMode="auto">
          <a:xfrm>
            <a:off x="1619672" y="1268760"/>
            <a:ext cx="6037172" cy="5348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257" y="19096"/>
            <a:ext cx="8964488" cy="501109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1 – </a:t>
            </a: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нуклеосомний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рівень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спіралізації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гістоновий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435" name="Содержимое 2"/>
          <p:cNvSpPr>
            <a:spLocks noGrp="1"/>
          </p:cNvSpPr>
          <p:nvPr>
            <p:ph sz="quarter" idx="1"/>
          </p:nvPr>
        </p:nvSpPr>
        <p:spPr>
          <a:xfrm>
            <a:off x="154124" y="1449858"/>
            <a:ext cx="4957762" cy="5214938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altLang="ru-RU" dirty="0"/>
          </a:p>
        </p:txBody>
      </p:sp>
      <p:pic>
        <p:nvPicPr>
          <p:cNvPr id="18437" name="Picture 5" descr="C:\Users\Dell\Desktop\Хроматин\Nucleoso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962" y="3789983"/>
            <a:ext cx="3121425" cy="2790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s://narodna-osvita.com.ua/uploads/genetyka/genetyka-11.png">
            <a:extLst>
              <a:ext uri="{FF2B5EF4-FFF2-40B4-BE49-F238E27FC236}">
                <a16:creationId xmlns:a16="http://schemas.microsoft.com/office/drawing/2014/main" id="{3027C45E-AB71-43C7-BC55-DFFC47849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877" y="548680"/>
            <a:ext cx="4287999" cy="302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97531FC6-68C8-475D-8852-55D0A5AB29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00436"/>
              </p:ext>
            </p:extLst>
          </p:nvPr>
        </p:nvGraphicFramePr>
        <p:xfrm>
          <a:off x="-4410" y="631644"/>
          <a:ext cx="4642459" cy="4197529"/>
        </p:xfrm>
        <a:graphic>
          <a:graphicData uri="http://schemas.openxmlformats.org/drawingml/2006/table">
            <a:tbl>
              <a:tblPr/>
              <a:tblGrid>
                <a:gridCol w="647784">
                  <a:extLst>
                    <a:ext uri="{9D8B030D-6E8A-4147-A177-3AD203B41FA5}">
                      <a16:colId xmlns:a16="http://schemas.microsoft.com/office/drawing/2014/main" val="765293620"/>
                    </a:ext>
                  </a:extLst>
                </a:gridCol>
                <a:gridCol w="971678">
                  <a:extLst>
                    <a:ext uri="{9D8B030D-6E8A-4147-A177-3AD203B41FA5}">
                      <a16:colId xmlns:a16="http://schemas.microsoft.com/office/drawing/2014/main" val="4260759773"/>
                    </a:ext>
                  </a:extLst>
                </a:gridCol>
                <a:gridCol w="1079641">
                  <a:extLst>
                    <a:ext uri="{9D8B030D-6E8A-4147-A177-3AD203B41FA5}">
                      <a16:colId xmlns:a16="http://schemas.microsoft.com/office/drawing/2014/main" val="761869206"/>
                    </a:ext>
                  </a:extLst>
                </a:gridCol>
                <a:gridCol w="971678">
                  <a:extLst>
                    <a:ext uri="{9D8B030D-6E8A-4147-A177-3AD203B41FA5}">
                      <a16:colId xmlns:a16="http://schemas.microsoft.com/office/drawing/2014/main" val="140495627"/>
                    </a:ext>
                  </a:extLst>
                </a:gridCol>
                <a:gridCol w="971678">
                  <a:extLst>
                    <a:ext uri="{9D8B030D-6E8A-4147-A177-3AD203B41FA5}">
                      <a16:colId xmlns:a16="http://schemas.microsoft.com/office/drawing/2014/main" val="2742505688"/>
                    </a:ext>
                  </a:extLst>
                </a:gridCol>
              </a:tblGrid>
              <a:tr h="102502">
                <a:tc gridSpan="5">
                  <a:txBody>
                    <a:bodyPr/>
                    <a:lstStyle/>
                    <a:p>
                      <a:pPr algn="ctr"/>
                      <a:r>
                        <a:rPr lang="ru-RU" sz="1800" dirty="0" err="1">
                          <a:highlight>
                            <a:srgbClr val="FFFF00"/>
                          </a:highlight>
                        </a:rPr>
                        <a:t>Властивості</a:t>
                      </a:r>
                      <a:r>
                        <a:rPr lang="ru-RU" sz="1800" dirty="0"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ru-RU" sz="1800" dirty="0" err="1">
                          <a:highlight>
                            <a:srgbClr val="FFFF00"/>
                          </a:highlight>
                        </a:rPr>
                        <a:t>основних</a:t>
                      </a:r>
                      <a:r>
                        <a:rPr lang="ru-RU" sz="1800" dirty="0"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ru-RU" sz="1800" dirty="0" err="1">
                          <a:highlight>
                            <a:srgbClr val="FFFF00"/>
                          </a:highlight>
                        </a:rPr>
                        <a:t>класів</a:t>
                      </a:r>
                      <a:r>
                        <a:rPr lang="ru-RU" sz="1800" dirty="0"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ru-RU" sz="1800" dirty="0" err="1">
                          <a:highlight>
                            <a:srgbClr val="FFFF00"/>
                          </a:highlight>
                        </a:rPr>
                        <a:t>гістонів</a:t>
                      </a:r>
                      <a:endParaRPr lang="ru-RU" sz="1800" dirty="0">
                        <a:highlight>
                          <a:srgbClr val="FFFF00"/>
                        </a:highlight>
                      </a:endParaRPr>
                    </a:p>
                  </a:txBody>
                  <a:tcPr marL="54557" marR="54557" marT="27279" marB="27279" anchor="ctr">
                    <a:solidFill>
                      <a:srgbClr val="F8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3005459"/>
                  </a:ext>
                </a:extLst>
              </a:tr>
              <a:tr h="1248785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err="1">
                          <a:effectLst/>
                        </a:rPr>
                        <a:t>Гістон</a:t>
                      </a:r>
                      <a:endParaRPr lang="ru-RU" sz="1600" dirty="0">
                        <a:effectLst/>
                      </a:endParaRPr>
                    </a:p>
                  </a:txBody>
                  <a:tcPr marL="54557" marR="54557" marT="27279" marB="2727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err="1">
                          <a:effectLst/>
                        </a:rPr>
                        <a:t>Молекулярна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маса</a:t>
                      </a:r>
                      <a:endParaRPr lang="ru-RU" sz="1600" dirty="0">
                        <a:effectLst/>
                      </a:endParaRPr>
                    </a:p>
                  </a:txBody>
                  <a:tcPr marL="54557" marR="54557" marT="27279" marB="2727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err="1">
                          <a:effectLst/>
                        </a:rPr>
                        <a:t>Кількість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амінокислотних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залишків</a:t>
                      </a:r>
                      <a:endParaRPr lang="ru-RU" sz="1600" dirty="0">
                        <a:effectLst/>
                      </a:endParaRPr>
                    </a:p>
                  </a:txBody>
                  <a:tcPr marL="54557" marR="54557" marT="27279" marB="2727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err="1">
                          <a:effectLst/>
                        </a:rPr>
                        <a:t>Вміст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основних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амінокислот</a:t>
                      </a:r>
                      <a:r>
                        <a:rPr lang="ru-RU" sz="1600" dirty="0">
                          <a:effectLst/>
                        </a:rPr>
                        <a:t> (% </a:t>
                      </a:r>
                      <a:r>
                        <a:rPr lang="ru-RU" sz="1600" dirty="0" err="1">
                          <a:effectLst/>
                        </a:rPr>
                        <a:t>від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загальної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кількості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амінокислот</a:t>
                      </a:r>
                      <a:r>
                        <a:rPr lang="ru-RU" sz="1600" dirty="0">
                          <a:effectLst/>
                        </a:rPr>
                        <a:t>)</a:t>
                      </a:r>
                    </a:p>
                  </a:txBody>
                  <a:tcPr marL="54557" marR="54557" marT="27279" marB="2727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1811606"/>
                  </a:ext>
                </a:extLst>
              </a:tr>
              <a:tr h="349660">
                <a:tc v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>
                          <a:effectLst/>
                        </a:rPr>
                        <a:t>Лізин</a:t>
                      </a:r>
                      <a:endParaRPr lang="ru-RU" sz="1600" dirty="0">
                        <a:effectLst/>
                      </a:endParaRPr>
                    </a:p>
                  </a:txBody>
                  <a:tcPr marL="54557" marR="54557" marT="27279" marB="2727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Аргінін</a:t>
                      </a:r>
                    </a:p>
                  </a:txBody>
                  <a:tcPr marL="54557" marR="54557" marT="27279" marB="2727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179382"/>
                  </a:ext>
                </a:extLst>
              </a:tr>
              <a:tr h="349660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H1</a:t>
                      </a:r>
                    </a:p>
                  </a:txBody>
                  <a:tcPr marL="54557" marR="54557" marT="27279" marB="2727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UA" sz="1600">
                          <a:effectLst/>
                        </a:rPr>
                        <a:t>21 130</a:t>
                      </a:r>
                    </a:p>
                  </a:txBody>
                  <a:tcPr marL="54557" marR="54557" marT="27279" marB="2727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UA" sz="1600">
                          <a:effectLst/>
                        </a:rPr>
                        <a:t>223</a:t>
                      </a:r>
                    </a:p>
                  </a:txBody>
                  <a:tcPr marL="54557" marR="54557" marT="27279" marB="2727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UA" sz="1600" dirty="0">
                          <a:effectLst/>
                        </a:rPr>
                        <a:t>29,5</a:t>
                      </a:r>
                    </a:p>
                  </a:txBody>
                  <a:tcPr marL="54557" marR="54557" marT="27279" marB="2727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UA" sz="1600">
                          <a:effectLst/>
                        </a:rPr>
                        <a:t>11,3</a:t>
                      </a:r>
                    </a:p>
                  </a:txBody>
                  <a:tcPr marL="54557" marR="54557" marT="27279" marB="2727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358665"/>
                  </a:ext>
                </a:extLst>
              </a:tr>
              <a:tr h="499514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H2A</a:t>
                      </a:r>
                    </a:p>
                  </a:txBody>
                  <a:tcPr marL="54557" marR="54557" marT="27279" marB="2727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UA" sz="1600">
                          <a:effectLst/>
                        </a:rPr>
                        <a:t>13 960</a:t>
                      </a:r>
                    </a:p>
                  </a:txBody>
                  <a:tcPr marL="54557" marR="54557" marT="27279" marB="2727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UA" sz="1600">
                          <a:effectLst/>
                        </a:rPr>
                        <a:t>129</a:t>
                      </a:r>
                    </a:p>
                  </a:txBody>
                  <a:tcPr marL="54557" marR="54557" marT="27279" marB="2727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UA" sz="1600" dirty="0">
                          <a:effectLst/>
                        </a:rPr>
                        <a:t>10,9</a:t>
                      </a:r>
                    </a:p>
                  </a:txBody>
                  <a:tcPr marL="54557" marR="54557" marT="27279" marB="2727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UA" sz="1600">
                          <a:effectLst/>
                        </a:rPr>
                        <a:t>19,3</a:t>
                      </a:r>
                    </a:p>
                  </a:txBody>
                  <a:tcPr marL="54557" marR="54557" marT="27279" marB="2727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040460"/>
                  </a:ext>
                </a:extLst>
              </a:tr>
              <a:tr h="499514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H2B</a:t>
                      </a:r>
                    </a:p>
                  </a:txBody>
                  <a:tcPr marL="54557" marR="54557" marT="27279" marB="2727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UA" sz="1600">
                          <a:effectLst/>
                        </a:rPr>
                        <a:t>13 774</a:t>
                      </a:r>
                    </a:p>
                  </a:txBody>
                  <a:tcPr marL="54557" marR="54557" marT="27279" marB="2727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UA" sz="1600">
                          <a:effectLst/>
                        </a:rPr>
                        <a:t>125</a:t>
                      </a:r>
                    </a:p>
                  </a:txBody>
                  <a:tcPr marL="54557" marR="54557" marT="27279" marB="2727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UA" sz="1600" dirty="0">
                          <a:effectLst/>
                        </a:rPr>
                        <a:t>16,0</a:t>
                      </a:r>
                    </a:p>
                  </a:txBody>
                  <a:tcPr marL="54557" marR="54557" marT="27279" marB="2727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UA" sz="1600" dirty="0">
                          <a:effectLst/>
                        </a:rPr>
                        <a:t>16,4</a:t>
                      </a:r>
                    </a:p>
                  </a:txBody>
                  <a:tcPr marL="54557" marR="54557" marT="27279" marB="2727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07419"/>
                  </a:ext>
                </a:extLst>
              </a:tr>
              <a:tr h="349660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H3</a:t>
                      </a:r>
                    </a:p>
                  </a:txBody>
                  <a:tcPr marL="54557" marR="54557" marT="27279" marB="2727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UA" sz="1600">
                          <a:effectLst/>
                        </a:rPr>
                        <a:t>15 273</a:t>
                      </a:r>
                    </a:p>
                  </a:txBody>
                  <a:tcPr marL="54557" marR="54557" marT="27279" marB="2727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UA" sz="1600" dirty="0">
                          <a:effectLst/>
                        </a:rPr>
                        <a:t>135</a:t>
                      </a:r>
                    </a:p>
                  </a:txBody>
                  <a:tcPr marL="54557" marR="54557" marT="27279" marB="2727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UA" sz="1600">
                          <a:effectLst/>
                        </a:rPr>
                        <a:t>19,6</a:t>
                      </a:r>
                    </a:p>
                  </a:txBody>
                  <a:tcPr marL="54557" marR="54557" marT="27279" marB="2727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UA" sz="1600" dirty="0">
                          <a:effectLst/>
                        </a:rPr>
                        <a:t>13,3</a:t>
                      </a:r>
                    </a:p>
                  </a:txBody>
                  <a:tcPr marL="54557" marR="54557" marT="27279" marB="2727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314253"/>
                  </a:ext>
                </a:extLst>
              </a:tr>
              <a:tr h="349660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H4</a:t>
                      </a:r>
                    </a:p>
                  </a:txBody>
                  <a:tcPr marL="54557" marR="54557" marT="27279" marB="2727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UA" sz="1600">
                          <a:effectLst/>
                        </a:rPr>
                        <a:t>11 236</a:t>
                      </a:r>
                    </a:p>
                  </a:txBody>
                  <a:tcPr marL="54557" marR="54557" marT="27279" marB="2727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UA" sz="1600" dirty="0">
                          <a:effectLst/>
                        </a:rPr>
                        <a:t>102</a:t>
                      </a:r>
                    </a:p>
                  </a:txBody>
                  <a:tcPr marL="54557" marR="54557" marT="27279" marB="2727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UA" sz="1600">
                          <a:effectLst/>
                        </a:rPr>
                        <a:t>10,8</a:t>
                      </a:r>
                    </a:p>
                  </a:txBody>
                  <a:tcPr marL="54557" marR="54557" marT="27279" marB="2727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UA" sz="1600" dirty="0">
                          <a:effectLst/>
                        </a:rPr>
                        <a:t>13,7</a:t>
                      </a:r>
                    </a:p>
                  </a:txBody>
                  <a:tcPr marL="54557" marR="54557" marT="27279" marB="2727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613854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endParaRPr lang="ru-RU" sz="1100" dirty="0">
                        <a:effectLst/>
                      </a:endParaRPr>
                    </a:p>
                  </a:txBody>
                  <a:tcPr marL="54557" marR="54557" marT="27279" marB="2727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071091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2645AA0-212E-4A52-B639-80FB1CA2B5A5}"/>
              </a:ext>
            </a:extLst>
          </p:cNvPr>
          <p:cNvSpPr/>
          <p:nvPr/>
        </p:nvSpPr>
        <p:spPr>
          <a:xfrm>
            <a:off x="522900" y="4908439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dirty="0" err="1">
                <a:latin typeface="Times New Roman" pitchFamily="18" charset="0"/>
                <a:cs typeface="Times New Roman" pitchFamily="18" charset="0"/>
              </a:rPr>
              <a:t>Збагачені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dirty="0" err="1">
                <a:latin typeface="Times New Roman" pitchFamily="18" charset="0"/>
                <a:cs typeface="Times New Roman" pitchFamily="18" charset="0"/>
              </a:rPr>
              <a:t>Arg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R)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: Н3 и Н4, </a:t>
            </a:r>
            <a:r>
              <a:rPr lang="ru-RU" altLang="ru-RU" dirty="0" err="1">
                <a:latin typeface="Times New Roman" pitchFamily="18" charset="0"/>
                <a:cs typeface="Times New Roman" pitchFamily="18" charset="0"/>
              </a:rPr>
              <a:t>найбільш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ru-RU" altLang="ru-RU" dirty="0" err="1">
                <a:latin typeface="Times New Roman" pitchFamily="18" charset="0"/>
                <a:cs typeface="Times New Roman" pitchFamily="18" charset="0"/>
              </a:rPr>
              <a:t>консервативні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  з </a:t>
            </a:r>
            <a:r>
              <a:rPr lang="ru-RU" altLang="ru-RU" dirty="0" err="1">
                <a:latin typeface="Times New Roman" pitchFamily="18" charset="0"/>
                <a:cs typeface="Times New Roman" pitchFamily="18" charset="0"/>
              </a:rPr>
              <a:t>усіх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 err="1">
                <a:latin typeface="Times New Roman" pitchFamily="18" charset="0"/>
                <a:cs typeface="Times New Roman" pitchFamily="18" charset="0"/>
              </a:rPr>
              <a:t>відомих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 err="1">
                <a:latin typeface="Times New Roman" pitchFamily="18" charset="0"/>
                <a:cs typeface="Times New Roman" pitchFamily="18" charset="0"/>
              </a:rPr>
              <a:t>білків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0"/>
              </a:spcBef>
            </a:pPr>
            <a:endParaRPr lang="en-US" alt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ru-RU" altLang="ru-RU" dirty="0" err="1">
                <a:latin typeface="Times New Roman" pitchFamily="18" charset="0"/>
                <a:cs typeface="Times New Roman" pitchFamily="18" charset="0"/>
              </a:rPr>
              <a:t>Збагачені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 err="1">
                <a:latin typeface="Times New Roman" pitchFamily="18" charset="0"/>
                <a:cs typeface="Times New Roman" pitchFamily="18" charset="0"/>
              </a:rPr>
              <a:t>лізином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(K)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dirty="0" err="1">
                <a:latin typeface="Times New Roman" pitchFamily="18" charset="0"/>
                <a:cs typeface="Times New Roman" pitchFamily="18" charset="0"/>
              </a:rPr>
              <a:t>помірно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 err="1">
                <a:latin typeface="Times New Roman" pitchFamily="18" charset="0"/>
                <a:cs typeface="Times New Roman" pitchFamily="18" charset="0"/>
              </a:rPr>
              <a:t>багаті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 Н2А та Н2В, -сильно </a:t>
            </a:r>
            <a:r>
              <a:rPr lang="ru-RU" altLang="ru-RU" dirty="0" err="1">
                <a:latin typeface="Times New Roman" pitchFamily="18" charset="0"/>
                <a:cs typeface="Times New Roman" pitchFamily="18" charset="0"/>
              </a:rPr>
              <a:t>багаті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  на </a:t>
            </a:r>
            <a:r>
              <a:rPr lang="ru-RU" altLang="ru-RU" dirty="0" err="1">
                <a:latin typeface="Times New Roman" pitchFamily="18" charset="0"/>
                <a:cs typeface="Times New Roman" pitchFamily="18" charset="0"/>
              </a:rPr>
              <a:t>лізин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H1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4609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64704"/>
            <a:ext cx="7345510" cy="572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DFFBD89-B617-413F-AC09-75BEAE847358}"/>
              </a:ext>
            </a:extLst>
          </p:cNvPr>
          <p:cNvSpPr txBox="1">
            <a:spLocks/>
          </p:cNvSpPr>
          <p:nvPr/>
        </p:nvSpPr>
        <p:spPr>
          <a:xfrm>
            <a:off x="139257" y="19096"/>
            <a:ext cx="8964488" cy="50110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Хімічна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модифікація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гістонів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6819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thepresentation.ru/img/thumbs/68d0ec8688c610769533ba115859ada0-800x.jpg">
            <a:extLst>
              <a:ext uri="{FF2B5EF4-FFF2-40B4-BE49-F238E27FC236}">
                <a16:creationId xmlns:a16="http://schemas.microsoft.com/office/drawing/2014/main" id="{E4FAA538-AF13-40D2-8FB4-8B9BDA9D19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" t="15856" r="5858" b="903"/>
          <a:stretch/>
        </p:blipFill>
        <p:spPr bwMode="auto">
          <a:xfrm>
            <a:off x="323528" y="836712"/>
            <a:ext cx="5616624" cy="384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ED3D82E-FE1F-4B87-AEBE-BC41D18FD977}"/>
              </a:ext>
            </a:extLst>
          </p:cNvPr>
          <p:cNvSpPr txBox="1">
            <a:spLocks/>
          </p:cNvSpPr>
          <p:nvPr/>
        </p:nvSpPr>
        <p:spPr>
          <a:xfrm>
            <a:off x="139257" y="19096"/>
            <a:ext cx="8964488" cy="50110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2 – </a:t>
            </a: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нуклеомерний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(</a:t>
            </a: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соленоїдний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) </a:t>
            </a: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рівень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2.png">
            <a:extLst>
              <a:ext uri="{FF2B5EF4-FFF2-40B4-BE49-F238E27FC236}">
                <a16:creationId xmlns:a16="http://schemas.microsoft.com/office/drawing/2014/main" id="{94DA9A52-F4CA-461E-9AEA-5DACAE3D244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158611"/>
            <a:ext cx="4024630" cy="1158875"/>
          </a:xfrm>
          <a:prstGeom prst="rect">
            <a:avLst/>
          </a:prstGeom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9974B311-E998-414A-BDFD-7129A96D3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UA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1AEE507-40D5-4E3F-8198-1A595FF2779C}"/>
              </a:ext>
            </a:extLst>
          </p:cNvPr>
          <p:cNvSpPr/>
          <p:nvPr/>
        </p:nvSpPr>
        <p:spPr>
          <a:xfrm>
            <a:off x="4644475" y="4999385"/>
            <a:ext cx="41759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Фактично забезпечується Н1 </a:t>
            </a:r>
            <a:r>
              <a:rPr lang="uk-UA" altLang="ru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гістоном</a:t>
            </a:r>
            <a:r>
              <a:rPr lang="uk-UA" altLang="ru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altLang="ru-UA" sz="800" dirty="0"/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Н1 взаємодіє з </a:t>
            </a:r>
            <a:r>
              <a:rPr lang="uk-UA" altLang="ru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октамерами</a:t>
            </a:r>
            <a:r>
              <a:rPr lang="uk-UA" altLang="ru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зближує їх, і ще на нього намотується ДНК. Утворюється </a:t>
            </a:r>
            <a:r>
              <a:rPr lang="uk-UA" altLang="ru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супербід</a:t>
            </a:r>
            <a:r>
              <a:rPr lang="uk-UA" altLang="ru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altLang="ru-UA" sz="2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6111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36EBCBD-AB39-4D3D-B077-15364EB34A1D}"/>
              </a:ext>
            </a:extLst>
          </p:cNvPr>
          <p:cNvSpPr/>
          <p:nvPr/>
        </p:nvSpPr>
        <p:spPr>
          <a:xfrm>
            <a:off x="341784" y="188640"/>
            <a:ext cx="869471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Фібрила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діаметром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30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нм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є основною формою хроматину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під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час </a:t>
            </a:r>
            <a:r>
              <a:rPr lang="ru-RU" b="1" i="1" dirty="0" err="1">
                <a:solidFill>
                  <a:srgbClr val="2C2C2C"/>
                </a:solidFill>
                <a:latin typeface="Tahoma" panose="020B0604030504040204" pitchFamily="34" charset="0"/>
              </a:rPr>
              <a:t>інтерфази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 -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періоду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між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клітинними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поділами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. </a:t>
            </a:r>
          </a:p>
          <a:p>
            <a:endParaRPr lang="ru-RU" dirty="0">
              <a:solidFill>
                <a:srgbClr val="2C2C2C"/>
              </a:solidFill>
              <a:latin typeface="Tahoma" panose="020B0604030504040204" pitchFamily="34" charset="0"/>
            </a:endParaRPr>
          </a:p>
          <a:p>
            <a:endParaRPr lang="ru-RU" dirty="0">
              <a:solidFill>
                <a:srgbClr val="2C2C2C"/>
              </a:solidFill>
              <a:latin typeface="Tahoma" panose="020B0604030504040204" pitchFamily="34" charset="0"/>
            </a:endParaRPr>
          </a:p>
          <a:p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Однак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у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хроматині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існує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значна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гетерогенність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за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ступенем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конденсації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. З одного боку,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передумовою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активації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окремих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ділянок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хроматину є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деконденсація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фібрили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. З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іншого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, - у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репресованих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ділянках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хроматинова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фібрила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може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бути як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додатково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стабілізованою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в компактному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стані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, так і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піддаватися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компактизації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більш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високого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порядку. </a:t>
            </a:r>
          </a:p>
          <a:p>
            <a:endParaRPr lang="ru-RU" dirty="0">
              <a:solidFill>
                <a:srgbClr val="2C2C2C"/>
              </a:solidFill>
              <a:latin typeface="Tahoma" panose="020B0604030504040204" pitchFamily="34" charset="0"/>
            </a:endParaRPr>
          </a:p>
          <a:p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Частина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хроматину,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що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зберігає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стан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підвищеної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компактизації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протягом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інтерфази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,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називається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 </a:t>
            </a:r>
            <a:r>
              <a:rPr lang="ru-RU" b="1" i="1" dirty="0">
                <a:solidFill>
                  <a:srgbClr val="2C2C2C"/>
                </a:solidFill>
                <a:latin typeface="Tahoma" panose="020B0604030504040204" pitchFamily="34" charset="0"/>
              </a:rPr>
              <a:t>гетерохроматином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 (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решта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хроматину, де в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принципі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може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відбуватися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активація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транскрипції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,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позначається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як </a:t>
            </a:r>
            <a:r>
              <a:rPr lang="ru-RU" b="1" i="1" dirty="0" err="1">
                <a:solidFill>
                  <a:srgbClr val="2C2C2C"/>
                </a:solidFill>
                <a:latin typeface="Tahoma" panose="020B0604030504040204" pitchFamily="34" charset="0"/>
              </a:rPr>
              <a:t>еухроматин</a:t>
            </a:r>
            <a:r>
              <a:rPr lang="ru-RU" b="1" i="1" dirty="0">
                <a:solidFill>
                  <a:srgbClr val="2C2C2C"/>
                </a:solidFill>
                <a:latin typeface="Tahoma" panose="020B0604030504040204" pitchFamily="34" charset="0"/>
              </a:rPr>
              <a:t>).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 </a:t>
            </a:r>
            <a:endParaRPr lang="ru-UA" dirty="0"/>
          </a:p>
        </p:txBody>
      </p:sp>
      <p:pic>
        <p:nvPicPr>
          <p:cNvPr id="7170" name="Picture 2" descr="Результат пошуку зображень за запитом еухроматин та гетерохроматин">
            <a:extLst>
              <a:ext uri="{FF2B5EF4-FFF2-40B4-BE49-F238E27FC236}">
                <a16:creationId xmlns:a16="http://schemas.microsoft.com/office/drawing/2014/main" id="{7B1DA6C6-7E71-490A-8908-383154E2D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27" y="4042840"/>
            <a:ext cx="3672408" cy="275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Результат пошуку зображень за запитом &quot;С-бендінг хромосом&quot;">
            <a:extLst>
              <a:ext uri="{FF2B5EF4-FFF2-40B4-BE49-F238E27FC236}">
                <a16:creationId xmlns:a16="http://schemas.microsoft.com/office/drawing/2014/main" id="{0DB6EB11-A0AC-47CC-9367-E81652C3B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693" y="4116876"/>
            <a:ext cx="3568966" cy="26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701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8"/>
          <p:cNvSpPr txBox="1">
            <a:spLocks noChangeArrowheads="1"/>
          </p:cNvSpPr>
          <p:nvPr/>
        </p:nvSpPr>
        <p:spPr bwMode="auto">
          <a:xfrm>
            <a:off x="0" y="71438"/>
            <a:ext cx="91440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uk-UA" altLang="ru-RU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1950 р.</a:t>
            </a:r>
            <a:r>
              <a:rPr lang="uk-UA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altLang="ru-RU" sz="2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Ервін Чаргафф </a:t>
            </a:r>
            <a:r>
              <a:rPr lang="uk-UA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(1905–2002) вперше визначив сталі й специфічні для дезоксирибонуклеїнових кислот кожного біологічного виду кількісні співвідношення між пуриновими та піримідиновими азотистими основами – “правила Чаргаффа”, або “принцип комплементарності”, що став одним з головних теоретичних обгрунтувань уявлення про двоспіральну молекулу ДНК та механізм її реплікації.</a:t>
            </a:r>
            <a:endParaRPr lang="ru-RU" alt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8" descr="http://www.cumc.columbia.edu/publications/in-vivo/Vol2_Iss10_may26_03/img/chargaff-dna-illustratio.jpg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 t="4428" r="2715" b="20699"/>
          <a:stretch>
            <a:fillRect/>
          </a:stretch>
        </p:blipFill>
        <p:spPr bwMode="auto">
          <a:xfrm>
            <a:off x="115888" y="4195763"/>
            <a:ext cx="5048250" cy="2519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http://2.bp.blogspot.com/_T-ZaNqYdy-Q/SfGKOlLgfDI/AAAAAAAAAC0/Cxb49RRlTX8/s400/chargaffs_rule2.png"/>
          <p:cNvPicPr>
            <a:picLocks noChangeAspect="1" noChangeArrowheads="1"/>
          </p:cNvPicPr>
          <p:nvPr/>
        </p:nvPicPr>
        <p:blipFill>
          <a:blip r:embed="rId3"/>
          <a:srcRect l="3276" t="4786" r="4021" b="5916"/>
          <a:stretch>
            <a:fillRect/>
          </a:stretch>
        </p:blipFill>
        <p:spPr bwMode="auto">
          <a:xfrm>
            <a:off x="4219575" y="1785938"/>
            <a:ext cx="4781550" cy="3240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D00893-7116-49D7-83C3-35BB8F27F7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5" t="22000" r="14563" b="10801"/>
          <a:stretch/>
        </p:blipFill>
        <p:spPr>
          <a:xfrm>
            <a:off x="4354044" y="498069"/>
            <a:ext cx="4480312" cy="32097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DF0285-B344-4EBB-AADA-8156AB8AB5EB}"/>
              </a:ext>
            </a:extLst>
          </p:cNvPr>
          <p:cNvSpPr txBox="1"/>
          <p:nvPr/>
        </p:nvSpPr>
        <p:spPr>
          <a:xfrm>
            <a:off x="5796136" y="3803726"/>
            <a:ext cx="2316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Хромосомні території</a:t>
            </a:r>
            <a:endParaRPr lang="ru-UA" dirty="0"/>
          </a:p>
        </p:txBody>
      </p:sp>
      <p:pic>
        <p:nvPicPr>
          <p:cNvPr id="5122" name="Picture 2" descr="https://narodna-osvita.com.ua/uploads/genetyka/genetyka-13.png">
            <a:extLst>
              <a:ext uri="{FF2B5EF4-FFF2-40B4-BE49-F238E27FC236}">
                <a16:creationId xmlns:a16="http://schemas.microsoft.com/office/drawing/2014/main" id="{6817EF94-82C8-4468-8470-7D8B4F369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16892"/>
            <a:ext cx="3361767" cy="202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thepresentation.ru/img/thumbs/2b74cc3facb0faf5f031a219423497ba-800x.jpg">
            <a:extLst>
              <a:ext uri="{FF2B5EF4-FFF2-40B4-BE49-F238E27FC236}">
                <a16:creationId xmlns:a16="http://schemas.microsoft.com/office/drawing/2014/main" id="{B9C9A82C-1E21-462E-8468-7FE24B3771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0" t="20524" r="37497" b="5588"/>
          <a:stretch/>
        </p:blipFill>
        <p:spPr bwMode="auto">
          <a:xfrm>
            <a:off x="204706" y="776944"/>
            <a:ext cx="3149989" cy="276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9675C5A-A55F-4153-8B41-2E2F90FF902B}"/>
              </a:ext>
            </a:extLst>
          </p:cNvPr>
          <p:cNvSpPr/>
          <p:nvPr/>
        </p:nvSpPr>
        <p:spPr>
          <a:xfrm>
            <a:off x="2517448" y="18465"/>
            <a:ext cx="3573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3 – </a:t>
            </a: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петельний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рівень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7E3E01B-65AB-48F2-B51E-81C49F3E8960}"/>
              </a:ext>
            </a:extLst>
          </p:cNvPr>
          <p:cNvSpPr/>
          <p:nvPr/>
        </p:nvSpPr>
        <p:spPr>
          <a:xfrm>
            <a:off x="204705" y="3429000"/>
            <a:ext cx="46479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у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клітинному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ядрі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хроматинова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фібрила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формує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петлі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,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кінці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яких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жорстко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закріплені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на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скелетних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білкових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структурах </a:t>
            </a:r>
            <a:r>
              <a:rPr lang="ru-RU" dirty="0" err="1">
                <a:solidFill>
                  <a:srgbClr val="2C2C2C"/>
                </a:solidFill>
                <a:latin typeface="Tahoma" panose="020B0604030504040204" pitchFamily="34" charset="0"/>
              </a:rPr>
              <a:t>клітинного</a:t>
            </a:r>
            <a:r>
              <a:rPr lang="ru-RU" dirty="0">
                <a:solidFill>
                  <a:srgbClr val="2C2C2C"/>
                </a:solidFill>
                <a:latin typeface="Tahoma" panose="020B0604030504040204" pitchFamily="34" charset="0"/>
              </a:rPr>
              <a:t> ядра - </a:t>
            </a:r>
            <a:r>
              <a:rPr lang="ru-RU" b="1" i="1" dirty="0">
                <a:solidFill>
                  <a:srgbClr val="2C2C2C"/>
                </a:solidFill>
                <a:latin typeface="Tahoma" panose="020B0604030504040204" pitchFamily="34" charset="0"/>
              </a:rPr>
              <a:t>ядерному </a:t>
            </a:r>
            <a:r>
              <a:rPr lang="ru-RU" b="1" i="1" dirty="0" err="1">
                <a:solidFill>
                  <a:srgbClr val="2C2C2C"/>
                </a:solidFill>
                <a:latin typeface="Tahoma" panose="020B0604030504040204" pitchFamily="34" charset="0"/>
              </a:rPr>
              <a:t>матриксі</a:t>
            </a:r>
            <a:r>
              <a:rPr lang="ru-RU" b="1" i="1" dirty="0">
                <a:solidFill>
                  <a:srgbClr val="2C2C2C"/>
                </a:solidFill>
                <a:latin typeface="Tahoma" panose="020B0604030504040204" pitchFamily="34" charset="0"/>
              </a:rPr>
              <a:t> </a:t>
            </a:r>
            <a:endParaRPr lang="ru-UA" dirty="0"/>
          </a:p>
        </p:txBody>
      </p:sp>
      <p:pic>
        <p:nvPicPr>
          <p:cNvPr id="5124" name="Picture 4" descr="Результат пошуку зображень за запитом хромосомні території">
            <a:extLst>
              <a:ext uri="{FF2B5EF4-FFF2-40B4-BE49-F238E27FC236}">
                <a16:creationId xmlns:a16="http://schemas.microsoft.com/office/drawing/2014/main" id="{E64E51D3-68CE-4E04-86CA-25181A27B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686" y="4268939"/>
            <a:ext cx="4060935" cy="228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9239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19515" t="54365" r="46241" b="9921"/>
          <a:stretch>
            <a:fillRect/>
          </a:stretch>
        </p:blipFill>
        <p:spPr bwMode="auto">
          <a:xfrm>
            <a:off x="4041705" y="2910372"/>
            <a:ext cx="514806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22250" t="36165" r="37378" b="11064"/>
          <a:stretch>
            <a:fillRect/>
          </a:stretch>
        </p:blipFill>
        <p:spPr bwMode="auto">
          <a:xfrm>
            <a:off x="323528" y="1218184"/>
            <a:ext cx="345638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9563877E-C111-4719-84A6-D80672614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Результат пошуку зображень за запитом &quot;типи хромосом&quot;">
            <a:extLst>
              <a:ext uri="{FF2B5EF4-FFF2-40B4-BE49-F238E27FC236}">
                <a16:creationId xmlns:a16="http://schemas.microsoft.com/office/drawing/2014/main" id="{87CFEC5D-8B2F-4C62-A4B6-F1A5EEDA2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42" y="2156070"/>
            <a:ext cx="3350419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Пов’язане зображення">
            <a:extLst>
              <a:ext uri="{FF2B5EF4-FFF2-40B4-BE49-F238E27FC236}">
                <a16:creationId xmlns:a16="http://schemas.microsoft.com/office/drawing/2014/main" id="{9EC52118-21E2-48C2-BF98-0A9B9E6DA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90" y="4050507"/>
            <a:ext cx="4286250" cy="195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85A4EF-96C5-4CB2-A368-A4A32FB23BFA}"/>
              </a:ext>
            </a:extLst>
          </p:cNvPr>
          <p:cNvSpPr txBox="1"/>
          <p:nvPr/>
        </p:nvSpPr>
        <p:spPr>
          <a:xfrm>
            <a:off x="6371947" y="1190163"/>
            <a:ext cx="25900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500" b="1" dirty="0"/>
              <a:t>Типи хромосом</a:t>
            </a:r>
            <a:endParaRPr lang="ru-UA" sz="1500" b="1" dirty="0"/>
          </a:p>
        </p:txBody>
      </p:sp>
      <p:pic>
        <p:nvPicPr>
          <p:cNvPr id="6" name="Picture 2" descr="Результат пошуку зображень за запитом &quot;SAT hromosoma&quot;">
            <a:extLst>
              <a:ext uri="{FF2B5EF4-FFF2-40B4-BE49-F238E27FC236}">
                <a16:creationId xmlns:a16="http://schemas.microsoft.com/office/drawing/2014/main" id="{23955B45-E861-4BD0-B77D-4670D0E40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831453"/>
            <a:ext cx="2336908" cy="217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Результат пошуку зображень за запитом &quot;каріотип рослин&quot;">
            <a:extLst>
              <a:ext uri="{FF2B5EF4-FFF2-40B4-BE49-F238E27FC236}">
                <a16:creationId xmlns:a16="http://schemas.microsoft.com/office/drawing/2014/main" id="{FB8FDFC2-9B17-47FE-A7D8-3903B3DFB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525" y="1351745"/>
            <a:ext cx="1999279" cy="160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CBEB45D-15B6-49F0-A0ED-214C0E8DBBA4}"/>
              </a:ext>
            </a:extLst>
          </p:cNvPr>
          <p:cNvSpPr txBox="1">
            <a:spLocks/>
          </p:cNvSpPr>
          <p:nvPr/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>
                <a:solidFill>
                  <a:srgbClr val="FF0000"/>
                </a:solidFill>
              </a:rPr>
              <a:t>4 – Хромосомний рівень</a:t>
            </a:r>
            <a:endParaRPr lang="uk-U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73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uk-UA" dirty="0"/>
              <a:t>Каріотип</a:t>
            </a:r>
          </a:p>
        </p:txBody>
      </p:sp>
      <p:pic>
        <p:nvPicPr>
          <p:cNvPr id="7" name="Рисунок 6" descr="https://svitppt.com.ua/images/44/43286/960/img4.jpg"/>
          <p:cNvPicPr/>
          <p:nvPr/>
        </p:nvPicPr>
        <p:blipFill>
          <a:blip r:embed="rId2" cstate="print"/>
          <a:srcRect l="19528" t="18101" r="22737" b="4451"/>
          <a:stretch>
            <a:fillRect/>
          </a:stretch>
        </p:blipFill>
        <p:spPr bwMode="auto">
          <a:xfrm>
            <a:off x="5004048" y="2708920"/>
            <a:ext cx="3456384" cy="3870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28A4C89A-A4F8-4EB8-BBAE-71ED952DA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948" y="152400"/>
            <a:ext cx="3124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029D2335-34F5-4205-B252-4EA6077CF0B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642A34-1F53-45DA-AC0E-C930118DF184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6" t="12951" r="41335" b="17898"/>
          <a:stretch/>
        </p:blipFill>
        <p:spPr bwMode="auto">
          <a:xfrm>
            <a:off x="179513" y="2917778"/>
            <a:ext cx="4598168" cy="33153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17485"/>
            <a:ext cx="8229600" cy="625361"/>
          </a:xfrm>
        </p:spPr>
        <p:txBody>
          <a:bodyPr/>
          <a:lstStyle/>
          <a:p>
            <a:r>
              <a:rPr lang="uk-UA" b="1" dirty="0" err="1">
                <a:solidFill>
                  <a:srgbClr val="FF0000"/>
                </a:solidFill>
              </a:rPr>
              <a:t>Політенні</a:t>
            </a:r>
            <a:r>
              <a:rPr lang="uk-UA" b="1" dirty="0">
                <a:solidFill>
                  <a:srgbClr val="FF0000"/>
                </a:solidFill>
              </a:rPr>
              <a:t> хромосоми</a:t>
            </a:r>
          </a:p>
        </p:txBody>
      </p:sp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8257" t="24207" r="50218" b="18260"/>
          <a:stretch>
            <a:fillRect/>
          </a:stretch>
        </p:blipFill>
        <p:spPr bwMode="auto">
          <a:xfrm>
            <a:off x="3919264" y="764704"/>
            <a:ext cx="5076056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3FC0D8-3DE1-4C1C-B9AD-9417AB185A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5" t="26200" r="31888" b="29000"/>
          <a:stretch/>
        </p:blipFill>
        <p:spPr>
          <a:xfrm>
            <a:off x="179512" y="548680"/>
            <a:ext cx="3528392" cy="23042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78C301-E499-4845-91C6-B2ECBFFC96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63" t="29133" r="29526" b="10801"/>
          <a:stretch/>
        </p:blipFill>
        <p:spPr>
          <a:xfrm>
            <a:off x="148680" y="3717032"/>
            <a:ext cx="3683518" cy="287347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>
            <a:normAutofit/>
          </a:bodyPr>
          <a:lstStyle/>
          <a:p>
            <a:r>
              <a:rPr lang="ru-RU" b="1" i="1" dirty="0" err="1">
                <a:solidFill>
                  <a:srgbClr val="FF0000"/>
                </a:solidFill>
              </a:rPr>
              <a:t>Хромосоми</a:t>
            </a:r>
            <a:r>
              <a:rPr lang="ru-RU" b="1" i="1" dirty="0">
                <a:solidFill>
                  <a:srgbClr val="FF0000"/>
                </a:solidFill>
              </a:rPr>
              <a:t> типу «</a:t>
            </a:r>
            <a:r>
              <a:rPr lang="ru-RU" b="1" i="1" dirty="0" err="1">
                <a:solidFill>
                  <a:srgbClr val="FF0000"/>
                </a:solidFill>
              </a:rPr>
              <a:t>лампових</a:t>
            </a: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i="1" dirty="0" err="1">
                <a:solidFill>
                  <a:srgbClr val="FF0000"/>
                </a:solidFill>
              </a:rPr>
              <a:t>щіток</a:t>
            </a:r>
            <a:r>
              <a:rPr lang="ru-RU" b="1" i="1" dirty="0">
                <a:solidFill>
                  <a:srgbClr val="FF0000"/>
                </a:solidFill>
              </a:rPr>
              <a:t>»</a:t>
            </a:r>
            <a:endParaRPr lang="uk-UA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23495" t="19444" r="49585" b="3968"/>
          <a:stretch>
            <a:fillRect/>
          </a:stretch>
        </p:blipFill>
        <p:spPr bwMode="auto">
          <a:xfrm>
            <a:off x="0" y="1196753"/>
            <a:ext cx="4202199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211960" y="378904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/>
              <a:t>Хромосоми типу лампових щіток з </a:t>
            </a:r>
            <a:r>
              <a:rPr lang="uk-UA" dirty="0" err="1"/>
              <a:t>ооцитів</a:t>
            </a:r>
            <a:r>
              <a:rPr lang="uk-UA" dirty="0"/>
              <a:t>:</a:t>
            </a:r>
          </a:p>
          <a:p>
            <a:r>
              <a:rPr lang="uk-UA" dirty="0"/>
              <a:t> А - курки, Б - голуба, В - японського перепела (фото Е. Р. </a:t>
            </a:r>
            <a:r>
              <a:rPr lang="uk-UA" dirty="0" err="1"/>
              <a:t>Гагінской</a:t>
            </a:r>
            <a:r>
              <a:rPr lang="uk-UA" dirty="0"/>
              <a:t>,</a:t>
            </a:r>
          </a:p>
          <a:p>
            <a:r>
              <a:rPr lang="uk-UA" dirty="0"/>
              <a:t> Е. В. </a:t>
            </a:r>
            <a:r>
              <a:rPr lang="uk-UA" dirty="0" err="1"/>
              <a:t>Кропотова</a:t>
            </a:r>
            <a:r>
              <a:rPr lang="uk-UA" dirty="0"/>
              <a:t>, А. Г. Цвєткова, 1984).  А та Б - світловий мікроскоп, добре видно</a:t>
            </a:r>
          </a:p>
          <a:p>
            <a:r>
              <a:rPr lang="uk-UA" dirty="0"/>
              <a:t> хіазми (ХЗ), </a:t>
            </a:r>
            <a:r>
              <a:rPr lang="uk-UA" dirty="0" err="1"/>
              <a:t>хромомери</a:t>
            </a:r>
            <a:r>
              <a:rPr lang="uk-UA" dirty="0"/>
              <a:t> (</a:t>
            </a:r>
            <a:r>
              <a:rPr lang="uk-UA" dirty="0" err="1"/>
              <a:t>Хр</a:t>
            </a:r>
            <a:r>
              <a:rPr lang="uk-UA" dirty="0"/>
              <a:t>) та відходять від них бічними петлями (БП);  В -</a:t>
            </a:r>
          </a:p>
          <a:p>
            <a:r>
              <a:rPr lang="uk-UA" dirty="0"/>
              <a:t> електронна мікрофотографія ділянки «лампової щітки» з </a:t>
            </a:r>
            <a:r>
              <a:rPr lang="uk-UA" dirty="0" err="1"/>
              <a:t>хромомер</a:t>
            </a:r>
            <a:r>
              <a:rPr lang="uk-UA" dirty="0"/>
              <a:t> (</a:t>
            </a:r>
            <a:r>
              <a:rPr lang="uk-UA" dirty="0" err="1"/>
              <a:t>Хр</a:t>
            </a:r>
            <a:r>
              <a:rPr lang="uk-UA" dirty="0"/>
              <a:t>) і</a:t>
            </a:r>
          </a:p>
          <a:p>
            <a:r>
              <a:rPr lang="uk-UA" dirty="0"/>
              <a:t> бічними петлями (БП)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0C58DC-114D-420F-9981-02BA09FFCA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38" t="38800" r="28737" b="15001"/>
          <a:stretch/>
        </p:blipFill>
        <p:spPr>
          <a:xfrm>
            <a:off x="4716016" y="1222849"/>
            <a:ext cx="3888432" cy="237626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068B66-838E-4095-8069-9026B3809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РНК</a:t>
            </a:r>
            <a:br>
              <a:rPr lang="uk-UA" dirty="0"/>
            </a:b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155D39-9EFF-4990-AD7E-620F7C666DF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2236638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Некодуючі</a:t>
            </a:r>
            <a:r>
              <a:rPr lang="ru-RU" dirty="0"/>
              <a:t> РНК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309128" y="1640285"/>
            <a:ext cx="8515349" cy="4311387"/>
            <a:chOff x="38098" y="1266212"/>
            <a:chExt cx="11353799" cy="4311387"/>
          </a:xfrm>
        </p:grpSpPr>
        <p:sp>
          <p:nvSpPr>
            <p:cNvPr id="5" name="Овал 4"/>
            <p:cNvSpPr/>
            <p:nvPr/>
          </p:nvSpPr>
          <p:spPr>
            <a:xfrm>
              <a:off x="6861461" y="2290133"/>
              <a:ext cx="1835726" cy="968665"/>
            </a:xfrm>
            <a:prstGeom prst="ellipse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38098" y="1266212"/>
              <a:ext cx="11353799" cy="4311387"/>
              <a:chOff x="1" y="1319110"/>
              <a:chExt cx="11353799" cy="4311387"/>
            </a:xfrm>
          </p:grpSpPr>
          <p:grpSp>
            <p:nvGrpSpPr>
              <p:cNvPr id="7" name="Группа 6"/>
              <p:cNvGrpSpPr/>
              <p:nvPr/>
            </p:nvGrpSpPr>
            <p:grpSpPr>
              <a:xfrm>
                <a:off x="1" y="2036618"/>
                <a:ext cx="11353799" cy="3593879"/>
                <a:chOff x="1" y="2036618"/>
                <a:chExt cx="11353799" cy="3593879"/>
              </a:xfrm>
            </p:grpSpPr>
            <p:sp>
              <p:nvSpPr>
                <p:cNvPr id="10" name="TextBox 9"/>
                <p:cNvSpPr txBox="1"/>
                <p:nvPr/>
              </p:nvSpPr>
              <p:spPr>
                <a:xfrm>
                  <a:off x="4156364" y="2036618"/>
                  <a:ext cx="2729345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b="1" dirty="0"/>
                    <a:t>Non-coding RNAs</a:t>
                  </a:r>
                  <a:endParaRPr lang="ru-RU" sz="2200" b="1" dirty="0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1565564" y="3297382"/>
                  <a:ext cx="272934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b="1" dirty="0"/>
                    <a:t>House-keeping</a:t>
                  </a:r>
                  <a:endParaRPr lang="ru-RU" sz="2200" b="1" dirty="0"/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6996545" y="2631974"/>
                  <a:ext cx="272934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b="1" dirty="0"/>
                    <a:t>Regulatory</a:t>
                  </a:r>
                  <a:endParaRPr lang="ru-RU" sz="2200" b="1" dirty="0"/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1" y="4558146"/>
                  <a:ext cx="145905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b="1" dirty="0" err="1"/>
                    <a:t>rRNA</a:t>
                  </a:r>
                  <a:endParaRPr lang="ru-RU" sz="2200" b="1" dirty="0"/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1246910" y="4558146"/>
                  <a:ext cx="1288472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b="1" dirty="0" err="1"/>
                    <a:t>tRNA</a:t>
                  </a:r>
                  <a:endParaRPr lang="ru-RU" sz="2200" b="1" dirty="0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2535382" y="4621190"/>
                  <a:ext cx="1524000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b="1" dirty="0"/>
                    <a:t>snRNA</a:t>
                  </a:r>
                  <a:endParaRPr lang="ru-RU" sz="2200" b="1" dirty="0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3856486" y="4558145"/>
                  <a:ext cx="1739559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b="1" dirty="0" err="1"/>
                    <a:t>snoRNA</a:t>
                  </a:r>
                  <a:endParaRPr lang="ru-RU" sz="2200" b="1" dirty="0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5929745" y="3565884"/>
                  <a:ext cx="2729345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b="1" dirty="0"/>
                    <a:t>Post-transcriptional silencing</a:t>
                  </a:r>
                  <a:endParaRPr lang="ru-RU" sz="2200" b="1" dirty="0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8624455" y="3396607"/>
                  <a:ext cx="2729345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b="1" dirty="0"/>
                    <a:t>Pre-transcriptional silencing</a:t>
                  </a:r>
                  <a:endParaRPr lang="ru-RU" sz="2200" b="1" dirty="0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5167106" y="4991100"/>
                  <a:ext cx="1450131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b="1" dirty="0" err="1"/>
                    <a:t>piRNA</a:t>
                  </a:r>
                  <a:endParaRPr lang="ru-RU" sz="2200" b="1" dirty="0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6405692" y="5016402"/>
                  <a:ext cx="1678433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b="1" dirty="0"/>
                    <a:t>miRNA</a:t>
                  </a:r>
                  <a:endParaRPr lang="ru-RU" sz="2200" b="1" dirty="0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7760239" y="5199610"/>
                  <a:ext cx="1466888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b="1" dirty="0"/>
                    <a:t>siRNA</a:t>
                  </a:r>
                  <a:endParaRPr lang="ru-RU" sz="2200" b="1" dirty="0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9227125" y="4832707"/>
                  <a:ext cx="1693860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b="1" dirty="0" err="1"/>
                    <a:t>lncRNA</a:t>
                  </a:r>
                  <a:endParaRPr lang="ru-RU" sz="2200" b="1" dirty="0"/>
                </a:p>
              </p:txBody>
            </p:sp>
            <p:cxnSp>
              <p:nvCxnSpPr>
                <p:cNvPr id="23" name="Прямая со стрелкой 22"/>
                <p:cNvCxnSpPr>
                  <a:endCxn id="11" idx="0"/>
                </p:cNvCxnSpPr>
                <p:nvPr/>
              </p:nvCxnSpPr>
              <p:spPr>
                <a:xfrm flipH="1">
                  <a:off x="2930237" y="2467505"/>
                  <a:ext cx="1226127" cy="829877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я со стрелкой 23"/>
                <p:cNvCxnSpPr/>
                <p:nvPr/>
              </p:nvCxnSpPr>
              <p:spPr>
                <a:xfrm>
                  <a:off x="6442364" y="2373245"/>
                  <a:ext cx="852053" cy="228511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Прямая со стрелкой 24"/>
                <p:cNvCxnSpPr/>
                <p:nvPr/>
              </p:nvCxnSpPr>
              <p:spPr>
                <a:xfrm flipH="1">
                  <a:off x="6733309" y="3117937"/>
                  <a:ext cx="429491" cy="447947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Прямая со стрелкой 25"/>
                <p:cNvCxnSpPr/>
                <p:nvPr/>
              </p:nvCxnSpPr>
              <p:spPr>
                <a:xfrm>
                  <a:off x="8139545" y="3104799"/>
                  <a:ext cx="879763" cy="291808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Прямая со стрелкой 26"/>
                <p:cNvCxnSpPr>
                  <a:cxnSpLocks/>
                  <a:endCxn id="19" idx="0"/>
                </p:cNvCxnSpPr>
                <p:nvPr/>
              </p:nvCxnSpPr>
              <p:spPr>
                <a:xfrm flipH="1">
                  <a:off x="5892172" y="4674314"/>
                  <a:ext cx="167160" cy="316786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Прямая со стрелкой 27"/>
                <p:cNvCxnSpPr>
                  <a:cxnSpLocks/>
                  <a:endCxn id="20" idx="0"/>
                </p:cNvCxnSpPr>
                <p:nvPr/>
              </p:nvCxnSpPr>
              <p:spPr>
                <a:xfrm>
                  <a:off x="6999707" y="4756339"/>
                  <a:ext cx="245203" cy="260063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Прямая со стрелкой 28"/>
                <p:cNvCxnSpPr/>
                <p:nvPr/>
              </p:nvCxnSpPr>
              <p:spPr>
                <a:xfrm>
                  <a:off x="7941159" y="4313069"/>
                  <a:ext cx="242456" cy="886541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Прямая со стрелкой 29"/>
                <p:cNvCxnSpPr/>
                <p:nvPr/>
              </p:nvCxnSpPr>
              <p:spPr>
                <a:xfrm>
                  <a:off x="9858936" y="4506748"/>
                  <a:ext cx="0" cy="335132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Прямая со стрелкой 30"/>
                <p:cNvCxnSpPr/>
                <p:nvPr/>
              </p:nvCxnSpPr>
              <p:spPr>
                <a:xfrm>
                  <a:off x="3515590" y="3711231"/>
                  <a:ext cx="543792" cy="828463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Прямая со стрелкой 31"/>
                <p:cNvCxnSpPr/>
                <p:nvPr/>
              </p:nvCxnSpPr>
              <p:spPr>
                <a:xfrm>
                  <a:off x="2767445" y="3752452"/>
                  <a:ext cx="280556" cy="787242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Прямая со стрелкой 32"/>
                <p:cNvCxnSpPr/>
                <p:nvPr/>
              </p:nvCxnSpPr>
              <p:spPr>
                <a:xfrm flipH="1">
                  <a:off x="1645227" y="3810941"/>
                  <a:ext cx="237257" cy="787999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Прямая со стрелкой 33"/>
                <p:cNvCxnSpPr/>
                <p:nvPr/>
              </p:nvCxnSpPr>
              <p:spPr>
                <a:xfrm flipH="1">
                  <a:off x="680603" y="3696229"/>
                  <a:ext cx="778454" cy="728816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" name="TextBox 7"/>
              <p:cNvSpPr txBox="1"/>
              <p:nvPr/>
            </p:nvSpPr>
            <p:spPr>
              <a:xfrm>
                <a:off x="8084127" y="1319110"/>
                <a:ext cx="27293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Differential expression during embryogenesis</a:t>
                </a:r>
                <a:endParaRPr lang="ru-RU" b="1" dirty="0"/>
              </a:p>
            </p:txBody>
          </p:sp>
          <p:cxnSp>
            <p:nvCxnSpPr>
              <p:cNvPr id="9" name="Прямая соединительная линия 8"/>
              <p:cNvCxnSpPr>
                <a:endCxn id="5" idx="7"/>
              </p:cNvCxnSpPr>
              <p:nvPr/>
            </p:nvCxnSpPr>
            <p:spPr>
              <a:xfrm flipH="1">
                <a:off x="8428351" y="1953506"/>
                <a:ext cx="487709" cy="47848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892241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G13_03a"/>
          <p:cNvPicPr>
            <a:picLocks noChangeAspect="1" noChangeArrowheads="1"/>
          </p:cNvPicPr>
          <p:nvPr/>
        </p:nvPicPr>
        <p:blipFill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4" r="87488" b="46649"/>
          <a:stretch>
            <a:fillRect/>
          </a:stretch>
        </p:blipFill>
        <p:spPr bwMode="auto">
          <a:xfrm>
            <a:off x="7286625" y="1643063"/>
            <a:ext cx="1524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FG13_03a"/>
          <p:cNvPicPr>
            <a:picLocks noChangeAspect="1" noChangeArrowheads="1"/>
          </p:cNvPicPr>
          <p:nvPr/>
        </p:nvPicPr>
        <p:blipFill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3" t="18884" r="68094" b="39980"/>
          <a:stretch>
            <a:fillRect/>
          </a:stretch>
        </p:blipFill>
        <p:spPr bwMode="auto">
          <a:xfrm>
            <a:off x="4786313" y="1643063"/>
            <a:ext cx="2209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4" name="Группа 10"/>
          <p:cNvGrpSpPr>
            <a:grpSpLocks/>
          </p:cNvGrpSpPr>
          <p:nvPr/>
        </p:nvGrpSpPr>
        <p:grpSpPr bwMode="auto">
          <a:xfrm>
            <a:off x="157163" y="1665288"/>
            <a:ext cx="4343400" cy="5083175"/>
            <a:chOff x="4572000" y="1752600"/>
            <a:chExt cx="4343400" cy="5083175"/>
          </a:xfrm>
        </p:grpSpPr>
        <p:grpSp>
          <p:nvGrpSpPr>
            <p:cNvPr id="10248" name="Group 4"/>
            <p:cNvGrpSpPr>
              <a:grpSpLocks/>
            </p:cNvGrpSpPr>
            <p:nvPr/>
          </p:nvGrpSpPr>
          <p:grpSpPr bwMode="auto">
            <a:xfrm>
              <a:off x="4572000" y="1752600"/>
              <a:ext cx="4343400" cy="5029200"/>
              <a:chOff x="2880" y="1104"/>
              <a:chExt cx="2736" cy="3168"/>
            </a:xfrm>
          </p:grpSpPr>
          <p:pic>
            <p:nvPicPr>
              <p:cNvPr id="10250" name="Picture 5" descr="FG13_03a"/>
              <p:cNvPicPr>
                <a:picLocks noChangeAspect="1" noChangeArrowheads="1"/>
              </p:cNvPicPr>
              <p:nvPr/>
            </p:nvPicPr>
            <p:blipFill>
              <a:blip r:embed="rId3">
                <a:lum bright="-10000"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660" t="26666" r="43695" b="8061"/>
              <a:stretch>
                <a:fillRect/>
              </a:stretch>
            </p:blipFill>
            <p:spPr bwMode="auto">
              <a:xfrm>
                <a:off x="2880" y="1454"/>
                <a:ext cx="1584" cy="2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51" name="Picture 6" descr="FG13_03a"/>
              <p:cNvPicPr>
                <a:picLocks noChangeAspect="1" noChangeArrowheads="1"/>
              </p:cNvPicPr>
              <p:nvPr/>
            </p:nvPicPr>
            <p:blipFill>
              <a:blip r:embed="rId3">
                <a:lum bright="-10000"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660" t="18884" r="28680" b="72221"/>
              <a:stretch>
                <a:fillRect/>
              </a:stretch>
            </p:blipFill>
            <p:spPr bwMode="auto">
              <a:xfrm>
                <a:off x="2880" y="1104"/>
                <a:ext cx="273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249" name="Picture 7" descr="FG13_03a"/>
            <p:cNvPicPr>
              <a:picLocks noChangeAspect="1" noChangeArrowheads="1"/>
            </p:cNvPicPr>
            <p:nvPr/>
          </p:nvPicPr>
          <p:blipFill>
            <a:blip r:embed="rId3">
              <a:lum bright="-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05" t="26666" r="28680" b="8061"/>
            <a:stretch>
              <a:fillRect/>
            </a:stretch>
          </p:blipFill>
          <p:spPr bwMode="auto">
            <a:xfrm>
              <a:off x="7086600" y="2362200"/>
              <a:ext cx="1828800" cy="447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5" name="Text Box 12"/>
          <p:cNvSpPr txBox="1">
            <a:spLocks noChangeArrowheads="1"/>
          </p:cNvSpPr>
          <p:nvPr/>
        </p:nvSpPr>
        <p:spPr bwMode="auto">
          <a:xfrm>
            <a:off x="0" y="0"/>
            <a:ext cx="9144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altLang="ru-RU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Первинна структура ДНК. Компоненти хімічної структури ДНК </a:t>
            </a:r>
            <a:endParaRPr lang="ru-RU" altLang="ru-RU" sz="25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6" name="TextBox 9"/>
          <p:cNvSpPr txBox="1">
            <a:spLocks noChangeArrowheads="1"/>
          </p:cNvSpPr>
          <p:nvPr/>
        </p:nvSpPr>
        <p:spPr bwMode="auto">
          <a:xfrm>
            <a:off x="0" y="85725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Мономерна одиниця нуклеїнової кислоти </a:t>
            </a:r>
            <a:r>
              <a:rPr lang="en-US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нуклеотид</a:t>
            </a:r>
            <a:r>
              <a:rPr lang="ru-RU" alt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складається з трьох елементів: </a:t>
            </a:r>
            <a:r>
              <a:rPr lang="ru-RU" altLang="ru-RU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азотиста основа</a:t>
            </a: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пентозний цукор, залишок фо</a:t>
            </a:r>
            <a:r>
              <a:rPr lang="uk-UA" altLang="ru-RU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сфорної кислоти</a:t>
            </a:r>
            <a:r>
              <a:rPr lang="uk-UA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357688" y="4605338"/>
            <a:ext cx="142875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2270125" y="2498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uk-UA" altLang="ru-RU" sz="2400">
              <a:latin typeface="Times" panose="02020603050405020304" pitchFamily="18" charset="0"/>
            </a:endParaRPr>
          </a:p>
        </p:txBody>
      </p:sp>
      <p:sp>
        <p:nvSpPr>
          <p:cNvPr id="11267" name="Text Box 12"/>
          <p:cNvSpPr txBox="1">
            <a:spLocks noChangeArrowheads="1"/>
          </p:cNvSpPr>
          <p:nvPr/>
        </p:nvSpPr>
        <p:spPr bwMode="auto">
          <a:xfrm>
            <a:off x="0" y="0"/>
            <a:ext cx="9144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altLang="ru-RU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Первинна структура ДНК. Компоненти хімічної структури ДНК </a:t>
            </a:r>
            <a:endParaRPr lang="ru-RU" altLang="ru-RU" sz="25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TextBox 4"/>
          <p:cNvSpPr txBox="1">
            <a:spLocks noChangeArrowheads="1"/>
          </p:cNvSpPr>
          <p:nvPr/>
        </p:nvSpPr>
        <p:spPr bwMode="auto">
          <a:xfrm>
            <a:off x="0" y="825500"/>
            <a:ext cx="9144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Азотисті основи </a:t>
            </a:r>
            <a:r>
              <a:rPr lang="en-US" alt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гетероциклічні сполуки, у кільцях яких</a:t>
            </a:r>
            <a:r>
              <a:rPr lang="en-US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містяться Карбон і Нітроген, а всі зв’язки мають характер частково подвійних. До складу нуклеїнових кислот входять два типи азотистих</a:t>
            </a:r>
            <a:r>
              <a:rPr lang="en-US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основ: пурини (purines, загальноприйняте позначення R) </a:t>
            </a:r>
            <a:r>
              <a:rPr lang="en-US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аденін (A)</a:t>
            </a:r>
            <a:r>
              <a:rPr lang="en-US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і гуанін (</a:t>
            </a:r>
            <a:r>
              <a:rPr lang="en-US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G); </a:t>
            </a:r>
            <a:r>
              <a:rPr lang="uk-UA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піримідини (</a:t>
            </a:r>
            <a:r>
              <a:rPr lang="en-US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pyrimidines, Y) - </a:t>
            </a:r>
            <a:r>
              <a:rPr lang="uk-UA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урацил (</a:t>
            </a:r>
            <a:r>
              <a:rPr lang="en-US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U), </a:t>
            </a:r>
            <a:r>
              <a:rPr lang="uk-UA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тимін (</a:t>
            </a:r>
            <a:r>
              <a:rPr lang="en-US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T), </a:t>
            </a:r>
            <a:r>
              <a:rPr lang="uk-UA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цито</a:t>
            </a: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зин (C). Загальне позначення для всіх основ </a:t>
            </a:r>
            <a:r>
              <a:rPr lang="en-US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N.</a:t>
            </a:r>
            <a:endParaRPr lang="uk-UA" alt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lum bright="-10000" contrast="30000"/>
          </a:blip>
          <a:srcRect l="7198" t="2060" r="4990"/>
          <a:stretch>
            <a:fillRect/>
          </a:stretch>
        </p:blipFill>
        <p:spPr bwMode="auto">
          <a:xfrm>
            <a:off x="2100263" y="2698750"/>
            <a:ext cx="5081587" cy="3960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0" y="0"/>
            <a:ext cx="9144000" cy="1214438"/>
          </a:xfrm>
          <a:prstGeom prst="rect">
            <a:avLst/>
          </a:prstGeom>
        </p:spPr>
        <p:txBody>
          <a:bodyPr/>
          <a:lstStyle/>
          <a:p>
            <a:pPr marL="342900" indent="-342900" algn="just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uk-UA" sz="19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Нуклеозиди</a:t>
            </a:r>
            <a:r>
              <a:rPr lang="uk-UA" sz="1900" b="1" i="1" kern="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uk-UA" sz="1900" b="1" kern="0" dirty="0">
                <a:latin typeface="Times New Roman" pitchFamily="18" charset="0"/>
                <a:cs typeface="Times New Roman" pitchFamily="18" charset="0"/>
              </a:rPr>
              <a:t>двокомпонентні біоорганічні молекули, які складаються з азотистої основи та пентози</a:t>
            </a:r>
            <a:endParaRPr lang="uk-UA" sz="2000" kern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uk-UA" sz="2000" kern="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412" name="Группа 19"/>
          <p:cNvGrpSpPr>
            <a:grpSpLocks/>
          </p:cNvGrpSpPr>
          <p:nvPr/>
        </p:nvGrpSpPr>
        <p:grpSpPr bwMode="auto">
          <a:xfrm>
            <a:off x="5357813" y="1071563"/>
            <a:ext cx="3643312" cy="4513262"/>
            <a:chOff x="5143504" y="1071545"/>
            <a:chExt cx="3643338" cy="4512737"/>
          </a:xfrm>
        </p:grpSpPr>
        <p:sp>
          <p:nvSpPr>
            <p:cNvPr id="17418" name="TextBox 12"/>
            <p:cNvSpPr txBox="1">
              <a:spLocks noChangeArrowheads="1"/>
            </p:cNvSpPr>
            <p:nvPr/>
          </p:nvSpPr>
          <p:spPr bwMode="auto">
            <a:xfrm>
              <a:off x="6215074" y="5214950"/>
              <a:ext cx="18920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uk-UA" altLang="ru-RU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Рибонуклеозиди</a:t>
              </a:r>
            </a:p>
          </p:txBody>
        </p:sp>
        <p:grpSp>
          <p:nvGrpSpPr>
            <p:cNvPr id="17419" name="Группа 18"/>
            <p:cNvGrpSpPr>
              <a:grpSpLocks/>
            </p:cNvGrpSpPr>
            <p:nvPr/>
          </p:nvGrpSpPr>
          <p:grpSpPr bwMode="auto">
            <a:xfrm>
              <a:off x="5143504" y="1071545"/>
              <a:ext cx="3643338" cy="4148384"/>
              <a:chOff x="5143504" y="1071545"/>
              <a:chExt cx="3643338" cy="4148384"/>
            </a:xfrm>
          </p:grpSpPr>
          <p:pic>
            <p:nvPicPr>
              <p:cNvPr id="82948" name="Picture 4" descr="http://www.biologylessons.sdsu.edu/ta/classes/lab6/nucleosides.gif"/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prstClr val="black"/>
                  <a:schemeClr val="tx1">
                    <a:tint val="45000"/>
                    <a:satMod val="400000"/>
                  </a:schemeClr>
                </a:duotone>
              </a:blip>
              <a:srcRect b="3797"/>
              <a:stretch>
                <a:fillRect/>
              </a:stretch>
            </p:blipFill>
            <p:spPr bwMode="auto">
              <a:xfrm>
                <a:off x="5143504" y="1071545"/>
                <a:ext cx="3643338" cy="4148383"/>
              </a:xfrm>
              <a:prstGeom prst="rect">
                <a:avLst/>
              </a:prstGeom>
              <a:noFill/>
            </p:spPr>
          </p:pic>
          <p:pic>
            <p:nvPicPr>
              <p:cNvPr id="16" name="Picture 4" descr="http://www.biologylessons.sdsu.edu/ta/classes/lab6/nucleosides.gif"/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prstClr val="black"/>
                  <a:schemeClr val="tx1">
                    <a:tint val="45000"/>
                    <a:satMod val="400000"/>
                  </a:schemeClr>
                </a:duotone>
              </a:blip>
              <a:srcRect b="3797"/>
              <a:stretch>
                <a:fillRect/>
              </a:stretch>
            </p:blipFill>
            <p:spPr bwMode="auto">
              <a:xfrm>
                <a:off x="5143504" y="1071546"/>
                <a:ext cx="3643338" cy="4148383"/>
              </a:xfrm>
              <a:prstGeom prst="rect">
                <a:avLst/>
              </a:prstGeom>
              <a:noFill/>
            </p:spPr>
          </p:pic>
          <p:pic>
            <p:nvPicPr>
              <p:cNvPr id="18" name="Picture 4" descr="http://www.biologylessons.sdsu.edu/ta/classes/lab6/nucleosides.gif"/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prstClr val="black"/>
                  <a:schemeClr val="tx1">
                    <a:tint val="45000"/>
                    <a:satMod val="400000"/>
                  </a:schemeClr>
                </a:duotone>
              </a:blip>
              <a:srcRect b="3797"/>
              <a:stretch>
                <a:fillRect/>
              </a:stretch>
            </p:blipFill>
            <p:spPr bwMode="auto">
              <a:xfrm>
                <a:off x="5143504" y="1071546"/>
                <a:ext cx="3643338" cy="4148383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17413" name="Группа 22"/>
          <p:cNvGrpSpPr>
            <a:grpSpLocks/>
          </p:cNvGrpSpPr>
          <p:nvPr/>
        </p:nvGrpSpPr>
        <p:grpSpPr bwMode="auto">
          <a:xfrm>
            <a:off x="100013" y="1214438"/>
            <a:ext cx="4471987" cy="4370387"/>
            <a:chOff x="142844" y="1214422"/>
            <a:chExt cx="4471754" cy="4369860"/>
          </a:xfrm>
        </p:grpSpPr>
        <p:sp>
          <p:nvSpPr>
            <p:cNvPr id="17414" name="TextBox 14"/>
            <p:cNvSpPr txBox="1">
              <a:spLocks noChangeArrowheads="1"/>
            </p:cNvSpPr>
            <p:nvPr/>
          </p:nvSpPr>
          <p:spPr bwMode="auto">
            <a:xfrm>
              <a:off x="928662" y="5214950"/>
              <a:ext cx="271330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uk-UA" altLang="ru-RU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Дезоксирибонуклеозиди</a:t>
              </a:r>
            </a:p>
          </p:txBody>
        </p:sp>
        <p:grpSp>
          <p:nvGrpSpPr>
            <p:cNvPr id="17415" name="Группа 21"/>
            <p:cNvGrpSpPr>
              <a:grpSpLocks/>
            </p:cNvGrpSpPr>
            <p:nvPr/>
          </p:nvGrpSpPr>
          <p:grpSpPr bwMode="auto">
            <a:xfrm>
              <a:off x="142844" y="1214422"/>
              <a:ext cx="4471754" cy="3960000"/>
              <a:chOff x="142844" y="1214422"/>
              <a:chExt cx="4471754" cy="3960000"/>
            </a:xfrm>
          </p:grpSpPr>
          <p:pic>
            <p:nvPicPr>
              <p:cNvPr id="17416" name="Picture 6" descr="http://www.biologie.uni-hamburg.de/b-online/library/newton/Chy251_253/Lectures/CarbohydratesIII/Figure_8.GIF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844" y="1214422"/>
                <a:ext cx="4471754" cy="39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17" name="Picture 6" descr="http://www.biologie.uni-hamburg.de/b-online/library/newton/Chy251_253/Lectures/CarbohydratesIII/Figure_8.GIF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844" y="1214422"/>
                <a:ext cx="4471754" cy="39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3175"/>
            <a:ext cx="9144000" cy="439738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uk-UA" sz="2000" b="1" i="1" kern="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Нуклеотиди</a:t>
            </a:r>
            <a:endParaRPr lang="uk-UA" sz="2000" b="1" i="1" kern="0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0" y="428625"/>
            <a:ext cx="9144000" cy="1357313"/>
          </a:xfrm>
          <a:prstGeom prst="rect">
            <a:avLst/>
          </a:prstGeom>
        </p:spPr>
        <p:txBody>
          <a:bodyPr/>
          <a:lstStyle/>
          <a:p>
            <a:pPr marL="342900" indent="-342900" algn="just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uk-UA" sz="2000" b="1" kern="0" dirty="0">
                <a:latin typeface="Times New Roman" pitchFamily="18" charset="0"/>
                <a:cs typeface="Times New Roman" pitchFamily="18" charset="0"/>
              </a:rPr>
              <a:t>Фосфорилювання (ацилування фосфорною кислотою) певного гідроксилу в пентозі, що входить до складу </a:t>
            </a:r>
            <a:r>
              <a:rPr lang="uk-UA" sz="2000" b="1" kern="0" dirty="0" err="1">
                <a:latin typeface="Times New Roman" pitchFamily="18" charset="0"/>
                <a:cs typeface="Times New Roman" pitchFamily="18" charset="0"/>
              </a:rPr>
              <a:t>нуклеозиду</a:t>
            </a:r>
            <a:r>
              <a:rPr lang="uk-UA" sz="2000" b="1" kern="0" dirty="0">
                <a:latin typeface="Times New Roman" pitchFamily="18" charset="0"/>
                <a:cs typeface="Times New Roman" pitchFamily="18" charset="0"/>
              </a:rPr>
              <a:t>, приводить до утворення нуклеотиду (</a:t>
            </a:r>
            <a:r>
              <a:rPr lang="uk-UA" sz="2000" b="1" kern="0" dirty="0" err="1">
                <a:latin typeface="Times New Roman" pitchFamily="18" charset="0"/>
                <a:cs typeface="Times New Roman" pitchFamily="18" charset="0"/>
              </a:rPr>
              <a:t>нуклеозидфосфату</a:t>
            </a:r>
            <a:r>
              <a:rPr lang="uk-UA" sz="2000" b="1" kern="0" dirty="0">
                <a:latin typeface="Times New Roman" pitchFamily="18" charset="0"/>
                <a:cs typeface="Times New Roman" pitchFamily="18" charset="0"/>
              </a:rPr>
              <a:t>):</a:t>
            </a:r>
          </a:p>
        </p:txBody>
      </p:sp>
      <p:grpSp>
        <p:nvGrpSpPr>
          <p:cNvPr id="19460" name="Группа 10"/>
          <p:cNvGrpSpPr>
            <a:grpSpLocks/>
          </p:cNvGrpSpPr>
          <p:nvPr/>
        </p:nvGrpSpPr>
        <p:grpSpPr bwMode="auto">
          <a:xfrm>
            <a:off x="482600" y="2000250"/>
            <a:ext cx="3660775" cy="3282950"/>
            <a:chOff x="483338" y="2357438"/>
            <a:chExt cx="3660033" cy="3283042"/>
          </a:xfrm>
        </p:grpSpPr>
        <p:grpSp>
          <p:nvGrpSpPr>
            <p:cNvPr id="19467" name="Группа 6"/>
            <p:cNvGrpSpPr>
              <a:grpSpLocks/>
            </p:cNvGrpSpPr>
            <p:nvPr/>
          </p:nvGrpSpPr>
          <p:grpSpPr bwMode="auto">
            <a:xfrm>
              <a:off x="483338" y="2357438"/>
              <a:ext cx="3645714" cy="2880000"/>
              <a:chOff x="340462" y="2357438"/>
              <a:chExt cx="3645714" cy="2880000"/>
            </a:xfrm>
          </p:grpSpPr>
          <p:pic>
            <p:nvPicPr>
              <p:cNvPr id="84994" name="Picture 2" descr="http://www.buzzle.com/img/articleImages/387160-1237-22.jpg"/>
              <p:cNvPicPr>
                <a:picLocks noChangeAspect="1" noChangeArrowheads="1"/>
              </p:cNvPicPr>
              <p:nvPr/>
            </p:nvPicPr>
            <p:blipFill>
              <a:blip r:embed="rId2">
                <a:lum bright="-20000" contrast="40000"/>
              </a:blip>
              <a:srcRect/>
              <a:stretch>
                <a:fillRect/>
              </a:stretch>
            </p:blipFill>
            <p:spPr bwMode="auto">
              <a:xfrm>
                <a:off x="340462" y="2357438"/>
                <a:ext cx="3645749" cy="287980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6" name="TextBox 5"/>
              <p:cNvSpPr txBox="1"/>
              <p:nvPr/>
            </p:nvSpPr>
            <p:spPr>
              <a:xfrm flipH="1">
                <a:off x="2087451" y="4754518"/>
                <a:ext cx="444530" cy="2308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uk-UA" sz="1500" dirty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Batang" pitchFamily="18" charset="-127"/>
                    <a:ea typeface="Batang" pitchFamily="18" charset="-127"/>
                  </a:rPr>
                  <a:t>Н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00797" y="5270583"/>
              <a:ext cx="3642574" cy="3698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uk-UA" b="1" kern="0" dirty="0">
                  <a:latin typeface="Times New Roman" pitchFamily="18" charset="0"/>
                  <a:cs typeface="Times New Roman" pitchFamily="18" charset="0"/>
                </a:rPr>
                <a:t>2′-дезоксирибонуклеотид</a:t>
              </a:r>
              <a:endParaRPr lang="uk-UA" dirty="0">
                <a:latin typeface="Arial" charset="0"/>
              </a:endParaRPr>
            </a:p>
          </p:txBody>
        </p:sp>
      </p:grpSp>
      <p:grpSp>
        <p:nvGrpSpPr>
          <p:cNvPr id="19461" name="Группа 9"/>
          <p:cNvGrpSpPr>
            <a:grpSpLocks/>
          </p:cNvGrpSpPr>
          <p:nvPr/>
        </p:nvGrpSpPr>
        <p:grpSpPr bwMode="auto">
          <a:xfrm>
            <a:off x="4999038" y="2000250"/>
            <a:ext cx="3644900" cy="3298825"/>
            <a:chOff x="4998252" y="2357430"/>
            <a:chExt cx="3645714" cy="3298290"/>
          </a:xfrm>
        </p:grpSpPr>
        <p:pic>
          <p:nvPicPr>
            <p:cNvPr id="5" name="Picture 2" descr="http://www.buzzle.com/img/articleImages/387160-1237-22.jpg"/>
            <p:cNvPicPr>
              <a:picLocks noChangeAspect="1" noChangeArrowheads="1"/>
            </p:cNvPicPr>
            <p:nvPr/>
          </p:nvPicPr>
          <p:blipFill>
            <a:blip r:embed="rId2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4998252" y="2357430"/>
              <a:ext cx="3645714" cy="28792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4999839" y="5285893"/>
              <a:ext cx="3644127" cy="36982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uk-UA" b="1" kern="0" dirty="0" err="1">
                  <a:latin typeface="Times New Roman" pitchFamily="18" charset="0"/>
                  <a:cs typeface="Times New Roman" pitchFamily="18" charset="0"/>
                </a:rPr>
                <a:t>рибонуклеотид</a:t>
              </a:r>
              <a:endParaRPr lang="uk-UA" dirty="0">
                <a:latin typeface="Arial" charset="0"/>
              </a:endParaRPr>
            </a:p>
          </p:txBody>
        </p:sp>
      </p:grpSp>
      <p:sp>
        <p:nvSpPr>
          <p:cNvPr id="19462" name="TextBox 11"/>
          <p:cNvSpPr txBox="1">
            <a:spLocks noChangeArrowheads="1"/>
          </p:cNvSpPr>
          <p:nvPr/>
        </p:nvSpPr>
        <p:spPr bwMode="auto">
          <a:xfrm>
            <a:off x="0" y="5445125"/>
            <a:ext cx="91440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5125" indent="-365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Найважливішою для нуклеїнових кислот властивістю фосфатного залишку є негативний заряд, який він має за нейтральних рН. На відміну від азотистих основ, пентози та фосфатні залишки є цілком полярними й добре взаємодіють з водою.  </a:t>
            </a:r>
          </a:p>
        </p:txBody>
      </p:sp>
      <p:sp>
        <p:nvSpPr>
          <p:cNvPr id="13" name="Стрелка влево 12"/>
          <p:cNvSpPr/>
          <p:nvPr/>
        </p:nvSpPr>
        <p:spPr>
          <a:xfrm>
            <a:off x="2597150" y="4383088"/>
            <a:ext cx="357188" cy="285750"/>
          </a:xfrm>
          <a:prstGeom prst="leftArrow">
            <a:avLst/>
          </a:prstGeom>
          <a:solidFill>
            <a:srgbClr val="FF99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4" name="Стрелка влево 13"/>
          <p:cNvSpPr/>
          <p:nvPr/>
        </p:nvSpPr>
        <p:spPr>
          <a:xfrm>
            <a:off x="7231063" y="4373563"/>
            <a:ext cx="357187" cy="285750"/>
          </a:xfrm>
          <a:prstGeom prst="leftArrow">
            <a:avLst/>
          </a:prstGeom>
          <a:solidFill>
            <a:srgbClr val="FF99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0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▪</a:t>
            </a: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Один із атомів Нітрогену кільця приєднується у складі нуклеотиду до Карбону пентозного цукру </a:t>
            </a:r>
            <a:r>
              <a:rPr lang="ru-RU" altLang="ru-RU" sz="20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глікозидним</a:t>
            </a:r>
            <a:r>
              <a:rPr lang="uk-UA" altLang="ru-RU" sz="20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зв’язком</a:t>
            </a:r>
            <a:r>
              <a:rPr lang="ru-RU" altLang="ru-RU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і позначається </a:t>
            </a: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С1′ (символ прийнято додавати, щоб відрізняти атоми фуранозного кільця пентози</a:t>
            </a:r>
            <a:r>
              <a:rPr lang="uk-UA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від атомів азотистої основи).</a:t>
            </a:r>
            <a:endParaRPr lang="en-US" alt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ru-RU" altLang="ru-RU" sz="20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▪</a:t>
            </a: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Інші С′-атоми пентози нумеруються далі</a:t>
            </a:r>
            <a:r>
              <a:rPr lang="uk-UA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за порядком їхнього </a:t>
            </a:r>
            <a:r>
              <a:rPr lang="uk-UA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озташування</a:t>
            </a:r>
            <a:r>
              <a:rPr lang="uk-UA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0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3'-атома завжди</a:t>
            </a:r>
            <a:r>
              <a:rPr lang="uk-UA" altLang="ru-RU" sz="20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приєднана ОН-група.</a:t>
            </a:r>
            <a:endParaRPr lang="ru-RU" altLang="ru-RU" sz="2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lum bright="-20000" contrast="40000"/>
          </a:blip>
          <a:srcRect l="14480" t="2732" r="9052" b="6349"/>
          <a:stretch>
            <a:fillRect/>
          </a:stretch>
        </p:blipFill>
        <p:spPr bwMode="auto">
          <a:xfrm>
            <a:off x="2084388" y="2571750"/>
            <a:ext cx="4548187" cy="3959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Группа 5"/>
          <p:cNvGrpSpPr>
            <a:grpSpLocks/>
          </p:cNvGrpSpPr>
          <p:nvPr/>
        </p:nvGrpSpPr>
        <p:grpSpPr bwMode="auto">
          <a:xfrm>
            <a:off x="3786188" y="4816475"/>
            <a:ext cx="1157287" cy="1500188"/>
            <a:chOff x="3786188" y="4816475"/>
            <a:chExt cx="1157287" cy="1500188"/>
          </a:xfrm>
        </p:grpSpPr>
        <p:sp>
          <p:nvSpPr>
            <p:cNvPr id="9" name="Стрелка влево 8"/>
            <p:cNvSpPr/>
            <p:nvPr/>
          </p:nvSpPr>
          <p:spPr>
            <a:xfrm flipH="1">
              <a:off x="4586288" y="4816475"/>
              <a:ext cx="357187" cy="285750"/>
            </a:xfrm>
            <a:prstGeom prst="leftArrow">
              <a:avLst/>
            </a:prstGeom>
            <a:solidFill>
              <a:srgbClr val="7030A0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/>
            </a:p>
          </p:txBody>
        </p:sp>
        <p:sp>
          <p:nvSpPr>
            <p:cNvPr id="10" name="Стрелка влево 9"/>
            <p:cNvSpPr/>
            <p:nvPr/>
          </p:nvSpPr>
          <p:spPr>
            <a:xfrm flipH="1">
              <a:off x="3786188" y="6030913"/>
              <a:ext cx="357187" cy="285750"/>
            </a:xfrm>
            <a:prstGeom prst="leftArrow">
              <a:avLst/>
            </a:prstGeom>
            <a:solidFill>
              <a:srgbClr val="006600"/>
            </a:solidFill>
            <a:ln w="381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0" y="0"/>
            <a:ext cx="9144000" cy="857250"/>
          </a:xfrm>
          <a:prstGeom prst="rect">
            <a:avLst/>
          </a:prstGeom>
        </p:spPr>
        <p:txBody>
          <a:bodyPr/>
          <a:lstStyle/>
          <a:p>
            <a:pPr marL="342900" indent="-342900" algn="just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uk-UA" sz="2000" b="1" kern="0" dirty="0">
                <a:latin typeface="Times New Roman" pitchFamily="18" charset="0"/>
                <a:cs typeface="Times New Roman" pitchFamily="18" charset="0"/>
              </a:rPr>
              <a:t>Залежно від місця </a:t>
            </a:r>
            <a:r>
              <a:rPr lang="uk-UA" sz="2000" b="1" kern="0" dirty="0" err="1">
                <a:latin typeface="Times New Roman" pitchFamily="18" charset="0"/>
                <a:cs typeface="Times New Roman" pitchFamily="18" charset="0"/>
              </a:rPr>
              <a:t>фосфорилювання</a:t>
            </a:r>
            <a:r>
              <a:rPr lang="uk-UA" sz="20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kern="0" dirty="0" err="1">
                <a:latin typeface="Times New Roman" pitchFamily="18" charset="0"/>
                <a:cs typeface="Times New Roman" pitchFamily="18" charset="0"/>
              </a:rPr>
              <a:t>пентозного</a:t>
            </a:r>
            <a:r>
              <a:rPr lang="uk-UA" sz="2000" b="1" kern="0" dirty="0">
                <a:latin typeface="Times New Roman" pitchFamily="18" charset="0"/>
                <a:cs typeface="Times New Roman" pitchFamily="18" charset="0"/>
              </a:rPr>
              <a:t> гідроксилу розрізняють три типи </a:t>
            </a:r>
            <a:r>
              <a:rPr lang="uk-UA" sz="2000" b="1" kern="0" dirty="0" err="1">
                <a:latin typeface="Times New Roman" pitchFamily="18" charset="0"/>
                <a:cs typeface="Times New Roman" pitchFamily="18" charset="0"/>
              </a:rPr>
              <a:t>нуклеотидів</a:t>
            </a:r>
            <a:r>
              <a:rPr lang="uk-UA" sz="2000" b="1" kern="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2000" b="1" kern="0" dirty="0" err="1">
                <a:latin typeface="Times New Roman" pitchFamily="18" charset="0"/>
                <a:cs typeface="Times New Roman" pitchFamily="18" charset="0"/>
              </a:rPr>
              <a:t>нуклеозидфосфатів</a:t>
            </a:r>
            <a:r>
              <a:rPr lang="uk-UA" sz="2000" b="1" kern="0" dirty="0">
                <a:latin typeface="Times New Roman" pitchFamily="18" charset="0"/>
                <a:cs typeface="Times New Roman" pitchFamily="18" charset="0"/>
              </a:rPr>
              <a:t>):</a:t>
            </a:r>
          </a:p>
          <a:p>
            <a:pPr marL="342900" indent="-342900" algn="just" eaLnBrk="0" hangingPunct="0">
              <a:spcBef>
                <a:spcPct val="20000"/>
              </a:spcBef>
              <a:buFontTx/>
              <a:buChar char="•"/>
              <a:defRPr/>
            </a:pPr>
            <a:endParaRPr lang="uk-UA" sz="2000" b="1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7" name="TextBox 5"/>
          <p:cNvSpPr txBox="1">
            <a:spLocks noChangeArrowheads="1"/>
          </p:cNvSpPr>
          <p:nvPr/>
        </p:nvSpPr>
        <p:spPr bwMode="auto">
          <a:xfrm>
            <a:off x="0" y="4611688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3538" indent="-3635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uk-UA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результаті гідролізу нуклеїнових кислот, залежно від місця розщеплення </a:t>
            </a:r>
            <a:r>
              <a:rPr lang="uk-UA" alt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фосфодіефірних</a:t>
            </a:r>
            <a:r>
              <a:rPr lang="uk-UA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зв'язків</a:t>
            </a:r>
            <a:r>
              <a:rPr lang="uk-UA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молекулах полінуклеотидів, утворюються нуклеозид-5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′</a:t>
            </a:r>
            <a:r>
              <a:rPr lang="uk-UA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-фосфати та нуклеозид-3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′</a:t>
            </a:r>
            <a:r>
              <a:rPr lang="uk-UA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-фосфати.</a:t>
            </a:r>
          </a:p>
          <a:p>
            <a:pPr marL="0" indent="0" algn="just" eaLnBrk="1" hangingPunct="1"/>
            <a:endParaRPr lang="uk-UA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508" name="Группа 4"/>
          <p:cNvGrpSpPr>
            <a:grpSpLocks/>
          </p:cNvGrpSpPr>
          <p:nvPr/>
        </p:nvGrpSpPr>
        <p:grpSpPr bwMode="auto">
          <a:xfrm>
            <a:off x="500063" y="1000125"/>
            <a:ext cx="8072437" cy="3357563"/>
            <a:chOff x="500034" y="785794"/>
            <a:chExt cx="8072526" cy="3357586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/>
            <a:srcRect l="5307" r="2946"/>
            <a:stretch>
              <a:fillRect/>
            </a:stretch>
          </p:blipFill>
          <p:spPr bwMode="auto">
            <a:xfrm>
              <a:off x="500034" y="785794"/>
              <a:ext cx="8072526" cy="28067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Прямоугольник 3"/>
            <p:cNvSpPr/>
            <p:nvPr/>
          </p:nvSpPr>
          <p:spPr>
            <a:xfrm>
              <a:off x="571472" y="3571876"/>
              <a:ext cx="8001088" cy="5715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Нуклеозид-5′-фосфати      Нуклеозид-3′-фосфати     Нуклеозид-2′-фосфати</a:t>
              </a:r>
              <a:endPara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Группа 13"/>
          <p:cNvGrpSpPr>
            <a:grpSpLocks/>
          </p:cNvGrpSpPr>
          <p:nvPr/>
        </p:nvGrpSpPr>
        <p:grpSpPr bwMode="auto">
          <a:xfrm>
            <a:off x="2028825" y="1371600"/>
            <a:ext cx="4714875" cy="1258888"/>
            <a:chOff x="2028825" y="1371600"/>
            <a:chExt cx="4714875" cy="1258888"/>
          </a:xfrm>
        </p:grpSpPr>
        <p:sp>
          <p:nvSpPr>
            <p:cNvPr id="8" name="Стрелка влево 7"/>
            <p:cNvSpPr/>
            <p:nvPr/>
          </p:nvSpPr>
          <p:spPr bwMode="auto">
            <a:xfrm rot="16200000">
              <a:off x="1850231" y="1550194"/>
              <a:ext cx="642938" cy="285750"/>
            </a:xfrm>
            <a:prstGeom prst="leftArrow">
              <a:avLst/>
            </a:prstGeom>
            <a:solidFill>
              <a:srgbClr val="FF9966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/>
            </a:p>
          </p:txBody>
        </p:sp>
        <p:sp>
          <p:nvSpPr>
            <p:cNvPr id="9" name="Стрелка влево 8"/>
            <p:cNvSpPr/>
            <p:nvPr/>
          </p:nvSpPr>
          <p:spPr bwMode="auto">
            <a:xfrm rot="16200000">
              <a:off x="4579144" y="2166144"/>
              <a:ext cx="642938" cy="285750"/>
            </a:xfrm>
            <a:prstGeom prst="leftArrow">
              <a:avLst/>
            </a:prstGeom>
            <a:solidFill>
              <a:srgbClr val="FF9966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/>
            </a:p>
          </p:txBody>
        </p:sp>
        <p:sp>
          <p:nvSpPr>
            <p:cNvPr id="10" name="Стрелка влево 9"/>
            <p:cNvSpPr/>
            <p:nvPr/>
          </p:nvSpPr>
          <p:spPr bwMode="auto">
            <a:xfrm rot="16200000">
              <a:off x="6279356" y="2164557"/>
              <a:ext cx="642937" cy="285750"/>
            </a:xfrm>
            <a:prstGeom prst="leftArrow">
              <a:avLst/>
            </a:prstGeom>
            <a:solidFill>
              <a:srgbClr val="FF9966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/>
            </a:p>
          </p:txBody>
        </p:sp>
      </p:grpSp>
      <p:sp>
        <p:nvSpPr>
          <p:cNvPr id="11" name="TextBox 10"/>
          <p:cNvSpPr txBox="1"/>
          <p:nvPr/>
        </p:nvSpPr>
        <p:spPr bwMode="auto">
          <a:xfrm>
            <a:off x="1860550" y="928688"/>
            <a:ext cx="609600" cy="4302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2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С5</a:t>
            </a:r>
            <a:r>
              <a:rPr lang="ru-RU" sz="2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′</a:t>
            </a:r>
            <a:endParaRPr lang="uk-UA" sz="2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4602163" y="1541463"/>
            <a:ext cx="609600" cy="4302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2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С3</a:t>
            </a:r>
            <a:r>
              <a:rPr lang="ru-RU" sz="2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′</a:t>
            </a:r>
            <a:endParaRPr lang="uk-UA" sz="2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6296025" y="1571625"/>
            <a:ext cx="609600" cy="430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2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С2</a:t>
            </a:r>
            <a:r>
              <a:rPr lang="ru-RU" sz="2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′</a:t>
            </a:r>
            <a:endParaRPr lang="uk-UA" sz="2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284</TotalTime>
  <Words>1430</Words>
  <Application>Microsoft Office PowerPoint</Application>
  <PresentationFormat>Экран (4:3)</PresentationFormat>
  <Paragraphs>172</Paragraphs>
  <Slides>37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9" baseType="lpstr">
      <vt:lpstr>Batang</vt:lpstr>
      <vt:lpstr>Arial</vt:lpstr>
      <vt:lpstr>Bookman Old Style</vt:lpstr>
      <vt:lpstr>Calibri</vt:lpstr>
      <vt:lpstr>Cambria</vt:lpstr>
      <vt:lpstr>Gill Sans MT</vt:lpstr>
      <vt:lpstr>Tahoma</vt:lpstr>
      <vt:lpstr>Times</vt:lpstr>
      <vt:lpstr>Times New Roman</vt:lpstr>
      <vt:lpstr>Wingdings</vt:lpstr>
      <vt:lpstr>Wingdings 3</vt:lpstr>
      <vt:lpstr>Начальная</vt:lpstr>
      <vt:lpstr>Лекція 1б   Нуклеїнові кислоти як носії і гаранти реалізації генетичної інформації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Білково-нуклеїнові взаємодії</vt:lpstr>
      <vt:lpstr>Презентация PowerPoint</vt:lpstr>
      <vt:lpstr>Презентация PowerPoint</vt:lpstr>
      <vt:lpstr>Презентация PowerPoint</vt:lpstr>
      <vt:lpstr>Рівні компактизації хроматину</vt:lpstr>
      <vt:lpstr>1 – нуклеосомний рівень спіралізації ( гістоновий)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Каріотип</vt:lpstr>
      <vt:lpstr>Політенні хромосоми</vt:lpstr>
      <vt:lpstr>Хромосоми типу «лампових щіток»</vt:lpstr>
      <vt:lpstr>РНК </vt:lpstr>
      <vt:lpstr>Некодуючі РНК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Лекція 1. Вступ.  Історія розвитку генетики.  Матеріальні основи спадковості.</dc:title>
  <dc:creator>Саня</dc:creator>
  <cp:lastModifiedBy>helenVoit@gmail.com</cp:lastModifiedBy>
  <cp:revision>31</cp:revision>
  <dcterms:created xsi:type="dcterms:W3CDTF">2019-06-03T01:49:52Z</dcterms:created>
  <dcterms:modified xsi:type="dcterms:W3CDTF">2021-02-11T12:25:20Z</dcterms:modified>
</cp:coreProperties>
</file>