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74" r:id="rId12"/>
    <p:sldId id="277" r:id="rId13"/>
    <p:sldId id="275" r:id="rId14"/>
    <p:sldId id="276" r:id="rId15"/>
    <p:sldId id="267" r:id="rId16"/>
    <p:sldId id="268" r:id="rId17"/>
    <p:sldId id="269" r:id="rId18"/>
    <p:sldId id="270" r:id="rId19"/>
    <p:sldId id="271" r:id="rId20"/>
    <p:sldId id="272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6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A5970-5959-4732-B91A-6D3D5FC18F2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12345E-C227-4343-9900-45D6730530DC}">
      <dgm:prSet phldrT="[Текст]"/>
      <dgm:spPr/>
      <dgm:t>
        <a:bodyPr/>
        <a:lstStyle/>
        <a:p>
          <a:r>
            <a:rPr lang="uk-UA" dirty="0" smtClean="0"/>
            <a:t>Побутовий</a:t>
          </a:r>
          <a:endParaRPr lang="ru-RU" dirty="0"/>
        </a:p>
      </dgm:t>
    </dgm:pt>
    <dgm:pt modelId="{A865E272-66BA-4897-A0DF-EA801C797CB8}" type="parTrans" cxnId="{50532C77-49CF-4999-B344-49C660CAA9A3}">
      <dgm:prSet/>
      <dgm:spPr/>
      <dgm:t>
        <a:bodyPr/>
        <a:lstStyle/>
        <a:p>
          <a:endParaRPr lang="ru-RU"/>
        </a:p>
      </dgm:t>
    </dgm:pt>
    <dgm:pt modelId="{C8C7EBBA-FCAF-4FF9-899E-DD88D930B318}" type="sibTrans" cxnId="{50532C77-49CF-4999-B344-49C660CAA9A3}">
      <dgm:prSet/>
      <dgm:spPr/>
      <dgm:t>
        <a:bodyPr/>
        <a:lstStyle/>
        <a:p>
          <a:endParaRPr lang="ru-RU"/>
        </a:p>
      </dgm:t>
    </dgm:pt>
    <dgm:pt modelId="{DDD563BD-83A2-484E-BF8C-8600800A363C}">
      <dgm:prSet phldrT="[Текст]"/>
      <dgm:spPr/>
      <dgm:t>
        <a:bodyPr/>
        <a:lstStyle/>
        <a:p>
          <a:r>
            <a:rPr lang="uk-UA" dirty="0" smtClean="0"/>
            <a:t>Дорожньо-транспортний</a:t>
          </a:r>
          <a:endParaRPr lang="ru-RU" dirty="0"/>
        </a:p>
      </dgm:t>
    </dgm:pt>
    <dgm:pt modelId="{F9989496-5D7D-4B60-AE24-21A8B294E0F1}" type="parTrans" cxnId="{3AADA0C7-5EE9-46CC-A4AF-7FF212B29A0A}">
      <dgm:prSet/>
      <dgm:spPr/>
      <dgm:t>
        <a:bodyPr/>
        <a:lstStyle/>
        <a:p>
          <a:endParaRPr lang="ru-RU"/>
        </a:p>
      </dgm:t>
    </dgm:pt>
    <dgm:pt modelId="{4D929DC4-752F-4854-853E-3D72E01CD17B}" type="sibTrans" cxnId="{3AADA0C7-5EE9-46CC-A4AF-7FF212B29A0A}">
      <dgm:prSet/>
      <dgm:spPr/>
      <dgm:t>
        <a:bodyPr/>
        <a:lstStyle/>
        <a:p>
          <a:endParaRPr lang="ru-RU"/>
        </a:p>
      </dgm:t>
    </dgm:pt>
    <dgm:pt modelId="{233A1E04-C02F-4928-AA94-701CC8FE2A62}">
      <dgm:prSet phldrT="[Текст]"/>
      <dgm:spPr/>
      <dgm:t>
        <a:bodyPr/>
        <a:lstStyle/>
        <a:p>
          <a:r>
            <a:rPr lang="uk-UA" dirty="0" smtClean="0"/>
            <a:t>Вуличний</a:t>
          </a:r>
          <a:endParaRPr lang="ru-RU" dirty="0"/>
        </a:p>
      </dgm:t>
    </dgm:pt>
    <dgm:pt modelId="{31B202B6-47CD-4C06-BB6B-A5A55F742207}" type="parTrans" cxnId="{02FC2978-0B9E-4EB1-8A17-6727D7B6992D}">
      <dgm:prSet/>
      <dgm:spPr/>
      <dgm:t>
        <a:bodyPr/>
        <a:lstStyle/>
        <a:p>
          <a:endParaRPr lang="ru-RU"/>
        </a:p>
      </dgm:t>
    </dgm:pt>
    <dgm:pt modelId="{301E4A13-CFF0-4ECF-9707-CA809E9BCE97}" type="sibTrans" cxnId="{02FC2978-0B9E-4EB1-8A17-6727D7B6992D}">
      <dgm:prSet/>
      <dgm:spPr/>
      <dgm:t>
        <a:bodyPr/>
        <a:lstStyle/>
        <a:p>
          <a:endParaRPr lang="ru-RU"/>
        </a:p>
      </dgm:t>
    </dgm:pt>
    <dgm:pt modelId="{23C731B4-AF0A-4B95-9999-AC165ACE0DF4}">
      <dgm:prSet phldrT="[Текст]"/>
      <dgm:spPr/>
      <dgm:t>
        <a:bodyPr/>
        <a:lstStyle/>
        <a:p>
          <a:r>
            <a:rPr lang="uk-UA" dirty="0" smtClean="0"/>
            <a:t>Шкільний</a:t>
          </a:r>
        </a:p>
        <a:p>
          <a:endParaRPr lang="ru-RU" dirty="0"/>
        </a:p>
      </dgm:t>
    </dgm:pt>
    <dgm:pt modelId="{9036E7F7-527B-4EE3-A93C-5A9308A8972D}" type="parTrans" cxnId="{FD1171BE-BCE7-45FB-9DFD-3DDC9232968C}">
      <dgm:prSet/>
      <dgm:spPr/>
      <dgm:t>
        <a:bodyPr/>
        <a:lstStyle/>
        <a:p>
          <a:endParaRPr lang="ru-RU"/>
        </a:p>
      </dgm:t>
    </dgm:pt>
    <dgm:pt modelId="{603AFBD8-530E-4866-9E0E-93A4214E0FFC}" type="sibTrans" cxnId="{FD1171BE-BCE7-45FB-9DFD-3DDC9232968C}">
      <dgm:prSet/>
      <dgm:spPr/>
      <dgm:t>
        <a:bodyPr/>
        <a:lstStyle/>
        <a:p>
          <a:endParaRPr lang="ru-RU"/>
        </a:p>
      </dgm:t>
    </dgm:pt>
    <dgm:pt modelId="{0F6B170A-4073-4A90-B5D8-A33028137EA9}" type="pres">
      <dgm:prSet presAssocID="{C13A5970-5959-4732-B91A-6D3D5FC18F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E68EE-3032-45F8-AAC9-EC9E0EA14F51}" type="pres">
      <dgm:prSet presAssocID="{9512345E-C227-4343-9900-45D6730530DC}" presName="compNode" presStyleCnt="0"/>
      <dgm:spPr/>
    </dgm:pt>
    <dgm:pt modelId="{99F06B0D-AC2A-4501-AD1B-AD08B459B959}" type="pres">
      <dgm:prSet presAssocID="{9512345E-C227-4343-9900-45D6730530DC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9FC5BD-DCC7-4F59-A4A3-20AF5AD96254}" type="pres">
      <dgm:prSet presAssocID="{9512345E-C227-4343-9900-45D6730530DC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B73F0-BAE6-4F4E-905D-99C571A7E9AE}" type="pres">
      <dgm:prSet presAssocID="{C8C7EBBA-FCAF-4FF9-899E-DD88D930B3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A0C6F8-7929-40F9-B882-9A9919E7C30B}" type="pres">
      <dgm:prSet presAssocID="{DDD563BD-83A2-484E-BF8C-8600800A363C}" presName="compNode" presStyleCnt="0"/>
      <dgm:spPr/>
    </dgm:pt>
    <dgm:pt modelId="{97BB8A04-92CB-47A9-A073-C0DE54D50609}" type="pres">
      <dgm:prSet presAssocID="{DDD563BD-83A2-484E-BF8C-8600800A363C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0D33A2-6D68-46AA-A1A5-CC27BF9A9538}" type="pres">
      <dgm:prSet presAssocID="{DDD563BD-83A2-484E-BF8C-8600800A363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420B8-72F6-482F-91D5-9744DBD27EB3}" type="pres">
      <dgm:prSet presAssocID="{4D929DC4-752F-4854-853E-3D72E01CD17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93205E-90BF-4DDB-910F-B772161EEC71}" type="pres">
      <dgm:prSet presAssocID="{233A1E04-C02F-4928-AA94-701CC8FE2A62}" presName="compNode" presStyleCnt="0"/>
      <dgm:spPr/>
    </dgm:pt>
    <dgm:pt modelId="{E7FE2CE9-A52B-4D36-8D73-29D92C508240}" type="pres">
      <dgm:prSet presAssocID="{233A1E04-C02F-4928-AA94-701CC8FE2A62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5EAE12-234F-4CC8-A4DC-97822329D16F}" type="pres">
      <dgm:prSet presAssocID="{233A1E04-C02F-4928-AA94-701CC8FE2A62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EDFE0-9B5C-4F57-BE13-6611D492E05F}" type="pres">
      <dgm:prSet presAssocID="{301E4A13-CFF0-4ECF-9707-CA809E9BCE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C2B2915-6687-4F8C-8832-3601AD588D68}" type="pres">
      <dgm:prSet presAssocID="{23C731B4-AF0A-4B95-9999-AC165ACE0DF4}" presName="compNode" presStyleCnt="0"/>
      <dgm:spPr/>
    </dgm:pt>
    <dgm:pt modelId="{70572123-44AF-41F1-82FD-EB50DBF0DC84}" type="pres">
      <dgm:prSet presAssocID="{23C731B4-AF0A-4B95-9999-AC165ACE0DF4}" presName="pictRect" presStyleLbl="node1" presStyleIdx="3" presStyleCnt="4" custLinFactNeighborX="-55255" custLinFactNeighborY="-185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3E9D86-C18D-4753-B9F5-9D4D284A8E2F}" type="pres">
      <dgm:prSet presAssocID="{23C731B4-AF0A-4B95-9999-AC165ACE0DF4}" presName="textRect" presStyleLbl="revTx" presStyleIdx="3" presStyleCnt="4" custLinFactNeighborX="-51860" custLinFactNeighborY="-18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6C685B-E62E-4AD8-88FF-542409C37A74}" type="presOf" srcId="{C8C7EBBA-FCAF-4FF9-899E-DD88D930B318}" destId="{1EBB73F0-BAE6-4F4E-905D-99C571A7E9AE}" srcOrd="0" destOrd="0" presId="urn:microsoft.com/office/officeart/2005/8/layout/pList1"/>
    <dgm:cxn modelId="{5B46A66B-E975-4AAB-8FC6-312486BF4A0F}" type="presOf" srcId="{DDD563BD-83A2-484E-BF8C-8600800A363C}" destId="{A60D33A2-6D68-46AA-A1A5-CC27BF9A9538}" srcOrd="0" destOrd="0" presId="urn:microsoft.com/office/officeart/2005/8/layout/pList1"/>
    <dgm:cxn modelId="{3AADA0C7-5EE9-46CC-A4AF-7FF212B29A0A}" srcId="{C13A5970-5959-4732-B91A-6D3D5FC18F22}" destId="{DDD563BD-83A2-484E-BF8C-8600800A363C}" srcOrd="1" destOrd="0" parTransId="{F9989496-5D7D-4B60-AE24-21A8B294E0F1}" sibTransId="{4D929DC4-752F-4854-853E-3D72E01CD17B}"/>
    <dgm:cxn modelId="{50532C77-49CF-4999-B344-49C660CAA9A3}" srcId="{C13A5970-5959-4732-B91A-6D3D5FC18F22}" destId="{9512345E-C227-4343-9900-45D6730530DC}" srcOrd="0" destOrd="0" parTransId="{A865E272-66BA-4897-A0DF-EA801C797CB8}" sibTransId="{C8C7EBBA-FCAF-4FF9-899E-DD88D930B318}"/>
    <dgm:cxn modelId="{FD1171BE-BCE7-45FB-9DFD-3DDC9232968C}" srcId="{C13A5970-5959-4732-B91A-6D3D5FC18F22}" destId="{23C731B4-AF0A-4B95-9999-AC165ACE0DF4}" srcOrd="3" destOrd="0" parTransId="{9036E7F7-527B-4EE3-A93C-5A9308A8972D}" sibTransId="{603AFBD8-530E-4866-9E0E-93A4214E0FFC}"/>
    <dgm:cxn modelId="{90718713-A3B6-412F-8807-3827D64D2258}" type="presOf" srcId="{23C731B4-AF0A-4B95-9999-AC165ACE0DF4}" destId="{AA3E9D86-C18D-4753-B9F5-9D4D284A8E2F}" srcOrd="0" destOrd="0" presId="urn:microsoft.com/office/officeart/2005/8/layout/pList1"/>
    <dgm:cxn modelId="{D4CB8171-551C-45B4-BBF9-C3391C3D5940}" type="presOf" srcId="{9512345E-C227-4343-9900-45D6730530DC}" destId="{139FC5BD-DCC7-4F59-A4A3-20AF5AD96254}" srcOrd="0" destOrd="0" presId="urn:microsoft.com/office/officeart/2005/8/layout/pList1"/>
    <dgm:cxn modelId="{FC6F0850-F7A6-4A49-9C78-6B98BB70567A}" type="presOf" srcId="{301E4A13-CFF0-4ECF-9707-CA809E9BCE97}" destId="{ECAEDFE0-9B5C-4F57-BE13-6611D492E05F}" srcOrd="0" destOrd="0" presId="urn:microsoft.com/office/officeart/2005/8/layout/pList1"/>
    <dgm:cxn modelId="{D2B43ACE-9FF4-4286-8F49-1435F080D38D}" type="presOf" srcId="{4D929DC4-752F-4854-853E-3D72E01CD17B}" destId="{2BB420B8-72F6-482F-91D5-9744DBD27EB3}" srcOrd="0" destOrd="0" presId="urn:microsoft.com/office/officeart/2005/8/layout/pList1"/>
    <dgm:cxn modelId="{6B379D00-E779-4140-AA1E-4994CCFE7A6D}" type="presOf" srcId="{C13A5970-5959-4732-B91A-6D3D5FC18F22}" destId="{0F6B170A-4073-4A90-B5D8-A33028137EA9}" srcOrd="0" destOrd="0" presId="urn:microsoft.com/office/officeart/2005/8/layout/pList1"/>
    <dgm:cxn modelId="{62CFE935-343D-41D4-BC3A-AB3A62C1FEC1}" type="presOf" srcId="{233A1E04-C02F-4928-AA94-701CC8FE2A62}" destId="{DF5EAE12-234F-4CC8-A4DC-97822329D16F}" srcOrd="0" destOrd="0" presId="urn:microsoft.com/office/officeart/2005/8/layout/pList1"/>
    <dgm:cxn modelId="{02FC2978-0B9E-4EB1-8A17-6727D7B6992D}" srcId="{C13A5970-5959-4732-B91A-6D3D5FC18F22}" destId="{233A1E04-C02F-4928-AA94-701CC8FE2A62}" srcOrd="2" destOrd="0" parTransId="{31B202B6-47CD-4C06-BB6B-A5A55F742207}" sibTransId="{301E4A13-CFF0-4ECF-9707-CA809E9BCE97}"/>
    <dgm:cxn modelId="{34344682-0BC1-4854-9A9C-8F095DC8AC05}" type="presParOf" srcId="{0F6B170A-4073-4A90-B5D8-A33028137EA9}" destId="{14AE68EE-3032-45F8-AAC9-EC9E0EA14F51}" srcOrd="0" destOrd="0" presId="urn:microsoft.com/office/officeart/2005/8/layout/pList1"/>
    <dgm:cxn modelId="{DF5BE6CC-DB57-4D08-9095-CEFEC7210E26}" type="presParOf" srcId="{14AE68EE-3032-45F8-AAC9-EC9E0EA14F51}" destId="{99F06B0D-AC2A-4501-AD1B-AD08B459B959}" srcOrd="0" destOrd="0" presId="urn:microsoft.com/office/officeart/2005/8/layout/pList1"/>
    <dgm:cxn modelId="{60D55618-F9BA-47CE-9312-52C0AB1313E4}" type="presParOf" srcId="{14AE68EE-3032-45F8-AAC9-EC9E0EA14F51}" destId="{139FC5BD-DCC7-4F59-A4A3-20AF5AD96254}" srcOrd="1" destOrd="0" presId="urn:microsoft.com/office/officeart/2005/8/layout/pList1"/>
    <dgm:cxn modelId="{B3FC1691-1522-40F3-99F3-02F73B1FE20A}" type="presParOf" srcId="{0F6B170A-4073-4A90-B5D8-A33028137EA9}" destId="{1EBB73F0-BAE6-4F4E-905D-99C571A7E9AE}" srcOrd="1" destOrd="0" presId="urn:microsoft.com/office/officeart/2005/8/layout/pList1"/>
    <dgm:cxn modelId="{3AF206F9-EFE2-4861-B258-5043F7D5E68D}" type="presParOf" srcId="{0F6B170A-4073-4A90-B5D8-A33028137EA9}" destId="{90A0C6F8-7929-40F9-B882-9A9919E7C30B}" srcOrd="2" destOrd="0" presId="urn:microsoft.com/office/officeart/2005/8/layout/pList1"/>
    <dgm:cxn modelId="{F1304F27-4A25-4FCE-A0CC-B34737D3056F}" type="presParOf" srcId="{90A0C6F8-7929-40F9-B882-9A9919E7C30B}" destId="{97BB8A04-92CB-47A9-A073-C0DE54D50609}" srcOrd="0" destOrd="0" presId="urn:microsoft.com/office/officeart/2005/8/layout/pList1"/>
    <dgm:cxn modelId="{35783E9F-6E86-4F55-B439-CD601C98EF8B}" type="presParOf" srcId="{90A0C6F8-7929-40F9-B882-9A9919E7C30B}" destId="{A60D33A2-6D68-46AA-A1A5-CC27BF9A9538}" srcOrd="1" destOrd="0" presId="urn:microsoft.com/office/officeart/2005/8/layout/pList1"/>
    <dgm:cxn modelId="{4B7038F2-FBED-4F4C-BC52-947C0F40F2F1}" type="presParOf" srcId="{0F6B170A-4073-4A90-B5D8-A33028137EA9}" destId="{2BB420B8-72F6-482F-91D5-9744DBD27EB3}" srcOrd="3" destOrd="0" presId="urn:microsoft.com/office/officeart/2005/8/layout/pList1"/>
    <dgm:cxn modelId="{18AEC0AC-CCC1-4C25-B379-D0DDF82157AF}" type="presParOf" srcId="{0F6B170A-4073-4A90-B5D8-A33028137EA9}" destId="{6F93205E-90BF-4DDB-910F-B772161EEC71}" srcOrd="4" destOrd="0" presId="urn:microsoft.com/office/officeart/2005/8/layout/pList1"/>
    <dgm:cxn modelId="{D0FA4A6F-5185-47DD-AE00-0C1701DCF85D}" type="presParOf" srcId="{6F93205E-90BF-4DDB-910F-B772161EEC71}" destId="{E7FE2CE9-A52B-4D36-8D73-29D92C508240}" srcOrd="0" destOrd="0" presId="urn:microsoft.com/office/officeart/2005/8/layout/pList1"/>
    <dgm:cxn modelId="{2A654D77-208A-414B-AA44-405B8DFFB9B4}" type="presParOf" srcId="{6F93205E-90BF-4DDB-910F-B772161EEC71}" destId="{DF5EAE12-234F-4CC8-A4DC-97822329D16F}" srcOrd="1" destOrd="0" presId="urn:microsoft.com/office/officeart/2005/8/layout/pList1"/>
    <dgm:cxn modelId="{C48301CF-D8DD-45EB-B43A-B93C1B85E1A7}" type="presParOf" srcId="{0F6B170A-4073-4A90-B5D8-A33028137EA9}" destId="{ECAEDFE0-9B5C-4F57-BE13-6611D492E05F}" srcOrd="5" destOrd="0" presId="urn:microsoft.com/office/officeart/2005/8/layout/pList1"/>
    <dgm:cxn modelId="{420F0FEE-7E34-458A-ACD3-164F129FABBA}" type="presParOf" srcId="{0F6B170A-4073-4A90-B5D8-A33028137EA9}" destId="{CC2B2915-6687-4F8C-8832-3601AD588D68}" srcOrd="6" destOrd="0" presId="urn:microsoft.com/office/officeart/2005/8/layout/pList1"/>
    <dgm:cxn modelId="{9BC2F607-C3DC-473D-A158-3F1330FCF886}" type="presParOf" srcId="{CC2B2915-6687-4F8C-8832-3601AD588D68}" destId="{70572123-44AF-41F1-82FD-EB50DBF0DC84}" srcOrd="0" destOrd="0" presId="urn:microsoft.com/office/officeart/2005/8/layout/pList1"/>
    <dgm:cxn modelId="{D7FB67E3-D4CC-4D62-9F08-83DE98639DFA}" type="presParOf" srcId="{CC2B2915-6687-4F8C-8832-3601AD588D68}" destId="{AA3E9D86-C18D-4753-B9F5-9D4D284A8E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FD9837-2127-4D9D-85EC-C83A62252C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05EA16-723A-4011-ACAC-A828AAEA6127}">
      <dgm:prSet phldrT="[Текст]" custT="1"/>
      <dgm:spPr/>
      <dgm:t>
        <a:bodyPr/>
        <a:lstStyle/>
        <a:p>
          <a:r>
            <a:rPr lang="uk-UA" sz="3600" dirty="0" smtClean="0"/>
            <a:t>придбані</a:t>
          </a:r>
          <a:endParaRPr lang="ru-RU" sz="3600" dirty="0"/>
        </a:p>
      </dgm:t>
    </dgm:pt>
    <dgm:pt modelId="{4BDD3063-FAF3-40B1-81BD-1C7FF1CE9D69}" type="parTrans" cxnId="{0A1314B7-C910-4AAA-9B7B-A695FFDBD101}">
      <dgm:prSet/>
      <dgm:spPr/>
      <dgm:t>
        <a:bodyPr/>
        <a:lstStyle/>
        <a:p>
          <a:endParaRPr lang="ru-RU"/>
        </a:p>
      </dgm:t>
    </dgm:pt>
    <dgm:pt modelId="{B7C19AC8-4307-4780-8126-5B82AD18904D}" type="sibTrans" cxnId="{0A1314B7-C910-4AAA-9B7B-A695FFDBD101}">
      <dgm:prSet/>
      <dgm:spPr/>
      <dgm:t>
        <a:bodyPr/>
        <a:lstStyle/>
        <a:p>
          <a:endParaRPr lang="ru-RU"/>
        </a:p>
      </dgm:t>
    </dgm:pt>
    <dgm:pt modelId="{697B2F57-F48A-4A8A-954E-56BD16BAAFC5}">
      <dgm:prSet custT="1"/>
      <dgm:spPr/>
      <dgm:t>
        <a:bodyPr/>
        <a:lstStyle/>
        <a:p>
          <a:r>
            <a:rPr lang="uk-UA" sz="3600" dirty="0" smtClean="0"/>
            <a:t>уроджені, що виникли в процесі родів</a:t>
          </a:r>
          <a:endParaRPr lang="ru-RU" sz="3600" dirty="0"/>
        </a:p>
      </dgm:t>
    </dgm:pt>
    <dgm:pt modelId="{49A3D745-0CBC-41CF-A580-5759BEE3314F}" type="parTrans" cxnId="{E1F427E1-0246-4024-8C97-6E9EB5362385}">
      <dgm:prSet/>
      <dgm:spPr/>
      <dgm:t>
        <a:bodyPr/>
        <a:lstStyle/>
        <a:p>
          <a:endParaRPr lang="ru-RU"/>
        </a:p>
      </dgm:t>
    </dgm:pt>
    <dgm:pt modelId="{ED3F1541-3F4B-4E5B-805B-1169DB9966E3}" type="sibTrans" cxnId="{E1F427E1-0246-4024-8C97-6E9EB5362385}">
      <dgm:prSet/>
      <dgm:spPr/>
      <dgm:t>
        <a:bodyPr/>
        <a:lstStyle/>
        <a:p>
          <a:endParaRPr lang="ru-RU"/>
        </a:p>
      </dgm:t>
    </dgm:pt>
    <dgm:pt modelId="{7A22934E-E4F6-4392-BCAD-69A6CAF525CC}" type="pres">
      <dgm:prSet presAssocID="{96FD9837-2127-4D9D-85EC-C83A62252C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B42C7-412F-4D3B-99BE-65AB2BE837F7}" type="pres">
      <dgm:prSet presAssocID="{697B2F57-F48A-4A8A-954E-56BD16BAAFC5}" presName="node" presStyleLbl="node1" presStyleIdx="0" presStyleCnt="2" custScaleX="98896" custScaleY="157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88C10-6760-43D3-9757-37E0D2442086}" type="pres">
      <dgm:prSet presAssocID="{ED3F1541-3F4B-4E5B-805B-1169DB9966E3}" presName="sibTrans" presStyleCnt="0"/>
      <dgm:spPr/>
    </dgm:pt>
    <dgm:pt modelId="{33B5319F-2367-48BE-AF4A-E5B9B06A1D02}" type="pres">
      <dgm:prSet presAssocID="{0C05EA16-723A-4011-ACAC-A828AAEA6127}" presName="node" presStyleLbl="node1" presStyleIdx="1" presStyleCnt="2" custScaleX="99184" custScaleY="156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AC5E6A-686F-401B-AACC-7FE04BB98AAD}" type="presOf" srcId="{697B2F57-F48A-4A8A-954E-56BD16BAAFC5}" destId="{928B42C7-412F-4D3B-99BE-65AB2BE837F7}" srcOrd="0" destOrd="0" presId="urn:microsoft.com/office/officeart/2005/8/layout/default"/>
    <dgm:cxn modelId="{FB515FBB-3928-49CA-A5F8-1BAB05F6CFE3}" type="presOf" srcId="{96FD9837-2127-4D9D-85EC-C83A62252CDB}" destId="{7A22934E-E4F6-4392-BCAD-69A6CAF525CC}" srcOrd="0" destOrd="0" presId="urn:microsoft.com/office/officeart/2005/8/layout/default"/>
    <dgm:cxn modelId="{E1F427E1-0246-4024-8C97-6E9EB5362385}" srcId="{96FD9837-2127-4D9D-85EC-C83A62252CDB}" destId="{697B2F57-F48A-4A8A-954E-56BD16BAAFC5}" srcOrd="0" destOrd="0" parTransId="{49A3D745-0CBC-41CF-A580-5759BEE3314F}" sibTransId="{ED3F1541-3F4B-4E5B-805B-1169DB9966E3}"/>
    <dgm:cxn modelId="{0A1314B7-C910-4AAA-9B7B-A695FFDBD101}" srcId="{96FD9837-2127-4D9D-85EC-C83A62252CDB}" destId="{0C05EA16-723A-4011-ACAC-A828AAEA6127}" srcOrd="1" destOrd="0" parTransId="{4BDD3063-FAF3-40B1-81BD-1C7FF1CE9D69}" sibTransId="{B7C19AC8-4307-4780-8126-5B82AD18904D}"/>
    <dgm:cxn modelId="{C270EBF3-6EB3-41B5-A75D-D414655CFECA}" type="presOf" srcId="{0C05EA16-723A-4011-ACAC-A828AAEA6127}" destId="{33B5319F-2367-48BE-AF4A-E5B9B06A1D02}" srcOrd="0" destOrd="0" presId="urn:microsoft.com/office/officeart/2005/8/layout/default"/>
    <dgm:cxn modelId="{5AFAB281-418D-4D9A-91DF-D31B531762BE}" type="presParOf" srcId="{7A22934E-E4F6-4392-BCAD-69A6CAF525CC}" destId="{928B42C7-412F-4D3B-99BE-65AB2BE837F7}" srcOrd="0" destOrd="0" presId="urn:microsoft.com/office/officeart/2005/8/layout/default"/>
    <dgm:cxn modelId="{BC3EFB1B-EB6B-4893-8672-645F49CAA6AC}" type="presParOf" srcId="{7A22934E-E4F6-4392-BCAD-69A6CAF525CC}" destId="{5B088C10-6760-43D3-9757-37E0D2442086}" srcOrd="1" destOrd="0" presId="urn:microsoft.com/office/officeart/2005/8/layout/default"/>
    <dgm:cxn modelId="{62D107D6-D249-4977-8116-FC8B410C3E0D}" type="presParOf" srcId="{7A22934E-E4F6-4392-BCAD-69A6CAF525CC}" destId="{33B5319F-2367-48BE-AF4A-E5B9B06A1D0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F0271-8BA8-4F72-BF0C-43D8A9A0BC88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01BDCDB5-F156-4A22-A213-45BD82AA076E}">
      <dgm:prSet/>
      <dgm:spPr/>
      <dgm:t>
        <a:bodyPr/>
        <a:lstStyle/>
        <a:p>
          <a:r>
            <a:rPr lang="uk-UA" dirty="0" smtClean="0"/>
            <a:t>лікування положенням</a:t>
          </a:r>
          <a:endParaRPr lang="ru-RU" dirty="0"/>
        </a:p>
      </dgm:t>
    </dgm:pt>
    <dgm:pt modelId="{FAF45065-B8F6-49D2-A0C5-2BE0AAF2D278}" type="parTrans" cxnId="{7EE9E7DD-AA75-4D13-A2B4-1C65E49D3A98}">
      <dgm:prSet/>
      <dgm:spPr/>
      <dgm:t>
        <a:bodyPr/>
        <a:lstStyle/>
        <a:p>
          <a:endParaRPr lang="ru-RU"/>
        </a:p>
      </dgm:t>
    </dgm:pt>
    <dgm:pt modelId="{ADAA493E-692B-4F34-8B05-A6DD13EAA67A}" type="sibTrans" cxnId="{7EE9E7DD-AA75-4D13-A2B4-1C65E49D3A98}">
      <dgm:prSet/>
      <dgm:spPr/>
      <dgm:t>
        <a:bodyPr/>
        <a:lstStyle/>
        <a:p>
          <a:endParaRPr lang="ru-RU"/>
        </a:p>
      </dgm:t>
    </dgm:pt>
    <dgm:pt modelId="{4B28D4DA-6F82-45FE-888F-87EADD6A795A}">
      <dgm:prSet/>
      <dgm:spPr/>
      <dgm:t>
        <a:bodyPr/>
        <a:lstStyle/>
        <a:p>
          <a:r>
            <a:rPr lang="uk-UA" dirty="0" smtClean="0"/>
            <a:t>масаж</a:t>
          </a:r>
          <a:endParaRPr lang="ru-RU" dirty="0"/>
        </a:p>
      </dgm:t>
    </dgm:pt>
    <dgm:pt modelId="{0C8092E2-BBF0-4615-86F7-9FC6C20329AF}" type="parTrans" cxnId="{085CEE5B-3EC4-4EB8-8113-BDB7AC998BDC}">
      <dgm:prSet/>
      <dgm:spPr/>
      <dgm:t>
        <a:bodyPr/>
        <a:lstStyle/>
        <a:p>
          <a:endParaRPr lang="ru-RU"/>
        </a:p>
      </dgm:t>
    </dgm:pt>
    <dgm:pt modelId="{BDC387D0-CB29-48D9-B32A-308D768873B2}" type="sibTrans" cxnId="{085CEE5B-3EC4-4EB8-8113-BDB7AC998BDC}">
      <dgm:prSet/>
      <dgm:spPr/>
      <dgm:t>
        <a:bodyPr/>
        <a:lstStyle/>
        <a:p>
          <a:endParaRPr lang="ru-RU"/>
        </a:p>
      </dgm:t>
    </dgm:pt>
    <dgm:pt modelId="{3F0F117A-D073-472C-A1D7-4EAAF24F51E8}" type="pres">
      <dgm:prSet presAssocID="{1C7F0271-8BA8-4F72-BF0C-43D8A9A0BC88}" presName="linearFlow" presStyleCnt="0">
        <dgm:presLayoutVars>
          <dgm:dir/>
          <dgm:resizeHandles val="exact"/>
        </dgm:presLayoutVars>
      </dgm:prSet>
      <dgm:spPr/>
    </dgm:pt>
    <dgm:pt modelId="{9A477940-9655-4ACE-A955-8E8097631816}" type="pres">
      <dgm:prSet presAssocID="{01BDCDB5-F156-4A22-A213-45BD82AA076E}" presName="composite" presStyleCnt="0"/>
      <dgm:spPr/>
    </dgm:pt>
    <dgm:pt modelId="{6DC16F3E-3428-46CC-A849-A41F30134F02}" type="pres">
      <dgm:prSet presAssocID="{01BDCDB5-F156-4A22-A213-45BD82AA076E}" presName="imgShp" presStyleLbl="fgImgPlace1" presStyleIdx="0" presStyleCnt="2" custScaleX="132480" custScaleY="147508" custLinFactNeighborX="-34929" custLinFactNeighborY="-29007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  <a:softEdge rad="31750"/>
        </a:effectLst>
      </dgm:spPr>
    </dgm:pt>
    <dgm:pt modelId="{09B79599-D3B4-499D-9A7C-E3BFEA41166C}" type="pres">
      <dgm:prSet presAssocID="{01BDCDB5-F156-4A22-A213-45BD82AA076E}" presName="txShp" presStyleLbl="node1" presStyleIdx="0" presStyleCnt="2" custLinFactNeighborX="11094" custLinFactNeighborY="-28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42FF3-97E4-408C-A10F-C60E7922C3A2}" type="pres">
      <dgm:prSet presAssocID="{ADAA493E-692B-4F34-8B05-A6DD13EAA67A}" presName="spacing" presStyleCnt="0"/>
      <dgm:spPr/>
    </dgm:pt>
    <dgm:pt modelId="{86E8A74A-5037-4446-B38D-E50B6D8202CF}" type="pres">
      <dgm:prSet presAssocID="{4B28D4DA-6F82-45FE-888F-87EADD6A795A}" presName="composite" presStyleCnt="0"/>
      <dgm:spPr/>
    </dgm:pt>
    <dgm:pt modelId="{D5BE7E1C-15FC-4086-8D84-32935A33DB31}" type="pres">
      <dgm:prSet presAssocID="{4B28D4DA-6F82-45FE-888F-87EADD6A795A}" presName="imgShp" presStyleLbl="fgImgPlace1" presStyleIdx="1" presStyleCnt="2" custScaleX="167660" custScaleY="119637" custLinFactNeighborX="-43636" custLinFactNeighborY="-15536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6">
              <a:satMod val="175000"/>
              <a:alpha val="40000"/>
            </a:schemeClr>
          </a:glow>
        </a:effectLst>
      </dgm:spPr>
    </dgm:pt>
    <dgm:pt modelId="{A7FD539C-BD96-4B3D-9F1A-1E284BA5D181}" type="pres">
      <dgm:prSet presAssocID="{4B28D4DA-6F82-45FE-888F-87EADD6A795A}" presName="txShp" presStyleLbl="node1" presStyleIdx="1" presStyleCnt="2" custLinFactNeighborX="11574" custLinFactNeighborY="-41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B5A7D-B2A3-44B5-8052-9BEAA2C58179}" type="presOf" srcId="{1C7F0271-8BA8-4F72-BF0C-43D8A9A0BC88}" destId="{3F0F117A-D073-472C-A1D7-4EAAF24F51E8}" srcOrd="0" destOrd="0" presId="urn:microsoft.com/office/officeart/2005/8/layout/vList3"/>
    <dgm:cxn modelId="{01201E9C-5C93-4037-A602-71ED3674421E}" type="presOf" srcId="{01BDCDB5-F156-4A22-A213-45BD82AA076E}" destId="{09B79599-D3B4-499D-9A7C-E3BFEA41166C}" srcOrd="0" destOrd="0" presId="urn:microsoft.com/office/officeart/2005/8/layout/vList3"/>
    <dgm:cxn modelId="{7EE9E7DD-AA75-4D13-A2B4-1C65E49D3A98}" srcId="{1C7F0271-8BA8-4F72-BF0C-43D8A9A0BC88}" destId="{01BDCDB5-F156-4A22-A213-45BD82AA076E}" srcOrd="0" destOrd="0" parTransId="{FAF45065-B8F6-49D2-A0C5-2BE0AAF2D278}" sibTransId="{ADAA493E-692B-4F34-8B05-A6DD13EAA67A}"/>
    <dgm:cxn modelId="{47C74096-57F3-48B0-972E-C7CBD0CFE650}" type="presOf" srcId="{4B28D4DA-6F82-45FE-888F-87EADD6A795A}" destId="{A7FD539C-BD96-4B3D-9F1A-1E284BA5D181}" srcOrd="0" destOrd="0" presId="urn:microsoft.com/office/officeart/2005/8/layout/vList3"/>
    <dgm:cxn modelId="{085CEE5B-3EC4-4EB8-8113-BDB7AC998BDC}" srcId="{1C7F0271-8BA8-4F72-BF0C-43D8A9A0BC88}" destId="{4B28D4DA-6F82-45FE-888F-87EADD6A795A}" srcOrd="1" destOrd="0" parTransId="{0C8092E2-BBF0-4615-86F7-9FC6C20329AF}" sibTransId="{BDC387D0-CB29-48D9-B32A-308D768873B2}"/>
    <dgm:cxn modelId="{C32EE478-3391-466B-B1A2-4691887770E0}" type="presParOf" srcId="{3F0F117A-D073-472C-A1D7-4EAAF24F51E8}" destId="{9A477940-9655-4ACE-A955-8E8097631816}" srcOrd="0" destOrd="0" presId="urn:microsoft.com/office/officeart/2005/8/layout/vList3"/>
    <dgm:cxn modelId="{E308FB22-40A5-4334-A998-BE52F070C0E5}" type="presParOf" srcId="{9A477940-9655-4ACE-A955-8E8097631816}" destId="{6DC16F3E-3428-46CC-A849-A41F30134F02}" srcOrd="0" destOrd="0" presId="urn:microsoft.com/office/officeart/2005/8/layout/vList3"/>
    <dgm:cxn modelId="{43D9ECEE-E473-4FB4-A25C-C7529D834BC6}" type="presParOf" srcId="{9A477940-9655-4ACE-A955-8E8097631816}" destId="{09B79599-D3B4-499D-9A7C-E3BFEA41166C}" srcOrd="1" destOrd="0" presId="urn:microsoft.com/office/officeart/2005/8/layout/vList3"/>
    <dgm:cxn modelId="{17A77D71-531B-48E1-9D93-28EEBC355906}" type="presParOf" srcId="{3F0F117A-D073-472C-A1D7-4EAAF24F51E8}" destId="{EFA42FF3-97E4-408C-A10F-C60E7922C3A2}" srcOrd="1" destOrd="0" presId="urn:microsoft.com/office/officeart/2005/8/layout/vList3"/>
    <dgm:cxn modelId="{A9B8960F-FDF5-4E12-81CB-E056D55F406C}" type="presParOf" srcId="{3F0F117A-D073-472C-A1D7-4EAAF24F51E8}" destId="{86E8A74A-5037-4446-B38D-E50B6D8202CF}" srcOrd="2" destOrd="0" presId="urn:microsoft.com/office/officeart/2005/8/layout/vList3"/>
    <dgm:cxn modelId="{0B236368-1D48-4C41-A600-DB6EC37F943C}" type="presParOf" srcId="{86E8A74A-5037-4446-B38D-E50B6D8202CF}" destId="{D5BE7E1C-15FC-4086-8D84-32935A33DB31}" srcOrd="0" destOrd="0" presId="urn:microsoft.com/office/officeart/2005/8/layout/vList3"/>
    <dgm:cxn modelId="{A4DCA044-38EB-4B81-8E65-FFFC08E24596}" type="presParOf" srcId="{86E8A74A-5037-4446-B38D-E50B6D8202CF}" destId="{A7FD539C-BD96-4B3D-9F1A-1E284BA5D1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9B4FAC-BFE5-4C5F-ADA7-752CA3E05FF2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</dgm:pt>
    <dgm:pt modelId="{5C038E65-5153-4350-AC89-D7D7600B85A1}">
      <dgm:prSet/>
      <dgm:spPr/>
      <dgm:t>
        <a:bodyPr/>
        <a:lstStyle/>
        <a:p>
          <a:r>
            <a:rPr lang="uk-UA" dirty="0" smtClean="0"/>
            <a:t>фізичні вправи</a:t>
          </a:r>
          <a:endParaRPr lang="ru-RU" dirty="0"/>
        </a:p>
      </dgm:t>
    </dgm:pt>
    <dgm:pt modelId="{49C2F2BC-5322-456B-957F-2C56E2ACB591}" type="parTrans" cxnId="{3ACD4F4B-0F7B-43CF-AE9F-38C153369714}">
      <dgm:prSet/>
      <dgm:spPr/>
      <dgm:t>
        <a:bodyPr/>
        <a:lstStyle/>
        <a:p>
          <a:endParaRPr lang="ru-RU"/>
        </a:p>
      </dgm:t>
    </dgm:pt>
    <dgm:pt modelId="{9021A626-101E-4B94-9E05-0582921D6841}" type="sibTrans" cxnId="{3ACD4F4B-0F7B-43CF-AE9F-38C153369714}">
      <dgm:prSet/>
      <dgm:spPr/>
      <dgm:t>
        <a:bodyPr/>
        <a:lstStyle/>
        <a:p>
          <a:endParaRPr lang="ru-RU"/>
        </a:p>
      </dgm:t>
    </dgm:pt>
    <dgm:pt modelId="{B8A180C0-9C65-4EA6-BA9F-E47603DE6852}">
      <dgm:prSet/>
      <dgm:spPr/>
      <dgm:t>
        <a:bodyPr/>
        <a:lstStyle/>
        <a:p>
          <a:r>
            <a:rPr lang="uk-UA" dirty="0" smtClean="0"/>
            <a:t>загартування</a:t>
          </a:r>
          <a:endParaRPr lang="ru-RU" dirty="0"/>
        </a:p>
      </dgm:t>
    </dgm:pt>
    <dgm:pt modelId="{2B5F96F3-A895-439E-973E-1BF47B45FABB}" type="parTrans" cxnId="{57AD1FF2-BFB7-4A87-8F4B-E6F16A927148}">
      <dgm:prSet/>
      <dgm:spPr/>
      <dgm:t>
        <a:bodyPr/>
        <a:lstStyle/>
        <a:p>
          <a:endParaRPr lang="ru-RU"/>
        </a:p>
      </dgm:t>
    </dgm:pt>
    <dgm:pt modelId="{C2C955DC-0AF8-401B-9D4F-6AAD59835AF5}" type="sibTrans" cxnId="{57AD1FF2-BFB7-4A87-8F4B-E6F16A927148}">
      <dgm:prSet/>
      <dgm:spPr/>
      <dgm:t>
        <a:bodyPr/>
        <a:lstStyle/>
        <a:p>
          <a:endParaRPr lang="ru-RU"/>
        </a:p>
      </dgm:t>
    </dgm:pt>
    <dgm:pt modelId="{84FB2956-64C5-467D-B1CE-622A18386784}">
      <dgm:prSet/>
      <dgm:spPr/>
      <dgm:t>
        <a:bodyPr/>
        <a:lstStyle/>
        <a:p>
          <a:r>
            <a:rPr lang="uk-UA" dirty="0" smtClean="0"/>
            <a:t>гігієнічні та оздоровчі заходи</a:t>
          </a:r>
          <a:endParaRPr lang="ru-RU" dirty="0"/>
        </a:p>
      </dgm:t>
    </dgm:pt>
    <dgm:pt modelId="{ABF3FCFD-FB28-488B-89BC-3A71BC7FFC8B}" type="parTrans" cxnId="{BD5D0D86-0E9E-4B4B-9431-9ABD63DB4173}">
      <dgm:prSet/>
      <dgm:spPr/>
      <dgm:t>
        <a:bodyPr/>
        <a:lstStyle/>
        <a:p>
          <a:endParaRPr lang="ru-RU"/>
        </a:p>
      </dgm:t>
    </dgm:pt>
    <dgm:pt modelId="{CE29723B-93B0-4D3E-B736-A31962C9C88D}" type="sibTrans" cxnId="{BD5D0D86-0E9E-4B4B-9431-9ABD63DB4173}">
      <dgm:prSet/>
      <dgm:spPr/>
      <dgm:t>
        <a:bodyPr/>
        <a:lstStyle/>
        <a:p>
          <a:endParaRPr lang="ru-RU"/>
        </a:p>
      </dgm:t>
    </dgm:pt>
    <dgm:pt modelId="{C91AD44C-2E58-467C-B72F-6DA57677A2B5}" type="pres">
      <dgm:prSet presAssocID="{249B4FAC-BFE5-4C5F-ADA7-752CA3E05FF2}" presName="linearFlow" presStyleCnt="0">
        <dgm:presLayoutVars>
          <dgm:dir/>
          <dgm:resizeHandles val="exact"/>
        </dgm:presLayoutVars>
      </dgm:prSet>
      <dgm:spPr/>
    </dgm:pt>
    <dgm:pt modelId="{01F00736-7B25-4D13-8197-027BB1EA6487}" type="pres">
      <dgm:prSet presAssocID="{5C038E65-5153-4350-AC89-D7D7600B85A1}" presName="composite" presStyleCnt="0"/>
      <dgm:spPr/>
    </dgm:pt>
    <dgm:pt modelId="{340C3586-38DC-4102-B688-2120C499E252}" type="pres">
      <dgm:prSet presAssocID="{5C038E65-5153-4350-AC89-D7D7600B85A1}" presName="imgShp" presStyleLbl="fgImgPlace1" presStyleIdx="0" presStyleCnt="3" custScaleX="154836" custScaleY="125253" custLinFactNeighborX="-84135" custLinFactNeighborY="-46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57FB0B24-6362-4768-B9D6-1AD7B04E0E84}" type="pres">
      <dgm:prSet presAssocID="{5C038E65-5153-4350-AC89-D7D7600B85A1}" presName="txShp" presStyleLbl="node1" presStyleIdx="0" presStyleCnt="3" custLinFactNeighborX="5711" custLinFactNeighborY="5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05884-20FB-439A-85F3-4D30C3F6C95C}" type="pres">
      <dgm:prSet presAssocID="{9021A626-101E-4B94-9E05-0582921D6841}" presName="spacing" presStyleCnt="0"/>
      <dgm:spPr/>
    </dgm:pt>
    <dgm:pt modelId="{8C51BD23-FA30-433C-B84B-02D94CC11B87}" type="pres">
      <dgm:prSet presAssocID="{B8A180C0-9C65-4EA6-BA9F-E47603DE6852}" presName="composite" presStyleCnt="0"/>
      <dgm:spPr/>
    </dgm:pt>
    <dgm:pt modelId="{856E9AEF-6E2F-4B07-97BD-A87498EA90CE}" type="pres">
      <dgm:prSet presAssocID="{B8A180C0-9C65-4EA6-BA9F-E47603DE6852}" presName="imgShp" presStyleLbl="fgImgPlace1" presStyleIdx="1" presStyleCnt="3" custScaleX="151229" custScaleY="129966" custLinFactNeighborX="-55231" custLinFactNeighborY="-6121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DF8FD991-D067-47F3-B78C-2648F33A71E3}" type="pres">
      <dgm:prSet presAssocID="{B8A180C0-9C65-4EA6-BA9F-E47603DE6852}" presName="txShp" presStyleLbl="node1" presStyleIdx="1" presStyleCnt="3" custLinFactNeighborX="4721" custLinFactNeighborY="-2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1D47D-2758-4488-A257-5B7A4C9BA842}" type="pres">
      <dgm:prSet presAssocID="{C2C955DC-0AF8-401B-9D4F-6AAD59835AF5}" presName="spacing" presStyleCnt="0"/>
      <dgm:spPr/>
    </dgm:pt>
    <dgm:pt modelId="{57F9F290-2CBB-4617-AE3E-C711BCE620E5}" type="pres">
      <dgm:prSet presAssocID="{84FB2956-64C5-467D-B1CE-622A18386784}" presName="composite" presStyleCnt="0"/>
      <dgm:spPr/>
    </dgm:pt>
    <dgm:pt modelId="{01DFFE97-F217-4E2D-8401-7D6C989BFC77}" type="pres">
      <dgm:prSet presAssocID="{84FB2956-64C5-467D-B1CE-622A18386784}" presName="imgShp" presStyleLbl="fgImgPlace1" presStyleIdx="2" presStyleCnt="3" custScaleX="150368" custLinFactNeighborX="-79291" custLinFactNeighborY="-10949"/>
      <dgm:spPr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</dgm:pt>
    <dgm:pt modelId="{10029D36-AB43-49D6-94F2-D7704E18B407}" type="pres">
      <dgm:prSet presAssocID="{84FB2956-64C5-467D-B1CE-622A18386784}" presName="txShp" presStyleLbl="node1" presStyleIdx="2" presStyleCnt="3" custLinFactNeighborX="101" custLinFactNeighborY="-28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D0D86-0E9E-4B4B-9431-9ABD63DB4173}" srcId="{249B4FAC-BFE5-4C5F-ADA7-752CA3E05FF2}" destId="{84FB2956-64C5-467D-B1CE-622A18386784}" srcOrd="2" destOrd="0" parTransId="{ABF3FCFD-FB28-488B-89BC-3A71BC7FFC8B}" sibTransId="{CE29723B-93B0-4D3E-B736-A31962C9C88D}"/>
    <dgm:cxn modelId="{57AD1FF2-BFB7-4A87-8F4B-E6F16A927148}" srcId="{249B4FAC-BFE5-4C5F-ADA7-752CA3E05FF2}" destId="{B8A180C0-9C65-4EA6-BA9F-E47603DE6852}" srcOrd="1" destOrd="0" parTransId="{2B5F96F3-A895-439E-973E-1BF47B45FABB}" sibTransId="{C2C955DC-0AF8-401B-9D4F-6AAD59835AF5}"/>
    <dgm:cxn modelId="{B5B7A111-611A-4D06-8D42-A34F93E2C544}" type="presOf" srcId="{B8A180C0-9C65-4EA6-BA9F-E47603DE6852}" destId="{DF8FD991-D067-47F3-B78C-2648F33A71E3}" srcOrd="0" destOrd="0" presId="urn:microsoft.com/office/officeart/2005/8/layout/vList3"/>
    <dgm:cxn modelId="{3ACD4F4B-0F7B-43CF-AE9F-38C153369714}" srcId="{249B4FAC-BFE5-4C5F-ADA7-752CA3E05FF2}" destId="{5C038E65-5153-4350-AC89-D7D7600B85A1}" srcOrd="0" destOrd="0" parTransId="{49C2F2BC-5322-456B-957F-2C56E2ACB591}" sibTransId="{9021A626-101E-4B94-9E05-0582921D6841}"/>
    <dgm:cxn modelId="{FC94D2BC-1E6F-430B-ADD0-6BB90CE0CFEC}" type="presOf" srcId="{84FB2956-64C5-467D-B1CE-622A18386784}" destId="{10029D36-AB43-49D6-94F2-D7704E18B407}" srcOrd="0" destOrd="0" presId="urn:microsoft.com/office/officeart/2005/8/layout/vList3"/>
    <dgm:cxn modelId="{FE8A172F-BD43-4A30-A96A-CC74B6612D9C}" type="presOf" srcId="{5C038E65-5153-4350-AC89-D7D7600B85A1}" destId="{57FB0B24-6362-4768-B9D6-1AD7B04E0E84}" srcOrd="0" destOrd="0" presId="urn:microsoft.com/office/officeart/2005/8/layout/vList3"/>
    <dgm:cxn modelId="{2331E061-9768-44C1-9814-E44F405369EE}" type="presOf" srcId="{249B4FAC-BFE5-4C5F-ADA7-752CA3E05FF2}" destId="{C91AD44C-2E58-467C-B72F-6DA57677A2B5}" srcOrd="0" destOrd="0" presId="urn:microsoft.com/office/officeart/2005/8/layout/vList3"/>
    <dgm:cxn modelId="{C9E09955-4EC6-4864-8EE1-0B504D059B41}" type="presParOf" srcId="{C91AD44C-2E58-467C-B72F-6DA57677A2B5}" destId="{01F00736-7B25-4D13-8197-027BB1EA6487}" srcOrd="0" destOrd="0" presId="urn:microsoft.com/office/officeart/2005/8/layout/vList3"/>
    <dgm:cxn modelId="{FF11DDA7-E4E9-4E14-AE7A-4C6232062C13}" type="presParOf" srcId="{01F00736-7B25-4D13-8197-027BB1EA6487}" destId="{340C3586-38DC-4102-B688-2120C499E252}" srcOrd="0" destOrd="0" presId="urn:microsoft.com/office/officeart/2005/8/layout/vList3"/>
    <dgm:cxn modelId="{D33F7D77-FE4B-4A50-836D-2F6279331B5B}" type="presParOf" srcId="{01F00736-7B25-4D13-8197-027BB1EA6487}" destId="{57FB0B24-6362-4768-B9D6-1AD7B04E0E84}" srcOrd="1" destOrd="0" presId="urn:microsoft.com/office/officeart/2005/8/layout/vList3"/>
    <dgm:cxn modelId="{EC98DFD5-3306-4549-9BA7-DE7D75FA01CA}" type="presParOf" srcId="{C91AD44C-2E58-467C-B72F-6DA57677A2B5}" destId="{1F105884-20FB-439A-85F3-4D30C3F6C95C}" srcOrd="1" destOrd="0" presId="urn:microsoft.com/office/officeart/2005/8/layout/vList3"/>
    <dgm:cxn modelId="{2C592289-1250-4A47-9419-664F149CF5BE}" type="presParOf" srcId="{C91AD44C-2E58-467C-B72F-6DA57677A2B5}" destId="{8C51BD23-FA30-433C-B84B-02D94CC11B87}" srcOrd="2" destOrd="0" presId="urn:microsoft.com/office/officeart/2005/8/layout/vList3"/>
    <dgm:cxn modelId="{F6646C04-B7C8-4BCA-8251-D60F979368A6}" type="presParOf" srcId="{8C51BD23-FA30-433C-B84B-02D94CC11B87}" destId="{856E9AEF-6E2F-4B07-97BD-A87498EA90CE}" srcOrd="0" destOrd="0" presId="urn:microsoft.com/office/officeart/2005/8/layout/vList3"/>
    <dgm:cxn modelId="{BBF58E8E-26DC-438C-97F1-DC87336E09C7}" type="presParOf" srcId="{8C51BD23-FA30-433C-B84B-02D94CC11B87}" destId="{DF8FD991-D067-47F3-B78C-2648F33A71E3}" srcOrd="1" destOrd="0" presId="urn:microsoft.com/office/officeart/2005/8/layout/vList3"/>
    <dgm:cxn modelId="{8DD8726F-8DCE-4FF7-A006-3787A0834621}" type="presParOf" srcId="{C91AD44C-2E58-467C-B72F-6DA57677A2B5}" destId="{2D51D47D-2758-4488-A257-5B7A4C9BA842}" srcOrd="3" destOrd="0" presId="urn:microsoft.com/office/officeart/2005/8/layout/vList3"/>
    <dgm:cxn modelId="{00A36D98-1BFF-4EF2-9713-ED1E79498B4D}" type="presParOf" srcId="{C91AD44C-2E58-467C-B72F-6DA57677A2B5}" destId="{57F9F290-2CBB-4617-AE3E-C711BCE620E5}" srcOrd="4" destOrd="0" presId="urn:microsoft.com/office/officeart/2005/8/layout/vList3"/>
    <dgm:cxn modelId="{6EE26E6B-A49E-4604-9082-F5198EA36870}" type="presParOf" srcId="{57F9F290-2CBB-4617-AE3E-C711BCE620E5}" destId="{01DFFE97-F217-4E2D-8401-7D6C989BFC77}" srcOrd="0" destOrd="0" presId="urn:microsoft.com/office/officeart/2005/8/layout/vList3"/>
    <dgm:cxn modelId="{D169585A-55FD-4CEA-BEA7-4DF91742E9E8}" type="presParOf" srcId="{57F9F290-2CBB-4617-AE3E-C711BCE620E5}" destId="{10029D36-AB43-49D6-94F2-D7704E18B4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06B0D-AC2A-4501-AD1B-AD08B459B959}">
      <dsp:nvSpPr>
        <dsp:cNvPr id="0" name=""/>
        <dsp:cNvSpPr/>
      </dsp:nvSpPr>
      <dsp:spPr>
        <a:xfrm>
          <a:off x="620657" y="2882"/>
          <a:ext cx="2559849" cy="17637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FC5BD-DCC7-4F59-A4A3-20AF5AD96254}">
      <dsp:nvSpPr>
        <dsp:cNvPr id="0" name=""/>
        <dsp:cNvSpPr/>
      </dsp:nvSpPr>
      <dsp:spPr>
        <a:xfrm>
          <a:off x="620657" y="1766619"/>
          <a:ext cx="2559849" cy="949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Побутовий</a:t>
          </a:r>
          <a:endParaRPr lang="ru-RU" sz="2400" kern="1200" dirty="0"/>
        </a:p>
      </dsp:txBody>
      <dsp:txXfrm>
        <a:off x="620657" y="1766619"/>
        <a:ext cx="2559849" cy="949704"/>
      </dsp:txXfrm>
    </dsp:sp>
    <dsp:sp modelId="{97BB8A04-92CB-47A9-A073-C0DE54D50609}">
      <dsp:nvSpPr>
        <dsp:cNvPr id="0" name=""/>
        <dsp:cNvSpPr/>
      </dsp:nvSpPr>
      <dsp:spPr>
        <a:xfrm>
          <a:off x="3436599" y="2882"/>
          <a:ext cx="2559849" cy="17637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D33A2-6D68-46AA-A1A5-CC27BF9A9538}">
      <dsp:nvSpPr>
        <dsp:cNvPr id="0" name=""/>
        <dsp:cNvSpPr/>
      </dsp:nvSpPr>
      <dsp:spPr>
        <a:xfrm>
          <a:off x="3436599" y="1766619"/>
          <a:ext cx="2559849" cy="949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Дорожньо-транспортний</a:t>
          </a:r>
          <a:endParaRPr lang="ru-RU" sz="2400" kern="1200" dirty="0"/>
        </a:p>
      </dsp:txBody>
      <dsp:txXfrm>
        <a:off x="3436599" y="1766619"/>
        <a:ext cx="2559849" cy="949704"/>
      </dsp:txXfrm>
    </dsp:sp>
    <dsp:sp modelId="{E7FE2CE9-A52B-4D36-8D73-29D92C508240}">
      <dsp:nvSpPr>
        <dsp:cNvPr id="0" name=""/>
        <dsp:cNvSpPr/>
      </dsp:nvSpPr>
      <dsp:spPr>
        <a:xfrm>
          <a:off x="6252541" y="2882"/>
          <a:ext cx="2559849" cy="176373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EAE12-234F-4CC8-A4DC-97822329D16F}">
      <dsp:nvSpPr>
        <dsp:cNvPr id="0" name=""/>
        <dsp:cNvSpPr/>
      </dsp:nvSpPr>
      <dsp:spPr>
        <a:xfrm>
          <a:off x="6252541" y="1766619"/>
          <a:ext cx="2559849" cy="949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Вуличний</a:t>
          </a:r>
          <a:endParaRPr lang="ru-RU" sz="2400" kern="1200" dirty="0"/>
        </a:p>
      </dsp:txBody>
      <dsp:txXfrm>
        <a:off x="6252541" y="1766619"/>
        <a:ext cx="2559849" cy="949704"/>
      </dsp:txXfrm>
    </dsp:sp>
    <dsp:sp modelId="{70572123-44AF-41F1-82FD-EB50DBF0DC84}">
      <dsp:nvSpPr>
        <dsp:cNvPr id="0" name=""/>
        <dsp:cNvSpPr/>
      </dsp:nvSpPr>
      <dsp:spPr>
        <a:xfrm>
          <a:off x="2022154" y="2644641"/>
          <a:ext cx="2559849" cy="176373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E9D86-C18D-4753-B9F5-9D4D284A8E2F}">
      <dsp:nvSpPr>
        <dsp:cNvPr id="0" name=""/>
        <dsp:cNvSpPr/>
      </dsp:nvSpPr>
      <dsp:spPr>
        <a:xfrm>
          <a:off x="2109061" y="4556778"/>
          <a:ext cx="2559849" cy="949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Шкільний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109061" y="4556778"/>
        <a:ext cx="2559849" cy="949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B42C7-412F-4D3B-99BE-65AB2BE837F7}">
      <dsp:nvSpPr>
        <dsp:cNvPr id="0" name=""/>
        <dsp:cNvSpPr/>
      </dsp:nvSpPr>
      <dsp:spPr>
        <a:xfrm>
          <a:off x="1023" y="428247"/>
          <a:ext cx="4042360" cy="38520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уроджені, що виникли в процесі родів</a:t>
          </a:r>
          <a:endParaRPr lang="ru-RU" sz="3600" kern="1200" dirty="0"/>
        </a:p>
      </dsp:txBody>
      <dsp:txXfrm>
        <a:off x="1023" y="428247"/>
        <a:ext cx="4042360" cy="3852030"/>
      </dsp:txXfrm>
    </dsp:sp>
    <dsp:sp modelId="{33B5319F-2367-48BE-AF4A-E5B9B06A1D02}">
      <dsp:nvSpPr>
        <dsp:cNvPr id="0" name=""/>
        <dsp:cNvSpPr/>
      </dsp:nvSpPr>
      <dsp:spPr>
        <a:xfrm>
          <a:off x="4452132" y="434746"/>
          <a:ext cx="4054132" cy="3839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придбані</a:t>
          </a:r>
          <a:endParaRPr lang="ru-RU" sz="3600" kern="1200" dirty="0"/>
        </a:p>
      </dsp:txBody>
      <dsp:txXfrm>
        <a:off x="4452132" y="434746"/>
        <a:ext cx="4054132" cy="3839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79599-D3B4-499D-9A7C-E3BFEA41166C}">
      <dsp:nvSpPr>
        <dsp:cNvPr id="0" name=""/>
        <dsp:cNvSpPr/>
      </dsp:nvSpPr>
      <dsp:spPr>
        <a:xfrm rot="10800000">
          <a:off x="2645058" y="0"/>
          <a:ext cx="5794123" cy="163899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2753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лікування положенням</a:t>
          </a:r>
          <a:endParaRPr lang="ru-RU" sz="4800" kern="1200" dirty="0"/>
        </a:p>
      </dsp:txBody>
      <dsp:txXfrm rot="10800000">
        <a:off x="3054808" y="0"/>
        <a:ext cx="5384373" cy="1638999"/>
      </dsp:txXfrm>
    </dsp:sp>
    <dsp:sp modelId="{6DC16F3E-3428-46CC-A849-A41F30134F02}">
      <dsp:nvSpPr>
        <dsp:cNvPr id="0" name=""/>
        <dsp:cNvSpPr/>
      </dsp:nvSpPr>
      <dsp:spPr>
        <a:xfrm>
          <a:off x="344099" y="0"/>
          <a:ext cx="2171346" cy="241765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  <a:softEdge rad="3175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FD539C-BD96-4B3D-9F1A-1E284BA5D181}">
      <dsp:nvSpPr>
        <dsp:cNvPr id="0" name=""/>
        <dsp:cNvSpPr/>
      </dsp:nvSpPr>
      <dsp:spPr>
        <a:xfrm rot="10800000">
          <a:off x="2817020" y="2389251"/>
          <a:ext cx="5794123" cy="1638999"/>
        </a:xfrm>
        <a:prstGeom prst="homePlate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shade val="60000"/>
              </a:schemeClr>
            </a:gs>
            <a:gs pos="33000">
              <a:schemeClr val="accent5">
                <a:hueOff val="-18055798"/>
                <a:satOff val="44459"/>
                <a:lumOff val="-980"/>
                <a:alphaOff val="0"/>
                <a:tint val="86500"/>
              </a:schemeClr>
            </a:gs>
            <a:gs pos="46750">
              <a:schemeClr val="accent5">
                <a:hueOff val="-18055798"/>
                <a:satOff val="44459"/>
                <a:lumOff val="-980"/>
                <a:alphaOff val="0"/>
                <a:tint val="71000"/>
                <a:satMod val="112000"/>
              </a:schemeClr>
            </a:gs>
            <a:gs pos="53000">
              <a:schemeClr val="accent5">
                <a:hueOff val="-18055798"/>
                <a:satOff val="44459"/>
                <a:lumOff val="-980"/>
                <a:alphaOff val="0"/>
                <a:tint val="71000"/>
                <a:satMod val="112000"/>
              </a:schemeClr>
            </a:gs>
            <a:gs pos="68000">
              <a:schemeClr val="accent5">
                <a:hueOff val="-18055798"/>
                <a:satOff val="44459"/>
                <a:lumOff val="-980"/>
                <a:alphaOff val="0"/>
                <a:tint val="86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2753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масаж</a:t>
          </a:r>
          <a:endParaRPr lang="ru-RU" sz="4800" kern="1200" dirty="0"/>
        </a:p>
      </dsp:txBody>
      <dsp:txXfrm rot="10800000">
        <a:off x="3226770" y="2389251"/>
        <a:ext cx="5384373" cy="1638999"/>
      </dsp:txXfrm>
    </dsp:sp>
    <dsp:sp modelId="{D5BE7E1C-15FC-4086-8D84-32935A33DB31}">
      <dsp:nvSpPr>
        <dsp:cNvPr id="0" name=""/>
        <dsp:cNvSpPr/>
      </dsp:nvSpPr>
      <dsp:spPr>
        <a:xfrm>
          <a:off x="57241" y="2652974"/>
          <a:ext cx="2747946" cy="196084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B0B24-6362-4768-B9D6-1AD7B04E0E84}">
      <dsp:nvSpPr>
        <dsp:cNvPr id="0" name=""/>
        <dsp:cNvSpPr/>
      </dsp:nvSpPr>
      <dsp:spPr>
        <a:xfrm rot="10800000">
          <a:off x="2376282" y="216021"/>
          <a:ext cx="6177206" cy="120795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677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фізичні вправи</a:t>
          </a:r>
          <a:endParaRPr lang="ru-RU" sz="3500" kern="1200" dirty="0"/>
        </a:p>
      </dsp:txBody>
      <dsp:txXfrm rot="10800000">
        <a:off x="2678272" y="216021"/>
        <a:ext cx="5875216" cy="1207959"/>
      </dsp:txXfrm>
    </dsp:sp>
    <dsp:sp modelId="{340C3586-38DC-4102-B688-2120C499E252}">
      <dsp:nvSpPr>
        <dsp:cNvPr id="0" name=""/>
        <dsp:cNvSpPr/>
      </dsp:nvSpPr>
      <dsp:spPr>
        <a:xfrm>
          <a:off x="72006" y="0"/>
          <a:ext cx="1870356" cy="151300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F8FD991-D067-47F3-B78C-2648F33A71E3}">
      <dsp:nvSpPr>
        <dsp:cNvPr id="0" name=""/>
        <dsp:cNvSpPr/>
      </dsp:nvSpPr>
      <dsp:spPr>
        <a:xfrm rot="10800000">
          <a:off x="2304235" y="1800203"/>
          <a:ext cx="6177206" cy="1207959"/>
        </a:xfrm>
        <a:prstGeom prst="homePlate">
          <a:avLst/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shade val="60000"/>
              </a:schemeClr>
            </a:gs>
            <a:gs pos="33000">
              <a:schemeClr val="accent2">
                <a:hueOff val="-8103780"/>
                <a:satOff val="16667"/>
                <a:lumOff val="-1274"/>
                <a:alphaOff val="0"/>
                <a:tint val="86500"/>
              </a:schemeClr>
            </a:gs>
            <a:gs pos="46750">
              <a:schemeClr val="accent2">
                <a:hueOff val="-8103780"/>
                <a:satOff val="16667"/>
                <a:lumOff val="-1274"/>
                <a:alphaOff val="0"/>
                <a:tint val="71000"/>
                <a:satMod val="112000"/>
              </a:schemeClr>
            </a:gs>
            <a:gs pos="53000">
              <a:schemeClr val="accent2">
                <a:hueOff val="-8103780"/>
                <a:satOff val="16667"/>
                <a:lumOff val="-1274"/>
                <a:alphaOff val="0"/>
                <a:tint val="71000"/>
                <a:satMod val="112000"/>
              </a:schemeClr>
            </a:gs>
            <a:gs pos="68000">
              <a:schemeClr val="accent2">
                <a:hueOff val="-8103780"/>
                <a:satOff val="16667"/>
                <a:lumOff val="-1274"/>
                <a:alphaOff val="0"/>
                <a:tint val="86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677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загартування</a:t>
          </a:r>
          <a:endParaRPr lang="ru-RU" sz="3500" kern="1200" dirty="0"/>
        </a:p>
      </dsp:txBody>
      <dsp:txXfrm rot="10800000">
        <a:off x="2606225" y="1800203"/>
        <a:ext cx="5875216" cy="1207959"/>
      </dsp:txXfrm>
    </dsp:sp>
    <dsp:sp modelId="{856E9AEF-6E2F-4B07-97BD-A87498EA90CE}">
      <dsp:nvSpPr>
        <dsp:cNvPr id="0" name=""/>
        <dsp:cNvSpPr/>
      </dsp:nvSpPr>
      <dsp:spPr>
        <a:xfrm>
          <a:off x="432048" y="1800203"/>
          <a:ext cx="1826785" cy="15699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029D36-AB43-49D6-94F2-D7704E18B407}">
      <dsp:nvSpPr>
        <dsp:cNvPr id="0" name=""/>
        <dsp:cNvSpPr/>
      </dsp:nvSpPr>
      <dsp:spPr>
        <a:xfrm rot="10800000">
          <a:off x="2016248" y="3456385"/>
          <a:ext cx="6177206" cy="1207959"/>
        </a:xfrm>
        <a:prstGeom prst="homePlate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shade val="60000"/>
              </a:schemeClr>
            </a:gs>
            <a:gs pos="33000">
              <a:schemeClr val="accent2">
                <a:hueOff val="-16207560"/>
                <a:satOff val="33334"/>
                <a:lumOff val="-2549"/>
                <a:alphaOff val="0"/>
                <a:tint val="86500"/>
              </a:schemeClr>
            </a:gs>
            <a:gs pos="46750">
              <a:schemeClr val="accent2">
                <a:hueOff val="-16207560"/>
                <a:satOff val="33334"/>
                <a:lumOff val="-2549"/>
                <a:alphaOff val="0"/>
                <a:tint val="71000"/>
                <a:satMod val="112000"/>
              </a:schemeClr>
            </a:gs>
            <a:gs pos="53000">
              <a:schemeClr val="accent2">
                <a:hueOff val="-16207560"/>
                <a:satOff val="33334"/>
                <a:lumOff val="-2549"/>
                <a:alphaOff val="0"/>
                <a:tint val="71000"/>
                <a:satMod val="112000"/>
              </a:schemeClr>
            </a:gs>
            <a:gs pos="68000">
              <a:schemeClr val="accent2">
                <a:hueOff val="-16207560"/>
                <a:satOff val="33334"/>
                <a:lumOff val="-2549"/>
                <a:alphaOff val="0"/>
                <a:tint val="86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2677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гігієнічні та оздоровчі заходи</a:t>
          </a:r>
          <a:endParaRPr lang="ru-RU" sz="3500" kern="1200" dirty="0"/>
        </a:p>
      </dsp:txBody>
      <dsp:txXfrm rot="10800000">
        <a:off x="2318238" y="3456385"/>
        <a:ext cx="5875216" cy="1207959"/>
      </dsp:txXfrm>
    </dsp:sp>
    <dsp:sp modelId="{01DFFE97-F217-4E2D-8401-7D6C989BFC77}">
      <dsp:nvSpPr>
        <dsp:cNvPr id="0" name=""/>
        <dsp:cNvSpPr/>
      </dsp:nvSpPr>
      <dsp:spPr>
        <a:xfrm>
          <a:off x="144013" y="3672404"/>
          <a:ext cx="1816384" cy="120795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09551C-4896-436C-ABE5-EC5CEFD71091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583145-833C-42BD-9C5C-175ABB141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2435696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sz="2700" dirty="0" smtClean="0">
                <a:solidFill>
                  <a:schemeClr val="accent1">
                    <a:lumMod val="75000"/>
                  </a:schemeClr>
                </a:solidFill>
              </a:rPr>
              <a:t>«СПЕЦИФІКА ПІДБОРУ ЗАСОБІВ ФІЗИЧНОЇ РЕАБІЛІТАЦІЇ ВНАСЛІДОК УРОДЖЕНИХ АНОМАЛІЙ РОЗВИТКУ ТА ТРАВМ ОПОРНО-РУХОВОГО АПАРАТУ  У ДІТЕЙ»</a:t>
            </a: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massag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4752528" cy="297280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Уроджений вивих стегна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340768"/>
            <a:ext cx="6012160" cy="2088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</a:t>
            </a:r>
            <a:endParaRPr lang="ru-RU" sz="1800" dirty="0"/>
          </a:p>
        </p:txBody>
      </p:sp>
      <p:pic>
        <p:nvPicPr>
          <p:cNvPr id="10" name="Рисунок 9" descr="Congenital_dislocation_of_the_hip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336452"/>
            <a:ext cx="2952328" cy="236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398204"/>
            <a:ext cx="3096344" cy="225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f58f0d0aaa7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484784"/>
            <a:ext cx="3096344" cy="225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179512" y="980728"/>
            <a:ext cx="5544616" cy="3240360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Н</a:t>
            </a:r>
            <a:r>
              <a:rPr lang="uk-UA" dirty="0" err="1" smtClean="0"/>
              <a:t>айбільш</a:t>
            </a:r>
            <a:r>
              <a:rPr lang="uk-UA" dirty="0" smtClean="0"/>
              <a:t> часта деформація</a:t>
            </a:r>
            <a:r>
              <a:rPr lang="ru-RU" dirty="0" smtClean="0"/>
              <a:t> </a:t>
            </a:r>
            <a:r>
              <a:rPr lang="uk-UA" dirty="0" err="1" smtClean="0"/>
              <a:t>опорно</a:t>
            </a:r>
            <a:r>
              <a:rPr lang="uk-UA" dirty="0" smtClean="0"/>
              <a:t> – рухового</a:t>
            </a:r>
            <a:r>
              <a:rPr lang="en-US" dirty="0" smtClean="0"/>
              <a:t> </a:t>
            </a:r>
            <a:r>
              <a:rPr lang="uk-UA" dirty="0" smtClean="0"/>
              <a:t>апарату з</a:t>
            </a:r>
            <a:r>
              <a:rPr lang="ru-RU" dirty="0" smtClean="0"/>
              <a:t> </a:t>
            </a:r>
            <a:r>
              <a:rPr lang="uk-UA" dirty="0" smtClean="0"/>
              <a:t>усіх вроджених вад</a:t>
            </a:r>
            <a:r>
              <a:rPr lang="ru-RU" dirty="0" smtClean="0"/>
              <a:t> </a:t>
            </a:r>
            <a:r>
              <a:rPr lang="uk-UA" dirty="0" smtClean="0"/>
              <a:t>розвитку і</a:t>
            </a:r>
            <a:r>
              <a:rPr lang="ru-RU" dirty="0" smtClean="0"/>
              <a:t> </a:t>
            </a:r>
            <a:r>
              <a:rPr lang="uk-UA" dirty="0" smtClean="0"/>
              <a:t>зустрічається у 2-3 із</a:t>
            </a:r>
            <a:r>
              <a:rPr lang="en-US" dirty="0" smtClean="0"/>
              <a:t> </a:t>
            </a:r>
            <a:r>
              <a:rPr lang="uk-UA" dirty="0" smtClean="0"/>
              <a:t>кожної</a:t>
            </a:r>
            <a:r>
              <a:rPr lang="ru-RU" dirty="0" smtClean="0"/>
              <a:t> </a:t>
            </a:r>
            <a:r>
              <a:rPr lang="uk-UA" dirty="0" smtClean="0"/>
              <a:t>1000 новонароджених.</a:t>
            </a:r>
          </a:p>
          <a:p>
            <a:pPr>
              <a:buNone/>
            </a:pPr>
            <a:r>
              <a:rPr lang="uk-UA" dirty="0" smtClean="0"/>
              <a:t>       Відмічається недорозвиток усіх складових елементів кульшового суглоба: </a:t>
            </a:r>
            <a:r>
              <a:rPr lang="uk-UA" b="1" dirty="0" smtClean="0"/>
              <a:t>неглибока </a:t>
            </a:r>
            <a:r>
              <a:rPr lang="uk-UA" b="1" dirty="0" err="1" smtClean="0"/>
              <a:t>вертлужна</a:t>
            </a:r>
            <a:r>
              <a:rPr lang="uk-UA" b="1" dirty="0" smtClean="0"/>
              <a:t> западина, невелика голівка стегна із </a:t>
            </a:r>
            <a:r>
              <a:rPr lang="uk-UA" b="1" dirty="0" err="1" smtClean="0"/>
              <a:t>скороченною</a:t>
            </a:r>
            <a:r>
              <a:rPr lang="uk-UA" b="1" dirty="0" smtClean="0"/>
              <a:t> шийкою, недорозвиток </a:t>
            </a:r>
            <a:r>
              <a:rPr lang="uk-UA" b="1" dirty="0" err="1" smtClean="0"/>
              <a:t>капсульно-зв’язочного</a:t>
            </a:r>
            <a:r>
              <a:rPr lang="uk-UA" b="1" dirty="0" smtClean="0"/>
              <a:t> та </a:t>
            </a:r>
            <a:r>
              <a:rPr lang="uk-UA" b="1" dirty="0" err="1" smtClean="0"/>
              <a:t>м’язевого</a:t>
            </a:r>
            <a:r>
              <a:rPr lang="uk-UA" b="1" dirty="0" smtClean="0"/>
              <a:t> апарату, розтягнення суглобової сумки. </a:t>
            </a:r>
            <a:r>
              <a:rPr lang="uk-UA" dirty="0" smtClean="0"/>
              <a:t>При цьому голівка </a:t>
            </a:r>
            <a:r>
              <a:rPr lang="uk-UA" dirty="0" err="1" smtClean="0"/>
              <a:t>сетгнової</a:t>
            </a:r>
            <a:r>
              <a:rPr lang="uk-UA" dirty="0" smtClean="0"/>
              <a:t> кістки зміщується догори і назад по повздовжній кістці.</a:t>
            </a:r>
            <a:endParaRPr lang="ru-RU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Уроджений вивих стегна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5987008" cy="31249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/>
              <a:t>     Клінічна картина </a:t>
            </a:r>
            <a:r>
              <a:rPr lang="uk-UA" sz="1800" dirty="0" err="1" smtClean="0"/>
              <a:t>уродженного</a:t>
            </a:r>
            <a:r>
              <a:rPr lang="uk-UA" sz="1800" dirty="0" smtClean="0"/>
              <a:t> </a:t>
            </a:r>
            <a:r>
              <a:rPr lang="uk-UA" sz="1800" dirty="0" err="1" smtClean="0"/>
              <a:t>вивиха</a:t>
            </a:r>
            <a:r>
              <a:rPr lang="uk-UA" sz="1800" dirty="0" smtClean="0"/>
              <a:t> стегна виявляється з перших днів життя: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1800" dirty="0" smtClean="0"/>
              <a:t> обмеження пасивного відведення зігнутих в кульшовому і колінному суглобах ніг, 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1800" dirty="0" smtClean="0"/>
              <a:t>наявність </a:t>
            </a:r>
            <a:r>
              <a:rPr lang="uk-UA" sz="1800" dirty="0" err="1" smtClean="0"/>
              <a:t>симптома</a:t>
            </a:r>
            <a:r>
              <a:rPr lang="uk-UA" sz="1800" dirty="0" smtClean="0"/>
              <a:t> </a:t>
            </a:r>
            <a:r>
              <a:rPr lang="uk-UA" sz="1800" dirty="0" err="1" smtClean="0"/>
              <a:t>зісковзування</a:t>
            </a:r>
            <a:r>
              <a:rPr lang="uk-UA" sz="1800" dirty="0" smtClean="0"/>
              <a:t> або </a:t>
            </a:r>
            <a:r>
              <a:rPr lang="uk-UA" sz="1800" dirty="0" err="1" smtClean="0"/>
              <a:t>“клацання”</a:t>
            </a:r>
            <a:r>
              <a:rPr lang="uk-UA" sz="1800" dirty="0" smtClean="0"/>
              <a:t> в момент розведення і подальшого зведення стегон,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1800" dirty="0" smtClean="0"/>
              <a:t> асиметричність сідничних складок та складок на внутрішній поверхні стегна, 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1800" dirty="0" smtClean="0"/>
              <a:t>зовнішню ротації стегна зі сторони вивиху, 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1800" dirty="0" smtClean="0"/>
              <a:t>лордозі поперекового відділу, 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1800" dirty="0" smtClean="0"/>
              <a:t>атрофії сідничних м’язів, </a:t>
            </a:r>
          </a:p>
          <a:p>
            <a:pPr marL="651510" indent="-514350">
              <a:buFont typeface="+mj-lt"/>
              <a:buAutoNum type="arabicPeriod"/>
            </a:pPr>
            <a:r>
              <a:rPr lang="uk-UA" sz="1800" dirty="0" smtClean="0"/>
              <a:t>зниження </a:t>
            </a:r>
            <a:r>
              <a:rPr lang="uk-UA" sz="1800" dirty="0" err="1" smtClean="0"/>
              <a:t>темперетури</a:t>
            </a:r>
            <a:r>
              <a:rPr lang="uk-UA" sz="1800" dirty="0" smtClean="0"/>
              <a:t> тіла зі сторони пошкодження. </a:t>
            </a:r>
          </a:p>
          <a:p>
            <a:pPr marL="651510" indent="-514350" algn="just">
              <a:buNone/>
            </a:pPr>
            <a:r>
              <a:rPr lang="uk-UA" sz="1800" dirty="0" smtClean="0"/>
              <a:t>        Перераховані симптоми не завжди яскраво виражені. В більш пізні строки встановлення діагнозу відмічається скорочення кінцівки, пізній початок ходьби та </a:t>
            </a:r>
            <a:r>
              <a:rPr lang="uk-UA" sz="1800" dirty="0" err="1" smtClean="0"/>
              <a:t>“качина”</a:t>
            </a:r>
            <a:r>
              <a:rPr lang="uk-UA" sz="1800" dirty="0" smtClean="0"/>
              <a:t> хода. </a:t>
            </a:r>
            <a:endParaRPr lang="ru-RU" sz="1800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052736"/>
            <a:ext cx="244827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996952"/>
            <a:ext cx="2448272" cy="1884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MILESTONE-CR-007W0R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1" y="5013176"/>
            <a:ext cx="2448273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709160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600" dirty="0" smtClean="0"/>
              <a:t>профілактика і усунення контрактури приводних м’язів стегна;</a:t>
            </a:r>
            <a:endParaRPr lang="ru-RU" sz="2600" dirty="0" smtClean="0"/>
          </a:p>
          <a:p>
            <a:pPr lvl="0"/>
            <a:r>
              <a:rPr lang="uk-UA" sz="2600" dirty="0" smtClean="0"/>
              <a:t>формування кульшових суглобів, відновлення їх форми, фіксація суглобів в положенні максимальної корекції;</a:t>
            </a:r>
            <a:endParaRPr lang="ru-RU" sz="2600" dirty="0" smtClean="0"/>
          </a:p>
          <a:p>
            <a:pPr lvl="0"/>
            <a:r>
              <a:rPr lang="uk-UA" sz="2600" dirty="0" smtClean="0"/>
              <a:t>зміцнювання м’язів, які роблять рухи в кульшових суглобах (згинання, розгинання, розведення, обертання </a:t>
            </a:r>
            <a:r>
              <a:rPr lang="uk-UA" sz="2600" dirty="0" err="1" smtClean="0"/>
              <a:t>усередену</a:t>
            </a:r>
            <a:r>
              <a:rPr lang="uk-UA" sz="2600" dirty="0" smtClean="0"/>
              <a:t>);</a:t>
            </a:r>
            <a:endParaRPr lang="ru-RU" sz="2600" dirty="0" smtClean="0"/>
          </a:p>
          <a:p>
            <a:pPr lvl="0"/>
            <a:r>
              <a:rPr lang="uk-UA" sz="2600" dirty="0" smtClean="0"/>
              <a:t>розвиток в повному об’ємі активних рухів в кульшових суглобах;</a:t>
            </a:r>
            <a:endParaRPr lang="ru-RU" sz="2600" dirty="0" smtClean="0"/>
          </a:p>
          <a:p>
            <a:pPr lvl="0"/>
            <a:r>
              <a:rPr lang="uk-UA" sz="2600" dirty="0" smtClean="0"/>
              <a:t>корекція </a:t>
            </a:r>
            <a:r>
              <a:rPr lang="uk-UA" sz="2600" dirty="0" err="1" smtClean="0"/>
              <a:t>вальгусного</a:t>
            </a:r>
            <a:r>
              <a:rPr lang="uk-UA" sz="2600" dirty="0" smtClean="0"/>
              <a:t> положення колінних та гомілковостопних суглобів, виникаючих при лікуванні з використанням шин.</a:t>
            </a: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683568" y="188640"/>
            <a:ext cx="7848872" cy="1584176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Задачі ЛФК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033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77441"/>
            <a:ext cx="1944216" cy="2501748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437112"/>
            <a:ext cx="2880320" cy="1929814"/>
          </a:xfrm>
          <a:prstGeom prst="round2Same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Saeugling_mit_angelegter_spreizh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37112"/>
            <a:ext cx="2664296" cy="1944216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1484784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uk-UA" sz="2400" dirty="0" err="1" smtClean="0"/>
              <a:t>.Лікування</a:t>
            </a:r>
            <a:r>
              <a:rPr lang="uk-UA" sz="2400" dirty="0" smtClean="0"/>
              <a:t> положенням;</a:t>
            </a:r>
          </a:p>
          <a:p>
            <a:r>
              <a:rPr lang="uk-UA" sz="2400" dirty="0" smtClean="0"/>
              <a:t>2.Фізичні вправи;</a:t>
            </a:r>
          </a:p>
          <a:p>
            <a:r>
              <a:rPr lang="uk-UA" sz="2400" dirty="0" smtClean="0"/>
              <a:t>3.Масаж(підводний);</a:t>
            </a:r>
          </a:p>
          <a:p>
            <a:r>
              <a:rPr lang="uk-UA" sz="2400" dirty="0" smtClean="0"/>
              <a:t>4.Теплі ванни;</a:t>
            </a:r>
          </a:p>
          <a:p>
            <a:r>
              <a:rPr lang="uk-UA" sz="2400" dirty="0" smtClean="0"/>
              <a:t>5.Парафінові аплікації;</a:t>
            </a:r>
          </a:p>
          <a:p>
            <a:r>
              <a:rPr lang="uk-UA" sz="2400" dirty="0" smtClean="0"/>
              <a:t>6.Грязелікування</a:t>
            </a:r>
          </a:p>
          <a:p>
            <a:endParaRPr lang="ru-RU" dirty="0"/>
          </a:p>
        </p:txBody>
      </p:sp>
      <p:pic>
        <p:nvPicPr>
          <p:cNvPr id="8" name="Рисунок 7" descr="7583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437112"/>
            <a:ext cx="2496277" cy="1872208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gh97673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1628800"/>
            <a:ext cx="2496278" cy="18722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55576" y="188640"/>
            <a:ext cx="76328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Л</a:t>
            </a:r>
            <a:r>
              <a:rPr lang="uk-UA" sz="3600" dirty="0" err="1" smtClean="0">
                <a:solidFill>
                  <a:schemeClr val="bg1"/>
                </a:solidFill>
              </a:rPr>
              <a:t>ікування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Періоди реабілітації дітей при оперативному лікуванні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    </a:t>
            </a:r>
            <a:endParaRPr lang="uk-UA" sz="2400" dirty="0" smtClean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23528" y="1628800"/>
            <a:ext cx="7416824" cy="208823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uk-UA" dirty="0" smtClean="0"/>
              <a:t>   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1)передопераційний,</a:t>
            </a:r>
          </a:p>
          <a:p>
            <a:pPr algn="just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   2) період іммобілізації,</a:t>
            </a:r>
          </a:p>
          <a:p>
            <a:pPr algn="just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   3) період пасивних рухів (ранній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</a:rPr>
              <a:t>постіммобілізаційний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</a:p>
          <a:p>
            <a:pPr algn="just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   4)період активних рухів (пізній 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</a:rPr>
              <a:t>постіммобілізаційний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), </a:t>
            </a:r>
          </a:p>
          <a:p>
            <a:pPr algn="just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    5)період навчання ходьбі (тренувальний). </a:t>
            </a: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203848" y="4005064"/>
            <a:ext cx="5544616" cy="216024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Терапевтичні вправи починають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з першого дня прийому дитини до стаціонару на операційне лікування.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Уроджене м’язове кривошиє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8229600" cy="47091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979712" y="1340768"/>
            <a:ext cx="6840760" cy="16561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r>
              <a:rPr lang="uk-UA" sz="2000" dirty="0" smtClean="0"/>
              <a:t>Одне з самих поширених захворювань новонароджених. Воно обумовлено однобічним скороченням ГКСМ, яке викликає боковий нахил голови в бік зменшеного м’яза і одночасну ротацію голови у протилежний бік.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3501008"/>
            <a:ext cx="5040560" cy="288032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Виділяють три періоди </a:t>
            </a:r>
            <a:r>
              <a:rPr lang="uk-UA" sz="2000" dirty="0" err="1" smtClean="0">
                <a:solidFill>
                  <a:srgbClr val="002060"/>
                </a:solidFill>
              </a:rPr>
              <a:t>кінезіотерапії</a:t>
            </a:r>
            <a:r>
              <a:rPr lang="uk-UA" sz="2000" dirty="0" smtClean="0">
                <a:solidFill>
                  <a:srgbClr val="002060"/>
                </a:solidFill>
              </a:rPr>
              <a:t>: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err="1" smtClean="0">
                <a:solidFill>
                  <a:srgbClr val="002060"/>
                </a:solidFill>
              </a:rPr>
              <a:t>“лежачої”</a:t>
            </a:r>
            <a:r>
              <a:rPr lang="uk-UA" sz="2000" dirty="0" smtClean="0">
                <a:solidFill>
                  <a:srgbClr val="002060"/>
                </a:solidFill>
              </a:rPr>
              <a:t> дитини (0-3 місяця життя);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err="1" smtClean="0">
                <a:solidFill>
                  <a:srgbClr val="002060"/>
                </a:solidFill>
              </a:rPr>
              <a:t>“малого</a:t>
            </a: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</a:rPr>
              <a:t>прямостояння”</a:t>
            </a:r>
            <a:r>
              <a:rPr lang="uk-UA" sz="2000" dirty="0" smtClean="0">
                <a:solidFill>
                  <a:srgbClr val="002060"/>
                </a:solidFill>
              </a:rPr>
              <a:t> (положення сидячи);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000" dirty="0" err="1" smtClean="0">
                <a:solidFill>
                  <a:srgbClr val="002060"/>
                </a:solidFill>
              </a:rPr>
              <a:t>“повного</a:t>
            </a: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</a:rPr>
              <a:t>прямостояння”</a:t>
            </a:r>
            <a:r>
              <a:rPr lang="uk-UA" sz="2000" dirty="0" smtClean="0">
                <a:solidFill>
                  <a:srgbClr val="002060"/>
                </a:solidFill>
              </a:rPr>
              <a:t> (початок ходи дитини).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 descr="ocklenburg_buerger_westermann_schenider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01008"/>
            <a:ext cx="3360373" cy="252028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anomalii-razvitija-reber-i-grudiny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1124744"/>
            <a:ext cx="1617571" cy="223224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Уроджена м’язова кривошия 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484784"/>
            <a:ext cx="2220838" cy="2220838"/>
          </a:xfrm>
          <a:prstGeom prst="teardrop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4824536" cy="52565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період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спеціальні пасивні вправи (витягання) та активне тренування м’язів;</a:t>
            </a:r>
          </a:p>
          <a:p>
            <a:pPr algn="just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лікування положенням;</a:t>
            </a:r>
          </a:p>
          <a:p>
            <a:pPr algn="just"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комплекс вправ поповнюється вправами в положенні дитини лежачи на боці і сидячи;</a:t>
            </a:r>
          </a:p>
          <a:p>
            <a:pPr algn="just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носіння ортопедичного коміра;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період:  активні вправи ( слід збільшити кількість вправ для здорового боку).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консервативне лікування неефективне, необхідно проводити хірургічне втручання з метою подовження укороченого м’язу, а потім – курс </a:t>
            </a:r>
            <a:r>
              <a:rPr lang="uk-UA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кінезіотерапії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79675040-huongttt201183111534814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221088"/>
            <a:ext cx="2935213" cy="1956809"/>
          </a:xfrm>
          <a:prstGeom prst="round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Вроджена клишоногість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1124744"/>
            <a:ext cx="8605464" cy="23762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dirty="0" smtClean="0"/>
              <a:t>Одна з найбільш поширених вроджених вад, і за даними А.Є.</a:t>
            </a:r>
            <a:r>
              <a:rPr lang="uk-UA" dirty="0" err="1" smtClean="0"/>
              <a:t>Фруміної</a:t>
            </a:r>
            <a:r>
              <a:rPr lang="uk-UA" dirty="0" smtClean="0"/>
              <a:t> та Т.С.</a:t>
            </a:r>
            <a:r>
              <a:rPr lang="uk-UA" dirty="0" err="1" smtClean="0"/>
              <a:t>Зацепіна</a:t>
            </a:r>
            <a:r>
              <a:rPr lang="uk-UA" dirty="0" smtClean="0"/>
              <a:t> становить 0,5-2% випадків на 1000 пологів. Трапляється вона частіше у хлопчиків і у 60% буває двобічною, а в 10% поєднується з іншими вродженими вадами: кривошиєю, </a:t>
            </a:r>
            <a:r>
              <a:rPr lang="uk-UA" dirty="0" err="1" smtClean="0"/>
              <a:t>дисплазією</a:t>
            </a:r>
            <a:r>
              <a:rPr lang="uk-UA" dirty="0" smtClean="0"/>
              <a:t> кульшових суглобів, синдактилією, заячою губою, вовчою пащею та ін.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3528" y="3573016"/>
            <a:ext cx="4104456" cy="136815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Залежно від тяжкості деформацій виділяють три її ступені: легкий, середній і тяжкий.</a:t>
            </a:r>
            <a:endParaRPr lang="ru-RU" dirty="0"/>
          </a:p>
        </p:txBody>
      </p:sp>
      <p:pic>
        <p:nvPicPr>
          <p:cNvPr id="7" name="Рисунок 6" descr="club-foot-picture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5085184"/>
            <a:ext cx="2016223" cy="1386018"/>
          </a:xfrm>
          <a:prstGeom prst="roundRect">
            <a:avLst/>
          </a:prstGeom>
        </p:spPr>
      </p:pic>
      <p:pic>
        <p:nvPicPr>
          <p:cNvPr id="8" name="Рисунок 7" descr="cosolapost-290x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140968"/>
            <a:ext cx="1816467" cy="1565920"/>
          </a:xfrm>
          <a:prstGeom prst="teardrop">
            <a:avLst/>
          </a:prstGeom>
        </p:spPr>
      </p:pic>
      <p:pic>
        <p:nvPicPr>
          <p:cNvPr id="9" name="Рисунок 8" descr="1294506528_51ad05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869160"/>
            <a:ext cx="4024507" cy="1800200"/>
          </a:xfrm>
          <a:prstGeom prst="roundRect">
            <a:avLst/>
          </a:prstGeom>
        </p:spPr>
      </p:pic>
      <p:pic>
        <p:nvPicPr>
          <p:cNvPr id="11" name="Рисунок 10" descr="kosolapo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5157192"/>
            <a:ext cx="2016225" cy="1368152"/>
          </a:xfrm>
          <a:prstGeom prst="round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32859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dirty="0" smtClean="0"/>
              <a:t>При І ступені: помірне </a:t>
            </a:r>
            <a:r>
              <a:rPr lang="uk-UA" dirty="0" err="1" smtClean="0"/>
              <a:t>підошвове</a:t>
            </a:r>
            <a:r>
              <a:rPr lang="uk-UA" dirty="0" smtClean="0"/>
              <a:t> згинання і внутрішня ротація з приведенням переднього відділу стоп. Внутрішня частина стопи за рахунок увігнутості її здається  дещо коротшою, а зовнішня, випукла, - видовженою. Крім того, за рахунок внутрішньої ротації стопи (супінації) і приведення переднього відділу внутрішній її край розміщений вище від зовнішнього. П’ята помірно підтягнута догори і </a:t>
            </a:r>
            <a:r>
              <a:rPr lang="uk-UA" dirty="0" err="1" smtClean="0"/>
              <a:t>супінована</a:t>
            </a:r>
            <a:r>
              <a:rPr lang="uk-UA" dirty="0" smtClean="0"/>
              <a:t>. При корекції усі елементи деформації легко усуваються.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При ІІ ступені клишоногості </a:t>
            </a:r>
            <a:r>
              <a:rPr lang="uk-UA" dirty="0" err="1" smtClean="0"/>
              <a:t>еквінус</a:t>
            </a:r>
            <a:r>
              <a:rPr lang="uk-UA" dirty="0" smtClean="0"/>
              <a:t>, супінація стопи і приведення її переднього відділу більш виражені і ригідні. Стопа </a:t>
            </a:r>
            <a:r>
              <a:rPr lang="uk-UA" dirty="0" err="1" smtClean="0"/>
              <a:t>ротована</a:t>
            </a:r>
            <a:r>
              <a:rPr lang="uk-UA" dirty="0" smtClean="0"/>
              <a:t> так, що </a:t>
            </a:r>
            <a:r>
              <a:rPr lang="uk-UA" dirty="0" err="1" smtClean="0"/>
              <a:t>підошвова</a:t>
            </a:r>
            <a:r>
              <a:rPr lang="uk-UA" dirty="0" smtClean="0"/>
              <a:t> поверхня майже повністю повернута назад. П’ята значно підтягнута догори, а передній відділ перебуває у ригідному приведенні. </a:t>
            </a:r>
            <a:r>
              <a:rPr lang="uk-UA" dirty="0" err="1" smtClean="0"/>
              <a:t>Підошвове</a:t>
            </a:r>
            <a:r>
              <a:rPr lang="uk-UA" dirty="0" smtClean="0"/>
              <a:t> згинання стопи під кутом 45-50˚.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uk-UA" dirty="0" smtClean="0"/>
              <a:t>Контур зовнішньої кісточки рельєфно виступає, а внутрішньої – згладжений. Пасивно деформацію стопи усунути неможливо. Необхідне тривале консервативне лікування.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ІІІ ступінь клишоногості характеризується тяжкою ригідною деформацією стопи. Вона </a:t>
            </a:r>
            <a:r>
              <a:rPr lang="uk-UA" dirty="0" err="1" smtClean="0"/>
              <a:t>ротована</a:t>
            </a:r>
            <a:r>
              <a:rPr lang="uk-UA" dirty="0" smtClean="0"/>
              <a:t> досередини. Приведення переднього відділу майже досягає прямого кута, так що на висоті згину утворюється глибока борозна (</a:t>
            </a:r>
            <a:r>
              <a:rPr lang="uk-UA" dirty="0" err="1" smtClean="0"/>
              <a:t>борозна</a:t>
            </a:r>
            <a:r>
              <a:rPr lang="uk-UA" dirty="0" smtClean="0"/>
              <a:t> </a:t>
            </a:r>
            <a:r>
              <a:rPr lang="uk-UA" dirty="0" err="1" smtClean="0"/>
              <a:t>Едамса</a:t>
            </a:r>
            <a:r>
              <a:rPr lang="uk-UA" dirty="0" smtClean="0"/>
              <a:t>). Стопа здається укороченою, контури п’яткового горба згладжені, п’ята значно підтягнута догори.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7488832" cy="93610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Ступені клишоногості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Періоди лікування: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r>
              <a:rPr lang="uk-UA" sz="2400" dirty="0" smtClean="0"/>
              <a:t>до 1-річного віку,</a:t>
            </a:r>
          </a:p>
          <a:p>
            <a:r>
              <a:rPr lang="uk-UA" sz="2400" dirty="0" smtClean="0"/>
              <a:t> після 1-річного віку</a:t>
            </a:r>
          </a:p>
          <a:p>
            <a:r>
              <a:rPr lang="uk-UA" sz="2400" dirty="0" err="1" smtClean="0"/>
              <a:t>Протирецидивний</a:t>
            </a:r>
            <a:endParaRPr lang="uk-UA" sz="2400" dirty="0" smtClean="0"/>
          </a:p>
          <a:p>
            <a:pPr algn="just">
              <a:buNone/>
            </a:pPr>
            <a:r>
              <a:rPr lang="uk-UA" sz="2400" dirty="0" smtClean="0"/>
              <a:t>    Перший період починається, як тільки у немовляти заростає пупкове кільце (7-9 день), і триває до 1 року життя.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b7863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980728"/>
            <a:ext cx="2880320" cy="191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orto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365104"/>
            <a:ext cx="3240360" cy="218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Дитячий травматизм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4330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220072" y="4221088"/>
            <a:ext cx="2664296" cy="18002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5652120" y="623731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Спортивний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Autofit/>
          </a:bodyPr>
          <a:lstStyle/>
          <a:p>
            <a:pPr algn="l"/>
            <a:r>
              <a:rPr lang="uk-UA" sz="3400" dirty="0" smtClean="0">
                <a:solidFill>
                  <a:schemeClr val="accent1">
                    <a:lumMod val="75000"/>
                  </a:schemeClr>
                </a:solidFill>
              </a:rPr>
              <a:t>Лікування клишоногості</a:t>
            </a:r>
            <a:endParaRPr lang="ru-RU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844a5f326c6849b295d74d6dfeb5f2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5157192"/>
            <a:ext cx="2598452" cy="149411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340768"/>
            <a:ext cx="54726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Лікування починають з </a:t>
            </a:r>
            <a:r>
              <a:rPr lang="uk-UA" dirty="0" err="1" smtClean="0"/>
              <a:t>редресацій</a:t>
            </a:r>
            <a:r>
              <a:rPr lang="uk-UA" dirty="0" smtClean="0"/>
              <a:t> – насильницького усунення деформацій і фіксації стопи фланелевими бинтами за методикою </a:t>
            </a:r>
            <a:r>
              <a:rPr lang="uk-UA" dirty="0" err="1" smtClean="0"/>
              <a:t>Фінка-Еттінгена</a:t>
            </a:r>
            <a:r>
              <a:rPr lang="uk-UA" dirty="0" smtClean="0"/>
              <a:t>. Сеанс - не менш ніж 5-10 </a:t>
            </a:r>
            <a:r>
              <a:rPr lang="uk-UA" dirty="0" err="1" smtClean="0"/>
              <a:t>хв</a:t>
            </a:r>
            <a:r>
              <a:rPr lang="uk-UA" dirty="0" smtClean="0"/>
              <a:t>, після чого стопу фіксують м’якою пов’язкою за методикою </a:t>
            </a:r>
            <a:r>
              <a:rPr lang="uk-UA" dirty="0" err="1" smtClean="0"/>
              <a:t>Фінка-Еттінгена</a:t>
            </a:r>
            <a:r>
              <a:rPr lang="uk-UA" dirty="0" smtClean="0"/>
              <a:t>. Редресації потрібно робити не менше ніж 3 рази на добу. З набуттям шкірою своєї захисної функції (у віці 2,5-3 міс.) м’яку бинтову пов’язку замінюють на коригуючи гіпсові пов’язки типу чобітка. Чобіток накладають на 7-9 днів, після чого знімають, роблять ванночки для ніжок, обробляють шкіру легким антисептиком, змащують стерильним вазеліном, проводять редресацію з накладанням в корекції гіпсового чобітка. І так до повного досягнення </a:t>
            </a:r>
            <a:r>
              <a:rPr lang="uk-UA" dirty="0" err="1" smtClean="0"/>
              <a:t>гіперкорекції</a:t>
            </a:r>
            <a:r>
              <a:rPr lang="uk-UA" dirty="0" smtClean="0"/>
              <a:t> деформації.</a:t>
            </a:r>
            <a:endParaRPr lang="ru-RU" dirty="0" smtClean="0"/>
          </a:p>
          <a:p>
            <a:pPr algn="just"/>
            <a:r>
              <a:rPr lang="uk-UA" dirty="0" smtClean="0"/>
              <a:t>У випадках, коли деформацію повністю виправити не вдається, показане хірургічне лікування. Виконують операцію на м’яких тканинах за методикою </a:t>
            </a:r>
            <a:r>
              <a:rPr lang="uk-UA" dirty="0" err="1" smtClean="0"/>
              <a:t>Зацепіна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" name="Рисунок 5" descr="15778_html_599cc5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501008"/>
            <a:ext cx="2520280" cy="1624324"/>
          </a:xfrm>
          <a:prstGeom prst="roundRect">
            <a:avLst/>
          </a:prstGeom>
        </p:spPr>
      </p:pic>
      <p:pic>
        <p:nvPicPr>
          <p:cNvPr id="7" name="Рисунок 6" descr="15778_html_m263cff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772816"/>
            <a:ext cx="2520280" cy="1656184"/>
          </a:xfrm>
          <a:prstGeom prst="roundRect">
            <a:avLst/>
          </a:prstGeom>
        </p:spPr>
      </p:pic>
      <p:pic>
        <p:nvPicPr>
          <p:cNvPr id="8" name="Рисунок 7" descr="429411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88640"/>
            <a:ext cx="2520280" cy="1537092"/>
          </a:xfrm>
          <a:prstGeom prst="round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agen-neugeborene-9-141803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501317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Дякую за увагу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Ортопедичні деформації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07288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2339752" y="1124744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92080" y="1196752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/>
              <a:t>      В основі уроджених деформацій лежать дефекти розвитку зародкового ядра у визначеній стадії ембріогенезу, внутрішньоутробного перенесення захворювання або травми, вузькість порожнини матки, нестача </a:t>
            </a:r>
            <a:r>
              <a:rPr lang="uk-UA" sz="2000" dirty="0" err="1" smtClean="0"/>
              <a:t>околоплідних</a:t>
            </a:r>
            <a:r>
              <a:rPr lang="uk-UA" sz="2000" dirty="0" smtClean="0"/>
              <a:t> вод, наслідки важких родів та ряд інших чинників. Унаслідок цих чинників можуть виникати наступні уроджені види захворювання опорно-рухового апарату: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uk-UA" sz="2000" b="1" i="1" dirty="0" smtClean="0"/>
              <a:t>спастичний параліч, </a:t>
            </a:r>
          </a:p>
          <a:p>
            <a:pPr algn="just">
              <a:buFontTx/>
              <a:buChar char="-"/>
            </a:pPr>
            <a:r>
              <a:rPr lang="uk-UA" sz="2000" b="1" i="1" dirty="0" smtClean="0"/>
              <a:t>помилкові суглоби, </a:t>
            </a:r>
          </a:p>
          <a:p>
            <a:pPr algn="just">
              <a:buFontTx/>
              <a:buChar char="-"/>
            </a:pPr>
            <a:r>
              <a:rPr lang="uk-UA" sz="2000" b="1" i="1" dirty="0" smtClean="0"/>
              <a:t>горб,</a:t>
            </a:r>
          </a:p>
          <a:p>
            <a:pPr algn="just">
              <a:buFontTx/>
              <a:buChar char="-"/>
            </a:pPr>
            <a:r>
              <a:rPr lang="uk-UA" sz="2000" b="1" i="1" dirty="0" smtClean="0"/>
              <a:t> О- та Х- подібні ноги при рахіті, </a:t>
            </a:r>
          </a:p>
          <a:p>
            <a:pPr algn="just">
              <a:buFontTx/>
              <a:buChar char="-"/>
            </a:pPr>
            <a:r>
              <a:rPr lang="uk-UA" sz="2000" b="1" i="1" dirty="0" smtClean="0"/>
              <a:t>деформації стоп,</a:t>
            </a:r>
          </a:p>
          <a:p>
            <a:pPr algn="just">
              <a:buFontTx/>
              <a:buChar char="-"/>
            </a:pPr>
            <a:r>
              <a:rPr lang="uk-UA" sz="2000" b="1" i="1" dirty="0" smtClean="0"/>
              <a:t> сколіоз, </a:t>
            </a:r>
          </a:p>
          <a:p>
            <a:pPr algn="just">
              <a:buFontTx/>
              <a:buChar char="-"/>
            </a:pPr>
            <a:r>
              <a:rPr lang="uk-UA" sz="2000" b="1" i="1" dirty="0" smtClean="0"/>
              <a:t>статична плоскостопість, </a:t>
            </a:r>
          </a:p>
          <a:p>
            <a:pPr algn="just">
              <a:buFontTx/>
              <a:buChar char="-"/>
            </a:pPr>
            <a:r>
              <a:rPr lang="uk-UA" sz="2000" b="1" i="1" dirty="0" smtClean="0"/>
              <a:t>різні види уроджених каліцтв,</a:t>
            </a:r>
          </a:p>
          <a:p>
            <a:pPr algn="just">
              <a:buFontTx/>
              <a:buChar char="-"/>
            </a:pPr>
            <a:r>
              <a:rPr lang="uk-UA" sz="2000" b="1" i="1" dirty="0" smtClean="0"/>
              <a:t> аномалії розвитку кістяка та ін.</a:t>
            </a:r>
            <a:endParaRPr lang="ru-RU" sz="2000" b="1" i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3789040"/>
            <a:ext cx="345638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i="1" dirty="0"/>
              <a:t>До </a:t>
            </a:r>
            <a:r>
              <a:rPr lang="uk-UA" sz="2000" i="1" u="sng" dirty="0"/>
              <a:t>найбільш тяжких </a:t>
            </a:r>
            <a:r>
              <a:rPr lang="uk-UA" sz="2000" i="1" dirty="0" err="1"/>
              <a:t>уроджениї</a:t>
            </a:r>
            <a:r>
              <a:rPr lang="uk-UA" sz="2000" i="1" dirty="0"/>
              <a:t> деформацій опорно-рухового апарату, що зустрічаються часто, відносяться: </a:t>
            </a:r>
            <a:r>
              <a:rPr lang="uk-UA" sz="2000" b="1" i="1" dirty="0"/>
              <a:t>вивих стегна, клишоногість, кривошия, пороки розвитку хребцевого стовпа, таза та ін.</a:t>
            </a:r>
            <a:endParaRPr lang="ru-RU" sz="2000" b="1" i="1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39552" y="188640"/>
            <a:ext cx="8280920" cy="1152128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Уроджені деформації</a:t>
            </a:r>
            <a:endParaRPr lang="ru-RU" sz="32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260648"/>
            <a:ext cx="6912768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Засоби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988840"/>
          <a:ext cx="8712968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928903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Засоби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Вплив фізичних вправ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28800"/>
            <a:ext cx="8712968" cy="47525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931224" cy="4392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     Необхідність їх застосування зумовлюється багатостороннім впливом на організм. Насамперед вони підвищують загальний тонус, активізують діяльність ЦНС, серцево-судинної, дихальної та інших систем організму, стимулюють обмінні процеси, забезпечують зміцнення м’язів. ЛФК показана при абсолютній більшості аномалій розвитку ОРА як </a:t>
            </a:r>
            <a:r>
              <a:rPr lang="uk-UA" sz="2400" dirty="0" err="1" smtClean="0"/>
              <a:t>загальнорозвиваюча</a:t>
            </a:r>
            <a:r>
              <a:rPr lang="uk-UA" sz="2400" dirty="0" smtClean="0"/>
              <a:t> та патогенетична терапія. Протипоказання такі ж самі, як і у дорослих, але приєднуються тимчасові протипоказання по використанню окремих видів рухових завдань. 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</a:rPr>
              <a:t>Загальні методичні вказівки по реабілітаційним заходам в роботі з дітьми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sz="3500" dirty="0" smtClean="0"/>
              <a:t>Брати до уваги характер патологічного процесу та його стадію.</a:t>
            </a:r>
            <a:endParaRPr lang="ru-RU" sz="3500" dirty="0" smtClean="0"/>
          </a:p>
          <a:p>
            <a:pPr lvl="0"/>
            <a:r>
              <a:rPr lang="uk-UA" sz="3500" dirty="0" smtClean="0"/>
              <a:t>Враховувати рівень психомоторного розвитку дитини.</a:t>
            </a:r>
            <a:endParaRPr lang="ru-RU" sz="3500" dirty="0" smtClean="0"/>
          </a:p>
          <a:p>
            <a:pPr lvl="0"/>
            <a:r>
              <a:rPr lang="uk-UA" sz="3500" dirty="0" smtClean="0"/>
              <a:t>Спостерігати (починаючи з 4-5 періодів і старше) за особливостями реакції на лікувальну гімнастику.</a:t>
            </a:r>
            <a:endParaRPr lang="ru-RU" sz="3500" dirty="0" smtClean="0"/>
          </a:p>
          <a:p>
            <a:pPr lvl="0"/>
            <a:r>
              <a:rPr lang="uk-UA" sz="3500" dirty="0" smtClean="0"/>
              <a:t>Здійснювати суворий медично-педагогічний контроль за дітьми усіх вікових періодів.</a:t>
            </a:r>
            <a:endParaRPr lang="ru-RU" sz="3500" dirty="0" smtClean="0"/>
          </a:p>
          <a:p>
            <a:pPr lvl="0"/>
            <a:r>
              <a:rPr lang="uk-UA" sz="3500" dirty="0" smtClean="0"/>
              <a:t>Врахувати ознаки </a:t>
            </a:r>
            <a:r>
              <a:rPr lang="uk-UA" sz="3500" dirty="0" err="1" smtClean="0"/>
              <a:t>втомлення</a:t>
            </a:r>
            <a:r>
              <a:rPr lang="uk-UA" sz="3500" dirty="0" smtClean="0"/>
              <a:t> (незадоволення, погіршення якості виконання, млявість, відмова від виконання).</a:t>
            </a:r>
            <a:endParaRPr lang="ru-RU" sz="3500" dirty="0" smtClean="0"/>
          </a:p>
          <a:p>
            <a:pPr lvl="0"/>
            <a:r>
              <a:rPr lang="uk-UA" sz="3500" dirty="0" smtClean="0"/>
              <a:t>Перехід до занять за комплексом з більшим психофізичним навантаженням необхідно здійснювати поступово, додаючи нові вправи до старого комплексу.</a:t>
            </a:r>
            <a:endParaRPr lang="ru-RU" sz="3500" dirty="0" smtClean="0"/>
          </a:p>
          <a:p>
            <a:pPr lvl="0"/>
            <a:r>
              <a:rPr lang="uk-UA" sz="3500" dirty="0" smtClean="0"/>
              <a:t>Проводити заняття мінімум за 30 хвилин до їжі або через 45-50 хвилин-після.</a:t>
            </a:r>
            <a:endParaRPr lang="ru-RU" sz="3500" dirty="0" smtClean="0"/>
          </a:p>
          <a:p>
            <a:pPr lvl="0"/>
            <a:r>
              <a:rPr lang="uk-UA" sz="3500" dirty="0" smtClean="0"/>
              <a:t>Гарне провітрювання і санітарна обробка приміщення для занять.</a:t>
            </a:r>
            <a:endParaRPr lang="ru-RU" sz="35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sz="2400" dirty="0" smtClean="0"/>
              <a:t>В середньому дитині призначають 3-4 </a:t>
            </a:r>
            <a:r>
              <a:rPr lang="uk-UA" sz="2400" dirty="0" err="1" smtClean="0"/>
              <a:t>курса</a:t>
            </a:r>
            <a:r>
              <a:rPr lang="uk-UA" sz="2400" dirty="0" smtClean="0"/>
              <a:t> </a:t>
            </a:r>
            <a:r>
              <a:rPr lang="uk-UA" sz="2400" dirty="0" smtClean="0"/>
              <a:t>терапевтичних вправ, </a:t>
            </a:r>
            <a:r>
              <a:rPr lang="uk-UA" sz="2400" dirty="0" smtClean="0"/>
              <a:t>з перервою в 1-1,5 місяця. Кількість </a:t>
            </a:r>
            <a:r>
              <a:rPr lang="uk-UA" sz="2400" dirty="0" smtClean="0"/>
              <a:t>занять </a:t>
            </a:r>
            <a:r>
              <a:rPr lang="uk-UA" sz="2400" dirty="0" smtClean="0"/>
              <a:t>на один курс складає 10-20.</a:t>
            </a:r>
            <a:endParaRPr lang="ru-RU" sz="2400" dirty="0" smtClean="0"/>
          </a:p>
          <a:p>
            <a:pPr lvl="0"/>
            <a:r>
              <a:rPr lang="uk-UA" sz="2400" dirty="0" smtClean="0"/>
              <a:t>Моторна щільність заняття </a:t>
            </a:r>
            <a:r>
              <a:rPr lang="uk-UA" sz="2400" dirty="0" smtClean="0"/>
              <a:t> </a:t>
            </a:r>
            <a:r>
              <a:rPr lang="uk-UA" sz="2400" dirty="0" smtClean="0"/>
              <a:t>до завершення курсу зростає до 80-90% незалежно від дитини.</a:t>
            </a:r>
            <a:endParaRPr lang="ru-RU" sz="2400" dirty="0" smtClean="0"/>
          </a:p>
          <a:p>
            <a:pPr lvl="0"/>
            <a:r>
              <a:rPr lang="uk-UA" sz="2400" dirty="0" smtClean="0"/>
              <a:t>Виконання музичного супроводу: для збуджених дітей – тиха, мелодійна, для флегматичних – бадьора, ритмічна музика.</a:t>
            </a:r>
            <a:endParaRPr lang="ru-RU" sz="2400" dirty="0" smtClean="0"/>
          </a:p>
          <a:p>
            <a:pPr lvl="0"/>
            <a:r>
              <a:rPr lang="uk-UA" sz="2400" dirty="0" smtClean="0"/>
              <a:t>Своєчасне призначення </a:t>
            </a:r>
            <a:r>
              <a:rPr lang="uk-UA" sz="2400" dirty="0" smtClean="0"/>
              <a:t>терапевтичних вправ </a:t>
            </a:r>
            <a:r>
              <a:rPr lang="uk-UA" sz="2400" dirty="0" smtClean="0"/>
              <a:t>в </a:t>
            </a:r>
            <a:r>
              <a:rPr lang="uk-UA" sz="2400" dirty="0" smtClean="0"/>
              <a:t>період ранніх порушень.</a:t>
            </a:r>
            <a:endParaRPr lang="ru-RU" sz="2400" dirty="0" smtClean="0"/>
          </a:p>
          <a:p>
            <a:pPr lvl="0"/>
            <a:r>
              <a:rPr lang="uk-UA" sz="2400" dirty="0" smtClean="0"/>
              <a:t>Заняття повинні проводиться щоденно або через день, з обов’язковим </a:t>
            </a:r>
            <a:r>
              <a:rPr lang="uk-UA" dirty="0" smtClean="0"/>
              <a:t>виконанням вправ декілька раз на день.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</a:rPr>
              <a:t>Загальні методичні вказівки по реабілітаційним заходам в роботі з дітьми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384</TotalTime>
  <Words>1344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«СПЕЦИФІКА ПІДБОРУ ЗАСОБІВ ФІЗИЧНОЇ РЕАБІЛІТАЦІЇ ВНАСЛІДОК УРОДЖЕНИХ АНОМАЛІЙ РОЗВИТКУ ТА ТРАВМ ОПОРНО-РУХОВОГО АПАРАТУ  У ДІТЕЙ»</vt:lpstr>
      <vt:lpstr>Дитячий травматизм</vt:lpstr>
      <vt:lpstr>Ортопедичні деформації </vt:lpstr>
      <vt:lpstr>Презентация PowerPoint</vt:lpstr>
      <vt:lpstr>Презентация PowerPoint</vt:lpstr>
      <vt:lpstr>Засоби</vt:lpstr>
      <vt:lpstr>Вплив фізичних вправ</vt:lpstr>
      <vt:lpstr>Загальні методичні вказівки по реабілітаційним заходам в роботі з дітьми </vt:lpstr>
      <vt:lpstr>Загальні методичні вказівки по реабілітаційним заходам в роботі з дітьми </vt:lpstr>
      <vt:lpstr>Уроджений вивих стегна</vt:lpstr>
      <vt:lpstr>Уроджений вивих стегна</vt:lpstr>
      <vt:lpstr>Презентация PowerPoint</vt:lpstr>
      <vt:lpstr>Презентация PowerPoint</vt:lpstr>
      <vt:lpstr>Періоди реабілітації дітей при оперативному лікуванні</vt:lpstr>
      <vt:lpstr>Уроджене м’язове кривошиє </vt:lpstr>
      <vt:lpstr>Уроджена м’язова кривошия </vt:lpstr>
      <vt:lpstr>Вроджена клишоногість </vt:lpstr>
      <vt:lpstr>Презентация PowerPoint</vt:lpstr>
      <vt:lpstr>Періоди лікування:</vt:lpstr>
      <vt:lpstr>Лікування клишоногості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«СПЕЦИФІКА ПІДБОРУ ЗАСОБІВ ФІЗИЧНОЇ РЕАБІЛІТАЦІЇ ВНАСЛІДОК УРОДЖЕНИХ АНОМАЛІЙ РОЗВИТКУ ТА ТРАВМ ОПОРНО-РУХОВОГО АПАРАТУ  У ДІТЕЙ»</dc:title>
  <dc:creator>Оля</dc:creator>
  <cp:lastModifiedBy>Пользователь</cp:lastModifiedBy>
  <cp:revision>42</cp:revision>
  <dcterms:created xsi:type="dcterms:W3CDTF">2014-12-01T21:25:45Z</dcterms:created>
  <dcterms:modified xsi:type="dcterms:W3CDTF">2023-03-06T23:23:52Z</dcterms:modified>
</cp:coreProperties>
</file>