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2" r:id="rId1"/>
  </p:sldMasterIdLst>
  <p:sldIdLst>
    <p:sldId id="256" r:id="rId2"/>
    <p:sldId id="270" r:id="rId3"/>
    <p:sldId id="271" r:id="rId4"/>
    <p:sldId id="272" r:id="rId5"/>
    <p:sldId id="273" r:id="rId6"/>
    <p:sldId id="274" r:id="rId7"/>
    <p:sldId id="275" r:id="rId8"/>
    <p:sldId id="300" r:id="rId9"/>
    <p:sldId id="276" r:id="rId10"/>
    <p:sldId id="301" r:id="rId11"/>
    <p:sldId id="277" r:id="rId12"/>
    <p:sldId id="278" r:id="rId13"/>
    <p:sldId id="279" r:id="rId14"/>
    <p:sldId id="280" r:id="rId15"/>
    <p:sldId id="281" r:id="rId16"/>
    <p:sldId id="282" r:id="rId17"/>
    <p:sldId id="283" r:id="rId18"/>
    <p:sldId id="299" r:id="rId19"/>
    <p:sldId id="284" r:id="rId20"/>
    <p:sldId id="285" r:id="rId21"/>
    <p:sldId id="286" r:id="rId22"/>
    <p:sldId id="287" r:id="rId23"/>
    <p:sldId id="288" r:id="rId24"/>
    <p:sldId id="289" r:id="rId25"/>
    <p:sldId id="290" r:id="rId26"/>
    <p:sldId id="291" r:id="rId27"/>
    <p:sldId id="292" r:id="rId28"/>
    <p:sldId id="293" r:id="rId29"/>
    <p:sldId id="294" r:id="rId30"/>
    <p:sldId id="295" r:id="rId31"/>
    <p:sldId id="296" r:id="rId32"/>
    <p:sldId id="297"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272" y="52"/>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14400" y="2130428"/>
            <a:ext cx="103632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9AB3A824-1A51-4B26-AD58-A6D8E14F6C04}" type="datetimeFigureOut">
              <a:rPr lang="en-US" smtClean="0"/>
              <a:pPr/>
              <a:t>4/1/2024</a:t>
            </a:fld>
            <a:endParaRPr lang="en-US" dirty="0"/>
          </a:p>
        </p:txBody>
      </p:sp>
      <p:sp>
        <p:nvSpPr>
          <p:cNvPr id="5" name="Нижний колонтитул 4"/>
          <p:cNvSpPr>
            <a:spLocks noGrp="1"/>
          </p:cNvSpPr>
          <p:nvPr>
            <p:ph type="ftr" sz="quarter" idx="11"/>
          </p:nvPr>
        </p:nvSpPr>
        <p:spPr/>
        <p:txBody>
          <a:bodyPr/>
          <a:lstStyle/>
          <a:p>
            <a:r>
              <a:rPr lang="en-US" dirty="0" smtClean="0"/>
              <a:t>
              </a:t>
            </a:r>
            <a:endParaRPr lang="en-US" dirty="0"/>
          </a:p>
        </p:txBody>
      </p:sp>
      <p:sp>
        <p:nvSpPr>
          <p:cNvPr id="6" name="Номер слайда 5"/>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857E33E-8B18-4087-B112-809917729534}" type="datetimeFigureOut">
              <a:rPr lang="en-US" smtClean="0"/>
              <a:pPr/>
              <a:t>4/1/2024</a:t>
            </a:fld>
            <a:endParaRPr lang="en-US" dirty="0"/>
          </a:p>
        </p:txBody>
      </p:sp>
      <p:sp>
        <p:nvSpPr>
          <p:cNvPr id="5" name="Нижний колонтитул 4"/>
          <p:cNvSpPr>
            <a:spLocks noGrp="1"/>
          </p:cNvSpPr>
          <p:nvPr>
            <p:ph type="ftr" sz="quarter" idx="11"/>
          </p:nvPr>
        </p:nvSpPr>
        <p:spPr/>
        <p:txBody>
          <a:bodyPr/>
          <a:lstStyle/>
          <a:p>
            <a:r>
              <a:rPr lang="en-US" dirty="0" smtClean="0"/>
              <a:t>
              </a:t>
            </a:r>
            <a:endParaRPr lang="en-US" dirty="0"/>
          </a:p>
        </p:txBody>
      </p:sp>
      <p:sp>
        <p:nvSpPr>
          <p:cNvPr id="6" name="Номер слайда 5"/>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839200" y="274641"/>
            <a:ext cx="27432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09600" y="274641"/>
            <a:ext cx="80264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3FFE419-2371-464F-8239-3959401C3561}" type="datetimeFigureOut">
              <a:rPr lang="en-US" smtClean="0"/>
              <a:pPr/>
              <a:t>4/1/2024</a:t>
            </a:fld>
            <a:endParaRPr lang="en-US" dirty="0"/>
          </a:p>
        </p:txBody>
      </p:sp>
      <p:sp>
        <p:nvSpPr>
          <p:cNvPr id="5" name="Нижний колонтитул 4"/>
          <p:cNvSpPr>
            <a:spLocks noGrp="1"/>
          </p:cNvSpPr>
          <p:nvPr>
            <p:ph type="ftr" sz="quarter" idx="11"/>
          </p:nvPr>
        </p:nvSpPr>
        <p:spPr/>
        <p:txBody>
          <a:bodyPr/>
          <a:lstStyle/>
          <a:p>
            <a:r>
              <a:rPr lang="en-US" dirty="0" smtClean="0"/>
              <a:t>
              </a:t>
            </a:r>
            <a:endParaRPr lang="en-US" dirty="0"/>
          </a:p>
        </p:txBody>
      </p:sp>
      <p:sp>
        <p:nvSpPr>
          <p:cNvPr id="6" name="Номер слайда 5"/>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7D162C4-EDD9-4389-A98B-B87ECEA2A816}" type="datetimeFigureOut">
              <a:rPr lang="en-US" smtClean="0"/>
              <a:pPr/>
              <a:t>4/1/2024</a:t>
            </a:fld>
            <a:endParaRPr lang="en-US" dirty="0"/>
          </a:p>
        </p:txBody>
      </p:sp>
      <p:sp>
        <p:nvSpPr>
          <p:cNvPr id="5" name="Нижний колонтитул 4"/>
          <p:cNvSpPr>
            <a:spLocks noGrp="1"/>
          </p:cNvSpPr>
          <p:nvPr>
            <p:ph type="ftr" sz="quarter" idx="11"/>
          </p:nvPr>
        </p:nvSpPr>
        <p:spPr/>
        <p:txBody>
          <a:bodyPr/>
          <a:lstStyle/>
          <a:p>
            <a:r>
              <a:rPr lang="en-US" dirty="0" smtClean="0"/>
              <a:t>
              </a:t>
            </a:r>
            <a:endParaRPr lang="en-US" dirty="0"/>
          </a:p>
        </p:txBody>
      </p:sp>
      <p:sp>
        <p:nvSpPr>
          <p:cNvPr id="6" name="Номер слайда 5"/>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3084" y="4406903"/>
            <a:ext cx="103632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E5059C3-6A89-4494-99FF-5A4D6FFD50EB}" type="datetimeFigureOut">
              <a:rPr lang="en-US" smtClean="0"/>
              <a:pPr/>
              <a:t>4/1/2024</a:t>
            </a:fld>
            <a:endParaRPr lang="en-US" dirty="0"/>
          </a:p>
        </p:txBody>
      </p:sp>
      <p:sp>
        <p:nvSpPr>
          <p:cNvPr id="5" name="Нижний колонтитул 4"/>
          <p:cNvSpPr>
            <a:spLocks noGrp="1"/>
          </p:cNvSpPr>
          <p:nvPr>
            <p:ph type="ftr" sz="quarter" idx="11"/>
          </p:nvPr>
        </p:nvSpPr>
        <p:spPr/>
        <p:txBody>
          <a:bodyPr/>
          <a:lstStyle/>
          <a:p>
            <a:r>
              <a:rPr lang="en-US" dirty="0" smtClean="0"/>
              <a:t>
              </a:t>
            </a:r>
            <a:endParaRPr lang="en-US" dirty="0"/>
          </a:p>
        </p:txBody>
      </p:sp>
      <p:sp>
        <p:nvSpPr>
          <p:cNvPr id="6" name="Номер слайда 5"/>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A954B2F-12DE-47F5-8894-472B206D2E1E}" type="datetimeFigureOut">
              <a:rPr lang="en-US" smtClean="0"/>
              <a:pPr/>
              <a:t>4/1/2024</a:t>
            </a:fld>
            <a:endParaRPr lang="en-US" dirty="0"/>
          </a:p>
        </p:txBody>
      </p:sp>
      <p:sp>
        <p:nvSpPr>
          <p:cNvPr id="6" name="Нижний колонтитул 5"/>
          <p:cNvSpPr>
            <a:spLocks noGrp="1"/>
          </p:cNvSpPr>
          <p:nvPr>
            <p:ph type="ftr" sz="quarter" idx="11"/>
          </p:nvPr>
        </p:nvSpPr>
        <p:spPr/>
        <p:txBody>
          <a:bodyPr/>
          <a:lstStyle/>
          <a:p>
            <a:r>
              <a:rPr lang="en-US" dirty="0" smtClean="0"/>
              <a:t>
              </a:t>
            </a:r>
            <a:endParaRPr lang="en-US" dirty="0"/>
          </a:p>
        </p:txBody>
      </p:sp>
      <p:sp>
        <p:nvSpPr>
          <p:cNvPr id="7" name="Номер слайда 6"/>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3F30E46F-7819-4ACF-B48B-48222C2ACC88}" type="datetimeFigureOut">
              <a:rPr lang="en-US" smtClean="0"/>
              <a:pPr/>
              <a:t>4/1/2024</a:t>
            </a:fld>
            <a:endParaRPr lang="en-US" dirty="0"/>
          </a:p>
        </p:txBody>
      </p:sp>
      <p:sp>
        <p:nvSpPr>
          <p:cNvPr id="8" name="Нижний колонтитул 7"/>
          <p:cNvSpPr>
            <a:spLocks noGrp="1"/>
          </p:cNvSpPr>
          <p:nvPr>
            <p:ph type="ftr" sz="quarter" idx="11"/>
          </p:nvPr>
        </p:nvSpPr>
        <p:spPr/>
        <p:txBody>
          <a:bodyPr/>
          <a:lstStyle/>
          <a:p>
            <a:r>
              <a:rPr lang="en-US" dirty="0" smtClean="0"/>
              <a:t>
              </a:t>
            </a:r>
            <a:endParaRPr lang="en-US" dirty="0"/>
          </a:p>
        </p:txBody>
      </p:sp>
      <p:sp>
        <p:nvSpPr>
          <p:cNvPr id="9" name="Номер слайда 8"/>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FAF3416-4057-4DAA-829D-4CA07428D088}" type="datetimeFigureOut">
              <a:rPr lang="en-US" smtClean="0"/>
              <a:pPr/>
              <a:t>4/1/2024</a:t>
            </a:fld>
            <a:endParaRPr lang="en-US" dirty="0"/>
          </a:p>
        </p:txBody>
      </p:sp>
      <p:sp>
        <p:nvSpPr>
          <p:cNvPr id="4" name="Нижний колонтитул 3"/>
          <p:cNvSpPr>
            <a:spLocks noGrp="1"/>
          </p:cNvSpPr>
          <p:nvPr>
            <p:ph type="ftr" sz="quarter" idx="11"/>
          </p:nvPr>
        </p:nvSpPr>
        <p:spPr/>
        <p:txBody>
          <a:bodyPr/>
          <a:lstStyle/>
          <a:p>
            <a:r>
              <a:rPr lang="en-US" dirty="0" smtClean="0"/>
              <a:t>
              </a:t>
            </a:r>
            <a:endParaRPr lang="en-US" dirty="0"/>
          </a:p>
        </p:txBody>
      </p:sp>
      <p:sp>
        <p:nvSpPr>
          <p:cNvPr id="5" name="Номер слайда 4"/>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21D9284-D300-4297-87F7-E791DCC15DB1}" type="datetimeFigureOut">
              <a:rPr lang="en-US" smtClean="0"/>
              <a:pPr/>
              <a:t>4/1/2024</a:t>
            </a:fld>
            <a:endParaRPr lang="en-US" dirty="0"/>
          </a:p>
        </p:txBody>
      </p:sp>
      <p:sp>
        <p:nvSpPr>
          <p:cNvPr id="3" name="Нижний колонтитул 2"/>
          <p:cNvSpPr>
            <a:spLocks noGrp="1"/>
          </p:cNvSpPr>
          <p:nvPr>
            <p:ph type="ftr" sz="quarter" idx="11"/>
          </p:nvPr>
        </p:nvSpPr>
        <p:spPr/>
        <p:txBody>
          <a:bodyPr/>
          <a:lstStyle/>
          <a:p>
            <a:r>
              <a:rPr lang="en-US" dirty="0" smtClean="0"/>
              <a:t>
              </a:t>
            </a:r>
            <a:endParaRPr lang="en-US" dirty="0"/>
          </a:p>
        </p:txBody>
      </p:sp>
      <p:sp>
        <p:nvSpPr>
          <p:cNvPr id="4" name="Номер слайда 3"/>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2" y="273050"/>
            <a:ext cx="4011084"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7D525BB-DA17-4BA0-B3C8-3AC3ABC827E6}" type="datetimeFigureOut">
              <a:rPr lang="en-US" smtClean="0"/>
              <a:pPr/>
              <a:t>4/1/2024</a:t>
            </a:fld>
            <a:endParaRPr lang="en-US" dirty="0"/>
          </a:p>
        </p:txBody>
      </p:sp>
      <p:sp>
        <p:nvSpPr>
          <p:cNvPr id="6" name="Нижний колонтитул 5"/>
          <p:cNvSpPr>
            <a:spLocks noGrp="1"/>
          </p:cNvSpPr>
          <p:nvPr>
            <p:ph type="ftr" sz="quarter" idx="11"/>
          </p:nvPr>
        </p:nvSpPr>
        <p:spPr/>
        <p:txBody>
          <a:bodyPr/>
          <a:lstStyle/>
          <a:p>
            <a:r>
              <a:rPr lang="en-US" dirty="0" smtClean="0"/>
              <a:t>
              </a:t>
            </a:r>
            <a:endParaRPr lang="en-US" dirty="0"/>
          </a:p>
        </p:txBody>
      </p:sp>
      <p:sp>
        <p:nvSpPr>
          <p:cNvPr id="7" name="Номер слайда 6"/>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89717" y="4800600"/>
            <a:ext cx="73152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16C4C9A-3960-41CF-A4E9-2A8FB932454B}" type="datetimeFigureOut">
              <a:rPr lang="en-US" smtClean="0"/>
              <a:pPr/>
              <a:t>4/1/2024</a:t>
            </a:fld>
            <a:endParaRPr lang="en-US" dirty="0"/>
          </a:p>
        </p:txBody>
      </p:sp>
      <p:sp>
        <p:nvSpPr>
          <p:cNvPr id="6" name="Нижний колонтитул 5"/>
          <p:cNvSpPr>
            <a:spLocks noGrp="1"/>
          </p:cNvSpPr>
          <p:nvPr>
            <p:ph type="ftr" sz="quarter" idx="11"/>
          </p:nvPr>
        </p:nvSpPr>
        <p:spPr/>
        <p:txBody>
          <a:bodyPr/>
          <a:lstStyle/>
          <a:p>
            <a:r>
              <a:rPr lang="en-US" dirty="0" smtClean="0"/>
              <a:t>
              </a:t>
            </a:r>
            <a:endParaRPr lang="en-US" dirty="0"/>
          </a:p>
        </p:txBody>
      </p:sp>
      <p:sp>
        <p:nvSpPr>
          <p:cNvPr id="7" name="Номер слайда 6"/>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BC1C18-307B-4F68-A007-B5B542270E8D}" type="datetimeFigureOut">
              <a:rPr lang="en-US" smtClean="0"/>
              <a:pPr/>
              <a:t>4/1/2024</a:t>
            </a:fld>
            <a:endParaRPr lang="en-US" dirty="0"/>
          </a:p>
        </p:txBody>
      </p:sp>
      <p:sp>
        <p:nvSpPr>
          <p:cNvPr id="5" name="Нижний колонтитул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Номер слайда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14400" y="1143000"/>
            <a:ext cx="10363200" cy="2457453"/>
          </a:xfrm>
        </p:spPr>
        <p:txBody>
          <a:bodyPr>
            <a:normAutofit fontScale="90000"/>
          </a:bodyPr>
          <a:lstStyle/>
          <a:p>
            <a:r>
              <a:rPr lang="uk-UA" b="1" dirty="0">
                <a:effectLst>
                  <a:outerShdw blurRad="38100" dist="38100" dir="2700000" algn="tl">
                    <a:srgbClr val="000000">
                      <a:alpha val="43137"/>
                    </a:srgbClr>
                  </a:outerShdw>
                </a:effectLst>
              </a:rPr>
              <a:t>Тема: </a:t>
            </a:r>
            <a:r>
              <a:rPr lang="ru-RU" dirty="0"/>
              <a:t/>
            </a:r>
            <a:br>
              <a:rPr lang="ru-RU" dirty="0"/>
            </a:br>
            <a:r>
              <a:rPr lang="uk-UA" sz="4000" b="1" dirty="0" smtClean="0">
                <a:effectLst>
                  <a:outerShdw blurRad="38100" dist="38100" dir="2700000" algn="tl">
                    <a:srgbClr val="000000">
                      <a:alpha val="43137"/>
                    </a:srgbClr>
                  </a:outerShdw>
                </a:effectLst>
              </a:rPr>
              <a:t>Методична частина програми соціологічного дослідження (Ч.1. Уточнення об’єкту дослідження (генеральна і вибіркова сукупність).</a:t>
            </a:r>
            <a:endParaRPr lang="ru-RU" sz="4000" dirty="0">
              <a:effectLst>
                <a:outerShdw blurRad="38100" dist="38100" dir="2700000" algn="tl">
                  <a:srgbClr val="000000">
                    <a:alpha val="43137"/>
                  </a:srgbClr>
                </a:outerShdw>
              </a:effectLst>
            </a:endParaRPr>
          </a:p>
        </p:txBody>
      </p:sp>
      <p:sp>
        <p:nvSpPr>
          <p:cNvPr id="3" name="Подзаголовок 2"/>
          <p:cNvSpPr>
            <a:spLocks noGrp="1"/>
          </p:cNvSpPr>
          <p:nvPr>
            <p:ph type="subTitle" idx="1"/>
          </p:nvPr>
        </p:nvSpPr>
        <p:spPr>
          <a:xfrm>
            <a:off x="1143000" y="3429000"/>
            <a:ext cx="10058400" cy="2819400"/>
          </a:xfrm>
        </p:spPr>
        <p:txBody>
          <a:bodyPr>
            <a:normAutofit fontScale="92500"/>
          </a:bodyPr>
          <a:lstStyle/>
          <a:p>
            <a:endParaRPr lang="ru-RU" dirty="0" smtClean="0">
              <a:solidFill>
                <a:schemeClr val="tx1"/>
              </a:solidFill>
              <a:effectLst>
                <a:outerShdw blurRad="38100" dist="38100" dir="2700000" algn="tl">
                  <a:srgbClr val="000000">
                    <a:alpha val="43137"/>
                  </a:srgbClr>
                </a:outerShdw>
              </a:effectLst>
            </a:endParaRPr>
          </a:p>
          <a:p>
            <a:pPr algn="just"/>
            <a:r>
              <a:rPr lang="uk-UA" b="1" dirty="0" smtClean="0">
                <a:solidFill>
                  <a:schemeClr val="tx1"/>
                </a:solidFill>
                <a:effectLst>
                  <a:outerShdw blurRad="38100" dist="38100" dir="2700000" algn="tl">
                    <a:srgbClr val="000000">
                      <a:alpha val="43137"/>
                    </a:srgbClr>
                  </a:outerShdw>
                </a:effectLst>
              </a:rPr>
              <a:t>1. Уточнення об’єкту дослідження. Поняття генеральної та вибіркової сукупності. Репрезентативність вибірки.</a:t>
            </a:r>
            <a:endParaRPr lang="ru-RU" b="1" dirty="0" smtClean="0">
              <a:solidFill>
                <a:schemeClr val="tx1"/>
              </a:solidFill>
              <a:effectLst>
                <a:outerShdw blurRad="38100" dist="38100" dir="2700000" algn="tl">
                  <a:srgbClr val="000000">
                    <a:alpha val="43137"/>
                  </a:srgbClr>
                </a:outerShdw>
              </a:effectLst>
            </a:endParaRPr>
          </a:p>
          <a:p>
            <a:pPr algn="just"/>
            <a:r>
              <a:rPr lang="uk-UA" b="1" dirty="0" smtClean="0">
                <a:solidFill>
                  <a:schemeClr val="tx1"/>
                </a:solidFill>
                <a:effectLst>
                  <a:outerShdw blurRad="38100" dist="38100" dir="2700000" algn="tl">
                    <a:srgbClr val="000000">
                      <a:alpha val="43137"/>
                    </a:srgbClr>
                  </a:outerShdw>
                </a:effectLst>
              </a:rPr>
              <a:t>2. Об’єм та похибка вибірки.</a:t>
            </a:r>
            <a:endParaRPr lang="ru-RU" b="1" dirty="0" smtClean="0">
              <a:solidFill>
                <a:schemeClr val="tx1"/>
              </a:solidFill>
              <a:effectLst>
                <a:outerShdw blurRad="38100" dist="38100" dir="2700000" algn="tl">
                  <a:srgbClr val="000000">
                    <a:alpha val="43137"/>
                  </a:srgbClr>
                </a:outerShdw>
              </a:effectLst>
            </a:endParaRPr>
          </a:p>
          <a:p>
            <a:pPr algn="just"/>
            <a:r>
              <a:rPr lang="uk-UA" b="1" dirty="0" smtClean="0">
                <a:solidFill>
                  <a:schemeClr val="tx1"/>
                </a:solidFill>
                <a:effectLst>
                  <a:outerShdw blurRad="38100" dist="38100" dir="2700000" algn="tl">
                    <a:srgbClr val="000000">
                      <a:alpha val="43137"/>
                    </a:srgbClr>
                  </a:outerShdw>
                </a:effectLst>
              </a:rPr>
              <a:t>3. Основні методи побудови вибірки.</a:t>
            </a:r>
            <a:endParaRPr lang="ru-RU" b="1" dirty="0">
              <a:solidFill>
                <a:schemeClr val="tx1"/>
              </a:solidFill>
              <a:effectLst>
                <a:outerShdw blurRad="38100" dist="38100" dir="2700000" algn="tl">
                  <a:srgbClr val="000000">
                    <a:alpha val="43137"/>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28600"/>
            <a:ext cx="10972800" cy="685800"/>
          </a:xfrm>
        </p:spPr>
        <p:txBody>
          <a:bodyPr>
            <a:normAutofit/>
          </a:bodyPr>
          <a:lstStyle/>
          <a:p>
            <a:pPr lvl="0"/>
            <a:r>
              <a:rPr lang="uk-UA" sz="3600" b="1" dirty="0" smtClean="0">
                <a:effectLst>
                  <a:outerShdw blurRad="38100" dist="38100" dir="2700000" algn="tl">
                    <a:srgbClr val="000000">
                      <a:alpha val="43137"/>
                    </a:srgbClr>
                  </a:outerShdw>
                </a:effectLst>
              </a:rPr>
              <a:t>Репрезентативність вибірки</a:t>
            </a:r>
            <a:endParaRPr lang="ru-RU" sz="3600" dirty="0">
              <a:effectLst>
                <a:outerShdw blurRad="38100" dist="38100" dir="2700000" algn="tl">
                  <a:srgbClr val="000000">
                    <a:alpha val="43137"/>
                  </a:srgbClr>
                </a:outerShdw>
              </a:effectLst>
            </a:endParaRPr>
          </a:p>
        </p:txBody>
      </p:sp>
      <p:pic>
        <p:nvPicPr>
          <p:cNvPr id="3074" name="Picture 2" descr="E:\КАФЕДРА\НМКД\НМКЛ 2015-16\ПСД\Лекції укр\Лекція 7\942cc6c8a9706708a851977c67bad2db_ce_1224x643x12x6.jpg"/>
          <p:cNvPicPr>
            <a:picLocks noGrp="1" noChangeAspect="1" noChangeArrowheads="1"/>
          </p:cNvPicPr>
          <p:nvPr>
            <p:ph idx="1"/>
          </p:nvPr>
        </p:nvPicPr>
        <p:blipFill>
          <a:blip r:embed="rId2"/>
          <a:srcRect/>
          <a:stretch>
            <a:fillRect/>
          </a:stretch>
        </p:blipFill>
        <p:spPr bwMode="auto">
          <a:xfrm>
            <a:off x="839681" y="1066800"/>
            <a:ext cx="10588837" cy="55626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28600"/>
            <a:ext cx="10972800" cy="685800"/>
          </a:xfrm>
        </p:spPr>
        <p:txBody>
          <a:bodyPr>
            <a:normAutofit/>
          </a:bodyPr>
          <a:lstStyle/>
          <a:p>
            <a:pPr lvl="0"/>
            <a:r>
              <a:rPr lang="uk-UA" sz="3600" b="1" dirty="0" smtClean="0">
                <a:effectLst>
                  <a:outerShdw blurRad="38100" dist="38100" dir="2700000" algn="tl">
                    <a:srgbClr val="000000">
                      <a:alpha val="43137"/>
                    </a:srgbClr>
                  </a:outerShdw>
                </a:effectLst>
              </a:rPr>
              <a:t>Репрезентативність вибірки</a:t>
            </a:r>
            <a:endParaRPr lang="ru-RU" sz="3600"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381000" y="1066800"/>
            <a:ext cx="11506200" cy="5562600"/>
          </a:xfrm>
        </p:spPr>
        <p:txBody>
          <a:bodyPr>
            <a:noAutofit/>
          </a:bodyPr>
          <a:lstStyle/>
          <a:p>
            <a:pPr algn="just"/>
            <a:r>
              <a:rPr lang="uk-UA" sz="2300" dirty="0" smtClean="0"/>
              <a:t>Перш за все, слід усвідомити, які з наявних відомостей про характеристики генеральної сукупності важливі для цілей дослідження. </a:t>
            </a:r>
            <a:r>
              <a:rPr lang="uk-UA" sz="2300" b="1" dirty="0" smtClean="0"/>
              <a:t>У більшості випадків критеріями (або параметрами) репрезентативності є </a:t>
            </a:r>
            <a:r>
              <a:rPr lang="uk-UA" sz="2300" b="1" dirty="0" err="1" smtClean="0"/>
              <a:t>статево-віковий</a:t>
            </a:r>
            <a:r>
              <a:rPr lang="uk-UA" sz="2300" b="1" dirty="0" smtClean="0"/>
              <a:t> і соціально-професійний склад обстежуваних, їх просторова локалізація (місце проживання, роботи, навчання і т.д.).</a:t>
            </a:r>
            <a:endParaRPr lang="uk-UA" sz="2300" dirty="0" smtClean="0"/>
          </a:p>
          <a:p>
            <a:pPr algn="just"/>
            <a:r>
              <a:rPr lang="uk-UA" sz="2300" dirty="0" err="1" smtClean="0"/>
              <a:t>Статево-віковий</a:t>
            </a:r>
            <a:r>
              <a:rPr lang="uk-UA" sz="2300" dirty="0" smtClean="0"/>
              <a:t> склад населення – результат дії багатьох факторів, як демографічних (народжуваності, смертності, міграційних процесів), так і тих, що на них впливають – історичних та соціально-економічних, тому цей параметр використовують найчастіше.</a:t>
            </a:r>
          </a:p>
          <a:p>
            <a:pPr algn="just"/>
            <a:r>
              <a:rPr lang="uk-UA" sz="2300" dirty="0" smtClean="0"/>
              <a:t>Соціально-професійні характеристики – це свідчення роду занять, з чим пов'язані інтереси, особливості режиму праці і відпочинку, багато інших важливих показників діяльності людей.</a:t>
            </a:r>
          </a:p>
          <a:p>
            <a:pPr algn="just"/>
            <a:r>
              <a:rPr lang="uk-UA" sz="2300" dirty="0" smtClean="0"/>
              <a:t>Просторова локалізація (по території проживання, роботи, навчання і т.д.) важлива і з точки зору особливостей умов цієї діяльності (наприклад, центр і периферія, місто чи село), і з точки зору адресності підсумкових висновків і рекомендацій, які повинні бути «прив'язані» до адміністративних осередків, які мають чіткі межі.</a:t>
            </a:r>
          </a:p>
          <a:p>
            <a:pPr algn="just"/>
            <a:endParaRPr lang="ru-RU"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28600"/>
            <a:ext cx="10972800" cy="685800"/>
          </a:xfrm>
        </p:spPr>
        <p:txBody>
          <a:bodyPr>
            <a:normAutofit/>
          </a:bodyPr>
          <a:lstStyle/>
          <a:p>
            <a:pPr lvl="0"/>
            <a:r>
              <a:rPr lang="uk-UA" sz="3600" b="1" dirty="0" smtClean="0">
                <a:effectLst>
                  <a:outerShdw blurRad="38100" dist="38100" dir="2700000" algn="tl">
                    <a:srgbClr val="000000">
                      <a:alpha val="43137"/>
                    </a:srgbClr>
                  </a:outerShdw>
                </a:effectLst>
              </a:rPr>
              <a:t>Репрезентативність вибірки</a:t>
            </a:r>
            <a:endParaRPr lang="ru-RU" sz="3600"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381000" y="1066800"/>
            <a:ext cx="11506200" cy="5562600"/>
          </a:xfrm>
        </p:spPr>
        <p:txBody>
          <a:bodyPr>
            <a:noAutofit/>
          </a:bodyPr>
          <a:lstStyle/>
          <a:p>
            <a:pPr algn="just"/>
            <a:r>
              <a:rPr lang="uk-UA" sz="2400" dirty="0" smtClean="0"/>
              <a:t>У поєднанні трьох названих параметрів - </a:t>
            </a:r>
            <a:r>
              <a:rPr lang="uk-UA" sz="2400" dirty="0" err="1" smtClean="0"/>
              <a:t>статево-вікової</a:t>
            </a:r>
            <a:r>
              <a:rPr lang="uk-UA" sz="2400" dirty="0" smtClean="0"/>
              <a:t> структури, соціально-професійного складу, просторової локалізації - можна, як правило, бути впевненим, що вибірка буде представницька (репрезентативна) для вирішення багатьох соціальних проблем. </a:t>
            </a:r>
          </a:p>
          <a:p>
            <a:pPr algn="just"/>
            <a:r>
              <a:rPr lang="uk-UA" sz="2400" dirty="0" smtClean="0"/>
              <a:t>Зрозуміло, що це правило має винятки, в залежності від конкретних умов і особливих цілей дослідження (наприклад, в етнічно неоднорідному середовищі варто мати на увазі репрезентацію за критерієм національної приналежності), тож дослідник може варіювати параметри (критерії) репрезентативності, відповідно до мети і завдань дослідження.</a:t>
            </a:r>
            <a:endParaRPr lang="uk-UA" sz="2300" dirty="0" smtClean="0"/>
          </a:p>
          <a:p>
            <a:pPr algn="just"/>
            <a:endParaRPr lang="ru-RU"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28600"/>
            <a:ext cx="10972800" cy="685800"/>
          </a:xfrm>
        </p:spPr>
        <p:txBody>
          <a:bodyPr>
            <a:normAutofit/>
          </a:bodyPr>
          <a:lstStyle/>
          <a:p>
            <a:pPr lvl="0"/>
            <a:r>
              <a:rPr lang="uk-UA" sz="3600" b="1" dirty="0" smtClean="0">
                <a:effectLst>
                  <a:outerShdw blurRad="38100" dist="38100" dir="2700000" algn="tl">
                    <a:srgbClr val="000000">
                      <a:alpha val="43137"/>
                    </a:srgbClr>
                  </a:outerShdw>
                </a:effectLst>
              </a:rPr>
              <a:t>Об’єм та похибка вибірки</a:t>
            </a:r>
            <a:endParaRPr lang="ru-RU" sz="3600"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381000" y="1066800"/>
            <a:ext cx="11506200" cy="5562600"/>
          </a:xfrm>
        </p:spPr>
        <p:txBody>
          <a:bodyPr>
            <a:noAutofit/>
          </a:bodyPr>
          <a:lstStyle/>
          <a:p>
            <a:pPr algn="just"/>
            <a:r>
              <a:rPr lang="uk-UA" sz="2400" b="1" dirty="0" smtClean="0"/>
              <a:t>Чисельність (обсяг) вибірки залежить від рівня однорідності або різнорідності досліджуваних об'єктів. Чим більше вони однорідні, тим менша чисельність може забезпечити статистично достовірні висновки.</a:t>
            </a:r>
            <a:r>
              <a:rPr lang="uk-UA" sz="2400" dirty="0" smtClean="0"/>
              <a:t> </a:t>
            </a:r>
          </a:p>
          <a:p>
            <a:pPr algn="just"/>
            <a:r>
              <a:rPr lang="uk-UA" sz="2400" dirty="0" smtClean="0"/>
              <a:t>Але ступінь однорідності соціального об'єкта залежить, по суті, від того, наскільки детально ми маємо намір його досліджувати. </a:t>
            </a:r>
          </a:p>
          <a:p>
            <a:pPr algn="just"/>
            <a:r>
              <a:rPr lang="uk-UA" sz="2400" dirty="0" smtClean="0"/>
              <a:t>Практично будь-який «елементарний» об'єкт при детальному вивченні виявляється надзвичайно складним. Лише в аналізі ми представляємо його як відносно простий, виділяючи ті чи інші його властивості. Чим більш ґрунтовним і детальним буде аналіз, чим більше властивостей даного об'єкта ми маємо намір прийняти до уваги в їх поєднанні, а не ізольовано, тим більше повинен бути обсяг вибірки. </a:t>
            </a:r>
            <a:endParaRPr lang="ru-RU" sz="24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28600"/>
            <a:ext cx="10972800" cy="685800"/>
          </a:xfrm>
        </p:spPr>
        <p:txBody>
          <a:bodyPr>
            <a:normAutofit/>
          </a:bodyPr>
          <a:lstStyle/>
          <a:p>
            <a:pPr lvl="0"/>
            <a:r>
              <a:rPr lang="uk-UA" sz="3600" b="1" dirty="0" smtClean="0">
                <a:effectLst>
                  <a:outerShdw blurRad="38100" dist="38100" dir="2700000" algn="tl">
                    <a:srgbClr val="000000">
                      <a:alpha val="43137"/>
                    </a:srgbClr>
                  </a:outerShdw>
                </a:effectLst>
              </a:rPr>
              <a:t>Об’єм та похибка вибірки</a:t>
            </a:r>
            <a:endParaRPr lang="ru-RU" sz="3600"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381000" y="1066800"/>
            <a:ext cx="11277600" cy="5562600"/>
          </a:xfrm>
        </p:spPr>
        <p:txBody>
          <a:bodyPr>
            <a:noAutofit/>
          </a:bodyPr>
          <a:lstStyle/>
          <a:p>
            <a:pPr algn="just"/>
            <a:r>
              <a:rPr lang="uk-UA" sz="2400" b="1" dirty="0" smtClean="0"/>
              <a:t>Міра відмінності вибіркової моделі від структури і параметрів генеральної сукупності оцінюється </a:t>
            </a:r>
            <a:r>
              <a:rPr lang="uk-UA" sz="2400" b="1" u="sng" dirty="0" smtClean="0"/>
              <a:t>похибкою вибірки</a:t>
            </a:r>
            <a:r>
              <a:rPr lang="uk-UA" sz="2400" dirty="0" smtClean="0"/>
              <a:t>, а межі допустимої похибки знову-таки залежать від мети дослідження. Іноді потрібна підвищена надійність, як це має місце в економічних і демографічних обстеженнях, наприклад при переписах населення. </a:t>
            </a:r>
          </a:p>
          <a:p>
            <a:pPr algn="just"/>
            <a:r>
              <a:rPr lang="uk-UA" sz="2400" dirty="0" smtClean="0"/>
              <a:t>Тут істотні помилки обертаються значними витратами матеріальних ресурсів і прорахунками планування, тому похибка вибірки повинна бути мінімальною. </a:t>
            </a:r>
          </a:p>
          <a:p>
            <a:pPr algn="just"/>
            <a:r>
              <a:rPr lang="uk-UA" sz="2400" dirty="0" smtClean="0"/>
              <a:t>Набагато частіше соціологічні обстеження проводяться для з'ясування певних загальних тенденцій, загального орієнтування, відповідно допускаються більші відхилення від параметрів генеральної сукупності.</a:t>
            </a:r>
            <a:endParaRPr lang="ru-RU"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28600"/>
            <a:ext cx="10972800" cy="685800"/>
          </a:xfrm>
        </p:spPr>
        <p:txBody>
          <a:bodyPr>
            <a:normAutofit/>
          </a:bodyPr>
          <a:lstStyle/>
          <a:p>
            <a:pPr lvl="0"/>
            <a:r>
              <a:rPr lang="uk-UA" sz="3600" b="1" dirty="0" smtClean="0">
                <a:effectLst>
                  <a:outerShdw blurRad="38100" dist="38100" dir="2700000" algn="tl">
                    <a:srgbClr val="000000">
                      <a:alpha val="43137"/>
                    </a:srgbClr>
                  </a:outerShdw>
                </a:effectLst>
              </a:rPr>
              <a:t>Об’єм та похибка вибірки</a:t>
            </a:r>
            <a:endParaRPr lang="ru-RU" sz="3600"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381000" y="1066800"/>
            <a:ext cx="11277600" cy="5562600"/>
          </a:xfrm>
        </p:spPr>
        <p:txBody>
          <a:bodyPr>
            <a:noAutofit/>
          </a:bodyPr>
          <a:lstStyle/>
          <a:p>
            <a:pPr algn="just"/>
            <a:r>
              <a:rPr lang="uk-UA" sz="2400" dirty="0" smtClean="0"/>
              <a:t>Дуже корисна наступна приблизна </a:t>
            </a:r>
            <a:r>
              <a:rPr lang="uk-UA" sz="2400" b="1" u="sng" dirty="0" smtClean="0"/>
              <a:t>оцінка надійності результатів вибіркового обстеження</a:t>
            </a:r>
            <a:r>
              <a:rPr lang="uk-UA" sz="2400" dirty="0" smtClean="0"/>
              <a:t>. </a:t>
            </a:r>
            <a:r>
              <a:rPr lang="uk-UA" sz="2400" i="1" dirty="0" smtClean="0"/>
              <a:t>Підвищена надійність результатів - похибка вибірки (ступінь її відхилення від параметрів генеральної сукупності) до 3%, звичайна - від 3% до 5%, приблизна - від 5%.</a:t>
            </a:r>
            <a:endParaRPr lang="ru-RU" sz="2400" dirty="0" smtClean="0"/>
          </a:p>
          <a:p>
            <a:pPr algn="just"/>
            <a:r>
              <a:rPr lang="uk-UA" sz="2400" dirty="0" smtClean="0"/>
              <a:t>Обсяг вибірки залежить напряму не від збільшення генеральної сукупності, а скоріше від її складності та різнорідності, рівня довірчого інтервалу, допустимої помилки, яка, задається доцільною точністю підсумкових узагальнень: від підвищеної до орієнтовної.</a:t>
            </a:r>
            <a:endParaRPr lang="ru-RU" sz="2400"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28600"/>
            <a:ext cx="10972800" cy="685800"/>
          </a:xfrm>
        </p:spPr>
        <p:txBody>
          <a:bodyPr>
            <a:normAutofit/>
          </a:bodyPr>
          <a:lstStyle/>
          <a:p>
            <a:pPr lvl="0"/>
            <a:r>
              <a:rPr lang="uk-UA" sz="3600" b="1" dirty="0" smtClean="0">
                <a:effectLst>
                  <a:outerShdw blurRad="38100" dist="38100" dir="2700000" algn="tl">
                    <a:srgbClr val="000000">
                      <a:alpha val="43137"/>
                    </a:srgbClr>
                  </a:outerShdw>
                </a:effectLst>
              </a:rPr>
              <a:t>Об’єм та похибка вибірки</a:t>
            </a:r>
            <a:endParaRPr lang="ru-RU" sz="3600"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381000" y="1066800"/>
            <a:ext cx="11277600" cy="5562600"/>
          </a:xfrm>
        </p:spPr>
        <p:txBody>
          <a:bodyPr>
            <a:noAutofit/>
          </a:bodyPr>
          <a:lstStyle/>
          <a:p>
            <a:r>
              <a:rPr lang="uk-UA" sz="2400" dirty="0" smtClean="0"/>
              <a:t>В.І. </a:t>
            </a:r>
            <a:r>
              <a:rPr lang="uk-UA" sz="2400" dirty="0" err="1" smtClean="0"/>
              <a:t>Паніотто</a:t>
            </a:r>
            <a:r>
              <a:rPr lang="uk-UA" sz="2400" dirty="0" smtClean="0"/>
              <a:t> наводить такі розрахунки репрезентативної вибірки з допущенням 5% помилки:</a:t>
            </a:r>
            <a:endParaRPr lang="ru-RU" sz="2400" dirty="0" smtClean="0"/>
          </a:p>
          <a:p>
            <a:pPr algn="ctr">
              <a:buNone/>
            </a:pPr>
            <a:r>
              <a:rPr lang="uk-UA" sz="2400" b="1" dirty="0" smtClean="0"/>
              <a:t>Розміри вибірки для різних генеральних сукупностей</a:t>
            </a:r>
            <a:endParaRPr lang="ru-RU" sz="2400" dirty="0"/>
          </a:p>
        </p:txBody>
      </p:sp>
      <p:graphicFrame>
        <p:nvGraphicFramePr>
          <p:cNvPr id="4" name="Таблица 3"/>
          <p:cNvGraphicFramePr>
            <a:graphicFrameLocks noGrp="1"/>
          </p:cNvGraphicFramePr>
          <p:nvPr/>
        </p:nvGraphicFramePr>
        <p:xfrm>
          <a:off x="533397" y="2743200"/>
          <a:ext cx="10820403" cy="3429000"/>
        </p:xfrm>
        <a:graphic>
          <a:graphicData uri="http://schemas.openxmlformats.org/drawingml/2006/table">
            <a:tbl>
              <a:tblPr firstRow="1" bandRow="1">
                <a:tableStyleId>{616DA210-FB5B-4158-B5E0-FEB733F419BA}</a:tableStyleId>
              </a:tblPr>
              <a:tblGrid>
                <a:gridCol w="1828803"/>
                <a:gridCol w="838200"/>
                <a:gridCol w="939798"/>
                <a:gridCol w="1202267"/>
                <a:gridCol w="1202267"/>
                <a:gridCol w="1202267"/>
                <a:gridCol w="1202267"/>
                <a:gridCol w="1202267"/>
                <a:gridCol w="1202267"/>
              </a:tblGrid>
              <a:tr h="1714500">
                <a:tc>
                  <a:txBody>
                    <a:bodyPr/>
                    <a:lstStyle/>
                    <a:p>
                      <a:pPr algn="just">
                        <a:spcAft>
                          <a:spcPts val="0"/>
                        </a:spcAft>
                      </a:pPr>
                      <a:r>
                        <a:rPr lang="uk-UA" sz="2400" dirty="0">
                          <a:latin typeface="Times New Roman"/>
                          <a:ea typeface="Calibri"/>
                        </a:rPr>
                        <a:t>Обсяг генеральної</a:t>
                      </a:r>
                      <a:endParaRPr lang="ru-RU" sz="2400" dirty="0">
                        <a:latin typeface="Times New Roman"/>
                        <a:ea typeface="Calibri"/>
                      </a:endParaRPr>
                    </a:p>
                    <a:p>
                      <a:pPr algn="just">
                        <a:spcAft>
                          <a:spcPts val="0"/>
                        </a:spcAft>
                      </a:pPr>
                      <a:r>
                        <a:rPr lang="uk-UA" sz="2400" dirty="0">
                          <a:latin typeface="Times New Roman"/>
                          <a:ea typeface="Calibri"/>
                        </a:rPr>
                        <a:t>сукупності</a:t>
                      </a:r>
                      <a:endParaRPr lang="ru-RU" sz="2400" dirty="0">
                        <a:latin typeface="Times New Roman"/>
                        <a:ea typeface="Calibri"/>
                      </a:endParaRPr>
                    </a:p>
                  </a:txBody>
                  <a:tcPr marL="68580" marR="68580" marT="0" marB="0"/>
                </a:tc>
                <a:tc>
                  <a:txBody>
                    <a:bodyPr/>
                    <a:lstStyle/>
                    <a:p>
                      <a:pPr algn="just">
                        <a:spcAft>
                          <a:spcPts val="0"/>
                        </a:spcAft>
                      </a:pPr>
                      <a:r>
                        <a:rPr lang="uk-UA" sz="2400" dirty="0">
                          <a:latin typeface="Times New Roman"/>
                          <a:ea typeface="Calibri"/>
                        </a:rPr>
                        <a:t>500</a:t>
                      </a:r>
                      <a:endParaRPr lang="ru-RU" sz="2400" dirty="0">
                        <a:latin typeface="Times New Roman"/>
                        <a:ea typeface="Calibri"/>
                      </a:endParaRPr>
                    </a:p>
                  </a:txBody>
                  <a:tcPr marL="68580" marR="68580" marT="0" marB="0"/>
                </a:tc>
                <a:tc>
                  <a:txBody>
                    <a:bodyPr/>
                    <a:lstStyle/>
                    <a:p>
                      <a:pPr algn="just">
                        <a:spcAft>
                          <a:spcPts val="0"/>
                        </a:spcAft>
                      </a:pPr>
                      <a:r>
                        <a:rPr lang="uk-UA" sz="2400" dirty="0">
                          <a:latin typeface="Times New Roman"/>
                          <a:ea typeface="Calibri"/>
                        </a:rPr>
                        <a:t>1000</a:t>
                      </a:r>
                      <a:endParaRPr lang="ru-RU" sz="2400" dirty="0">
                        <a:latin typeface="Times New Roman"/>
                        <a:ea typeface="Calibri"/>
                      </a:endParaRPr>
                    </a:p>
                  </a:txBody>
                  <a:tcPr marL="68580" marR="68580" marT="0" marB="0"/>
                </a:tc>
                <a:tc>
                  <a:txBody>
                    <a:bodyPr/>
                    <a:lstStyle/>
                    <a:p>
                      <a:pPr algn="just">
                        <a:spcAft>
                          <a:spcPts val="0"/>
                        </a:spcAft>
                      </a:pPr>
                      <a:r>
                        <a:rPr lang="uk-UA" sz="2400" dirty="0">
                          <a:latin typeface="Times New Roman"/>
                          <a:ea typeface="Calibri"/>
                        </a:rPr>
                        <a:t>2000</a:t>
                      </a:r>
                      <a:endParaRPr lang="ru-RU" sz="2400" dirty="0">
                        <a:latin typeface="Times New Roman"/>
                        <a:ea typeface="Calibri"/>
                      </a:endParaRPr>
                    </a:p>
                  </a:txBody>
                  <a:tcPr marL="68580" marR="68580" marT="0" marB="0"/>
                </a:tc>
                <a:tc>
                  <a:txBody>
                    <a:bodyPr/>
                    <a:lstStyle/>
                    <a:p>
                      <a:pPr algn="just">
                        <a:spcAft>
                          <a:spcPts val="0"/>
                        </a:spcAft>
                      </a:pPr>
                      <a:r>
                        <a:rPr lang="uk-UA" sz="2400" dirty="0">
                          <a:latin typeface="Times New Roman"/>
                          <a:ea typeface="Calibri"/>
                        </a:rPr>
                        <a:t>3000</a:t>
                      </a:r>
                      <a:endParaRPr lang="ru-RU" sz="2400" dirty="0">
                        <a:latin typeface="Times New Roman"/>
                        <a:ea typeface="Calibri"/>
                      </a:endParaRPr>
                    </a:p>
                  </a:txBody>
                  <a:tcPr marL="68580" marR="68580" marT="0" marB="0"/>
                </a:tc>
                <a:tc>
                  <a:txBody>
                    <a:bodyPr/>
                    <a:lstStyle/>
                    <a:p>
                      <a:pPr algn="just">
                        <a:spcAft>
                          <a:spcPts val="0"/>
                        </a:spcAft>
                      </a:pPr>
                      <a:r>
                        <a:rPr lang="uk-UA" sz="2400">
                          <a:latin typeface="Times New Roman"/>
                          <a:ea typeface="Calibri"/>
                        </a:rPr>
                        <a:t>4000</a:t>
                      </a:r>
                      <a:endParaRPr lang="ru-RU" sz="2400">
                        <a:latin typeface="Times New Roman"/>
                        <a:ea typeface="Calibri"/>
                      </a:endParaRPr>
                    </a:p>
                  </a:txBody>
                  <a:tcPr marL="68580" marR="68580" marT="0" marB="0"/>
                </a:tc>
                <a:tc>
                  <a:txBody>
                    <a:bodyPr/>
                    <a:lstStyle/>
                    <a:p>
                      <a:pPr algn="just">
                        <a:spcAft>
                          <a:spcPts val="0"/>
                        </a:spcAft>
                      </a:pPr>
                      <a:r>
                        <a:rPr lang="uk-UA" sz="2400">
                          <a:latin typeface="Times New Roman"/>
                          <a:ea typeface="Calibri"/>
                        </a:rPr>
                        <a:t>5000</a:t>
                      </a:r>
                      <a:endParaRPr lang="ru-RU" sz="2400">
                        <a:latin typeface="Times New Roman"/>
                        <a:ea typeface="Calibri"/>
                      </a:endParaRPr>
                    </a:p>
                  </a:txBody>
                  <a:tcPr marL="68580" marR="68580" marT="0" marB="0"/>
                </a:tc>
                <a:tc>
                  <a:txBody>
                    <a:bodyPr/>
                    <a:lstStyle/>
                    <a:p>
                      <a:pPr algn="just">
                        <a:spcAft>
                          <a:spcPts val="0"/>
                        </a:spcAft>
                      </a:pPr>
                      <a:r>
                        <a:rPr lang="uk-UA" sz="2400">
                          <a:latin typeface="Times New Roman"/>
                          <a:ea typeface="Calibri"/>
                        </a:rPr>
                        <a:t>10000</a:t>
                      </a:r>
                      <a:endParaRPr lang="ru-RU" sz="2400">
                        <a:latin typeface="Times New Roman"/>
                        <a:ea typeface="Calibri"/>
                      </a:endParaRPr>
                    </a:p>
                  </a:txBody>
                  <a:tcPr marL="68580" marR="68580" marT="0" marB="0"/>
                </a:tc>
                <a:tc>
                  <a:txBody>
                    <a:bodyPr/>
                    <a:lstStyle/>
                    <a:p>
                      <a:pPr algn="just">
                        <a:spcAft>
                          <a:spcPts val="0"/>
                        </a:spcAft>
                      </a:pPr>
                      <a:r>
                        <a:rPr lang="uk-UA" sz="2400" dirty="0">
                          <a:latin typeface="Times New Roman"/>
                          <a:ea typeface="Calibri"/>
                        </a:rPr>
                        <a:t>100000</a:t>
                      </a:r>
                      <a:endParaRPr lang="ru-RU" sz="2400" dirty="0">
                        <a:latin typeface="Times New Roman"/>
                        <a:ea typeface="Calibri"/>
                      </a:endParaRPr>
                    </a:p>
                  </a:txBody>
                  <a:tcPr marL="68580" marR="68580" marT="0" marB="0"/>
                </a:tc>
              </a:tr>
              <a:tr h="1714500">
                <a:tc>
                  <a:txBody>
                    <a:bodyPr/>
                    <a:lstStyle/>
                    <a:p>
                      <a:pPr algn="just">
                        <a:spcAft>
                          <a:spcPts val="0"/>
                        </a:spcAft>
                      </a:pPr>
                      <a:r>
                        <a:rPr lang="uk-UA" sz="2400" b="1" dirty="0">
                          <a:latin typeface="Times New Roman"/>
                          <a:ea typeface="Calibri"/>
                        </a:rPr>
                        <a:t>Обсяг вибірки</a:t>
                      </a:r>
                      <a:endParaRPr lang="ru-RU" sz="2400" b="1" dirty="0">
                        <a:latin typeface="Times New Roman"/>
                        <a:ea typeface="Calibri"/>
                      </a:endParaRPr>
                    </a:p>
                  </a:txBody>
                  <a:tcPr marL="68580" marR="68580" marT="0" marB="0"/>
                </a:tc>
                <a:tc>
                  <a:txBody>
                    <a:bodyPr/>
                    <a:lstStyle/>
                    <a:p>
                      <a:pPr algn="just">
                        <a:spcAft>
                          <a:spcPts val="0"/>
                        </a:spcAft>
                      </a:pPr>
                      <a:r>
                        <a:rPr lang="uk-UA" sz="2400" b="1" dirty="0">
                          <a:latin typeface="Times New Roman"/>
                          <a:ea typeface="Calibri"/>
                        </a:rPr>
                        <a:t>222</a:t>
                      </a:r>
                      <a:endParaRPr lang="ru-RU" sz="2400" b="1" dirty="0">
                        <a:latin typeface="Times New Roman"/>
                        <a:ea typeface="Calibri"/>
                      </a:endParaRPr>
                    </a:p>
                  </a:txBody>
                  <a:tcPr marL="68580" marR="68580" marT="0" marB="0"/>
                </a:tc>
                <a:tc>
                  <a:txBody>
                    <a:bodyPr/>
                    <a:lstStyle/>
                    <a:p>
                      <a:pPr algn="just">
                        <a:spcAft>
                          <a:spcPts val="0"/>
                        </a:spcAft>
                      </a:pPr>
                      <a:r>
                        <a:rPr lang="uk-UA" sz="2400" b="1" dirty="0">
                          <a:latin typeface="Times New Roman"/>
                          <a:ea typeface="Calibri"/>
                        </a:rPr>
                        <a:t>286</a:t>
                      </a:r>
                      <a:endParaRPr lang="ru-RU" sz="2400" b="1" dirty="0">
                        <a:latin typeface="Times New Roman"/>
                        <a:ea typeface="Calibri"/>
                      </a:endParaRPr>
                    </a:p>
                  </a:txBody>
                  <a:tcPr marL="68580" marR="68580" marT="0" marB="0"/>
                </a:tc>
                <a:tc>
                  <a:txBody>
                    <a:bodyPr/>
                    <a:lstStyle/>
                    <a:p>
                      <a:pPr algn="just">
                        <a:spcAft>
                          <a:spcPts val="0"/>
                        </a:spcAft>
                      </a:pPr>
                      <a:r>
                        <a:rPr lang="uk-UA" sz="2400" b="1" dirty="0">
                          <a:latin typeface="Times New Roman"/>
                          <a:ea typeface="Calibri"/>
                        </a:rPr>
                        <a:t>333</a:t>
                      </a:r>
                      <a:endParaRPr lang="ru-RU" sz="2400" b="1" dirty="0">
                        <a:latin typeface="Times New Roman"/>
                        <a:ea typeface="Calibri"/>
                      </a:endParaRPr>
                    </a:p>
                  </a:txBody>
                  <a:tcPr marL="68580" marR="68580" marT="0" marB="0"/>
                </a:tc>
                <a:tc>
                  <a:txBody>
                    <a:bodyPr/>
                    <a:lstStyle/>
                    <a:p>
                      <a:pPr algn="just">
                        <a:spcAft>
                          <a:spcPts val="0"/>
                        </a:spcAft>
                      </a:pPr>
                      <a:r>
                        <a:rPr lang="uk-UA" sz="2400" b="1" dirty="0">
                          <a:latin typeface="Times New Roman"/>
                          <a:ea typeface="Calibri"/>
                        </a:rPr>
                        <a:t>350</a:t>
                      </a:r>
                      <a:endParaRPr lang="ru-RU" sz="2400" b="1" dirty="0">
                        <a:latin typeface="Times New Roman"/>
                        <a:ea typeface="Calibri"/>
                      </a:endParaRPr>
                    </a:p>
                  </a:txBody>
                  <a:tcPr marL="68580" marR="68580" marT="0" marB="0"/>
                </a:tc>
                <a:tc>
                  <a:txBody>
                    <a:bodyPr/>
                    <a:lstStyle/>
                    <a:p>
                      <a:pPr algn="just">
                        <a:spcAft>
                          <a:spcPts val="0"/>
                        </a:spcAft>
                      </a:pPr>
                      <a:r>
                        <a:rPr lang="uk-UA" sz="2400" b="1" dirty="0">
                          <a:latin typeface="Times New Roman"/>
                          <a:ea typeface="Calibri"/>
                        </a:rPr>
                        <a:t>360</a:t>
                      </a:r>
                      <a:endParaRPr lang="ru-RU" sz="2400" b="1" dirty="0">
                        <a:latin typeface="Times New Roman"/>
                        <a:ea typeface="Calibri"/>
                      </a:endParaRPr>
                    </a:p>
                  </a:txBody>
                  <a:tcPr marL="68580" marR="68580" marT="0" marB="0"/>
                </a:tc>
                <a:tc>
                  <a:txBody>
                    <a:bodyPr/>
                    <a:lstStyle/>
                    <a:p>
                      <a:pPr algn="just">
                        <a:spcAft>
                          <a:spcPts val="0"/>
                        </a:spcAft>
                      </a:pPr>
                      <a:r>
                        <a:rPr lang="uk-UA" sz="2400" b="1" dirty="0">
                          <a:latin typeface="Times New Roman"/>
                          <a:ea typeface="Calibri"/>
                        </a:rPr>
                        <a:t>370</a:t>
                      </a:r>
                      <a:endParaRPr lang="ru-RU" sz="2400" b="1" dirty="0">
                        <a:latin typeface="Times New Roman"/>
                        <a:ea typeface="Calibri"/>
                      </a:endParaRPr>
                    </a:p>
                  </a:txBody>
                  <a:tcPr marL="68580" marR="68580" marT="0" marB="0"/>
                </a:tc>
                <a:tc>
                  <a:txBody>
                    <a:bodyPr/>
                    <a:lstStyle/>
                    <a:p>
                      <a:pPr algn="just">
                        <a:spcAft>
                          <a:spcPts val="0"/>
                        </a:spcAft>
                      </a:pPr>
                      <a:r>
                        <a:rPr lang="uk-UA" sz="2400" b="1" dirty="0">
                          <a:latin typeface="Times New Roman"/>
                          <a:ea typeface="Calibri"/>
                        </a:rPr>
                        <a:t>385</a:t>
                      </a:r>
                      <a:endParaRPr lang="ru-RU" sz="2400" b="1" dirty="0">
                        <a:latin typeface="Times New Roman"/>
                        <a:ea typeface="Calibri"/>
                      </a:endParaRPr>
                    </a:p>
                  </a:txBody>
                  <a:tcPr marL="68580" marR="68580" marT="0" marB="0"/>
                </a:tc>
                <a:tc>
                  <a:txBody>
                    <a:bodyPr/>
                    <a:lstStyle/>
                    <a:p>
                      <a:pPr algn="just">
                        <a:spcAft>
                          <a:spcPts val="0"/>
                        </a:spcAft>
                      </a:pPr>
                      <a:r>
                        <a:rPr lang="uk-UA" sz="2400" b="1" dirty="0">
                          <a:latin typeface="Times New Roman"/>
                          <a:ea typeface="Calibri"/>
                        </a:rPr>
                        <a:t>458</a:t>
                      </a:r>
                      <a:endParaRPr lang="ru-RU" sz="2400" b="1" dirty="0">
                        <a:latin typeface="Times New Roman"/>
                        <a:ea typeface="Calibri"/>
                      </a:endParaRPr>
                    </a:p>
                  </a:txBody>
                  <a:tcPr marL="68580" marR="68580" marT="0" marB="0"/>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28600"/>
            <a:ext cx="10972800" cy="685800"/>
          </a:xfrm>
        </p:spPr>
        <p:txBody>
          <a:bodyPr>
            <a:normAutofit/>
          </a:bodyPr>
          <a:lstStyle/>
          <a:p>
            <a:pPr lvl="0"/>
            <a:r>
              <a:rPr lang="uk-UA" sz="3600" b="1" dirty="0" smtClean="0">
                <a:effectLst>
                  <a:outerShdw blurRad="38100" dist="38100" dir="2700000" algn="tl">
                    <a:srgbClr val="000000">
                      <a:alpha val="43137"/>
                    </a:srgbClr>
                  </a:outerShdw>
                </a:effectLst>
              </a:rPr>
              <a:t>Об’єм та похибка вибірки</a:t>
            </a:r>
            <a:endParaRPr lang="ru-RU" sz="3600"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381000" y="1066800"/>
            <a:ext cx="11277600" cy="5562600"/>
          </a:xfrm>
        </p:spPr>
        <p:txBody>
          <a:bodyPr>
            <a:noAutofit/>
          </a:bodyPr>
          <a:lstStyle/>
          <a:p>
            <a:pPr algn="just"/>
            <a:r>
              <a:rPr lang="uk-UA" sz="2400" dirty="0" smtClean="0"/>
              <a:t>Якщо необхідний інший довірчий інтервал або інший показник похибки вибірки можна скористатися калькулятором вибірки (доступний он-лайн на багатьох ресурсах). </a:t>
            </a:r>
          </a:p>
          <a:p>
            <a:pPr algn="just"/>
            <a:r>
              <a:rPr lang="uk-UA" sz="2400" dirty="0" smtClean="0"/>
              <a:t>Для розрахунку на калькуляторі потрібно задати обсяг генеральної сукупності, довірчий інтервал, який вас влаштовує (точність вибірки, довірчим інтервалом будь-якого параметра генеральної сукупності називається випадкова область значень цього параметра, яка з ймовірністю близькою до 1 (надійністю) містить істинне значення цього параметра. ) (зазвичай 95%) і % помилки вибірки від 5% до 3%. </a:t>
            </a:r>
          </a:p>
          <a:p>
            <a:pPr algn="just"/>
            <a:r>
              <a:rPr lang="uk-UA" sz="2400" dirty="0" smtClean="0"/>
              <a:t>Наприклад для міста Запоріжжя (759 596 тис. Чол.) (95 і 3 - 1066) (95 </a:t>
            </a:r>
            <a:r>
              <a:rPr lang="uk-UA" sz="2400" dirty="0" err="1" smtClean="0"/>
              <a:t>і</a:t>
            </a:r>
            <a:r>
              <a:rPr lang="uk-UA" sz="2400" dirty="0" smtClean="0"/>
              <a:t> 4 - 600) (95 </a:t>
            </a:r>
            <a:r>
              <a:rPr lang="uk-UA" sz="2400" dirty="0" err="1" smtClean="0"/>
              <a:t>і</a:t>
            </a:r>
            <a:r>
              <a:rPr lang="uk-UA" sz="2400" dirty="0" smtClean="0"/>
              <a:t> 5 - 384).</a:t>
            </a:r>
            <a:endParaRPr lang="ru-RU"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28600"/>
            <a:ext cx="10972800" cy="685800"/>
          </a:xfrm>
        </p:spPr>
        <p:txBody>
          <a:bodyPr>
            <a:normAutofit/>
          </a:bodyPr>
          <a:lstStyle/>
          <a:p>
            <a:pPr lvl="0"/>
            <a:r>
              <a:rPr lang="uk-UA" sz="3600" b="1" dirty="0" smtClean="0">
                <a:effectLst>
                  <a:outerShdw blurRad="38100" dist="38100" dir="2700000" algn="tl">
                    <a:srgbClr val="000000">
                      <a:alpha val="43137"/>
                    </a:srgbClr>
                  </a:outerShdw>
                </a:effectLst>
              </a:rPr>
              <a:t>Об’єм та похибка вибірки</a:t>
            </a:r>
            <a:endParaRPr lang="ru-RU" sz="3600" dirty="0">
              <a:effectLst>
                <a:outerShdw blurRad="38100" dist="38100" dir="2700000" algn="tl">
                  <a:srgbClr val="000000">
                    <a:alpha val="43137"/>
                  </a:srgbClr>
                </a:outerShdw>
              </a:effectLst>
            </a:endParaRPr>
          </a:p>
        </p:txBody>
      </p:sp>
      <p:pic>
        <p:nvPicPr>
          <p:cNvPr id="4" name="Місце для вмісту 3"/>
          <p:cNvPicPr>
            <a:picLocks noGrp="1" noChangeAspect="1"/>
          </p:cNvPicPr>
          <p:nvPr>
            <p:ph idx="1"/>
          </p:nvPr>
        </p:nvPicPr>
        <p:blipFill>
          <a:blip r:embed="rId2"/>
          <a:stretch>
            <a:fillRect/>
          </a:stretch>
        </p:blipFill>
        <p:spPr>
          <a:xfrm>
            <a:off x="1750082" y="1600200"/>
            <a:ext cx="8691835" cy="4525963"/>
          </a:xfrm>
          <a:prstGeom prst="rect">
            <a:avLst/>
          </a:prstGeom>
        </p:spPr>
      </p:pic>
      <p:sp>
        <p:nvSpPr>
          <p:cNvPr id="5" name="TextBox 4"/>
          <p:cNvSpPr txBox="1"/>
          <p:nvPr/>
        </p:nvSpPr>
        <p:spPr>
          <a:xfrm>
            <a:off x="4114800" y="1219200"/>
            <a:ext cx="3733800" cy="369332"/>
          </a:xfrm>
          <a:prstGeom prst="rect">
            <a:avLst/>
          </a:prstGeom>
          <a:noFill/>
        </p:spPr>
        <p:txBody>
          <a:bodyPr wrap="square" rtlCol="0">
            <a:spAutoFit/>
          </a:bodyPr>
          <a:lstStyle/>
          <a:p>
            <a:pPr algn="ctr"/>
            <a:r>
              <a:rPr lang="uk-UA" dirty="0" smtClean="0"/>
              <a:t>Довірчий інтервал</a:t>
            </a:r>
            <a:endParaRPr lang="uk-UA"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28600"/>
            <a:ext cx="10972800" cy="685800"/>
          </a:xfrm>
        </p:spPr>
        <p:txBody>
          <a:bodyPr>
            <a:normAutofit/>
          </a:bodyPr>
          <a:lstStyle/>
          <a:p>
            <a:pPr lvl="0"/>
            <a:r>
              <a:rPr lang="uk-UA" sz="3600" b="1" dirty="0" smtClean="0">
                <a:effectLst>
                  <a:outerShdw blurRad="38100" dist="38100" dir="2700000" algn="tl">
                    <a:srgbClr val="000000">
                      <a:alpha val="43137"/>
                    </a:srgbClr>
                  </a:outerShdw>
                </a:effectLst>
              </a:rPr>
              <a:t>Об’єм та похибка вибірки</a:t>
            </a:r>
            <a:endParaRPr lang="ru-RU" sz="3600"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381000" y="1600200"/>
            <a:ext cx="11277600" cy="4114800"/>
          </a:xfrm>
        </p:spPr>
        <p:txBody>
          <a:bodyPr>
            <a:noAutofit/>
          </a:bodyPr>
          <a:lstStyle/>
          <a:p>
            <a:pPr algn="just"/>
            <a:r>
              <a:rPr lang="uk-UA" dirty="0" smtClean="0"/>
              <a:t>Отже, обсяг вибіркової сукупності залежить від безлічі факторів, основні з них такі:</a:t>
            </a:r>
            <a:endParaRPr lang="ru-RU" dirty="0" smtClean="0"/>
          </a:p>
          <a:p>
            <a:pPr algn="just"/>
            <a:r>
              <a:rPr lang="uk-UA" dirty="0" smtClean="0"/>
              <a:t>1. Витрати на збір інформації, включаючи тимчасові.</a:t>
            </a:r>
            <a:endParaRPr lang="ru-RU" dirty="0" smtClean="0"/>
          </a:p>
          <a:p>
            <a:pPr algn="just"/>
            <a:r>
              <a:rPr lang="uk-UA" dirty="0" smtClean="0"/>
              <a:t>2. Прагнення до певної статистичної достовірності результатів, яку сподівається отримати дослідник.</a:t>
            </a:r>
            <a:endParaRPr lang="ru-RU" dirty="0" smtClean="0"/>
          </a:p>
          <a:p>
            <a:pPr algn="just"/>
            <a:r>
              <a:rPr lang="uk-UA" dirty="0" smtClean="0"/>
              <a:t>3. Цінність і новизна інформації, одержуваної в результаті опитування.</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381000"/>
            <a:ext cx="10972800" cy="762000"/>
          </a:xfrm>
        </p:spPr>
        <p:txBody>
          <a:bodyPr>
            <a:noAutofit/>
          </a:bodyPr>
          <a:lstStyle/>
          <a:p>
            <a:pPr lvl="0"/>
            <a:r>
              <a:rPr lang="uk-UA" sz="3600" b="1" dirty="0" smtClean="0">
                <a:effectLst>
                  <a:outerShdw blurRad="38100" dist="38100" dir="2700000" algn="tl">
                    <a:srgbClr val="000000">
                      <a:alpha val="43137"/>
                    </a:srgbClr>
                  </a:outerShdw>
                </a:effectLst>
              </a:rPr>
              <a:t>Методична частина програми соціологічного дослідження</a:t>
            </a:r>
            <a:endParaRPr lang="ru-RU" sz="3600"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762000" y="1524000"/>
            <a:ext cx="10744200" cy="4572000"/>
          </a:xfrm>
        </p:spPr>
        <p:txBody>
          <a:bodyPr>
            <a:noAutofit/>
          </a:bodyPr>
          <a:lstStyle/>
          <a:p>
            <a:pPr algn="just"/>
            <a:r>
              <a:rPr lang="uk-UA" sz="2400" dirty="0" smtClean="0"/>
              <a:t>Побудовою вихідних гіпотез дослідження завершується розробка методологічної частини програми і наступним кроком є перехід до формулювання методичних складових, а саме: </a:t>
            </a:r>
            <a:endParaRPr lang="ru-RU" sz="2400" dirty="0" smtClean="0"/>
          </a:p>
          <a:p>
            <a:pPr lvl="0" algn="just"/>
            <a:r>
              <a:rPr lang="uk-UA" sz="2400" dirty="0" smtClean="0"/>
              <a:t>Уточнення об’єкту дослідження, шляхом визначення генеральної та вибіркової сукупності.</a:t>
            </a:r>
            <a:endParaRPr lang="ru-RU" sz="2400" dirty="0" smtClean="0"/>
          </a:p>
          <a:p>
            <a:pPr lvl="0" algn="just"/>
            <a:r>
              <a:rPr lang="uk-UA" sz="2400" dirty="0" smtClean="0"/>
              <a:t>Визначення методу (методів) збору соціологічної інформації.</a:t>
            </a:r>
            <a:endParaRPr lang="ru-RU" sz="2400" dirty="0" smtClean="0"/>
          </a:p>
          <a:p>
            <a:pPr lvl="0" algn="just"/>
            <a:r>
              <a:rPr lang="uk-UA" sz="2400" dirty="0" smtClean="0"/>
              <a:t>Побудова логічних схем інструментарію (відповідно до обраного методу).</a:t>
            </a:r>
            <a:endParaRPr lang="ru-RU" sz="2400" dirty="0" smtClean="0"/>
          </a:p>
          <a:p>
            <a:pPr lvl="0" algn="just"/>
            <a:r>
              <a:rPr lang="uk-UA" sz="2400" dirty="0" smtClean="0"/>
              <a:t>Побудова логічних схем обробки інформації.</a:t>
            </a:r>
            <a:endParaRPr lang="ru-RU"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28600"/>
            <a:ext cx="10972800" cy="685800"/>
          </a:xfrm>
        </p:spPr>
        <p:txBody>
          <a:bodyPr>
            <a:normAutofit/>
          </a:bodyPr>
          <a:lstStyle/>
          <a:p>
            <a:pPr lvl="0"/>
            <a:r>
              <a:rPr lang="uk-UA" sz="3600" b="1" dirty="0" smtClean="0">
                <a:effectLst>
                  <a:outerShdw blurRad="38100" dist="38100" dir="2700000" algn="tl">
                    <a:srgbClr val="000000">
                      <a:alpha val="43137"/>
                    </a:srgbClr>
                  </a:outerShdw>
                </a:effectLst>
              </a:rPr>
              <a:t>Об’єм та похибка вибірки</a:t>
            </a:r>
            <a:endParaRPr lang="ru-RU" sz="3600"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381000" y="1066800"/>
            <a:ext cx="11277600" cy="5105400"/>
          </a:xfrm>
        </p:spPr>
        <p:txBody>
          <a:bodyPr>
            <a:noAutofit/>
          </a:bodyPr>
          <a:lstStyle/>
          <a:p>
            <a:r>
              <a:rPr lang="uk-UA" b="1" dirty="0" smtClean="0"/>
              <a:t>Розмір вибірки зменшується:</a:t>
            </a:r>
            <a:endParaRPr lang="ru-RU" dirty="0" smtClean="0"/>
          </a:p>
          <a:p>
            <a:pPr algn="just"/>
            <a:r>
              <a:rPr lang="uk-UA" dirty="0" smtClean="0"/>
              <a:t>- при дослідженні груп, організацій та інших «первинних одиниць відбору», якщо порівняно невелика величина генеральної сукупності, з якої проводиться відбір (наприклад, сукупності співробітників рекламних агентств, школярів, пацієнтів і т.п.);</a:t>
            </a:r>
            <a:endParaRPr lang="ru-RU" dirty="0" smtClean="0"/>
          </a:p>
          <a:p>
            <a:pPr algn="just"/>
            <a:r>
              <a:rPr lang="uk-UA" dirty="0" smtClean="0"/>
              <a:t>- при проведенні локальних і регіональних досліджень;</a:t>
            </a:r>
            <a:endParaRPr lang="ru-RU" dirty="0" smtClean="0"/>
          </a:p>
          <a:p>
            <a:pPr algn="just"/>
            <a:r>
              <a:rPr lang="uk-UA" dirty="0" smtClean="0"/>
              <a:t>- якщо вже існуюча інформація відносно повна та хоч все ще залишається ступінь невизначеності, він незначний.</a:t>
            </a:r>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28600"/>
            <a:ext cx="10972800" cy="685800"/>
          </a:xfrm>
        </p:spPr>
        <p:txBody>
          <a:bodyPr>
            <a:normAutofit/>
          </a:bodyPr>
          <a:lstStyle/>
          <a:p>
            <a:pPr lvl="0"/>
            <a:r>
              <a:rPr lang="uk-UA" sz="3600" b="1" dirty="0" smtClean="0">
                <a:effectLst>
                  <a:outerShdw blurRad="38100" dist="38100" dir="2700000" algn="tl">
                    <a:srgbClr val="000000">
                      <a:alpha val="43137"/>
                    </a:srgbClr>
                  </a:outerShdw>
                </a:effectLst>
              </a:rPr>
              <a:t>Об’єм та похибка вибірки</a:t>
            </a:r>
            <a:endParaRPr lang="ru-RU" sz="3600"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381000" y="1066800"/>
            <a:ext cx="11277600" cy="5105400"/>
          </a:xfrm>
        </p:spPr>
        <p:txBody>
          <a:bodyPr>
            <a:noAutofit/>
          </a:bodyPr>
          <a:lstStyle/>
          <a:p>
            <a:r>
              <a:rPr lang="uk-UA" b="1" dirty="0" smtClean="0"/>
              <a:t>Розмір вибірки зростає:</a:t>
            </a:r>
            <a:endParaRPr lang="ru-RU" dirty="0" smtClean="0"/>
          </a:p>
          <a:p>
            <a:pPr algn="just"/>
            <a:r>
              <a:rPr lang="uk-UA" dirty="0" smtClean="0"/>
              <a:t>- при необхідності опублікувати дані для окремих підгруп (розміри підвибірок при цьому підсумовуються, і вибірка в цілому зростає пропорційно числу підгруп);</a:t>
            </a:r>
            <a:endParaRPr lang="ru-RU" dirty="0" smtClean="0"/>
          </a:p>
          <a:p>
            <a:pPr algn="just"/>
            <a:r>
              <a:rPr lang="uk-UA" dirty="0" smtClean="0"/>
              <a:t>- при проведенні загальнонаціональних обстежень, коли велика генеральна сукупність;</a:t>
            </a:r>
            <a:endParaRPr lang="ru-RU" dirty="0" smtClean="0"/>
          </a:p>
          <a:p>
            <a:pPr algn="just"/>
            <a:r>
              <a:rPr lang="uk-UA" dirty="0" smtClean="0"/>
              <a:t>- якщо вже наявна інформація щодо ключових питань (наприклад, про наміри виборців голосувати за ту чи іншу партію) явно недостатня і ступінь невизначеності значний.</a:t>
            </a:r>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28600"/>
            <a:ext cx="10972800" cy="685800"/>
          </a:xfrm>
        </p:spPr>
        <p:txBody>
          <a:bodyPr>
            <a:normAutofit/>
          </a:bodyPr>
          <a:lstStyle/>
          <a:p>
            <a:pPr lvl="0"/>
            <a:r>
              <a:rPr lang="uk-UA" sz="3600" b="1" dirty="0" smtClean="0">
                <a:effectLst>
                  <a:outerShdw blurRad="38100" dist="38100" dir="2700000" algn="tl">
                    <a:srgbClr val="000000">
                      <a:alpha val="43137"/>
                    </a:srgbClr>
                  </a:outerShdw>
                </a:effectLst>
              </a:rPr>
              <a:t>Основні методи побудови вибірки</a:t>
            </a:r>
            <a:endParaRPr lang="ru-RU" sz="3600"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381000" y="1066800"/>
            <a:ext cx="11277600" cy="5105400"/>
          </a:xfrm>
        </p:spPr>
        <p:txBody>
          <a:bodyPr>
            <a:noAutofit/>
          </a:bodyPr>
          <a:lstStyle/>
          <a:p>
            <a:pPr algn="just"/>
            <a:r>
              <a:rPr lang="uk-UA" sz="2500" dirty="0" smtClean="0"/>
              <a:t>Отже, обсяг (об’єм) вибірки визначено, ми знаємо, скільки людей нам треба опитати. Але як нам відібрати цю кількість з генеральної сукупності, яким методом? Всі вибірки діляться на два великі класи: </a:t>
            </a:r>
            <a:r>
              <a:rPr lang="uk-UA" sz="2500" b="1" dirty="0" smtClean="0"/>
              <a:t>випадкові (ймовірнісні) і невипадкові (цільові).</a:t>
            </a:r>
            <a:endParaRPr lang="ru-RU" sz="2500" dirty="0" smtClean="0"/>
          </a:p>
          <a:p>
            <a:pPr algn="just"/>
            <a:r>
              <a:rPr lang="uk-UA" sz="2500" b="1" dirty="0" smtClean="0"/>
              <a:t>Випадкова вибірка</a:t>
            </a:r>
            <a:r>
              <a:rPr lang="uk-UA" sz="2500" dirty="0" smtClean="0"/>
              <a:t> забезпечує рівність шансів всіх елементів генеральної сукупності потрапити до вибірки. Реалізація цього виду вибірки передбачає наявність списків (карток) і нумерацію всіх елементів генеральної сукупності.</a:t>
            </a:r>
            <a:endParaRPr lang="ru-RU" sz="2500" dirty="0" smtClean="0"/>
          </a:p>
          <a:p>
            <a:pPr algn="just"/>
            <a:r>
              <a:rPr lang="uk-UA" sz="2500" dirty="0" smtClean="0"/>
              <a:t>У невипадкових </a:t>
            </a:r>
            <a:r>
              <a:rPr lang="uk-UA" sz="2500" b="1" dirty="0" smtClean="0"/>
              <a:t>цільових вибірках</a:t>
            </a:r>
            <a:r>
              <a:rPr lang="uk-UA" sz="2500" dirty="0" smtClean="0"/>
              <a:t> принцип рівності шансів не дотримується.</a:t>
            </a:r>
            <a:endParaRPr lang="ru-RU" sz="2500" dirty="0" smtClean="0"/>
          </a:p>
          <a:p>
            <a:pPr algn="just"/>
            <a:r>
              <a:rPr lang="uk-UA" sz="2500" dirty="0" smtClean="0"/>
              <a:t>Існує кілька типів ймовірнісної вибірки, що розрізняються характером вибіркової процедури. </a:t>
            </a:r>
            <a:r>
              <a:rPr lang="uk-UA" sz="2500" b="1" dirty="0" smtClean="0"/>
              <a:t>Найбільш поширені проста випадкова, систематична, стратифікована, </a:t>
            </a:r>
            <a:r>
              <a:rPr lang="uk-UA" sz="2500" b="1" dirty="0" err="1" smtClean="0"/>
              <a:t>кластерна</a:t>
            </a:r>
            <a:r>
              <a:rPr lang="uk-UA" sz="2500" b="1" dirty="0" smtClean="0"/>
              <a:t> і багатоступенева.</a:t>
            </a:r>
            <a:endParaRPr lang="ru-RU" sz="25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28600"/>
            <a:ext cx="10972800" cy="685800"/>
          </a:xfrm>
        </p:spPr>
        <p:txBody>
          <a:bodyPr>
            <a:normAutofit/>
          </a:bodyPr>
          <a:lstStyle/>
          <a:p>
            <a:pPr lvl="0"/>
            <a:r>
              <a:rPr lang="uk-UA" sz="3600" b="1" dirty="0" smtClean="0">
                <a:effectLst>
                  <a:outerShdw blurRad="38100" dist="38100" dir="2700000" algn="tl">
                    <a:srgbClr val="000000">
                      <a:alpha val="43137"/>
                    </a:srgbClr>
                  </a:outerShdw>
                </a:effectLst>
              </a:rPr>
              <a:t>Основні методи побудови вибірки</a:t>
            </a:r>
            <a:endParaRPr lang="ru-RU" sz="3600"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381000" y="1066800"/>
            <a:ext cx="11125200" cy="5486400"/>
          </a:xfrm>
        </p:spPr>
        <p:txBody>
          <a:bodyPr>
            <a:noAutofit/>
          </a:bodyPr>
          <a:lstStyle/>
          <a:p>
            <a:pPr algn="just"/>
            <a:r>
              <a:rPr lang="uk-UA" sz="2400" b="1" u="sng" dirty="0" smtClean="0"/>
              <a:t>1. Проста ймовірнісна вибірка</a:t>
            </a:r>
            <a:r>
              <a:rPr lang="uk-UA" sz="2400" dirty="0" smtClean="0"/>
              <a:t>. Простий випадковий відбір. </a:t>
            </a:r>
            <a:r>
              <a:rPr lang="uk-UA" sz="2400" b="1" dirty="0" smtClean="0"/>
              <a:t>При простому випадковому відборі кожна одиниця повинна мати рівну можливість бути витягнутої з сукупності в кожному виборі, причому кожен вибір має здійснюватися незалежно від всіх інших.</a:t>
            </a:r>
            <a:r>
              <a:rPr lang="uk-UA" sz="2400" dirty="0" smtClean="0"/>
              <a:t> Одиниці спостереження в ймовірнісній вибірці вибираються випадково.</a:t>
            </a:r>
            <a:endParaRPr lang="ru-RU" sz="2400" dirty="0" smtClean="0"/>
          </a:p>
          <a:p>
            <a:pPr algn="just"/>
            <a:r>
              <a:rPr lang="uk-UA" sz="2400" dirty="0" smtClean="0"/>
              <a:t>Цей метод може бути реалізований за принципом лотереї (який однак через свою надзвичайну трудомісткість практично ніколи не застосовується і в соціології має виключно теоретичне значення) або за допомогою таблиць випадкових чисел. Обидва методи передбачають складання списку і попередню нумерацію всіх елементів генеральної сукупності.</a:t>
            </a:r>
            <a:endParaRPr lang="ru-RU" sz="2400" dirty="0" smtClean="0"/>
          </a:p>
          <a:p>
            <a:pPr algn="just"/>
            <a:r>
              <a:rPr lang="uk-UA" sz="2400" dirty="0" smtClean="0"/>
              <a:t>Найбільш очевидні обмеження для використання простої вибірки виникають в разі великого обсягу генеральної сукупності. Перш за все дослідник стикається з проблемами пошуку повної генеральної сукупності (переписи, списки виборців і т. д.).</a:t>
            </a:r>
            <a:endParaRPr lang="ru-RU"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28600"/>
            <a:ext cx="10972800" cy="685800"/>
          </a:xfrm>
        </p:spPr>
        <p:txBody>
          <a:bodyPr>
            <a:normAutofit/>
          </a:bodyPr>
          <a:lstStyle/>
          <a:p>
            <a:pPr lvl="0"/>
            <a:r>
              <a:rPr lang="uk-UA" sz="3600" b="1" dirty="0" smtClean="0">
                <a:effectLst>
                  <a:outerShdw blurRad="38100" dist="38100" dir="2700000" algn="tl">
                    <a:srgbClr val="000000">
                      <a:alpha val="43137"/>
                    </a:srgbClr>
                  </a:outerShdw>
                </a:effectLst>
              </a:rPr>
              <a:t>Основні методи побудови вибірки</a:t>
            </a:r>
            <a:endParaRPr lang="ru-RU" sz="3600"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381000" y="1066800"/>
            <a:ext cx="11125200" cy="5486400"/>
          </a:xfrm>
        </p:spPr>
        <p:txBody>
          <a:bodyPr>
            <a:noAutofit/>
          </a:bodyPr>
          <a:lstStyle/>
          <a:p>
            <a:pPr algn="just"/>
            <a:r>
              <a:rPr lang="uk-UA" sz="2400" b="1" dirty="0" smtClean="0"/>
              <a:t>Різновидом випадкових вибірок є також: </a:t>
            </a:r>
            <a:r>
              <a:rPr lang="uk-UA" sz="2400" b="1" u="sng" dirty="0" smtClean="0"/>
              <a:t>2. механічна (систематична)</a:t>
            </a:r>
            <a:r>
              <a:rPr lang="uk-UA" sz="2400" u="sng" dirty="0" smtClean="0"/>
              <a:t>,</a:t>
            </a:r>
            <a:r>
              <a:rPr lang="uk-UA" sz="2400" dirty="0" smtClean="0"/>
              <a:t> коли з генеральної сукупності (наприклад, </a:t>
            </a:r>
            <a:r>
              <a:rPr lang="uk-UA" sz="2400" dirty="0" err="1" smtClean="0"/>
              <a:t>списковий</a:t>
            </a:r>
            <a:r>
              <a:rPr lang="uk-UA" sz="2400" dirty="0" smtClean="0"/>
              <a:t> склад співробітників) через рівні проміжки відбирають необхідну кількість респондентів </a:t>
            </a:r>
          </a:p>
          <a:p>
            <a:pPr algn="just"/>
            <a:r>
              <a:rPr lang="uk-UA" sz="2400" dirty="0" smtClean="0"/>
              <a:t>Систематична вибірка, як і проста випадкова, вимагає повного списку. Техніка здійснення систематичного відбору елементарна: спочатку випадковим чином відбирається перша одиниця, потім відбору підлягає кожен k-й елемент. Число k в даному випадку називають кроком відбору. Можна, наприклад, відбирати кожен 25-й або кожен 200-й елемент.</a:t>
            </a:r>
            <a:endParaRPr lang="ru-RU"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28600"/>
            <a:ext cx="10972800" cy="685800"/>
          </a:xfrm>
        </p:spPr>
        <p:txBody>
          <a:bodyPr>
            <a:normAutofit/>
          </a:bodyPr>
          <a:lstStyle/>
          <a:p>
            <a:pPr lvl="0"/>
            <a:r>
              <a:rPr lang="uk-UA" sz="3600" b="1" dirty="0" smtClean="0">
                <a:effectLst>
                  <a:outerShdw blurRad="38100" dist="38100" dir="2700000" algn="tl">
                    <a:srgbClr val="000000">
                      <a:alpha val="43137"/>
                    </a:srgbClr>
                  </a:outerShdw>
                </a:effectLst>
              </a:rPr>
              <a:t>Основні методи побудови вибірки</a:t>
            </a:r>
            <a:endParaRPr lang="ru-RU" sz="3600"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381000" y="1066800"/>
            <a:ext cx="11125200" cy="5486400"/>
          </a:xfrm>
        </p:spPr>
        <p:txBody>
          <a:bodyPr>
            <a:noAutofit/>
          </a:bodyPr>
          <a:lstStyle/>
          <a:p>
            <a:pPr algn="just"/>
            <a:r>
              <a:rPr lang="uk-UA" sz="2400" dirty="0" smtClean="0"/>
              <a:t>Щоб визначити крок відбору, потрібно поділити відомий обсяг генеральної сукупності (N) на передбачуваний обсяг вибірки (n).</a:t>
            </a:r>
            <a:endParaRPr lang="ru-RU" sz="2400" dirty="0" smtClean="0"/>
          </a:p>
          <a:p>
            <a:pPr algn="just"/>
            <a:r>
              <a:rPr lang="uk-UA" sz="2400" dirty="0" smtClean="0"/>
              <a:t>Нехай, наприклад, потрібно відібрати 200 чоловік з 20000 власників телефонів:</a:t>
            </a:r>
            <a:endParaRPr lang="ru-RU" sz="2400" dirty="0" smtClean="0"/>
          </a:p>
          <a:p>
            <a:pPr algn="just"/>
            <a:r>
              <a:rPr lang="uk-UA" sz="2400" dirty="0" smtClean="0"/>
              <a:t>1) визначимо крок відбору: N / </a:t>
            </a:r>
            <a:r>
              <a:rPr lang="uk-UA" sz="2400" dirty="0" err="1" smtClean="0"/>
              <a:t>n</a:t>
            </a:r>
            <a:r>
              <a:rPr lang="uk-UA" sz="2400" dirty="0" smtClean="0"/>
              <a:t> = 20000: 200 = 100;</a:t>
            </a:r>
            <a:endParaRPr lang="ru-RU" sz="2400" dirty="0" smtClean="0"/>
          </a:p>
          <a:p>
            <a:pPr algn="just"/>
            <a:r>
              <a:rPr lang="uk-UA" sz="2400" dirty="0" smtClean="0"/>
              <a:t>2) за допомогою таблиці випадкових чисел знайдемо першу вибіркову одиницю.</a:t>
            </a:r>
            <a:endParaRPr lang="ru-RU" sz="2400" dirty="0" smtClean="0"/>
          </a:p>
          <a:p>
            <a:pPr algn="just"/>
            <a:r>
              <a:rPr lang="uk-UA" sz="2400" dirty="0" smtClean="0"/>
              <a:t>Якщо, скажімо, випав номер «053», то зі списку власників телефонів випишемо того, хто значиться під цим номером;</a:t>
            </a:r>
            <a:endParaRPr lang="ru-RU" sz="2400" dirty="0" smtClean="0"/>
          </a:p>
          <a:p>
            <a:pPr algn="just"/>
            <a:r>
              <a:rPr lang="uk-UA" sz="2400" dirty="0" smtClean="0"/>
              <a:t>3) з встановленим кроком відбираємо номера: 153, 253, 353, 453 і т. д. до вичерпання списку.</a:t>
            </a:r>
            <a:endParaRPr lang="ru-RU" sz="2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28600"/>
            <a:ext cx="10972800" cy="685800"/>
          </a:xfrm>
        </p:spPr>
        <p:txBody>
          <a:bodyPr>
            <a:normAutofit/>
          </a:bodyPr>
          <a:lstStyle/>
          <a:p>
            <a:pPr lvl="0"/>
            <a:r>
              <a:rPr lang="uk-UA" sz="3600" b="1" dirty="0" smtClean="0">
                <a:effectLst>
                  <a:outerShdw blurRad="38100" dist="38100" dir="2700000" algn="tl">
                    <a:srgbClr val="000000">
                      <a:alpha val="43137"/>
                    </a:srgbClr>
                  </a:outerShdw>
                </a:effectLst>
              </a:rPr>
              <a:t>Основні методи побудови вибірки</a:t>
            </a:r>
            <a:endParaRPr lang="ru-RU" sz="3600"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381000" y="1066800"/>
            <a:ext cx="11125200" cy="5486400"/>
          </a:xfrm>
        </p:spPr>
        <p:txBody>
          <a:bodyPr>
            <a:noAutofit/>
          </a:bodyPr>
          <a:lstStyle/>
          <a:p>
            <a:pPr algn="just"/>
            <a:r>
              <a:rPr lang="uk-UA" sz="2400" dirty="0" smtClean="0"/>
              <a:t>Випадкова вибірка є ідеальною з точки зору теоретичних міркувань. Однак у реальній соціологічній практиці, коли в якості генеральної сукупності використовується ніяк не перетворений список одиниць, які є об'єктом дослідження, проста випадкова вибірка використовується вкрай рідко. Це викликано рядом причин:</a:t>
            </a:r>
            <a:endParaRPr lang="ru-RU" sz="2400" dirty="0" smtClean="0"/>
          </a:p>
          <a:p>
            <a:pPr algn="just"/>
            <a:r>
              <a:rPr lang="uk-UA" sz="2400" dirty="0" smtClean="0"/>
              <a:t>⇒ відсутність достовірних і повних відомостей про генеральну сукупність (найбільш типова);</a:t>
            </a:r>
            <a:endParaRPr lang="ru-RU" sz="2400" dirty="0" smtClean="0"/>
          </a:p>
          <a:p>
            <a:pPr algn="just"/>
            <a:r>
              <a:rPr lang="uk-UA" sz="2400" dirty="0" smtClean="0"/>
              <a:t>⇒ громіздкість необхідних для її реалізації процедур;</a:t>
            </a:r>
            <a:endParaRPr lang="ru-RU" sz="2400" dirty="0" smtClean="0"/>
          </a:p>
          <a:p>
            <a:pPr algn="just"/>
            <a:r>
              <a:rPr lang="uk-UA" sz="2400" dirty="0" smtClean="0"/>
              <a:t>⇒ економічна і наукова неефективність.</a:t>
            </a:r>
            <a:endParaRPr lang="ru-RU" sz="2400" dirty="0" smtClean="0"/>
          </a:p>
          <a:p>
            <a:pPr algn="just"/>
            <a:r>
              <a:rPr lang="uk-UA" sz="2400" b="1" dirty="0" smtClean="0"/>
              <a:t>Тому в соціологічній практиці використовуються модифіковані випадкові вибірки. Суть модифікації полягає в тому, що процедура відбору розпадається на кілька послідовних етапів - ступенів. На кожному ступені здійснюється структурування (стратифікація) тієї частини, що необхідно репрезентувати в вибірці.</a:t>
            </a:r>
            <a:endParaRPr lang="ru-RU"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28600"/>
            <a:ext cx="10972800" cy="685800"/>
          </a:xfrm>
        </p:spPr>
        <p:txBody>
          <a:bodyPr>
            <a:normAutofit/>
          </a:bodyPr>
          <a:lstStyle/>
          <a:p>
            <a:pPr lvl="0"/>
            <a:r>
              <a:rPr lang="uk-UA" sz="3600" b="1" dirty="0" smtClean="0">
                <a:effectLst>
                  <a:outerShdw blurRad="38100" dist="38100" dir="2700000" algn="tl">
                    <a:srgbClr val="000000">
                      <a:alpha val="43137"/>
                    </a:srgbClr>
                  </a:outerShdw>
                </a:effectLst>
              </a:rPr>
              <a:t>Основні методи побудови вибірки</a:t>
            </a:r>
            <a:endParaRPr lang="ru-RU" sz="3600"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381000" y="1066800"/>
            <a:ext cx="11125200" cy="5486400"/>
          </a:xfrm>
        </p:spPr>
        <p:txBody>
          <a:bodyPr>
            <a:noAutofit/>
          </a:bodyPr>
          <a:lstStyle/>
          <a:p>
            <a:pPr algn="just"/>
            <a:r>
              <a:rPr lang="uk-UA" sz="2000" b="1" u="sng" dirty="0" smtClean="0"/>
              <a:t>3. Стратифікована вибірка</a:t>
            </a:r>
            <a:r>
              <a:rPr lang="uk-UA" sz="2000" dirty="0" smtClean="0"/>
              <a:t> використовується в тих випадках, коли з якихось змістовних міркувань важливо забезпечити представництво ймовірнісної вибірки по якимось конкретним, важливим для дослідницьких цілей, критеріям.</a:t>
            </a:r>
            <a:endParaRPr lang="ru-RU" sz="2000" dirty="0" smtClean="0"/>
          </a:p>
          <a:p>
            <a:pPr algn="just"/>
            <a:r>
              <a:rPr lang="uk-UA" sz="2000" dirty="0" smtClean="0"/>
              <a:t>Стратифікацією, строго кажучи, називають процедуру, при якій відбір здійснюють як би з декількох «паралельних» частин (підмножин), заданих на одній і тій же генеральній сукупності. </a:t>
            </a:r>
          </a:p>
          <a:p>
            <a:pPr algn="just"/>
            <a:r>
              <a:rPr lang="uk-UA" sz="2000" dirty="0" smtClean="0"/>
              <a:t>Припустимо, ми знаємо, що в генеральній сукупності 60% жінок і 40% чоловіків. В описаній ситуації бажано заздалегідь забезпечити представленість обох цих груп (страт), зберігши імовірнісний характер відбору. Цього можна домогтися, якщо здійснити якусь незалежну процедуру випадкового відбору для кожної соціальної групи окремо (в нашому прикладі для жінок і чоловіків) і потім об'єднати отримані випадкові підвибірки в одну (зауважте, що для нашого прикладу обсяг підвибірки жінок, буде в 1,5 рази більше обсягу підвибірки чоловіків, оскільки ми заздалегідь знаємо пропорцію їх присутності в генеральній сукупності). </a:t>
            </a:r>
          </a:p>
          <a:p>
            <a:pPr algn="just"/>
            <a:r>
              <a:rPr lang="uk-UA" sz="2000" dirty="0" smtClean="0"/>
              <a:t>Отримана в результаті вибірка буде і стратифікованою (за статтю), і ймовірнісною. </a:t>
            </a:r>
            <a:r>
              <a:rPr lang="uk-UA" sz="2000" b="1" dirty="0" smtClean="0"/>
              <a:t>Іноді такий метод формування вибірки ще називають пропорційним.</a:t>
            </a:r>
            <a:endParaRPr lang="ru-RU" sz="2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28600"/>
            <a:ext cx="10972800" cy="685800"/>
          </a:xfrm>
        </p:spPr>
        <p:txBody>
          <a:bodyPr>
            <a:normAutofit/>
          </a:bodyPr>
          <a:lstStyle/>
          <a:p>
            <a:pPr lvl="0"/>
            <a:r>
              <a:rPr lang="uk-UA" sz="3600" b="1" dirty="0" smtClean="0">
                <a:effectLst>
                  <a:outerShdw blurRad="38100" dist="38100" dir="2700000" algn="tl">
                    <a:srgbClr val="000000">
                      <a:alpha val="43137"/>
                    </a:srgbClr>
                  </a:outerShdw>
                </a:effectLst>
              </a:rPr>
              <a:t>Основні методи побудови вибірки</a:t>
            </a:r>
            <a:endParaRPr lang="ru-RU" sz="3600"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381000" y="1066800"/>
            <a:ext cx="11125200" cy="5486400"/>
          </a:xfrm>
        </p:spPr>
        <p:txBody>
          <a:bodyPr>
            <a:noAutofit/>
          </a:bodyPr>
          <a:lstStyle/>
          <a:p>
            <a:pPr algn="just"/>
            <a:r>
              <a:rPr lang="uk-UA" sz="2800" b="1" dirty="0" smtClean="0"/>
              <a:t>При використанні</a:t>
            </a:r>
            <a:r>
              <a:rPr lang="uk-UA" sz="2800" b="1" u="sng" dirty="0" smtClean="0"/>
              <a:t> 4. </a:t>
            </a:r>
            <a:r>
              <a:rPr lang="uk-UA" sz="2800" b="1" u="sng" dirty="0" err="1" smtClean="0"/>
              <a:t>кластерної</a:t>
            </a:r>
            <a:r>
              <a:rPr lang="uk-UA" sz="2800" b="1" u="sng" dirty="0" smtClean="0"/>
              <a:t> вибірки</a:t>
            </a:r>
            <a:r>
              <a:rPr lang="uk-UA" sz="2800" dirty="0" smtClean="0"/>
              <a:t> з генеральної сукупності відбирають об'єкти, що представляють собою групи (кластери) дрібніших одиниць і вже всередині проводять суцільне опитування. </a:t>
            </a:r>
          </a:p>
          <a:p>
            <a:pPr algn="just"/>
            <a:r>
              <a:rPr lang="uk-UA" sz="2800" dirty="0" smtClean="0"/>
              <a:t>Кластери це природні угруповання одиниць спостереження. Наприклад, генеральна сукупність військовослужбовців природним чином групується по військовим частинам і підрозділам, а сукупність студентів - по університетам, інститутам і коледжам.</a:t>
            </a:r>
            <a:endParaRPr lang="ru-RU" sz="28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28600"/>
            <a:ext cx="10972800" cy="685800"/>
          </a:xfrm>
        </p:spPr>
        <p:txBody>
          <a:bodyPr>
            <a:normAutofit/>
          </a:bodyPr>
          <a:lstStyle/>
          <a:p>
            <a:pPr lvl="0"/>
            <a:r>
              <a:rPr lang="uk-UA" sz="3600" b="1" dirty="0" smtClean="0">
                <a:effectLst>
                  <a:outerShdw blurRad="38100" dist="38100" dir="2700000" algn="tl">
                    <a:srgbClr val="000000">
                      <a:alpha val="43137"/>
                    </a:srgbClr>
                  </a:outerShdw>
                </a:effectLst>
              </a:rPr>
              <a:t>Основні методи побудови вибірки</a:t>
            </a:r>
            <a:endParaRPr lang="ru-RU" sz="3600"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381000" y="1066800"/>
            <a:ext cx="11125200" cy="5486400"/>
          </a:xfrm>
        </p:spPr>
        <p:txBody>
          <a:bodyPr>
            <a:noAutofit/>
          </a:bodyPr>
          <a:lstStyle/>
          <a:p>
            <a:pPr algn="just"/>
            <a:r>
              <a:rPr lang="uk-UA" sz="2000" b="1" u="sng" dirty="0" smtClean="0"/>
              <a:t>5. Гніздовий відбір</a:t>
            </a:r>
            <a:r>
              <a:rPr lang="uk-UA" sz="2000" u="sng" dirty="0" smtClean="0"/>
              <a:t>.</a:t>
            </a:r>
            <a:r>
              <a:rPr lang="uk-UA" sz="2000" dirty="0" smtClean="0"/>
              <a:t> Простий і стратифікований випадковий відбір, особливо при інтерв'юванні територіально розподіленої популяції, вимагає значних переїздів і, відповідно, великих фінансових витрат. </a:t>
            </a:r>
          </a:p>
          <a:p>
            <a:pPr algn="just"/>
            <a:r>
              <a:rPr lang="uk-UA" sz="2000" dirty="0" smtClean="0"/>
              <a:t>Гніздовий відбір істотно скорочує ці витрати шляхом розбиття досліджуваної сукупності на групи за географічною ознакою. Ця методика, наприклад, полягає в накладенні масштабної сітки на географічну карту області розселення досліджуваного об</a:t>
            </a:r>
            <a:r>
              <a:rPr lang="en-US" sz="2000" dirty="0" smtClean="0"/>
              <a:t>’</a:t>
            </a:r>
            <a:r>
              <a:rPr lang="uk-UA" sz="2000" dirty="0" err="1" smtClean="0"/>
              <a:t>єкта</a:t>
            </a:r>
            <a:r>
              <a:rPr lang="uk-UA" sz="2000" dirty="0" smtClean="0"/>
              <a:t>, випадкового вибору квадратів (гнізд) сітки, і подальшому обстеженні елементів кожного гнізда. </a:t>
            </a:r>
            <a:endParaRPr lang="en-US" sz="2000" dirty="0" smtClean="0"/>
          </a:p>
          <a:p>
            <a:pPr algn="just"/>
            <a:r>
              <a:rPr lang="uk-UA" sz="2000" dirty="0" smtClean="0"/>
              <a:t>Оскільки в гнізді може виявитися більше одиниць, ніж потрібно для дослідні., Гніздовий відбір часто використовують в якості першого ступеня багатоступеневого відбору. В якості гнізд в соціологічній практиці можуть виступати регіони (адміністративно-територіальні утворення, сфери діяльності (промисловість, сільське господарство, транспорт і т.п.), виборчі або лікарські дільниці, будинки, підприємства, установи, соціально-професійні групи і т.д.</a:t>
            </a:r>
            <a:endParaRPr lang="ru-RU"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28600"/>
            <a:ext cx="10972800" cy="685800"/>
          </a:xfrm>
        </p:spPr>
        <p:txBody>
          <a:bodyPr>
            <a:normAutofit/>
          </a:bodyPr>
          <a:lstStyle/>
          <a:p>
            <a:pPr lvl="0"/>
            <a:r>
              <a:rPr lang="uk-UA" sz="3600" b="1" dirty="0" smtClean="0">
                <a:effectLst>
                  <a:outerShdw blurRad="38100" dist="38100" dir="2700000" algn="tl">
                    <a:srgbClr val="000000">
                      <a:alpha val="43137"/>
                    </a:srgbClr>
                  </a:outerShdw>
                </a:effectLst>
              </a:rPr>
              <a:t>Уточнення об’єкту дослідження</a:t>
            </a:r>
            <a:endParaRPr lang="ru-RU" sz="3600"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381000" y="990600"/>
            <a:ext cx="11506200" cy="5638800"/>
          </a:xfrm>
        </p:spPr>
        <p:txBody>
          <a:bodyPr>
            <a:noAutofit/>
          </a:bodyPr>
          <a:lstStyle/>
          <a:p>
            <a:pPr algn="just"/>
            <a:r>
              <a:rPr lang="uk-UA" sz="2400" dirty="0" smtClean="0"/>
              <a:t>Для того щоб спланувати так званий польовий етап дослідження, який передбачає безпосередньо збір соціологічної інформації необхідно уточнити межі об’єкту, що вивчається. </a:t>
            </a:r>
          </a:p>
          <a:p>
            <a:pPr algn="just"/>
            <a:r>
              <a:rPr lang="uk-UA" sz="2400" b="1" dirty="0" smtClean="0"/>
              <a:t>Об'єктом соціологічного дослідження в широкому сенсі виступає носій тієї чи іншої соціальної проблеми (як правило, різні соціальні групи, наприклад, студенти, працівники певного підприємства, молоді фахівці, глядачі певного телеканалу, користувачі соціальної мережі, громадяни країни тощо)</a:t>
            </a:r>
            <a:r>
              <a:rPr lang="uk-UA" sz="2400" dirty="0" smtClean="0"/>
              <a:t>. </a:t>
            </a:r>
          </a:p>
          <a:p>
            <a:pPr algn="just"/>
            <a:r>
              <a:rPr lang="uk-UA" sz="2400" dirty="0" smtClean="0"/>
              <a:t>Отже зазвичай об'єктом прикладного дослідження виступає певна соціальна спільнота, виключенням може бути аналіз документів, де об’єктом стає сукупність документів.</a:t>
            </a:r>
            <a:endParaRPr lang="ru-RU" sz="2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28600"/>
            <a:ext cx="10972800" cy="685800"/>
          </a:xfrm>
        </p:spPr>
        <p:txBody>
          <a:bodyPr>
            <a:normAutofit/>
          </a:bodyPr>
          <a:lstStyle/>
          <a:p>
            <a:pPr lvl="0"/>
            <a:r>
              <a:rPr lang="uk-UA" sz="3600" b="1" dirty="0" smtClean="0">
                <a:effectLst>
                  <a:outerShdw blurRad="38100" dist="38100" dir="2700000" algn="tl">
                    <a:srgbClr val="000000">
                      <a:alpha val="43137"/>
                    </a:srgbClr>
                  </a:outerShdw>
                </a:effectLst>
              </a:rPr>
              <a:t>Основні методи побудови вибірки</a:t>
            </a:r>
            <a:endParaRPr lang="ru-RU" sz="3600"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381000" y="1066800"/>
            <a:ext cx="11125200" cy="5486400"/>
          </a:xfrm>
        </p:spPr>
        <p:txBody>
          <a:bodyPr>
            <a:noAutofit/>
          </a:bodyPr>
          <a:lstStyle/>
          <a:p>
            <a:pPr algn="just"/>
            <a:r>
              <a:rPr lang="uk-UA" sz="2400" b="1" dirty="0" smtClean="0"/>
              <a:t>До другої групи невипадкових, цілеспрямованих вибірок не застосовуються правила і закони теорії ймовірності.</a:t>
            </a:r>
            <a:endParaRPr lang="ru-RU" sz="2400" dirty="0" smtClean="0"/>
          </a:p>
          <a:p>
            <a:pPr algn="just"/>
            <a:r>
              <a:rPr lang="uk-UA" sz="2400" dirty="0" smtClean="0"/>
              <a:t>До даної групи належать методи відбору, які не ґрунтуються на принципі рівності шансів кожної одиниці генеральної сукупності потрапити у вибіркову. </a:t>
            </a:r>
          </a:p>
          <a:p>
            <a:pPr algn="just"/>
            <a:r>
              <a:rPr lang="uk-UA" sz="2400" dirty="0" smtClean="0"/>
              <a:t>Умови відбору в вибірках цього типу визначаються дослідником, виходячи з різних міркувань, серед яких часто велику роль відіграють суб'єктивні.</a:t>
            </a:r>
            <a:endParaRPr lang="ru-RU" sz="2400" dirty="0" smtClean="0"/>
          </a:p>
          <a:p>
            <a:pPr algn="just"/>
            <a:r>
              <a:rPr lang="uk-UA" sz="2400" dirty="0" smtClean="0"/>
              <a:t>Основні фактори, які визначають природу невипадкового відбору, - а) готовність дослідника мати справу з максимально доступним для нього числом одиниць генеральної сукупності (фактор доступності); б) прагнення максимально гарантувати потрапляння до вибірки тих одиниць, які мають певні властивості (фактор доцільності).</a:t>
            </a:r>
            <a:endParaRPr lang="ru-RU" sz="2400" dirty="0" smtClean="0"/>
          </a:p>
          <a:p>
            <a:pPr algn="just"/>
            <a:r>
              <a:rPr lang="uk-UA" sz="2400" dirty="0" smtClean="0"/>
              <a:t>Перший фактор означає, що соціолог готовий змиритися з тим, що рішення про попадання у вибірку належить респонденту. Другий фактор означає, що це рішення належить саме йому.</a:t>
            </a:r>
            <a:endParaRPr lang="ru-RU" sz="24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28600"/>
            <a:ext cx="10972800" cy="685800"/>
          </a:xfrm>
        </p:spPr>
        <p:txBody>
          <a:bodyPr>
            <a:normAutofit/>
          </a:bodyPr>
          <a:lstStyle/>
          <a:p>
            <a:pPr lvl="0"/>
            <a:r>
              <a:rPr lang="uk-UA" sz="3600" b="1" dirty="0" smtClean="0">
                <a:effectLst>
                  <a:outerShdw blurRad="38100" dist="38100" dir="2700000" algn="tl">
                    <a:srgbClr val="000000">
                      <a:alpha val="43137"/>
                    </a:srgbClr>
                  </a:outerShdw>
                </a:effectLst>
              </a:rPr>
              <a:t>Основні методи побудови вибірки</a:t>
            </a:r>
            <a:endParaRPr lang="ru-RU" sz="3600"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381000" y="1066800"/>
            <a:ext cx="11125200" cy="5486400"/>
          </a:xfrm>
        </p:spPr>
        <p:txBody>
          <a:bodyPr>
            <a:noAutofit/>
          </a:bodyPr>
          <a:lstStyle/>
          <a:p>
            <a:pPr algn="just"/>
            <a:r>
              <a:rPr lang="uk-UA" sz="2400" dirty="0" smtClean="0"/>
              <a:t>До такого класу вибірок відносяться стихійна вибірка (першого зустрічного); вибірка основного масиву, при якій </a:t>
            </a:r>
            <a:r>
              <a:rPr lang="uk-UA" sz="2400" dirty="0" err="1" smtClean="0"/>
              <a:t>опитується</a:t>
            </a:r>
            <a:r>
              <a:rPr lang="uk-UA" sz="2400" dirty="0" smtClean="0"/>
              <a:t> 60-70% генеральної сукупності; квотна вибірка, метод «снігової грудки (кулі)» і т.д.</a:t>
            </a:r>
            <a:endParaRPr lang="ru-RU" sz="2400" dirty="0" smtClean="0"/>
          </a:p>
          <a:p>
            <a:pPr algn="just"/>
            <a:r>
              <a:rPr lang="uk-UA" sz="2400" dirty="0" smtClean="0"/>
              <a:t>Серед невипадкових цілеспрямованих вибірок </a:t>
            </a:r>
            <a:r>
              <a:rPr lang="uk-UA" sz="2400" b="1" u="sng" dirty="0" smtClean="0"/>
              <a:t>квотна </a:t>
            </a:r>
            <a:r>
              <a:rPr lang="uk-UA" sz="2400" dirty="0" smtClean="0"/>
              <a:t>на сьогоднішній день є найбільш популярною в опитуваннях громадської думки. Для формування квотної вибірки треба знати параметри генеральної сукупності з потрібних для нас ознак. Всі дані про будь-якій ознаці називаються квотою, а їх окреме числове значення - параметром квоти. При такому типі вибірки респонденти вибираються цілеспрямовано, з дотриманням параметрів квот. Число ознак, дані про яких вибираються в якості квот, зазвичай не перевищує чотирьох.</a:t>
            </a:r>
            <a:endParaRPr lang="ru-RU" sz="24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28600"/>
            <a:ext cx="10972800" cy="685800"/>
          </a:xfrm>
        </p:spPr>
        <p:txBody>
          <a:bodyPr>
            <a:normAutofit/>
          </a:bodyPr>
          <a:lstStyle/>
          <a:p>
            <a:pPr lvl="0"/>
            <a:r>
              <a:rPr lang="uk-UA" sz="3600" b="1" dirty="0" smtClean="0">
                <a:effectLst>
                  <a:outerShdw blurRad="38100" dist="38100" dir="2700000" algn="tl">
                    <a:srgbClr val="000000">
                      <a:alpha val="43137"/>
                    </a:srgbClr>
                  </a:outerShdw>
                </a:effectLst>
              </a:rPr>
              <a:t>Основні методи побудови вибірки</a:t>
            </a:r>
            <a:endParaRPr lang="ru-RU" sz="3600"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381000" y="1066800"/>
            <a:ext cx="11125200" cy="5486400"/>
          </a:xfrm>
        </p:spPr>
        <p:txBody>
          <a:bodyPr>
            <a:noAutofit/>
          </a:bodyPr>
          <a:lstStyle/>
          <a:p>
            <a:pPr algn="just"/>
            <a:r>
              <a:rPr lang="uk-UA" sz="2400" b="1" u="sng" dirty="0" smtClean="0"/>
              <a:t>Метод «снігової кулі»</a:t>
            </a:r>
            <a:r>
              <a:rPr lang="uk-UA" sz="2400" dirty="0" smtClean="0"/>
              <a:t> різновид експертної вибірки, при якому респонденти (вони ж виступають в ролі експертів-інформантів) повідомляють імена інших потенційних респондентів, які володіють необхідними характеристиками, таким чином розмір </a:t>
            </a:r>
            <a:r>
              <a:rPr lang="uk-UA" sz="2400" dirty="0" err="1" smtClean="0"/>
              <a:t>вибірки-«кулі</a:t>
            </a:r>
            <a:r>
              <a:rPr lang="uk-UA" sz="2400" dirty="0" smtClean="0"/>
              <a:t>» зростає доти, доки імена не починають повторюватись. Цінність цього методу особливо велика, коли необхідна участь «рідкісних одиниць» (наприклад, </a:t>
            </a:r>
            <a:r>
              <a:rPr lang="ru-RU" sz="2400" dirty="0" err="1" smtClean="0"/>
              <a:t>експерт</a:t>
            </a:r>
            <a:r>
              <a:rPr lang="uk-UA" sz="2400" dirty="0" err="1" smtClean="0"/>
              <a:t>ів</a:t>
            </a:r>
            <a:r>
              <a:rPr lang="uk-UA" sz="2400" dirty="0" smtClean="0"/>
              <a:t> з дуже вузькою спеціалізацією).</a:t>
            </a:r>
            <a:endParaRPr lang="ru-RU"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28600"/>
            <a:ext cx="10972800" cy="685800"/>
          </a:xfrm>
        </p:spPr>
        <p:txBody>
          <a:bodyPr>
            <a:normAutofit/>
          </a:bodyPr>
          <a:lstStyle/>
          <a:p>
            <a:pPr lvl="0"/>
            <a:r>
              <a:rPr lang="uk-UA" sz="3600" b="1" dirty="0" smtClean="0">
                <a:effectLst>
                  <a:outerShdw blurRad="38100" dist="38100" dir="2700000" algn="tl">
                    <a:srgbClr val="000000">
                      <a:alpha val="43137"/>
                    </a:srgbClr>
                  </a:outerShdw>
                </a:effectLst>
              </a:rPr>
              <a:t>Уточнення об’єкту дослідження</a:t>
            </a:r>
            <a:endParaRPr lang="ru-RU" sz="3600"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381000" y="990600"/>
            <a:ext cx="11506200" cy="5638800"/>
          </a:xfrm>
        </p:spPr>
        <p:txBody>
          <a:bodyPr>
            <a:noAutofit/>
          </a:bodyPr>
          <a:lstStyle/>
          <a:p>
            <a:pPr algn="just"/>
            <a:r>
              <a:rPr lang="uk-UA" sz="2400" dirty="0" smtClean="0"/>
              <a:t>Ці спільноти можуть бути як малими (студентська група, працівники малого підприємства, сім’я і т.д.) так і дуже великими (молодь, користувачі соціальних мереж, громадяни країни). </a:t>
            </a:r>
          </a:p>
          <a:p>
            <a:pPr algn="just"/>
            <a:r>
              <a:rPr lang="uk-UA" sz="2400" dirty="0" smtClean="0"/>
              <a:t>Коли об’єктом виступає мала за об’ємом соціальна група ї її можна дослідити повністю, говорять про суцільне дослідження, але коли соціолог вивчає більші соціальні спільноти їх досить важко охопити, бо організація і проведення суцільного обстеження в даному випадку буде пов’язана з великими матеріальними витратами, тому в таких випадках використовують вибіркові дослідження.</a:t>
            </a:r>
          </a:p>
          <a:p>
            <a:pPr algn="just"/>
            <a:r>
              <a:rPr lang="uk-UA" sz="2400" dirty="0" smtClean="0"/>
              <a:t>Тож більшість соціологічних досліджень мають вибірковий характер. Це пов'язано, перш за все, з тим, що економічні і тимчасові обмеження не дозволяють проводити суцільні дослідження. Але навіть в тих випадках, коли суцільне дослідження практично може бути реалізоване, часто рентабельніше проводити вибіркове.</a:t>
            </a:r>
            <a:endParaRPr lang="ru-RU" sz="24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28600"/>
            <a:ext cx="10972800" cy="685800"/>
          </a:xfrm>
        </p:spPr>
        <p:txBody>
          <a:bodyPr>
            <a:normAutofit/>
          </a:bodyPr>
          <a:lstStyle/>
          <a:p>
            <a:pPr lvl="0"/>
            <a:r>
              <a:rPr lang="uk-UA" sz="3600" b="1" dirty="0" smtClean="0">
                <a:effectLst>
                  <a:outerShdw blurRad="38100" dist="38100" dir="2700000" algn="tl">
                    <a:srgbClr val="000000">
                      <a:alpha val="43137"/>
                    </a:srgbClr>
                  </a:outerShdw>
                </a:effectLst>
              </a:rPr>
              <a:t>Уточнення об’єкту дослідження</a:t>
            </a:r>
            <a:endParaRPr lang="ru-RU" sz="3600"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381000" y="990600"/>
            <a:ext cx="11506200" cy="5638800"/>
          </a:xfrm>
        </p:spPr>
        <p:txBody>
          <a:bodyPr>
            <a:noAutofit/>
          </a:bodyPr>
          <a:lstStyle/>
          <a:p>
            <a:pPr algn="just"/>
            <a:r>
              <a:rPr lang="uk-UA" sz="2400" dirty="0" smtClean="0"/>
              <a:t>У переважній більшості випадків </a:t>
            </a:r>
            <a:r>
              <a:rPr lang="uk-UA" sz="2400" b="1" u="sng" dirty="0" smtClean="0"/>
              <a:t>соціолог використовує той чи інший спосіб виділення з великої сукупності явищ і об'єктів вивчення деяку їх частину </a:t>
            </a:r>
            <a:r>
              <a:rPr lang="uk-UA" sz="2400" b="1" dirty="0" smtClean="0"/>
              <a:t>в надії, що </a:t>
            </a:r>
            <a:r>
              <a:rPr lang="uk-UA" sz="2400" b="1" u="sng" dirty="0" smtClean="0"/>
              <a:t>на цій вибіркової сукупності можуть бути виявлені властивості об'єкта дослідження в цілому</a:t>
            </a:r>
            <a:r>
              <a:rPr lang="uk-UA" sz="2400" b="1" dirty="0" smtClean="0"/>
              <a:t>, і він зможе поширити свої висновки на всіх носіїв проблеми. </a:t>
            </a:r>
          </a:p>
          <a:p>
            <a:pPr algn="just"/>
            <a:r>
              <a:rPr lang="uk-UA" sz="2400" dirty="0" smtClean="0"/>
              <a:t>Тому від того як в програмі визначається і уточнюється об’єкт дослідження, яким методом користується соціолог, щоб визначити ту частину соціальної спільноти яку він буде безпосередньо досліджувати залежить кінцевий результат.</a:t>
            </a:r>
            <a:endParaRPr lang="ru-RU"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28600"/>
            <a:ext cx="10972800" cy="685800"/>
          </a:xfrm>
        </p:spPr>
        <p:txBody>
          <a:bodyPr>
            <a:normAutofit/>
          </a:bodyPr>
          <a:lstStyle/>
          <a:p>
            <a:pPr lvl="0"/>
            <a:r>
              <a:rPr lang="uk-UA" sz="3600" b="1" dirty="0" smtClean="0">
                <a:effectLst>
                  <a:outerShdw blurRad="38100" dist="38100" dir="2700000" algn="tl">
                    <a:srgbClr val="000000">
                      <a:alpha val="43137"/>
                    </a:srgbClr>
                  </a:outerShdw>
                </a:effectLst>
              </a:rPr>
              <a:t>Уточнення об’єкту дослідження</a:t>
            </a:r>
            <a:endParaRPr lang="ru-RU" sz="3600"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381000" y="1600200"/>
            <a:ext cx="11506200" cy="5029200"/>
          </a:xfrm>
        </p:spPr>
        <p:txBody>
          <a:bodyPr>
            <a:noAutofit/>
          </a:bodyPr>
          <a:lstStyle/>
          <a:p>
            <a:pPr algn="just"/>
            <a:r>
              <a:rPr lang="uk-UA" b="1" dirty="0" smtClean="0"/>
              <a:t>Отже спочатку соціологу потрібно уточнити об’єкт дослідження, а саме визначити ту соціальну спільноту, що є носієм проблеми та на яку він зможе поширити результати дослідження – це і буде </a:t>
            </a:r>
            <a:r>
              <a:rPr lang="uk-UA" b="1" u="sng" dirty="0" smtClean="0"/>
              <a:t>«генеральна сукупність».</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28600"/>
            <a:ext cx="10972800" cy="685800"/>
          </a:xfrm>
        </p:spPr>
        <p:txBody>
          <a:bodyPr>
            <a:normAutofit/>
          </a:bodyPr>
          <a:lstStyle/>
          <a:p>
            <a:pPr lvl="0"/>
            <a:r>
              <a:rPr lang="uk-UA" sz="3600" b="1" dirty="0" smtClean="0">
                <a:effectLst>
                  <a:outerShdw blurRad="38100" dist="38100" dir="2700000" algn="tl">
                    <a:srgbClr val="000000">
                      <a:alpha val="43137"/>
                    </a:srgbClr>
                  </a:outerShdw>
                </a:effectLst>
              </a:rPr>
              <a:t>Поняття генеральної та вибіркової сукупності</a:t>
            </a:r>
            <a:endParaRPr lang="ru-RU" sz="3600"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381000" y="1066800"/>
            <a:ext cx="11506200" cy="5562600"/>
          </a:xfrm>
        </p:spPr>
        <p:txBody>
          <a:bodyPr>
            <a:noAutofit/>
          </a:bodyPr>
          <a:lstStyle/>
          <a:p>
            <a:pPr algn="just"/>
            <a:r>
              <a:rPr lang="uk-UA" b="1" u="sng" dirty="0" smtClean="0"/>
              <a:t>Всі члени групи, що цікавить дослідника складають генеральну сукупність</a:t>
            </a:r>
            <a:r>
              <a:rPr lang="uk-UA" dirty="0" smtClean="0"/>
              <a:t>, а </a:t>
            </a:r>
            <a:r>
              <a:rPr lang="uk-UA" b="1" u="sng" dirty="0" smtClean="0"/>
              <a:t>«вибірка»</a:t>
            </a:r>
            <a:r>
              <a:rPr lang="uk-UA" dirty="0" smtClean="0"/>
              <a:t> - </a:t>
            </a:r>
            <a:r>
              <a:rPr lang="uk-UA" b="1" u="sng" dirty="0" smtClean="0"/>
              <a:t>це певна частина (певна кількість) елементів генеральної сукупності, відібраних по чітко заданому правилу, що дозволяє робити більш-менш точні висновки щодо сукупності в цілому. </a:t>
            </a:r>
          </a:p>
          <a:p>
            <a:pPr algn="just"/>
            <a:r>
              <a:rPr lang="uk-UA" dirty="0" smtClean="0"/>
              <a:t>Навіщо потрібно будувати вибірки? </a:t>
            </a:r>
          </a:p>
          <a:p>
            <a:pPr algn="just"/>
            <a:r>
              <a:rPr lang="uk-UA" dirty="0" smtClean="0"/>
              <a:t>Перш за все, з практичних міркувань, так як вибірка економить сили і ресурси дослідників. </a:t>
            </a:r>
            <a:r>
              <a:rPr lang="uk-UA" b="1" u="sng" dirty="0" smtClean="0"/>
              <a:t>Вибірку</a:t>
            </a:r>
            <a:r>
              <a:rPr lang="uk-UA" b="1" dirty="0" smtClean="0"/>
              <a:t> також можна назвати </a:t>
            </a:r>
            <a:r>
              <a:rPr lang="uk-UA" b="1" dirty="0" err="1" smtClean="0"/>
              <a:t>мікромоделлю</a:t>
            </a:r>
            <a:r>
              <a:rPr lang="uk-UA" b="1" dirty="0" smtClean="0"/>
              <a:t> генеральної сукупності, яка служить одним з найбільш економних засобів для перевірки припущень або гіпотез.</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28600"/>
            <a:ext cx="10972800" cy="685800"/>
          </a:xfrm>
        </p:spPr>
        <p:txBody>
          <a:bodyPr>
            <a:normAutofit/>
          </a:bodyPr>
          <a:lstStyle/>
          <a:p>
            <a:pPr lvl="0"/>
            <a:r>
              <a:rPr lang="uk-UA" sz="3600" b="1" dirty="0" smtClean="0">
                <a:effectLst>
                  <a:outerShdw blurRad="38100" dist="38100" dir="2700000" algn="tl">
                    <a:srgbClr val="000000">
                      <a:alpha val="43137"/>
                    </a:srgbClr>
                  </a:outerShdw>
                </a:effectLst>
              </a:rPr>
              <a:t>Поняття генеральної та вибіркової сукупності</a:t>
            </a:r>
            <a:endParaRPr lang="ru-RU" sz="3600" dirty="0">
              <a:effectLst>
                <a:outerShdw blurRad="38100" dist="38100" dir="2700000" algn="tl">
                  <a:srgbClr val="000000">
                    <a:alpha val="43137"/>
                  </a:srgbClr>
                </a:outerShdw>
              </a:effectLst>
            </a:endParaRPr>
          </a:p>
        </p:txBody>
      </p:sp>
      <p:pic>
        <p:nvPicPr>
          <p:cNvPr id="4" name="Місце для вмісту 3"/>
          <p:cNvPicPr>
            <a:picLocks noGrp="1" noChangeAspect="1"/>
          </p:cNvPicPr>
          <p:nvPr>
            <p:ph idx="1"/>
          </p:nvPr>
        </p:nvPicPr>
        <p:blipFill>
          <a:blip r:embed="rId2"/>
          <a:stretch>
            <a:fillRect/>
          </a:stretch>
        </p:blipFill>
        <p:spPr>
          <a:xfrm>
            <a:off x="1985962" y="1667669"/>
            <a:ext cx="8220075" cy="4391025"/>
          </a:xfrm>
          <a:prstGeom prst="rect">
            <a:avLst/>
          </a:prstGeom>
        </p:spPr>
      </p:pic>
      <p:sp>
        <p:nvSpPr>
          <p:cNvPr id="6" name="TextBox 5"/>
          <p:cNvSpPr txBox="1"/>
          <p:nvPr/>
        </p:nvSpPr>
        <p:spPr>
          <a:xfrm>
            <a:off x="2667000" y="1219200"/>
            <a:ext cx="2590800" cy="369332"/>
          </a:xfrm>
          <a:prstGeom prst="rect">
            <a:avLst/>
          </a:prstGeom>
          <a:noFill/>
        </p:spPr>
        <p:txBody>
          <a:bodyPr wrap="square" rtlCol="0">
            <a:spAutoFit/>
          </a:bodyPr>
          <a:lstStyle/>
          <a:p>
            <a:pPr algn="ctr"/>
            <a:r>
              <a:rPr lang="uk-UA" dirty="0" smtClean="0"/>
              <a:t>Генеральна сукупність</a:t>
            </a:r>
            <a:endParaRPr lang="uk-UA" dirty="0"/>
          </a:p>
        </p:txBody>
      </p:sp>
      <p:sp>
        <p:nvSpPr>
          <p:cNvPr id="8" name="TextBox 7"/>
          <p:cNvSpPr txBox="1"/>
          <p:nvPr/>
        </p:nvSpPr>
        <p:spPr>
          <a:xfrm>
            <a:off x="7772400" y="1298337"/>
            <a:ext cx="2590800" cy="369332"/>
          </a:xfrm>
          <a:prstGeom prst="rect">
            <a:avLst/>
          </a:prstGeom>
          <a:noFill/>
        </p:spPr>
        <p:txBody>
          <a:bodyPr wrap="square" rtlCol="0">
            <a:spAutoFit/>
          </a:bodyPr>
          <a:lstStyle/>
          <a:p>
            <a:pPr algn="ctr"/>
            <a:r>
              <a:rPr lang="uk-UA" dirty="0" smtClean="0"/>
              <a:t>Вибірка</a:t>
            </a:r>
            <a:endParaRPr lang="uk-U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28600"/>
            <a:ext cx="10972800" cy="685800"/>
          </a:xfrm>
        </p:spPr>
        <p:txBody>
          <a:bodyPr>
            <a:normAutofit/>
          </a:bodyPr>
          <a:lstStyle/>
          <a:p>
            <a:pPr lvl="0"/>
            <a:r>
              <a:rPr lang="uk-UA" sz="3600" b="1" dirty="0" smtClean="0">
                <a:effectLst>
                  <a:outerShdw blurRad="38100" dist="38100" dir="2700000" algn="tl">
                    <a:srgbClr val="000000">
                      <a:alpha val="43137"/>
                    </a:srgbClr>
                  </a:outerShdw>
                </a:effectLst>
              </a:rPr>
              <a:t>Репрезентативність вибірки</a:t>
            </a:r>
            <a:endParaRPr lang="ru-RU" sz="3600"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381000" y="1066800"/>
            <a:ext cx="11506200" cy="5562600"/>
          </a:xfrm>
        </p:spPr>
        <p:txBody>
          <a:bodyPr>
            <a:noAutofit/>
          </a:bodyPr>
          <a:lstStyle/>
          <a:p>
            <a:pPr algn="just"/>
            <a:r>
              <a:rPr lang="uk-UA" dirty="0" smtClean="0"/>
              <a:t>Однією з найважливіших вимог до вибірки є вимога репрезентативності. </a:t>
            </a:r>
          </a:p>
          <a:p>
            <a:pPr algn="just"/>
            <a:r>
              <a:rPr lang="uk-UA" b="1" u="sng" dirty="0" smtClean="0"/>
              <a:t>Репрезентативність</a:t>
            </a:r>
            <a:r>
              <a:rPr lang="uk-UA" b="1" dirty="0" smtClean="0"/>
              <a:t> - здатність вибіркової сукупності за виділеними параметрами (критеріями) відтворювати характеристики генеральної сукупності.</a:t>
            </a:r>
            <a:r>
              <a:rPr lang="uk-UA" dirty="0" smtClean="0"/>
              <a:t> </a:t>
            </a:r>
          </a:p>
          <a:p>
            <a:pPr algn="just"/>
            <a:r>
              <a:rPr lang="uk-UA" dirty="0" smtClean="0"/>
              <a:t>Однак абсолютно репрезентативну вибірку яка б повністю збігалась з генеральною сукупністю забезпечити неможливо (завжди будуть певні відхилення, або фактори, що не були враховані), тому </a:t>
            </a:r>
            <a:r>
              <a:rPr lang="uk-UA" b="1" u="sng" dirty="0" smtClean="0"/>
              <a:t>слід гарантувати репрезентативність по основних параметрах, що будуть важливі для подальшого аналізу даних.</a:t>
            </a:r>
            <a:endParaRPr lang="ru-RU" u="sng" dirty="0"/>
          </a:p>
        </p:txBody>
      </p:sp>
    </p:spTree>
  </p:cSld>
  <p:clrMapOvr>
    <a:masterClrMapping/>
  </p:clrMapOvr>
</p:sld>
</file>

<file path=ppt/theme/theme1.xml><?xml version="1.0" encoding="utf-8"?>
<a:theme xmlns:a="http://schemas.openxmlformats.org/drawingml/2006/main" name="Тема Office">
  <a:themeElements>
    <a:clrScheme name="Яркая">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606</TotalTime>
  <Words>2844</Words>
  <Application>Microsoft Office PowerPoint</Application>
  <PresentationFormat>Широкий екран</PresentationFormat>
  <Paragraphs>146</Paragraphs>
  <Slides>32</Slides>
  <Notes>0</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32</vt:i4>
      </vt:variant>
    </vt:vector>
  </HeadingPairs>
  <TitlesOfParts>
    <vt:vector size="36" baseType="lpstr">
      <vt:lpstr>Arial</vt:lpstr>
      <vt:lpstr>Calibri</vt:lpstr>
      <vt:lpstr>Times New Roman</vt:lpstr>
      <vt:lpstr>Тема Office</vt:lpstr>
      <vt:lpstr>Тема:  Методична частина програми соціологічного дослідження (Ч.1. Уточнення об’єкту дослідження (генеральна і вибіркова сукупність).</vt:lpstr>
      <vt:lpstr>Методична частина програми соціологічного дослідження</vt:lpstr>
      <vt:lpstr>Уточнення об’єкту дослідження</vt:lpstr>
      <vt:lpstr>Уточнення об’єкту дослідження</vt:lpstr>
      <vt:lpstr>Уточнення об’єкту дослідження</vt:lpstr>
      <vt:lpstr>Уточнення об’єкту дослідження</vt:lpstr>
      <vt:lpstr>Поняття генеральної та вибіркової сукупності</vt:lpstr>
      <vt:lpstr>Поняття генеральної та вибіркової сукупності</vt:lpstr>
      <vt:lpstr>Репрезентативність вибірки</vt:lpstr>
      <vt:lpstr>Репрезентативність вибірки</vt:lpstr>
      <vt:lpstr>Репрезентативність вибірки</vt:lpstr>
      <vt:lpstr>Репрезентативність вибірки</vt:lpstr>
      <vt:lpstr>Об’єм та похибка вибірки</vt:lpstr>
      <vt:lpstr>Об’єм та похибка вибірки</vt:lpstr>
      <vt:lpstr>Об’єм та похибка вибірки</vt:lpstr>
      <vt:lpstr>Об’єм та похибка вибірки</vt:lpstr>
      <vt:lpstr>Об’єм та похибка вибірки</vt:lpstr>
      <vt:lpstr>Об’єм та похибка вибірки</vt:lpstr>
      <vt:lpstr>Об’єм та похибка вибірки</vt:lpstr>
      <vt:lpstr>Об’єм та похибка вибірки</vt:lpstr>
      <vt:lpstr>Об’єм та похибка вибірки</vt:lpstr>
      <vt:lpstr>Основні методи побудови вибірки</vt:lpstr>
      <vt:lpstr>Основні методи побудови вибірки</vt:lpstr>
      <vt:lpstr>Основні методи побудови вибірки</vt:lpstr>
      <vt:lpstr>Основні методи побудови вибірки</vt:lpstr>
      <vt:lpstr>Основні методи побудови вибірки</vt:lpstr>
      <vt:lpstr>Основні методи побудови вибірки</vt:lpstr>
      <vt:lpstr>Основні методи побудови вибірки</vt:lpstr>
      <vt:lpstr>Основні методи побудови вибірки</vt:lpstr>
      <vt:lpstr>Основні методи побудови вибірки</vt:lpstr>
      <vt:lpstr>Основні методи побудови вибірки</vt:lpstr>
      <vt:lpstr>Основні методи побудови вибірки</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«Особливості методів в кількісній і якісній стратегїї дослідження»</dc:title>
  <dc:creator>Гойда Анна</dc:creator>
  <cp:lastModifiedBy>Taisiia</cp:lastModifiedBy>
  <cp:revision>19</cp:revision>
  <dcterms:created xsi:type="dcterms:W3CDTF">2020-10-05T19:12:53Z</dcterms:created>
  <dcterms:modified xsi:type="dcterms:W3CDTF">2024-04-01T15:26:21Z</dcterms:modified>
</cp:coreProperties>
</file>