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89" r:id="rId13"/>
    <p:sldId id="285" r:id="rId14"/>
    <p:sldId id="266" r:id="rId15"/>
    <p:sldId id="286" r:id="rId16"/>
    <p:sldId id="267" r:id="rId17"/>
    <p:sldId id="29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1" r:id="rId33"/>
    <p:sldId id="282" r:id="rId34"/>
    <p:sldId id="283" r:id="rId35"/>
    <p:sldId id="284" r:id="rId36"/>
    <p:sldId id="287" r:id="rId37"/>
    <p:sldId id="296" r:id="rId38"/>
    <p:sldId id="297" r:id="rId39"/>
    <p:sldId id="292" r:id="rId40"/>
    <p:sldId id="293" r:id="rId41"/>
    <p:sldId id="294" r:id="rId42"/>
    <p:sldId id="295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1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9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5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6786-D6D9-4AC7-A5BF-B92645FCB076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C0CA-4D8B-420E-B387-386452989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4157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Segoe Print" panose="02000600000000000000" pitchFamily="2" charset="0"/>
              </a:rPr>
              <a:t>БІОІНДИКАЦІЯ НА РІЗНИХ РІВНЯХ ОРГАНІЗАЦІЇ ЖИВОГО. </a:t>
            </a:r>
            <a:br>
              <a:rPr lang="uk-UA" sz="4000" b="1" dirty="0">
                <a:latin typeface="Segoe Print" panose="02000600000000000000" pitchFamily="2" charset="0"/>
              </a:rPr>
            </a:br>
            <a:r>
              <a:rPr lang="uk-UA" sz="4000" b="1" dirty="0">
                <a:latin typeface="Segoe Print" panose="02000600000000000000" pitchFamily="2" charset="0"/>
              </a:rPr>
              <a:t>МОЛЕКУЛЯРНИЙ ТА КЛІТИННИЙ РІВЕНЬ</a:t>
            </a:r>
            <a:endParaRPr lang="ru-RU" sz="40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8291" y="4580113"/>
            <a:ext cx="9144000" cy="1019432"/>
          </a:xfrm>
        </p:spPr>
        <p:txBody>
          <a:bodyPr/>
          <a:lstStyle/>
          <a:p>
            <a:r>
              <a:rPr lang="uk-UA" b="1" dirty="0"/>
              <a:t>ТЕМА 4</a:t>
            </a:r>
            <a:endParaRPr lang="ru-RU" dirty="0"/>
          </a:p>
        </p:txBody>
      </p:sp>
      <p:pic>
        <p:nvPicPr>
          <p:cNvPr id="1026" name="Picture 2" descr="Розробки уроків до теми &quot;Клітинний рівень організації життя&quot; (10 кл.) »  Сайт вчителя біології Павленко Тетяни Іванівни">
            <a:extLst>
              <a:ext uri="{FF2B5EF4-FFF2-40B4-BE49-F238E27FC236}">
                <a16:creationId xmlns:a16="http://schemas.microsoft.com/office/drawing/2014/main" id="{23404873-2618-4275-AA6A-313ED82D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91" y="4093482"/>
            <a:ext cx="3071526" cy="23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5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453" y="1089898"/>
            <a:ext cx="665996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Біоіндикаційні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ознаки молекулярного рівня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4490" marR="1905" indent="-342900" algn="just">
              <a:spcBef>
                <a:spcPts val="30"/>
              </a:spcBef>
              <a:spcAft>
                <a:spcPts val="0"/>
              </a:spcAft>
              <a:buAutoNum type="arabicPeriod"/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 (кількість) ферментів, пігментів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64490" marR="1905" indent="-342900" algn="just">
              <a:spcBef>
                <a:spcPts val="30"/>
              </a:spcBef>
              <a:spcAft>
                <a:spcPts val="0"/>
              </a:spcAft>
              <a:buAutoNum type="arabicPeriod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хлорофіл – у якості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біоіндикаторної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ознаки у рослин використовують зменшення вмісту хлорофілу,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хлорофілів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і б,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змісту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феофітіну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вмісту зелених пігментів у листах може відбуватися внаслідок руйнування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хлорофілів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перетворення їх 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феофітіни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впливом стресорів, що впливають на ферменти, які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каталізують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утворення цього пігменту;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співвідношення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каротіноїдів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 листі і хвої, що потрапили під дію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фотоокислювачів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(фотохімічного смогу) і викидів двоокису сірки, вміст лютеїну підвищується, а β-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каротіну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знижується;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6" name="Picture 6" descr="БеркоШко: Хлорофіл і кольори">
            <a:extLst>
              <a:ext uri="{FF2B5EF4-FFF2-40B4-BE49-F238E27FC236}">
                <a16:creationId xmlns:a16="http://schemas.microsoft.com/office/drawing/2014/main" id="{56ECFEA9-56F7-4FFA-9985-192BBA9D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10" y="968808"/>
            <a:ext cx="4394634" cy="29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8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кція 9 розділ ФОТОСИНТЕЗ Пластидні пігменти структура і">
            <a:extLst>
              <a:ext uri="{FF2B5EF4-FFF2-40B4-BE49-F238E27FC236}">
                <a16:creationId xmlns:a16="http://schemas.microsoft.com/office/drawing/2014/main" id="{A08C3247-6132-40EB-8E8C-240E590C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12" y="341747"/>
            <a:ext cx="8595975" cy="64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6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00B2E-B33F-4756-9E76-B0775EAD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429779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uk-UA" sz="1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хлорофілу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складається з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порфінової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«головки» й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фітольного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«хвоста». При цьому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порфінова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частина молекули знаходиться на поверхні мембрани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тилакоїду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пов'язана із білками, а жиророзчинний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фітольний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ланцюг занурений у ліпідний шар. Хлорофіл представляє собою складний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дикарбонової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хлорофіліну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якої одна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карбоксильна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група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етерифікована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залишком метилового спирту, а друга — залишком спирту </a:t>
            </a:r>
            <a:r>
              <a:rPr lang="uk-UA" sz="18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фітолу</a:t>
            </a:r>
            <a:r>
              <a:rPr lang="uk-UA" sz="1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E2505C3-7974-4037-B163-F2595E9AF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04250"/>
              </p:ext>
            </p:extLst>
          </p:nvPr>
        </p:nvGraphicFramePr>
        <p:xfrm>
          <a:off x="838200" y="1825625"/>
          <a:ext cx="10515596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120601306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85536597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79455936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36125421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0400522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80480988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86451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uk-UA">
                          <a:effectLst/>
                        </a:rPr>
                      </a:br>
                      <a:r>
                        <a:rPr lang="uk-UA">
                          <a:effectLst/>
                        </a:rPr>
                        <a:t>Хлорофіл </a:t>
                      </a:r>
                      <a:r>
                        <a:rPr lang="en-US" i="1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Хлорофіл </a:t>
                      </a:r>
                      <a:r>
                        <a:rPr lang="en-US" i="1">
                          <a:effectLst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Хлорофіл </a:t>
                      </a:r>
                      <a:r>
                        <a:rPr lang="en-US" i="1">
                          <a:effectLst/>
                        </a:rPr>
                        <a:t>c1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Хлорофіл </a:t>
                      </a:r>
                      <a:r>
                        <a:rPr lang="en-US" i="1">
                          <a:effectLst/>
                        </a:rPr>
                        <a:t>c2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effectLst/>
                        </a:rPr>
                        <a:t>Хлорофіл </a:t>
                      </a:r>
                      <a:r>
                        <a:rPr lang="en-US" i="1">
                          <a:effectLst/>
                        </a:rPr>
                        <a:t>d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effectLst/>
                        </a:rPr>
                        <a:t>Хлорофіл </a:t>
                      </a:r>
                      <a:r>
                        <a:rPr lang="en-US" i="1" dirty="0">
                          <a:effectLst/>
                        </a:rPr>
                        <a:t>f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14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Молекулярна формула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55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72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5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55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70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6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35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30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5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35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28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5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54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70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6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55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70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6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4</a:t>
                      </a:r>
                      <a:r>
                        <a:rPr lang="en-US">
                          <a:effectLst/>
                        </a:rPr>
                        <a:t>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55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C2 </a:t>
                      </a:r>
                      <a:r>
                        <a:rPr lang="uk-UA">
                          <a:effectLst/>
                        </a:rPr>
                        <a:t>група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36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C3 </a:t>
                      </a:r>
                      <a:r>
                        <a:rPr lang="uk-UA">
                          <a:effectLst/>
                        </a:rPr>
                        <a:t>група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98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C7 </a:t>
                      </a:r>
                      <a:r>
                        <a:rPr lang="uk-UA">
                          <a:effectLst/>
                        </a:rPr>
                        <a:t>група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23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C8 </a:t>
                      </a:r>
                      <a:r>
                        <a:rPr lang="uk-UA">
                          <a:effectLst/>
                        </a:rPr>
                        <a:t>група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01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C17 </a:t>
                      </a:r>
                      <a:r>
                        <a:rPr lang="uk-UA">
                          <a:effectLst/>
                        </a:rPr>
                        <a:t>група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COO-Phytyl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COO-Phytyl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-CH=CHCOOH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-CH=CHCOOH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COO-Phytyl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CH</a:t>
                      </a:r>
                      <a:r>
                        <a:rPr lang="en-US" baseline="-25000">
                          <a:effectLst/>
                        </a:rPr>
                        <a:t>2</a:t>
                      </a:r>
                      <a:r>
                        <a:rPr lang="en-US">
                          <a:effectLst/>
                        </a:rPr>
                        <a:t>COO-Phytyl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63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C17-C18 </a:t>
                      </a:r>
                      <a:r>
                        <a:rPr lang="uk-UA">
                          <a:effectLst/>
                        </a:rPr>
                        <a:t>сполука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Одинарна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Одинарна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Подвійна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Подвійна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Одинарна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Одинарна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46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Наявні 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Універсальна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Переважно рослини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Різноманітні водорості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Різноманітні водорості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Ціанобактерії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Ціанобактерії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39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914" y="94442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металотіонеїни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процеси детоксикації деяких важких металів у багатьох видів йдуть шляхом зв'язування металів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металотіонеїновими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білками; при дії ртуті в концентрації 5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 на лосося було виявлено значне збільшення концентрації ртуті в тканинах; при дії ртуті в концентрації 1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 такого ефекту не спостерігалося, очевидно, тому, що весь метал утворив комплекси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металотіонеїнами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стероїди – виявлена достовірна кореляція між впливом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сублетальних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концентрацій деяких забруднюючих речовин і концентрацією стероїдних гормонів у птахів, риб і морських ссавців.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Сублетальні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концентрації забруднюючих речовин можуть вплинути на ферментні системи, відповідальні за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стероїдогенез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у свою чергу визначає функціонування гомеостатичного механізму тварин. </a:t>
            </a:r>
            <a:endParaRPr lang="ru-RU" dirty="0"/>
          </a:p>
        </p:txBody>
      </p:sp>
      <p:pic>
        <p:nvPicPr>
          <p:cNvPr id="12290" name="Picture 2" descr="Металлотионеин — Википедия">
            <a:extLst>
              <a:ext uri="{FF2B5EF4-FFF2-40B4-BE49-F238E27FC236}">
                <a16:creationId xmlns:a16="http://schemas.microsoft.com/office/drawing/2014/main" id="{68156333-81D6-44DA-B4D6-80E8196C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09" y="583768"/>
            <a:ext cx="3725950" cy="19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BA8E357-3B9E-4818-8605-098568CDC7B1}"/>
              </a:ext>
            </a:extLst>
          </p:cNvPr>
          <p:cNvSpPr/>
          <p:nvPr/>
        </p:nvSpPr>
        <p:spPr>
          <a:xfrm>
            <a:off x="7435273" y="1717964"/>
            <a:ext cx="591127" cy="5634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2" name="Picture 4" descr="Стероїди — Вікіпедія">
            <a:extLst>
              <a:ext uri="{FF2B5EF4-FFF2-40B4-BE49-F238E27FC236}">
                <a16:creationId xmlns:a16="http://schemas.microsoft.com/office/drawing/2014/main" id="{A1F17000-D8B4-4406-A4ED-4BF8B7CE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74" y="3676539"/>
            <a:ext cx="3115686" cy="23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3D70C11-6E7D-4468-B237-D42F4A4DE2F3}"/>
              </a:ext>
            </a:extLst>
          </p:cNvPr>
          <p:cNvSpPr/>
          <p:nvPr/>
        </p:nvSpPr>
        <p:spPr>
          <a:xfrm>
            <a:off x="7435273" y="4793673"/>
            <a:ext cx="1034472" cy="73890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74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7" y="1249728"/>
            <a:ext cx="74511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Ферментативна активність.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біохімічними і фізіологічними реакціями на антропогенні стресори можна простежити по змінам активності визначених ферментів. Вони можуть бути індикаторами порушень обміну речовин: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глюкозо-6-фосфатдегідрогеназа – ключовий фермент прямого окислення глюкози, реагує підвищенням активності на різні види стресу; підвищення активності спричиняє перехід на енергетично невигідне розщеплення глюкози по шляху гліколізу;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ферменти амінокислотного обміну під дією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змінюють активність, у результаті чого підсилюється розпад і знижується синтез білків;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Глюкозо-6-фосфат-дегідрогеназа — Вікіпедія">
            <a:extLst>
              <a:ext uri="{FF2B5EF4-FFF2-40B4-BE49-F238E27FC236}">
                <a16:creationId xmlns:a16="http://schemas.microsoft.com/office/drawing/2014/main" id="{C19F00D3-05BC-42F8-99C1-401BB1A2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02" y="640195"/>
            <a:ext cx="3037401" cy="21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DB242CA-E0AA-4A4A-A3A0-DA5D59142B67}"/>
              </a:ext>
            </a:extLst>
          </p:cNvPr>
          <p:cNvCxnSpPr>
            <a:cxnSpLocks/>
          </p:cNvCxnSpPr>
          <p:nvPr/>
        </p:nvCxnSpPr>
        <p:spPr>
          <a:xfrm flipV="1">
            <a:off x="4590473" y="2225964"/>
            <a:ext cx="4137891" cy="79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Глюкозо-6-фосфат - это... Что такое Глюкозо-6-фосфат?">
            <a:extLst>
              <a:ext uri="{FF2B5EF4-FFF2-40B4-BE49-F238E27FC236}">
                <a16:creationId xmlns:a16="http://schemas.microsoft.com/office/drawing/2014/main" id="{1094A04D-3034-4448-809F-6876DED4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3475483"/>
            <a:ext cx="2797319" cy="30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3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995" y="1008780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пероксидази – підвищують активність у відповідь на посилення утворення токсичних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перекисів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Визначення цієї активності дозволяє виявити порушення обміну речовин, що виникає під дією фтористих, транспортних викидів, викидів, що містять двоокис сірки або озон;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оксігенази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зі змішаною функцією – цитохром P-450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гемопротеїд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міститься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оксігеназних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системах, можна без перебільшення вважати універсальною молекулою. Вона виявлена у бактерій, вищих рослин і ссавців. Поряд з основними функціями цитохром P-450 може брати участь у метаболізмі чужорідних сполук.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певних умовах зміна активності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оксігенази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організмів природних популяцій, може свідчити про хронічне або гостре забруднення території нафтопродуктами.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Пероксидаза щитоподібної залози, антитіла (AТ-TПO): норма та розшифровка">
            <a:extLst>
              <a:ext uri="{FF2B5EF4-FFF2-40B4-BE49-F238E27FC236}">
                <a16:creationId xmlns:a16="http://schemas.microsoft.com/office/drawing/2014/main" id="{D03515D3-806D-4310-BD92-2C812D91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588817"/>
            <a:ext cx="3108037" cy="31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Рибулозобисфосфаткарбоксилаза — Википедия">
            <a:extLst>
              <a:ext uri="{FF2B5EF4-FFF2-40B4-BE49-F238E27FC236}">
                <a16:creationId xmlns:a16="http://schemas.microsoft.com/office/drawing/2014/main" id="{5C46C930-89BE-40CB-B6BB-FEB07467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55" y="3992563"/>
            <a:ext cx="2605231" cy="25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24E9EF9-1AA3-4F65-AD26-08F541E6BE8B}"/>
              </a:ext>
            </a:extLst>
          </p:cNvPr>
          <p:cNvCxnSpPr/>
          <p:nvPr/>
        </p:nvCxnSpPr>
        <p:spPr>
          <a:xfrm>
            <a:off x="7112000" y="1246909"/>
            <a:ext cx="14224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A13BDA1-7266-4C57-B4F9-0F73C21C3F1F}"/>
              </a:ext>
            </a:extLst>
          </p:cNvPr>
          <p:cNvCxnSpPr>
            <a:endCxn id="14340" idx="1"/>
          </p:cNvCxnSpPr>
          <p:nvPr/>
        </p:nvCxnSpPr>
        <p:spPr>
          <a:xfrm>
            <a:off x="7030995" y="5033818"/>
            <a:ext cx="1161660" cy="24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9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69557" y="576231"/>
                <a:ext cx="8921578" cy="343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Енергетичний баланс. </a:t>
                </a: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Показник енергетичного стану організму дозволяє оцінювати кількість хімічно зв'язаної енергії, запасеної в пулі </a:t>
                </a:r>
                <a:r>
                  <a:rPr lang="uk-UA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аденінових</a:t>
                </a: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нуклеотидів і доступної в даний момент для метаболічних процесів в організмі. 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Енергетичний стан клітини характеризують за допомогою «енергетичного заряду» і визначається по формулі: 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е.з. 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АТФ</m:t>
                              </m:r>
                            </m:e>
                          </m:d>
                          <m:r>
                            <a:rPr lang="uk-UA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+0,5[АДФ] </m:t>
                          </m:r>
                        </m:num>
                        <m:den>
                          <m:r>
                            <a:rPr lang="uk-UA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АТФ+АДФ+АМФ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1590" marR="1905" indent="454025" algn="just">
                  <a:spcBef>
                    <a:spcPts val="30"/>
                  </a:spcBef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Це відношення є контрольним критерієм і мірою життєздатності системи. Завдяки механізмам регуляції обміну система АТФ – АДФ – АМФ відносно стабільна. 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7" y="576231"/>
                <a:ext cx="8921578" cy="3439083"/>
              </a:xfrm>
              <a:prstGeom prst="rect">
                <a:avLst/>
              </a:prstGeom>
              <a:blipFill>
                <a:blip r:embed="rId2"/>
                <a:stretch>
                  <a:fillRect l="-273" t="-1064" r="-546" b="-19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Аденозинфосфорные кислоты">
            <a:extLst>
              <a:ext uri="{FF2B5EF4-FFF2-40B4-BE49-F238E27FC236}">
                <a16:creationId xmlns:a16="http://schemas.microsoft.com/office/drawing/2014/main" id="{50214DC4-A988-4B20-A814-1C782B1D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241286"/>
            <a:ext cx="5504873" cy="19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9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5147B-2240-4B61-A01C-FDE4FC27AF13}"/>
              </a:ext>
            </a:extLst>
          </p:cNvPr>
          <p:cNvSpPr txBox="1"/>
          <p:nvPr/>
        </p:nvSpPr>
        <p:spPr>
          <a:xfrm>
            <a:off x="379268" y="434036"/>
            <a:ext cx="82382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 що активність одних ферментів залежить від концентрації АТФ, активність інших визначається концентраціями АДФ, АМФ або співвідношеннями АТФ/АМФ; АТФ/АДФ. Існує негативний вплив стресорів на утворення АТФ.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дії стресора «енергетичний заряд» знижується з 0,8 до 0,2. Зниження його значення до 0,5-0,75 означає, що процеси споживання й акумулювання енергії розбалансовані під впливом несприятливих факторів. У стресових умовах значення енергетичного потенціалу нижче 0,5.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видалення стресора енергетичний потенціал знову досягає своєї первісної величини.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6" name="Picture 2" descr="АТФ в биологии – определение и расшифровка (10 класс)">
            <a:extLst>
              <a:ext uri="{FF2B5EF4-FFF2-40B4-BE49-F238E27FC236}">
                <a16:creationId xmlns:a16="http://schemas.microsoft.com/office/drawing/2014/main" id="{454D488F-6395-4DB6-AAF3-41A038E5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4" y="3117089"/>
            <a:ext cx="666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273" y="782430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переваги методу «енергетичного потенціалу» як показника впливу забруднюючих речовин на біоту: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4490" marR="1905" indent="-342900" algn="just">
              <a:spcBef>
                <a:spcPts val="30"/>
              </a:spcBef>
              <a:spcAft>
                <a:spcPts val="0"/>
              </a:spcAft>
              <a:buAutoNum type="arabicParenR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 між значеннями енергетичного потенціалу в нормальних і стресових умовах є величина постійна для даного організму; </a:t>
            </a:r>
          </a:p>
          <a:p>
            <a:pPr marL="364490" marR="1905" indent="-342900" algn="just">
              <a:spcBef>
                <a:spcPts val="30"/>
              </a:spcBef>
              <a:spcAft>
                <a:spcPts val="0"/>
              </a:spcAft>
              <a:buAutoNum type="arabicParenR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внутрішньовидові розбіжності значень енергетичного потенціалу дуже малі, що дозволяє працювати з вибіркою невеликого обсягу;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відповідь на стресовий вплив може бути зареєстрована швидше, ніж при використанні інших показників.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0" name="Picture 2" descr="Біоенергетика та її парадокси">
            <a:extLst>
              <a:ext uri="{FF2B5EF4-FFF2-40B4-BE49-F238E27FC236}">
                <a16:creationId xmlns:a16="http://schemas.microsoft.com/office/drawing/2014/main" id="{BD88D07B-E6B9-4C5D-AB5D-657870D5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866" y="506124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Мітохондрії — особливості будови, функції, роль в клітині">
            <a:extLst>
              <a:ext uri="{FF2B5EF4-FFF2-40B4-BE49-F238E27FC236}">
                <a16:creationId xmlns:a16="http://schemas.microsoft.com/office/drawing/2014/main" id="{3A9968F5-2F2F-491E-B2B0-E6F62D81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91" y="3482459"/>
            <a:ext cx="3787775" cy="27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2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987" y="612844"/>
            <a:ext cx="81032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Фотосинтез.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Цей процес дуже чуттєвий до зміни факторів зовнішнього середовища. Під дією стресорів фотосинтез пригнічується.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Фотосинтетична активність хлоропластів пов'язана з пігментами, що поглинають випромінювання з довжиною хвиль від 400 до 700 нм.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9FE31-D2E6-4DA3-A3A5-E6A8D732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9" y="1031614"/>
            <a:ext cx="9592830" cy="3879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62DE7D-89AE-42B9-A065-450A5BE7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782" y="4283906"/>
            <a:ext cx="2689416" cy="24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2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7" y="1321234"/>
            <a:ext cx="10515600" cy="4351338"/>
          </a:xfrm>
        </p:spPr>
        <p:txBody>
          <a:bodyPr/>
          <a:lstStyle/>
          <a:p>
            <a:pPr marL="0" indent="0" algn="just">
              <a:buAutoNum type="arabicPeriod"/>
            </a:pPr>
            <a:r>
              <a:rPr lang="uk-UA" dirty="0"/>
              <a:t>Молекулярний рівень: діагностичне значення біохімічних і фізіологічних показників; показові ушкодження молекулярного рівня.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2.Клітинний рівень </a:t>
            </a:r>
            <a:r>
              <a:rPr lang="uk-UA" dirty="0" err="1"/>
              <a:t>біоіндикації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3. Використання мікроорганізмів у якості біоіндикаторів.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КЛІТИННИЙ РІВЕНЬ ОРГАНІЗАЦІЇ ЖИТТЯ">
            <a:extLst>
              <a:ext uri="{FF2B5EF4-FFF2-40B4-BE49-F238E27FC236}">
                <a16:creationId xmlns:a16="http://schemas.microsoft.com/office/drawing/2014/main" id="{DEDBDDE1-5CD4-4768-B378-83598C62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91" y="4165809"/>
            <a:ext cx="3979285" cy="26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3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703" y="68854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Хлорофіл виявляє здатність до флуоресценції – спонтанному випромінюванню світла. Ця особливість хлорофілу була запропонована як індикаторна ознака порушень, що виникають у рослин під впливом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газодимових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викидів.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5.Асиміляція СО</a:t>
            </a:r>
            <a:r>
              <a:rPr lang="uk-UA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1590" marR="1905" indent="45402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дією [SО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спостерігається гальмування фотосинтетичної фіксації 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через конкурентне зв'язування біологічно активною формою двоокису сірки ключового ферменту фотосинтезу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рібулозодіфосфаткарбоксілази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4" descr="Спостереження за флуоресценцією хлорофілу – МАНЛаб">
            <a:extLst>
              <a:ext uri="{FF2B5EF4-FFF2-40B4-BE49-F238E27FC236}">
                <a16:creationId xmlns:a16="http://schemas.microsoft.com/office/drawing/2014/main" id="{A0381AAD-03FA-4249-B618-523F3F2A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27" y="418422"/>
            <a:ext cx="3625707" cy="27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7B28EF0-945D-4AE1-A3A6-45D40916605A}"/>
              </a:ext>
            </a:extLst>
          </p:cNvPr>
          <p:cNvCxnSpPr/>
          <p:nvPr/>
        </p:nvCxnSpPr>
        <p:spPr>
          <a:xfrm>
            <a:off x="7228703" y="1357745"/>
            <a:ext cx="1037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Измерение уровня О2/СО2">
            <a:extLst>
              <a:ext uri="{FF2B5EF4-FFF2-40B4-BE49-F238E27FC236}">
                <a16:creationId xmlns:a16="http://schemas.microsoft.com/office/drawing/2014/main" id="{7BF62C85-9ED7-4789-ACD1-E675490E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807" y="3888453"/>
            <a:ext cx="3625707" cy="25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2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346" y="729585"/>
            <a:ext cx="6096000" cy="4865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indent="358140" algn="ctr">
              <a:spcBef>
                <a:spcPts val="7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2.Клітинний рівень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біоіндикації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358140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клітинному рівні заснована на вузьких межах протікання біотичних та фізіологічних реакцій.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клітинному рівні заснована на тому, що органоїди клітини мають високу чутливість до порушень, що дозволяє дуже швидко виявити незначні концентрації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6215" marR="381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дії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96215" marR="381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77914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порушення проникності</a:t>
            </a:r>
            <a:r>
              <a:rPr lang="uk-UA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біомембран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14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77914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зміна концентрацій та активності</a:t>
            </a:r>
            <a:r>
              <a:rPr lang="uk-UA" spc="-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макромолекул;</a:t>
            </a:r>
            <a:endParaRPr lang="ru-RU" sz="14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77914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акумуляція шкідливих</a:t>
            </a:r>
            <a:r>
              <a:rPr lang="uk-UA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речовин;</a:t>
            </a:r>
            <a:endParaRPr lang="ru-RU" sz="14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779145" algn="l"/>
              </a:tabLst>
            </a:pPr>
            <a:r>
              <a:rPr lang="uk-UA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порушення фізіологічних показників клітини, зміна розміру клітини.</a:t>
            </a:r>
            <a:endParaRPr lang="ru-RU" sz="14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19458" name="Picture 2" descr="Кишечная палочка на диете из СО2: новый инструмент в борьбе с глобальным  потеплением? / Блог компании ua-hosting.company / Хабр">
            <a:extLst>
              <a:ext uri="{FF2B5EF4-FFF2-40B4-BE49-F238E27FC236}">
                <a16:creationId xmlns:a16="http://schemas.microsoft.com/office/drawing/2014/main" id="{1663EE3D-95F6-4672-B04D-E53F69E6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45" y="729584"/>
            <a:ext cx="4387742" cy="18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Розробки уроків до теми &quot;Клітинний рівень організації життя&quot; (10 кл.) »  Сайт вчителя біології Павленко Тетяни Іванівни">
            <a:extLst>
              <a:ext uri="{FF2B5EF4-FFF2-40B4-BE49-F238E27FC236}">
                <a16:creationId xmlns:a16="http://schemas.microsoft.com/office/drawing/2014/main" id="{E3BFD522-740D-48CA-81EA-4E4A5C5F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3297343"/>
            <a:ext cx="4109751" cy="30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6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040" y="627762"/>
            <a:ext cx="7676142" cy="315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 вплив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клітини на прикладі рослин.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Сірчаний газ руйнує клітинну мембрану, у результаті знижується буферна ємність цитоплазми клітини, змінюється її кислотність. Озон та інші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окислювачі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порушують проникність мембран. Цей ефект посилюється в присутності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йонів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важких металів.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endParaRPr lang="uk-UA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 полютантів на ферменти: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порушується процес нормального приєднання ферменту до субстрату, що відбувається трьома способами: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ферменту замість субстрату приєднується полютант-інгібітор з утворенням комплексу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Ф-І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(отруєння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2" name="Picture 2" descr="Сірчистий газ - фізичні властивості, отримання та застосування. SO2 - оксид  сірки (IV), діоксид сірки, сірчистий газ, сірчистий ангідрид So2 колір газу">
            <a:extLst>
              <a:ext uri="{FF2B5EF4-FFF2-40B4-BE49-F238E27FC236}">
                <a16:creationId xmlns:a16="http://schemas.microsoft.com/office/drawing/2014/main" id="{D87DBFA1-D803-4B4C-9A80-D51F18D7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56" y="402359"/>
            <a:ext cx="3196504" cy="18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03EF2-7DFA-4959-9EAA-3B0B81BB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86" y="3735742"/>
            <a:ext cx="6666996" cy="27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37" y="606432"/>
            <a:ext cx="7276507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88582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 інгібує фермент,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розчеплюючи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його зв’язок з субстратом;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226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приєднуючись до субстрату з ферментом, полютант інгібує його активність – утворюється стійкий комплекс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С-Ф-І.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підсумку порушуються біохімічні процеси, наприклад, асиміляція вуглекислого газу в процесі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фотосинтезу.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полютантів на біомембрани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прикладі клітин рослин:</a:t>
            </a:r>
          </a:p>
          <a:p>
            <a:pPr marL="196215" marR="381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Сірчистий газ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проникає в лист через продихи, потрапляє у</a:t>
            </a:r>
            <a:r>
              <a:rPr lang="uk-UA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міжклітинний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простір,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розчиняється</a:t>
            </a:r>
            <a:r>
              <a:rPr lang="uk-UA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воді</a:t>
            </a:r>
            <a:r>
              <a:rPr lang="uk-UA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утворенням</a:t>
            </a:r>
            <a:r>
              <a:rPr lang="uk-UA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[HSO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]- іонів, що руйнують клітинну мембрану. У результаті знижується буферна ємність цитоплазми клітини, змінюються її кислотність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редокс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-потенціал.</a:t>
            </a:r>
          </a:p>
          <a:p>
            <a:pPr marL="196215" marR="381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Озон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інші окисники, наприклад,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пероксиацетилнітрат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порушують проникність мембран. Цей ефект посилюється в присутності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йонів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важких металів. У всіх випадках особливому впливу піддаються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тилакоїдні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мембрани хлоропластів. Їх руйнування – основна причина зниження фотосинтезу під впливом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6" name="Picture 2" descr="Клітинні мембрани, принцип компартментації - Структурно-хімічна і  функціональна організація еукаріотичних клітин - Молекулярно-генетичний і  клітинний рівні організації життя">
            <a:extLst>
              <a:ext uri="{FF2B5EF4-FFF2-40B4-BE49-F238E27FC236}">
                <a16:creationId xmlns:a16="http://schemas.microsoft.com/office/drawing/2014/main" id="{6ED4AE5B-F44F-4867-A0DE-867859A2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18" y="2456182"/>
            <a:ext cx="3012210" cy="37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8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80" y="773483"/>
            <a:ext cx="73147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marR="3810" indent="450215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Двооксид сірки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зв’язується з активним центром ключового ферменту фотосинтезу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рибулозодифосфаткарбоксилази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замість 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гальмує фіксацію 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циклі Кальвіна. </a:t>
            </a:r>
          </a:p>
          <a:p>
            <a:pPr marL="196215" marR="3810"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Газообмін 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гіпотетично є придатним для біоіндикації. Взаємодія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HS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групами білків, призводить до руйнування ферментів (доведено для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малатдегідрогенази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клітин рослин під дією різних порушень накопичуються певні захисні речовини: пролін, аланін,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пероксидаза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супероксиддисмутаза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пігменти,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аденозинтрифосфорна</a:t>
            </a:r>
            <a:r>
              <a:rPr lang="uk-UA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кислота, білки, вуглеводи, ліпіди.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Показником забруднення середовища може служити підвищена концентрація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полютантів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клітинах живих організмів. Так, виявлена кореляція між вмістом свинцю в листках тису і інтенсивністю автомобільного руху в містах. Накопичення ртуті в пір’ї птахів дозволило за допомогою опудал простежити динаміку забруднень ртуттю. Виявлено, що з початку 40-х років ХХ століття вміст ртуті в пір’ї фазанів, куріпок, сапсанів та інших збільшився в 10-20 разів, у порівнянні з 1840-1940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0" name="Picture 2" descr="Діоксид сірки в вині: навіщо додають, вплив на організм, небезпечний чи ні,  норми вмісту">
            <a:extLst>
              <a:ext uri="{FF2B5EF4-FFF2-40B4-BE49-F238E27FC236}">
                <a16:creationId xmlns:a16="http://schemas.microsoft.com/office/drawing/2014/main" id="{27196B7F-6EFF-4CFA-9544-DBBCC672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70" y="321541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Цілющий, чи отруйний?">
            <a:extLst>
              <a:ext uri="{FF2B5EF4-FFF2-40B4-BE49-F238E27FC236}">
                <a16:creationId xmlns:a16="http://schemas.microsoft.com/office/drawing/2014/main" id="{C7D5C639-18EE-498E-8825-3C9B46CD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1932420"/>
            <a:ext cx="3289686" cy="24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585570A-E71A-4B42-8ACB-E2DDD68F8F82}"/>
              </a:ext>
            </a:extLst>
          </p:cNvPr>
          <p:cNvCxnSpPr/>
          <p:nvPr/>
        </p:nvCxnSpPr>
        <p:spPr>
          <a:xfrm flipV="1">
            <a:off x="7767782" y="3990974"/>
            <a:ext cx="683491" cy="28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6" descr="Птах морянка: докладна інформація, опис &gt; Птахи">
            <a:extLst>
              <a:ext uri="{FF2B5EF4-FFF2-40B4-BE49-F238E27FC236}">
                <a16:creationId xmlns:a16="http://schemas.microsoft.com/office/drawing/2014/main" id="{4E4DC760-A944-4764-BA7C-E1A8F766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91" y="4752103"/>
            <a:ext cx="2973100" cy="18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4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654" y="455577"/>
            <a:ext cx="6754528" cy="536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Наступний показник забруднення середовища на клітинному рівні –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 розмірів клітин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Показано, що за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газодимового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забруднення збільшуються клітини смоляних ходів у хвойних</a:t>
            </a:r>
            <a:r>
              <a:rPr lang="uk-UA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 та зменшуються клітини епідермісу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Забруднення середовища також викликає порушення фізіологічних процесів в клітині та плазмоліз. У клітинах рослин під дією кислот і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цитоплазма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відшаровується від клітинної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стінки.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marR="3810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Шкідливі сполуки, що поглинаються організмом, можуть бути або перетворені в ході обміну речовин, або включені в загальний метаболізм. Однак звичайна більшість елементів шкідливих речовин може бути використана лише в невеликих кількостях і присутня в незабруднених організмах лише у вигляді слідів (хлор, важкі метали – свинець, кадмій, цинк), акумуляція яких вище природного вмісту може бути використана як індикаційна ознака для визначення рівня стресового навантаження. Так, наприклад, виявлено тісний зв'язок між вмістом свинцю в листах рослин і інтенсивністю руху в містах.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4" name="Picture 2" descr="Загальна характеристика хвойних ❤️| Біологія">
            <a:extLst>
              <a:ext uri="{FF2B5EF4-FFF2-40B4-BE49-F238E27FC236}">
                <a16:creationId xmlns:a16="http://schemas.microsoft.com/office/drawing/2014/main" id="{7F08A377-DF19-4ABF-B840-17BFDDA5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455577"/>
            <a:ext cx="1933142" cy="30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Зачем сажают деревья вдоль дороги?">
            <a:extLst>
              <a:ext uri="{FF2B5EF4-FFF2-40B4-BE49-F238E27FC236}">
                <a16:creationId xmlns:a16="http://schemas.microsoft.com/office/drawing/2014/main" id="{BB940E9D-4E14-4F82-A0C0-ED773892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3740728"/>
            <a:ext cx="3768081" cy="28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59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783" y="1049739"/>
            <a:ext cx="6352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indent="450215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вмісту розчинних білків – загальна індикаторна ознака на клітинному рівні, причиною чого є збільшення їх розпаду до амінокислот. </a:t>
            </a:r>
          </a:p>
          <a:p>
            <a:pPr marL="196215" indent="450215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вищих рослинах білок пролін бере участь у здійсненні водного балансу, ця амінокислота є індикатором стресу, особливо водного; після впливу багатьох стресорів </a:t>
            </a:r>
            <a:r>
              <a:rPr lang="uk-UA" dirty="0">
                <a:latin typeface="Times New Roman" panose="02020603050405020304" pitchFamily="18" charset="0"/>
              </a:rPr>
              <a:t>кількість вільного проліну збільшується.</a:t>
            </a:r>
            <a:endParaRPr lang="ru-RU" dirty="0">
              <a:latin typeface="Times New Roman" panose="02020603050405020304" pitchFamily="18" charset="0"/>
            </a:endParaRPr>
          </a:p>
          <a:p>
            <a:pPr marL="134620" indent="449580" algn="just"/>
            <a:endParaRPr lang="uk-UA" dirty="0">
              <a:latin typeface="Times New Roman" panose="02020603050405020304" pitchFamily="18" charset="0"/>
            </a:endParaRPr>
          </a:p>
          <a:p>
            <a:pPr marL="134620" indent="449580" algn="just"/>
            <a:r>
              <a:rPr lang="uk-UA" dirty="0">
                <a:latin typeface="Times New Roman" panose="02020603050405020304" pitchFamily="18" charset="0"/>
              </a:rPr>
              <a:t>Пролін – амінокислота, яка вважається індикатором стресу. Її концентрація зростала в листях тису поблизу доріг з інтенсивним рухом транспорту, в листі каштана внаслідок засолення ґрунту.</a:t>
            </a:r>
          </a:p>
          <a:p>
            <a:pPr marL="134620" indent="449580" algn="just"/>
            <a:endParaRPr lang="uk-UA" dirty="0">
              <a:latin typeface="Times New Roman" panose="02020603050405020304" pitchFamily="18" charset="0"/>
            </a:endParaRPr>
          </a:p>
          <a:p>
            <a:pPr marL="134620" indent="449580" algn="just"/>
            <a:r>
              <a:rPr lang="uk-UA" dirty="0">
                <a:latin typeface="Times New Roman" panose="02020603050405020304" pitchFamily="18" charset="0"/>
              </a:rPr>
              <a:t>Аланін – амінокислота, накопичувалася в клітинах водорості </a:t>
            </a:r>
            <a:r>
              <a:rPr lang="uk-UA" dirty="0" err="1">
                <a:latin typeface="Times New Roman" panose="02020603050405020304" pitchFamily="18" charset="0"/>
              </a:rPr>
              <a:t>требоуксії</a:t>
            </a:r>
            <a:r>
              <a:rPr lang="uk-UA" dirty="0">
                <a:latin typeface="Times New Roman" panose="02020603050405020304" pitchFamily="18" charset="0"/>
              </a:rPr>
              <a:t>, сосни та кукурудзи при забрудненні.</a:t>
            </a:r>
          </a:p>
        </p:txBody>
      </p:sp>
      <p:pic>
        <p:nvPicPr>
          <p:cNvPr id="24578" name="Picture 2" descr="Білки — Вікіпедія">
            <a:extLst>
              <a:ext uri="{FF2B5EF4-FFF2-40B4-BE49-F238E27FC236}">
                <a16:creationId xmlns:a16="http://schemas.microsoft.com/office/drawing/2014/main" id="{C2524211-8EA0-4460-A0C7-C2A1032E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17" y="563418"/>
            <a:ext cx="3180856" cy="20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Пролин — Википедия">
            <a:extLst>
              <a:ext uri="{FF2B5EF4-FFF2-40B4-BE49-F238E27FC236}">
                <a16:creationId xmlns:a16="http://schemas.microsoft.com/office/drawing/2014/main" id="{94D2A7C4-E153-4048-87E9-16F8143C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539340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3227DCC-D4BF-4260-AD7B-61994ABE3717}"/>
              </a:ext>
            </a:extLst>
          </p:cNvPr>
          <p:cNvCxnSpPr>
            <a:cxnSpLocks/>
          </p:cNvCxnSpPr>
          <p:nvPr/>
        </p:nvCxnSpPr>
        <p:spPr>
          <a:xfrm flipV="1">
            <a:off x="7112000" y="3142638"/>
            <a:ext cx="671072" cy="49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8" descr="Аланин — Википедия">
            <a:extLst>
              <a:ext uri="{FF2B5EF4-FFF2-40B4-BE49-F238E27FC236}">
                <a16:creationId xmlns:a16="http://schemas.microsoft.com/office/drawing/2014/main" id="{8AA923B9-D15C-44F9-9204-00133BD2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92" y="4779530"/>
            <a:ext cx="1817776" cy="13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A9B1FA7-7763-4DE7-9DE0-264C9D0ED97B}"/>
              </a:ext>
            </a:extLst>
          </p:cNvPr>
          <p:cNvCxnSpPr/>
          <p:nvPr/>
        </p:nvCxnSpPr>
        <p:spPr>
          <a:xfrm>
            <a:off x="7176655" y="5255491"/>
            <a:ext cx="738909" cy="31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0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112" y="744144"/>
            <a:ext cx="6096000" cy="5193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spcBef>
                <a:spcPts val="70"/>
              </a:spcBef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рослинах, оброблених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збільшується вміст глюкози і фруктози, що забезпечує механізм самозахисту рослин. Автомобільні викиди і солі свинцю впливають на метаболізм вуглеводів менше, ніж двоокис сірки.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ростом забруднення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газодимовими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викидами </a:t>
            </a:r>
          </a:p>
          <a:p>
            <a:pPr indent="449263" algn="ctr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(ліс → парк → центр міста)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 значні зміни складу жирних кислот, що входять до складу ліпідів.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 збільшується концентрація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лінолевої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ліноленової кислот. Підвищення концентрації цих кислот спостерігається в листках рослин, що старіють, тому можна вважати, що стресори прискорюють процеси старіння.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Автомобільні викиди сильніше діють на збільшення концентрації жирних кислот, чим двоокис сірки.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2" name="Picture 2" descr="Ліпіди - Wikiwand">
            <a:extLst>
              <a:ext uri="{FF2B5EF4-FFF2-40B4-BE49-F238E27FC236}">
                <a16:creationId xmlns:a16="http://schemas.microsoft.com/office/drawing/2014/main" id="{F4DF64AB-9E6F-446E-94B3-568E8B83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07" y="2628362"/>
            <a:ext cx="4239174" cy="31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DE9BAE6-2B82-4E4D-8AB6-D33D7380A9B7}"/>
              </a:ext>
            </a:extLst>
          </p:cNvPr>
          <p:cNvCxnSpPr>
            <a:cxnSpLocks/>
          </p:cNvCxnSpPr>
          <p:nvPr/>
        </p:nvCxnSpPr>
        <p:spPr>
          <a:xfrm flipV="1">
            <a:off x="7121112" y="1122048"/>
            <a:ext cx="15333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Свинец сернокислый чда(сульфат свинца)4, цена 400 грн., купить в Днепре —  Prom.ua (ID#603507988)">
            <a:extLst>
              <a:ext uri="{FF2B5EF4-FFF2-40B4-BE49-F238E27FC236}">
                <a16:creationId xmlns:a16="http://schemas.microsoft.com/office/drawing/2014/main" id="{19C68F46-32B0-45AB-A374-8A3E2C68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1" y="208150"/>
            <a:ext cx="2934669" cy="220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9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939" y="708663"/>
            <a:ext cx="6096000" cy="4237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Далі розглянемо як забруднення впливає на стан органоїдів клітин.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Біомембрани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Будівля і склад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біомембрани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(бімолекулярної ліпоїдної плівки з білковими шарами, відкладеними з обох її сторін) забезпечують виборчу проникність і спрямований транспорт речовин усередину клітини.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дифундує, подібно СО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через мембрани клітин, розчиняється у воді клітинної стінки, утворює іони [SO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[HSO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руйнують клітинну мембрану. Ці порушення виявляються в підвищенні проникності, зміні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ферменти, зв'язані з мембраною, вивільняються і переходять в інші ділянки.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6" name="Picture 2" descr="Клітинна мембрана — Вікіпедія">
            <a:extLst>
              <a:ext uri="{FF2B5EF4-FFF2-40B4-BE49-F238E27FC236}">
                <a16:creationId xmlns:a16="http://schemas.microsoft.com/office/drawing/2014/main" id="{4AB4F8A3-8A3A-4E5E-97A2-70D6F8B5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6" y="4945720"/>
            <a:ext cx="4313380" cy="17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БІОЛОГІЧНІ МЕМБРАНИ - ЛІПІДИ. БІОМЕМБРАНИ - БІОМОЛЕКУЛИ ТА КЛІТИННІ  СТРУКТУРИ - Підручник - БІОЛОГІЧНА ХІМІЯ - Губський Ю.І. - 2000">
            <a:extLst>
              <a:ext uri="{FF2B5EF4-FFF2-40B4-BE49-F238E27FC236}">
                <a16:creationId xmlns:a16="http://schemas.microsoft.com/office/drawing/2014/main" id="{E43737D9-7CB6-4DCE-8528-D18A4D2E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41" y="1403206"/>
            <a:ext cx="4018034" cy="29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07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090" y="1084346"/>
            <a:ext cx="6096000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Нормальна клітина захищена від змін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його перетворення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сірчасту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кислоту, змінює буферну ємність клітини, найчастіше вона значно знижується. А так, як каталітичні функції ферментів залежать від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зниження буферної ємності може призвести до значних порушень обміну речовин.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Ушкоджують мембрани клітин озон, важкі метали – кадмій, цинк, нікель.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0" name="Picture 2" descr="Клітинні мембрани, принцип компартментації - Структурно-хімічна і  функціональна організація еукаріотичних клітин - Молекулярно-генетичний і  клітинний рівні організації життя">
            <a:extLst>
              <a:ext uri="{FF2B5EF4-FFF2-40B4-BE49-F238E27FC236}">
                <a16:creationId xmlns:a16="http://schemas.microsoft.com/office/drawing/2014/main" id="{B922BBB7-5561-4352-9023-CDF0B2FC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9" y="1084345"/>
            <a:ext cx="3528002" cy="27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Липидный фундамент жизни">
            <a:extLst>
              <a:ext uri="{FF2B5EF4-FFF2-40B4-BE49-F238E27FC236}">
                <a16:creationId xmlns:a16="http://schemas.microsoft.com/office/drawing/2014/main" id="{5B3272C1-67F6-4395-9E19-00C68CA5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95" y="3834520"/>
            <a:ext cx="3773487" cy="28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135" y="829373"/>
            <a:ext cx="6096000" cy="4814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215" indent="450215" algn="ctr">
              <a:spcBef>
                <a:spcPts val="7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Молекулярний рівень: діагностичне значення біохімічних і фізіологічних показників; показові ушкодження молекулярного рівня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358140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Розглядаючи два організми на молекулярному рівні, що належать до одного виду, родини, a іноді і до різних таксонів, ми спостерігаємо більше подібності, чим розходження.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 ступінь подібності молекулярно-клітинної організації і біохімічних перетворень у порівнянні з більш високими рівнями організації характерний для всього живого. Це простежується при переході від найнижчого рівня організації живого до вищого.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Суттєві розходження виявляються навіть у близькоспоріднених видів тільки при переході на більш високі рівні організації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-органний,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організмовий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популяційно-видовий).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олекулярний і клітинний рівні організації життя: онлайн курс на EDUGET">
            <a:extLst>
              <a:ext uri="{FF2B5EF4-FFF2-40B4-BE49-F238E27FC236}">
                <a16:creationId xmlns:a16="http://schemas.microsoft.com/office/drawing/2014/main" id="{455C6C03-19ED-47FF-8216-B19CD389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39" y="1879311"/>
            <a:ext cx="3340441" cy="30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97" y="849507"/>
            <a:ext cx="6096000" cy="3334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Зміна внутрішньоклітинних структур: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 цистерн ендоплазматичного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ретикулума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впливом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відкладення кристалічних включень у хлоропластах квасолі під впливом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7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грануляція цитоплазми і руйнування хлоропластів під впливом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4" name="Picture 2" descr="Органели рослинної клітини, їх функції">
            <a:extLst>
              <a:ext uri="{FF2B5EF4-FFF2-40B4-BE49-F238E27FC236}">
                <a16:creationId xmlns:a16="http://schemas.microsoft.com/office/drawing/2014/main" id="{920F09D6-0F5A-4982-B37D-46394911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4" y="611620"/>
            <a:ext cx="4346142" cy="32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Фармацевтична ботаніка Методичні вказівкидо практичних занять молод">
            <a:extLst>
              <a:ext uri="{FF2B5EF4-FFF2-40B4-BE49-F238E27FC236}">
                <a16:creationId xmlns:a16="http://schemas.microsoft.com/office/drawing/2014/main" id="{35717DDF-F234-4893-BE2F-4C2F7A0E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9" y="4009094"/>
            <a:ext cx="3677516" cy="26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Хлоропласти — будова, функції і роль у фотосинтезі">
            <a:extLst>
              <a:ext uri="{FF2B5EF4-FFF2-40B4-BE49-F238E27FC236}">
                <a16:creationId xmlns:a16="http://schemas.microsoft.com/office/drawing/2014/main" id="{33519578-739D-4D6A-8F81-70A33FF7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31" y="4225019"/>
            <a:ext cx="3894859" cy="21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9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664" y="341598"/>
            <a:ext cx="7673546" cy="375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Стабільність лізосом.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багатьох відносинах є ідеальною клітинною органелою для досліджень інтегральної реакції на вплив несприятливих факторів середовища.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 утворює внутрішньоклітинну травну систему, що здатна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катаболізувати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ендогенні клітинні компоненти, так і екзогенні речовини.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Вважають, що в нормі основною функцією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розщеплення цитоплазматичних компонентів усередині вакуолі. </a:t>
            </a: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стресових умовах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можуть перейти на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гетерофагію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включає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ендоцитоз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піноцитоз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фагоцитоз). Таким шляхом може відбуватися внутрішньоклітинне споживання речовин.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698" name="Picture 2" descr="Освіта, різновиди, будова і функція лізосом">
            <a:extLst>
              <a:ext uri="{FF2B5EF4-FFF2-40B4-BE49-F238E27FC236}">
                <a16:creationId xmlns:a16="http://schemas.microsoft.com/office/drawing/2014/main" id="{D857D5D5-9458-4C88-85BD-BB68945C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38" y="700391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การลำเลียงสารผ่านเยื่อหุ้มเซลล์และการสร้างเวสิเคิล ชั้นมัธยมศึกษาปีที่ 4  วิชาชีววิทยา">
            <a:extLst>
              <a:ext uri="{FF2B5EF4-FFF2-40B4-BE49-F238E27FC236}">
                <a16:creationId xmlns:a16="http://schemas.microsoft.com/office/drawing/2014/main" id="{F2AE614C-0F29-4001-9F0B-32ABF999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89" y="4099038"/>
            <a:ext cx="5807900" cy="26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: стрелка вниз 3">
            <a:extLst>
              <a:ext uri="{FF2B5EF4-FFF2-40B4-BE49-F238E27FC236}">
                <a16:creationId xmlns:a16="http://schemas.microsoft.com/office/drawing/2014/main" id="{1EDBDB16-35E5-472C-96D7-2044C30A3243}"/>
              </a:ext>
            </a:extLst>
          </p:cNvPr>
          <p:cNvSpPr/>
          <p:nvPr/>
        </p:nvSpPr>
        <p:spPr>
          <a:xfrm>
            <a:off x="8608291" y="414064"/>
            <a:ext cx="1644073" cy="57265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лізосоми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566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Органели рослинної клітини, їх функції">
            <a:extLst>
              <a:ext uri="{FF2B5EF4-FFF2-40B4-BE49-F238E27FC236}">
                <a16:creationId xmlns:a16="http://schemas.microsoft.com/office/drawing/2014/main" id="{18259CA4-20B4-4CA8-9624-9AFA8E3F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0" y="595601"/>
            <a:ext cx="7884241" cy="56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74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190" y="722157"/>
            <a:ext cx="681781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Одною з фундаментальних біохімічних властивостей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ізоляція гідролітичних ферментів, що володіють величезною руйнівною силою.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порушенні стабільності лізосом можлива активізація гідролітичних ферментів і в деяких випадках вихід їх у цитоплазму, що приводить до часткового або повного цитолізу.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Виявлено, що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здатні накопичувати ароматичні вуглеводні, азбест, кремнезем, похідні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аміноазобензина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бериліт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металеві порошки і віруси, a також іони Купруму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Феруму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Плюмбуму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Цинку, Нікелю, Арґентуму, Ртуті і Плутонію.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 нагромадження цих речовин 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лізосомах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перевищувало деякий рівень, мембрани лізосом руйнувалися і, як наслідок, спостерігалася активація та вихід ферментів у цитоплазму.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1B3B8-E1F4-4208-B34A-D8F13195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38" y="532533"/>
            <a:ext cx="3604674" cy="2543175"/>
          </a:xfrm>
          <a:prstGeom prst="rect">
            <a:avLst/>
          </a:prstGeom>
        </p:spPr>
      </p:pic>
      <p:pic>
        <p:nvPicPr>
          <p:cNvPr id="31746" name="Picture 2" descr="Лізосоми - це клітинні санітари">
            <a:extLst>
              <a:ext uri="{FF2B5EF4-FFF2-40B4-BE49-F238E27FC236}">
                <a16:creationId xmlns:a16="http://schemas.microsoft.com/office/drawing/2014/main" id="{D6EB6CF3-F40A-4A85-A17A-8777BBAC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96476"/>
            <a:ext cx="4406612" cy="18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5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975" y="851564"/>
            <a:ext cx="5385425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Зміни розмірів клітини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зменшення клітин епідермісу листів під впливом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Д. Плазмоліз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відшаровування плазми від клітинної стінки може бути наслідком дії кислот і SO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Е. Хромосомні порушення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Хронічна або випадкова присутність забруднюючих речовин антропогенного походження може привести, до різних порушень генетичного плану.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6215" indent="450215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0" name="Picture 2" descr="Плазмоліз — Вікіпедія">
            <a:extLst>
              <a:ext uri="{FF2B5EF4-FFF2-40B4-BE49-F238E27FC236}">
                <a16:creationId xmlns:a16="http://schemas.microsoft.com/office/drawing/2014/main" id="{03AEF5D7-9DFD-4722-BEC3-B576EC98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48" y="654914"/>
            <a:ext cx="4530148" cy="17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1108A59-E5A5-4692-9402-CD8A73EB20D5}"/>
              </a:ext>
            </a:extLst>
          </p:cNvPr>
          <p:cNvCxnSpPr/>
          <p:nvPr/>
        </p:nvCxnSpPr>
        <p:spPr>
          <a:xfrm>
            <a:off x="5865091" y="1967345"/>
            <a:ext cx="1264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6" descr="Хромосомні мутації - Мінливість організмів">
            <a:extLst>
              <a:ext uri="{FF2B5EF4-FFF2-40B4-BE49-F238E27FC236}">
                <a16:creationId xmlns:a16="http://schemas.microsoft.com/office/drawing/2014/main" id="{49900901-639A-4A5D-9C37-738880D0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2" y="2637737"/>
            <a:ext cx="3883551" cy="40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59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464" y="576391"/>
            <a:ext cx="6096000" cy="48910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spcBef>
                <a:spcPts val="70"/>
              </a:spcBef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Але, фізіологічні, біохімічні й особливо ферментні аналізи дуже складні і пов'язані з відповідними вимірювальними приладами.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Далеко не в кожнім випадку реакція, що спостерігається, може бути ідентифікована з антропогенним стресором.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 забруднення повітря чітко виявляється лише тоді, коли його вплив суттєво перевищує вплив всіх інших факторів середовища. </a:t>
            </a: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молекулярному і клітинному рівнях з метою ранньої діагностики необхідна в областях із забрудненням від низького до середнього, де спостерігати видимі ушкодження організмів ще неможливо.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spcBef>
                <a:spcPts val="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794" name="Picture 2" descr="Біохімічні дослідження :: Міський лікувально-діагностичний центр м.Вінниця  (МЛДЦ Вінниця)">
            <a:extLst>
              <a:ext uri="{FF2B5EF4-FFF2-40B4-BE49-F238E27FC236}">
                <a16:creationId xmlns:a16="http://schemas.microsoft.com/office/drawing/2014/main" id="{8B264442-62D6-4729-998C-D0DF1010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67" y="1542907"/>
            <a:ext cx="4302829" cy="2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46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747" y="701517"/>
            <a:ext cx="585429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Використання мікроорганізмів у якості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біоіндикаторів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BA18B-EB4E-4C14-8D2B-88C14BD68B03}"/>
              </a:ext>
            </a:extLst>
          </p:cNvPr>
          <p:cNvSpPr txBox="1"/>
          <p:nvPr/>
        </p:nvSpPr>
        <p:spPr>
          <a:xfrm>
            <a:off x="1154547" y="1614672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04470" indent="449580" algn="just">
              <a:tabLst>
                <a:tab pos="219900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Мікроорганізми	–</a:t>
            </a:r>
            <a:r>
              <a:rPr lang="uk-UA" sz="1800" spc="-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найбільш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швидко</a:t>
            </a:r>
            <a:r>
              <a:rPr lang="uk-UA" sz="1800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реагують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зміну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середовища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біоіндикатори.</a:t>
            </a:r>
            <a:r>
              <a:rPr lang="uk-UA" sz="1800" spc="-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Їх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активність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прямому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зв’язку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складом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органічних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речовин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середовищі,</a:t>
            </a:r>
            <a:r>
              <a:rPr lang="uk-UA" sz="1800" spc="-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</a:t>
            </a:r>
            <a:r>
              <a:rPr lang="uk-UA" sz="1800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uk-UA" sz="1800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здатні</a:t>
            </a:r>
            <a:r>
              <a:rPr lang="uk-UA" sz="1800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руйнувати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сполуки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природного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антропогенного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походження.</a:t>
            </a:r>
            <a:r>
              <a:rPr lang="uk-UA" sz="1800" spc="-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134620" marR="204470" indent="449580" algn="just">
              <a:tabLst>
                <a:tab pos="2199005" algn="l"/>
              </a:tabLst>
            </a:pPr>
            <a:endParaRPr lang="uk-UA" spc="-85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4620" marR="204470" indent="449580" algn="just">
              <a:tabLst>
                <a:tab pos="219900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цьому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засновані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принципи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мікроорганізмів.</a:t>
            </a:r>
            <a:r>
              <a:rPr lang="uk-UA" sz="1800" spc="-10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Необхідно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мати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відомості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склад,</a:t>
            </a:r>
            <a:r>
              <a:rPr lang="uk-UA" sz="1800" spc="-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функціональну</a:t>
            </a:r>
            <a:r>
              <a:rPr lang="uk-UA" sz="1800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активність</a:t>
            </a:r>
            <a:r>
              <a:rPr lang="uk-UA" sz="1800" spc="10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останніх.</a:t>
            </a:r>
          </a:p>
        </p:txBody>
      </p:sp>
      <p:pic>
        <p:nvPicPr>
          <p:cNvPr id="34818" name="Picture 2" descr="Бактерія в сечі">
            <a:extLst>
              <a:ext uri="{FF2B5EF4-FFF2-40B4-BE49-F238E27FC236}">
                <a16:creationId xmlns:a16="http://schemas.microsoft.com/office/drawing/2014/main" id="{28606205-3989-4BEB-A203-E6CBC4D3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56" y="1077069"/>
            <a:ext cx="3618812" cy="30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Стокові фотографії Мікроорганізми та роялті-фрі зображення Мікроорганізми |  Depositphotos®">
            <a:extLst>
              <a:ext uri="{FF2B5EF4-FFF2-40B4-BE49-F238E27FC236}">
                <a16:creationId xmlns:a16="http://schemas.microsoft.com/office/drawing/2014/main" id="{F2555494-39B9-48DD-B33D-42F82783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87" y="4947804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2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F1E963-E829-428F-8AA6-B38A77D6D621}"/>
              </a:ext>
            </a:extLst>
          </p:cNvPr>
          <p:cNvSpPr txBox="1"/>
          <p:nvPr/>
        </p:nvSpPr>
        <p:spPr>
          <a:xfrm>
            <a:off x="1006763" y="1141213"/>
            <a:ext cx="59205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 – найбільш реагуючі на зміни навколишнього середовища біоіндикатори: їх розвиток і активність знаходяться в прямій залежності від складу органічних та неорганічних речовин у середовищі.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 здатні руйнувати сполуки як природного, так і антропогенного походження. Саме на цьому базується принцип біоіндикації з їх використанням.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 часом проводиться багато досліджень із застосуванням мікроорганізмів у якості «біоіндикаторів», наприклад, для моніторингу іонів важких металів у навколишньому середовищі</a:t>
            </a:r>
          </a:p>
        </p:txBody>
      </p:sp>
      <p:pic>
        <p:nvPicPr>
          <p:cNvPr id="39938" name="Picture 2" descr="ННЦ Інститут біології та медицини — Мікробіологія">
            <a:extLst>
              <a:ext uri="{FF2B5EF4-FFF2-40B4-BE49-F238E27FC236}">
                <a16:creationId xmlns:a16="http://schemas.microsoft.com/office/drawing/2014/main" id="{450E35A5-5F94-48EA-9809-0E70F168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20" y="1431834"/>
            <a:ext cx="4149759" cy="27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73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85416-F3C3-4991-B89C-1B1321AE07FE}"/>
              </a:ext>
            </a:extLst>
          </p:cNvPr>
          <p:cNvSpPr txBox="1"/>
          <p:nvPr/>
        </p:nvSpPr>
        <p:spPr>
          <a:xfrm>
            <a:off x="452582" y="751344"/>
            <a:ext cx="69826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виявлення різних речовин передбачають культивування чистих індикаторних культур на щільних або рідинних поживних середовищах при постійних умовах (температура,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вологість), а також з урахуванням їх фаз росту, які залежать від фізіологічного стану клітини. </a:t>
            </a:r>
          </a:p>
          <a:p>
            <a:pPr indent="442913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щільних поживних середовищах реєструють зміни зовнішнього виду колоній, їх розмірів та форм, що характерні для кожного виду мікроорганізмів. </a:t>
            </a: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визначення біологічно активних речовин засновано на дифузії їх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агаризоване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середовище з утворенням зон пригнічення або стимуляції росту. Діаметр цих зон є лінійною функцією концентрації речовин, що визначаються, у деякому її інтервалі. </a:t>
            </a: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виборі індикаторної культури для рішення конкретної аналітичної задачі слід мати на увазі харчові потреби організмів. Так, наприклад, автотрофні мікроорганізми живляться, в основному, неорганічними солями та не потребують органічних сполук. </a:t>
            </a: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живлення гетеротрофних бактерій, дріжджових культур,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цвільових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грибів, навпаки, необхідні органічні речовини. </a:t>
            </a:r>
          </a:p>
        </p:txBody>
      </p:sp>
      <p:pic>
        <p:nvPicPr>
          <p:cNvPr id="40962" name="Picture 2" descr="Живильні середовища їх призначення і застосування мікробіологія. Живильні  мікробіологічні середовища. Вимоги, що пред'являються до середах">
            <a:extLst>
              <a:ext uri="{FF2B5EF4-FFF2-40B4-BE49-F238E27FC236}">
                <a16:creationId xmlns:a16="http://schemas.microsoft.com/office/drawing/2014/main" id="{749D601F-92E7-4797-BFB7-CABD42E5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404379"/>
            <a:ext cx="2337810" cy="42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МІКРОБІОЛОГІЯ">
            <a:extLst>
              <a:ext uri="{FF2B5EF4-FFF2-40B4-BE49-F238E27FC236}">
                <a16:creationId xmlns:a16="http://schemas.microsoft.com/office/drawing/2014/main" id="{489C0C10-C0EA-4EBD-AFA9-7D7F77AF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71" y="4313098"/>
            <a:ext cx="2337810" cy="23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53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02259-AD15-4AC2-9541-7B8A85AB5A50}"/>
              </a:ext>
            </a:extLst>
          </p:cNvPr>
          <p:cNvSpPr txBox="1"/>
          <p:nvPr/>
        </p:nvSpPr>
        <p:spPr>
          <a:xfrm>
            <a:off x="600364" y="798013"/>
            <a:ext cx="641003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9220" indent="442913" algn="just">
              <a:tabLst>
                <a:tab pos="1007745" algn="l"/>
                <a:tab pos="1276985" algn="l"/>
                <a:tab pos="1635125" algn="l"/>
                <a:tab pos="2392045" algn="l"/>
                <a:tab pos="2456180" algn="l"/>
                <a:tab pos="2605405" algn="l"/>
                <a:tab pos="4038600" algn="l"/>
                <a:tab pos="47650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прямому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мікроскопіюванні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k-UA" spc="-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води,</a:t>
            </a:r>
            <a:r>
              <a:rPr lang="uk-UA" spc="-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невелика,</a:t>
            </a:r>
            <a:r>
              <a:rPr lang="uk-UA" spc="-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тому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вивчення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морфологічного</a:t>
            </a:r>
            <a:r>
              <a:rPr lang="uk-UA" spc="2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розмаїття</a:t>
            </a:r>
            <a:r>
              <a:rPr lang="uk-UA" spc="2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2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оцінок</a:t>
            </a:r>
            <a:r>
              <a:rPr lang="uk-UA" spc="2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їх</a:t>
            </a:r>
            <a:r>
              <a:rPr lang="uk-UA" spc="2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загального</a:t>
            </a:r>
            <a:r>
              <a:rPr lang="uk-UA" spc="2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числа</a:t>
            </a:r>
            <a:r>
              <a:rPr lang="uk-UA" spc="2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pc="2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одиниці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об’єму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проводять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концентрування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проб.</a:t>
            </a:r>
            <a:r>
              <a:rPr lang="uk-UA" spc="-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R="109220" indent="442913" algn="just">
              <a:tabLst>
                <a:tab pos="1007745" algn="l"/>
                <a:tab pos="1276985" algn="l"/>
                <a:tab pos="1635125" algn="l"/>
                <a:tab pos="2392045" algn="l"/>
                <a:tab pos="2456180" algn="l"/>
                <a:tab pos="2605405" algn="l"/>
                <a:tab pos="4038600" algn="l"/>
                <a:tab pos="4765040" algn="l"/>
              </a:tabLst>
            </a:pPr>
            <a:endParaRPr lang="uk-UA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09220" indent="442913" algn="just">
              <a:tabLst>
                <a:tab pos="1007745" algn="l"/>
                <a:tab pos="1276985" algn="l"/>
                <a:tab pos="1635125" algn="l"/>
                <a:tab pos="2392045" algn="l"/>
                <a:tab pos="2456180" algn="l"/>
                <a:tab pos="2605405" algn="l"/>
                <a:tab pos="4038600" algn="l"/>
                <a:tab pos="47650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фільтрації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фільтри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Зейтца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або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іншої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розміром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0,35;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0,5;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0,23;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0,3;  0,4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мкм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Обсяг фільтрованої води може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бути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	10</a:t>
            </a:r>
            <a:r>
              <a:rPr lang="uk-UA" spc="-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	20</a:t>
            </a:r>
            <a:r>
              <a:rPr lang="uk-UA" spc="-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	в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залежності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типу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водойми.</a:t>
            </a:r>
            <a:r>
              <a:rPr lang="uk-UA" spc="-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R="109220" indent="442913" algn="just">
              <a:tabLst>
                <a:tab pos="1007745" algn="l"/>
                <a:tab pos="1276985" algn="l"/>
                <a:tab pos="1635125" algn="l"/>
                <a:tab pos="2392045" algn="l"/>
                <a:tab pos="2456180" algn="l"/>
                <a:tab pos="2605405" algn="l"/>
                <a:tab pos="4038600" algn="l"/>
                <a:tab pos="4765040" algn="l"/>
              </a:tabLst>
            </a:pPr>
            <a:endParaRPr lang="uk-UA" spc="-75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09220" indent="442913" algn="just">
              <a:tabLst>
                <a:tab pos="1007745" algn="l"/>
                <a:tab pos="1276985" algn="l"/>
                <a:tab pos="1635125" algn="l"/>
                <a:tab pos="2392045" algn="l"/>
                <a:tab pos="2456180" algn="l"/>
                <a:tab pos="2605405" algn="l"/>
                <a:tab pos="4038600" algn="l"/>
                <a:tab pos="47650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підрахунку	чисельності мікроорганізмів</a:t>
            </a:r>
            <a:r>
              <a:rPr lang="uk-UA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фільтр</a:t>
            </a:r>
            <a:r>
              <a:rPr lang="uk-UA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профарбовують,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переносять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предметне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скло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краплю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імерсійного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масла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мікроскопіюють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переміщенням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сітчастого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мікрометра.</a:t>
            </a:r>
          </a:p>
          <a:p>
            <a:pPr marR="179705" indent="442913" algn="just"/>
            <a:endParaRPr lang="uk-UA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79705" indent="442913" algn="just"/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Прораховується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полів зору; в кожному полі зору повинно бути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менше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</a:t>
            </a:r>
            <a:r>
              <a:rPr lang="uk-UA" spc="-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мікробів.</a:t>
            </a:r>
          </a:p>
        </p:txBody>
      </p:sp>
      <p:pic>
        <p:nvPicPr>
          <p:cNvPr id="35842" name="Picture 2" descr="Рис. 2. Фильтровальные аппараты Зейтца для фильтрации под вакуумом: слева — открытого типа; справа — закрытого типа. i — верхняя часть аппарата с фильтруемой жидкостью; 2 — пластинчатый фильтр из асбеста и нитроклетчатки; 3 — сосуд для фильтруемой жидкости.">
            <a:extLst>
              <a:ext uri="{FF2B5EF4-FFF2-40B4-BE49-F238E27FC236}">
                <a16:creationId xmlns:a16="http://schemas.microsoft.com/office/drawing/2014/main" id="{10136E64-4D7B-474A-B8E6-43C6EF46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3" y="488371"/>
            <a:ext cx="2929082" cy="31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EB8385A-C8DA-4F48-8C5F-04A0009754F0}"/>
              </a:ext>
            </a:extLst>
          </p:cNvPr>
          <p:cNvCxnSpPr>
            <a:cxnSpLocks/>
          </p:cNvCxnSpPr>
          <p:nvPr/>
        </p:nvCxnSpPr>
        <p:spPr>
          <a:xfrm flipV="1">
            <a:off x="6317673" y="1865745"/>
            <a:ext cx="2004290" cy="48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Picture 4" descr="Лабораторна робота №8 «ВИМІРЮВАННЯ ОПТИКО-МЕХАНІЧНИМИ ПРИЛАДАМИ» -  Взаємозамінність, стандартизація та технічні вимірювання">
            <a:extLst>
              <a:ext uri="{FF2B5EF4-FFF2-40B4-BE49-F238E27FC236}">
                <a16:creationId xmlns:a16="http://schemas.microsoft.com/office/drawing/2014/main" id="{2F010189-BEEE-4E31-A5DD-2139B24C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1" y="3878424"/>
            <a:ext cx="4552723" cy="26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4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97" y="88006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Тому, відповідні реакції різних організмів, що відносяться до однієї родини або роду, при дії токсичних речовин на молекулярному рівні не будуть сильно різнитися. Це у свою чергу дає можливість екстраполювати результати, що отримані у дослідах з одними організмами на клітинному і тканинному рівні на інші.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Діагностичне значення біохімічних і фізіологічних показників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біоіндикацією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тісно пов'язані динамічна рівновага і стабільність біологічних систем. При зміні факторів середовища і під впливом стресорів, тобто при антропогенному навантаженні, екосистеми можуть переходити в інші стабільні стани.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Організми теж здатні у визначених межах адаптуватися до змінених умов існування. У меншому ступені це відноситися до органел, таких як мітохондрії або хлоропласти, а також до біохімічних або фізіологічних реакцій. Межі їх протікання відносно вузькі, тому вони досить чуттєві до порушень.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Біохімічний аналіз крові – норма і розшифровка – Новини Полтавщини">
            <a:extLst>
              <a:ext uri="{FF2B5EF4-FFF2-40B4-BE49-F238E27FC236}">
                <a16:creationId xmlns:a16="http://schemas.microsoft.com/office/drawing/2014/main" id="{1BAEF370-F646-4A05-B822-EE53E8F4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6" y="1513754"/>
            <a:ext cx="4332009" cy="28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66009-30B2-4868-BEC8-31DF207973BB}"/>
              </a:ext>
            </a:extLst>
          </p:cNvPr>
          <p:cNvSpPr txBox="1"/>
          <p:nvPr/>
        </p:nvSpPr>
        <p:spPr>
          <a:xfrm>
            <a:off x="1422400" y="7066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Число колоніє утворюючих клітин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бактерій	в	1</a:t>
            </a:r>
            <a:r>
              <a:rPr lang="uk-UA" spc="-5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розраховують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формулою: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CEB8A7-94CB-424F-952B-1D7C86E5F961}"/>
              </a:ext>
            </a:extLst>
          </p:cNvPr>
          <p:cNvSpPr txBox="1"/>
          <p:nvPr/>
        </p:nvSpPr>
        <p:spPr>
          <a:xfrm>
            <a:off x="3676073" y="1621043"/>
            <a:ext cx="1274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uk-UA" sz="1800" i="1" spc="1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=К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n/V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FD179-3084-42CD-8743-010A85E42BAA}"/>
              </a:ext>
            </a:extLst>
          </p:cNvPr>
          <p:cNvSpPr txBox="1"/>
          <p:nvPr/>
        </p:nvSpPr>
        <p:spPr>
          <a:xfrm>
            <a:off x="1145310" y="2139883"/>
            <a:ext cx="6096000" cy="1581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243205" indent="-635">
              <a:lnSpc>
                <a:spcPct val="133000"/>
              </a:lnSpc>
              <a:spcBef>
                <a:spcPts val="225"/>
              </a:spcBef>
              <a:spcAft>
                <a:spcPts val="0"/>
              </a:spcAft>
              <a:tabLst>
                <a:tab pos="474345" algn="l"/>
                <a:tab pos="39522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	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Kn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uk-UA" spc="4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5/5,</a:t>
            </a:r>
            <a:r>
              <a:rPr lang="uk-UA" spc="4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</a:t>
            </a:r>
            <a:r>
              <a:rPr lang="uk-UA" spc="4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uk-UA" spc="-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площа</a:t>
            </a:r>
            <a:r>
              <a:rPr lang="uk-UA" spc="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фільтра,</a:t>
            </a:r>
            <a:r>
              <a:rPr lang="uk-UA" spc="-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мкм</a:t>
            </a:r>
            <a:r>
              <a:rPr lang="uk-UA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площа, на якій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прораховуються</a:t>
            </a:r>
            <a:r>
              <a:rPr lang="uk-UA" spc="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клітини,</a:t>
            </a:r>
            <a:r>
              <a:rPr lang="uk-UA" spc="-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мкм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pc="125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4620" marR="243205" indent="-635">
              <a:lnSpc>
                <a:spcPct val="133000"/>
              </a:lnSpc>
              <a:spcBef>
                <a:spcPts val="225"/>
              </a:spcBef>
              <a:spcAft>
                <a:spcPts val="0"/>
              </a:spcAft>
              <a:tabLst>
                <a:tab pos="474345" algn="l"/>
                <a:tab pos="39522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uk-UA" spc="1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uk-UA" spc="-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середня</a:t>
            </a:r>
            <a:r>
              <a:rPr lang="uk-UA" spc="5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pc="5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бактерій</a:t>
            </a:r>
            <a:r>
              <a:rPr lang="uk-UA" spc="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одному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полі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зору;</a:t>
            </a:r>
            <a:r>
              <a:rPr lang="uk-UA" spc="-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pc="-9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4620" marR="243205" indent="-635">
              <a:lnSpc>
                <a:spcPct val="133000"/>
              </a:lnSpc>
              <a:spcBef>
                <a:spcPts val="225"/>
              </a:spcBef>
              <a:spcAft>
                <a:spcPts val="0"/>
              </a:spcAft>
              <a:tabLst>
                <a:tab pos="474345" algn="l"/>
                <a:tab pos="395224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uk-UA" spc="-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uk-UA" spc="-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об’єм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профільтрованої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води,</a:t>
            </a:r>
            <a:r>
              <a:rPr lang="uk-UA" spc="-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см3.</a:t>
            </a:r>
          </a:p>
        </p:txBody>
      </p:sp>
      <p:pic>
        <p:nvPicPr>
          <p:cNvPr id="36872" name="Picture 8" descr="Macropis fulvipes компонент отрути macropin проявляє свої антибактеріальні  та антибіоплівкові властивості, пошкоджуючи плазмові мембрани стійких до  лікарських бактерій - наукові звіти | Наукові звіти 2021">
            <a:extLst>
              <a:ext uri="{FF2B5EF4-FFF2-40B4-BE49-F238E27FC236}">
                <a16:creationId xmlns:a16="http://schemas.microsoft.com/office/drawing/2014/main" id="{AE66BB38-B47A-4D70-9A1E-8FD8F262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5" y="834198"/>
            <a:ext cx="3617625" cy="25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Бактерія протей: загальна мікробіологія роду, види протейних інфекцій,  діагностика і лікування">
            <a:extLst>
              <a:ext uri="{FF2B5EF4-FFF2-40B4-BE49-F238E27FC236}">
                <a16:creationId xmlns:a16="http://schemas.microsoft.com/office/drawing/2014/main" id="{C4FC91CA-B5EC-435D-9DB1-EB502F20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52" y="3880677"/>
            <a:ext cx="2560791" cy="25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7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D3A1D-48DE-4B39-A875-71EE049BB1F9}"/>
              </a:ext>
            </a:extLst>
          </p:cNvPr>
          <p:cNvSpPr txBox="1"/>
          <p:nvPr/>
        </p:nvSpPr>
        <p:spPr>
          <a:xfrm>
            <a:off x="480292" y="891528"/>
            <a:ext cx="7629235" cy="5251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>
              <a:lnSpc>
                <a:spcPct val="135000"/>
              </a:lnSpc>
              <a:spcBef>
                <a:spcPts val="15"/>
              </a:spcBef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визначення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біомаси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бактерій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необхідно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визначити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розмір</a:t>
            </a:r>
            <a:r>
              <a:rPr lang="uk-UA" spc="-3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клітин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допомогою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мікрометра.</a:t>
            </a:r>
          </a:p>
          <a:p>
            <a:pPr marR="109220" indent="449263" algn="just">
              <a:lnSpc>
                <a:spcPct val="135000"/>
              </a:lnSpc>
              <a:tabLst>
                <a:tab pos="1718945" algn="l"/>
                <a:tab pos="3322955" algn="l"/>
                <a:tab pos="3674745" algn="l"/>
                <a:tab pos="3983990" algn="l"/>
                <a:tab pos="4593590" algn="l"/>
                <a:tab pos="535559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Виявлення	мікроорганізмів	та	їх	облік	можна	</a:t>
            </a:r>
            <a:r>
              <a:rPr lang="uk-UA" spc="-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здійснити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шляхом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висіву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проб</a:t>
            </a:r>
            <a:r>
              <a:rPr lang="uk-UA" spc="1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рідкі</a:t>
            </a:r>
            <a:r>
              <a:rPr lang="uk-UA" spc="1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агаризовані</a:t>
            </a:r>
            <a:r>
              <a:rPr lang="uk-UA" spc="1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поживні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середовища.</a:t>
            </a:r>
          </a:p>
          <a:p>
            <a:pPr marR="116840" indent="449263" algn="just">
              <a:lnSpc>
                <a:spcPct val="135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8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обліку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сапрофітів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м’ясопептонний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агар,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оліготрофних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бактерій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вирощують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агаризованому</a:t>
            </a:r>
            <a:r>
              <a:rPr lang="uk-UA" spc="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середовищі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досліджуваної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водойми.</a:t>
            </a:r>
          </a:p>
          <a:p>
            <a:pPr marR="107950" indent="449263" algn="just">
              <a:lnSpc>
                <a:spcPct val="133000"/>
              </a:lnSpc>
              <a:tabLst>
                <a:tab pos="1877060" algn="l"/>
                <a:tab pos="190373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Найчастіше</a:t>
            </a:r>
            <a:r>
              <a:rPr lang="uk-UA" spc="2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uk-UA" spc="2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оцінки</a:t>
            </a:r>
            <a:r>
              <a:rPr lang="uk-UA" spc="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якості</a:t>
            </a:r>
            <a:r>
              <a:rPr lang="uk-UA" spc="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</a:t>
            </a:r>
            <a:r>
              <a:rPr lang="uk-UA" spc="2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uk-UA" spc="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показник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мікробного</a:t>
            </a:r>
            <a:r>
              <a:rPr lang="uk-UA" spc="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числа–</a:t>
            </a:r>
            <a:r>
              <a:rPr lang="uk-UA" spc="-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</a:t>
            </a:r>
            <a:r>
              <a:rPr lang="uk-UA" spc="10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числа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клітин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сапрофітних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аеробних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організмів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uk-UA" spc="30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uk-UA" spc="-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см3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води.</a:t>
            </a:r>
            <a:r>
              <a:rPr lang="uk-UA" spc="-7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R="107950" indent="449263" algn="just">
              <a:lnSpc>
                <a:spcPct val="133000"/>
              </a:lnSpc>
              <a:tabLst>
                <a:tab pos="1877060" algn="l"/>
                <a:tab pos="190373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водогонній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воді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згідно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ДСТУ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мікробне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число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повинно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uk-UA" spc="12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100.</a:t>
            </a:r>
            <a:r>
              <a:rPr lang="uk-UA" spc="-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чистих</a:t>
            </a:r>
            <a:r>
              <a:rPr lang="uk-UA" spc="6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водоймах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сапрофітів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може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обчислюватися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десятками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сотнями,</a:t>
            </a:r>
            <a:r>
              <a:rPr lang="uk-UA" spc="-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брудних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водоймах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цей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показник  досягає  сотень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тисяч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мільйонів.</a:t>
            </a:r>
          </a:p>
        </p:txBody>
      </p:sp>
      <p:pic>
        <p:nvPicPr>
          <p:cNvPr id="37892" name="Picture 4" descr="Поживні середовища">
            <a:extLst>
              <a:ext uri="{FF2B5EF4-FFF2-40B4-BE49-F238E27FC236}">
                <a16:creationId xmlns:a16="http://schemas.microsoft.com/office/drawing/2014/main" id="{B2303A35-B134-4D17-8AF8-9FC31E43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69" y="990455"/>
            <a:ext cx="3507739" cy="23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Загальне мікробне число в питній воді. Визначення загального мікробного  числа (ОМЧ) в досліджуваній пробі води. Дослідження води на наявність  бактерій">
            <a:extLst>
              <a:ext uri="{FF2B5EF4-FFF2-40B4-BE49-F238E27FC236}">
                <a16:creationId xmlns:a16="http://schemas.microsoft.com/office/drawing/2014/main" id="{0CBC365E-D35E-4CA2-A280-B3FD226B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18" y="3387953"/>
            <a:ext cx="3020290" cy="30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0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3BE64F-42A5-42E2-BD3F-193DBFFE1D6E}"/>
              </a:ext>
            </a:extLst>
          </p:cNvPr>
          <p:cNvSpPr txBox="1"/>
          <p:nvPr/>
        </p:nvSpPr>
        <p:spPr>
          <a:xfrm>
            <a:off x="794327" y="778004"/>
            <a:ext cx="6096000" cy="484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marR="169545" indent="449580" algn="just">
              <a:lnSpc>
                <a:spcPct val="133000"/>
              </a:lnSpc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Крім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мікробного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числа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дані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видовим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складом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мікроорганізмів.</a:t>
            </a:r>
            <a:r>
              <a:rPr lang="uk-UA" spc="-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pc="7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полісапробній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зоні</a:t>
            </a:r>
            <a:r>
              <a:rPr lang="uk-UA" spc="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масовий</a:t>
            </a:r>
            <a:r>
              <a:rPr lang="uk-UA" spc="1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нитчастих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бактерій.</a:t>
            </a:r>
            <a:r>
              <a:rPr lang="uk-UA" spc="-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134620" marR="169545" indent="449580" algn="just">
              <a:lnSpc>
                <a:spcPct val="133000"/>
              </a:lnSpc>
              <a:spcBef>
                <a:spcPts val="45"/>
              </a:spcBef>
              <a:spcAft>
                <a:spcPts val="0"/>
              </a:spcAft>
            </a:pPr>
            <a:endParaRPr lang="uk-UA" spc="-6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4620" marR="169545" indent="449580" algn="just">
              <a:lnSpc>
                <a:spcPct val="133000"/>
              </a:lnSpc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забрудненої</a:t>
            </a:r>
            <a:r>
              <a:rPr lang="uk-UA" spc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фекаліями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воді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високий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колі-індекс,</a:t>
            </a:r>
            <a:r>
              <a:rPr lang="uk-UA" spc="-6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</a:t>
            </a:r>
            <a:r>
              <a:rPr lang="uk-UA" spc="9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pc="9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середовищі</a:t>
            </a:r>
            <a:r>
              <a:rPr lang="uk-UA" spc="-3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ентеробактерій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Escherichia</a:t>
            </a:r>
            <a:r>
              <a:rPr lang="uk-UA" i="1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coli</a:t>
            </a:r>
            <a:r>
              <a:rPr lang="uk-UA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–умовних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патогенів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постійних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мешканців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кишечника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людини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тварини. </a:t>
            </a:r>
          </a:p>
          <a:p>
            <a:pPr marL="134620" marR="169545" indent="449580" algn="just">
              <a:lnSpc>
                <a:spcPct val="133000"/>
              </a:lnSpc>
              <a:spcBef>
                <a:spcPts val="4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Визначення  колі-індексу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ведеться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середовищі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Ендо</a:t>
            </a:r>
            <a:r>
              <a:rPr lang="uk-UA" spc="33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(фуксин-сульфатний</a:t>
            </a:r>
            <a:r>
              <a:rPr lang="uk-UA" spc="11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агар)підрахунком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колоній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Escherichia</a:t>
            </a:r>
            <a:r>
              <a:rPr lang="uk-UA" i="1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coli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Іноді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роблять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перерахунок,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визначаючи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колі-титр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найменший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об’єм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води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(в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см3), що</a:t>
            </a:r>
            <a:r>
              <a:rPr lang="uk-UA" spc="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pc="-3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одну</a:t>
            </a:r>
            <a:r>
              <a:rPr lang="uk-UA" spc="1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кишкову</a:t>
            </a:r>
            <a:r>
              <a:rPr lang="uk-UA" spc="14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паличку.</a:t>
            </a:r>
            <a:r>
              <a:rPr lang="uk-UA" spc="-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Колі-титр</a:t>
            </a:r>
            <a:r>
              <a:rPr lang="uk-UA" spc="12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uk-UA" spc="-1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1000/колі-індекс.</a:t>
            </a:r>
          </a:p>
        </p:txBody>
      </p:sp>
      <p:pic>
        <p:nvPicPr>
          <p:cNvPr id="38914" name="Picture 2" descr="Escherichia coli O157:H7 — Википедия">
            <a:extLst>
              <a:ext uri="{FF2B5EF4-FFF2-40B4-BE49-F238E27FC236}">
                <a16:creationId xmlns:a16="http://schemas.microsoft.com/office/drawing/2014/main" id="{43CF494A-2591-472C-BFDF-3F8A6059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64" y="558079"/>
            <a:ext cx="3100532" cy="27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Кишечная палочка (e. coli) в моче: причины и лечение эшерихия коли – ГУЗ  &quot;Поликлиника № 18&quot;">
            <a:extLst>
              <a:ext uri="{FF2B5EF4-FFF2-40B4-BE49-F238E27FC236}">
                <a16:creationId xmlns:a16="http://schemas.microsoft.com/office/drawing/2014/main" id="{041E52CD-CD4B-4FEB-A83B-BD0B7AE0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02" y="3811579"/>
            <a:ext cx="2868324" cy="21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95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751CF-746F-47B8-8CD0-571CBB123552}"/>
              </a:ext>
            </a:extLst>
          </p:cNvPr>
          <p:cNvSpPr txBox="1"/>
          <p:nvPr/>
        </p:nvSpPr>
        <p:spPr>
          <a:xfrm>
            <a:off x="785089" y="364990"/>
            <a:ext cx="9494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біоіндикаторів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154CA-28CF-4DFB-ADFD-E08CD377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956199"/>
            <a:ext cx="5671127" cy="55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0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73E73-47C7-4AAE-8C42-F4566FC1DC75}"/>
              </a:ext>
            </a:extLst>
          </p:cNvPr>
          <p:cNvSpPr txBox="1"/>
          <p:nvPr/>
        </p:nvSpPr>
        <p:spPr>
          <a:xfrm>
            <a:off x="591127" y="485385"/>
            <a:ext cx="38700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індикаторні мікроорганізми часто використовують такі мікроорганізми: бактерії родів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Bacillus, Pseudomonas, Escherichia, Staphylococcus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актиноміцети, плісняві гриби, дріжджі, ціанобактерії.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 розповсюдженість мікроорганізмів у біосфері (вони присутні в ґрунті, водоймах, мулах, повітрі), а також такі якості, як висока чутливість до дії біологічно активних речовин, простота в культивуванні та зберіганні у вигляді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ліофілізованих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препаратів, роблять їх зручним об'єктом, що використовується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біоіндикації</a:t>
            </a:r>
          </a:p>
        </p:txBody>
      </p:sp>
      <p:pic>
        <p:nvPicPr>
          <p:cNvPr id="43010" name="Picture 2" descr="The antimicrobial activity (Bacillus subtilis, Pseudomonas aeruginosa,... |  Download Scientific Diagram">
            <a:extLst>
              <a:ext uri="{FF2B5EF4-FFF2-40B4-BE49-F238E27FC236}">
                <a16:creationId xmlns:a16="http://schemas.microsoft.com/office/drawing/2014/main" id="{AF4E23F3-37D6-4B39-9893-100942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2" y="703985"/>
            <a:ext cx="7099134" cy="42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69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006B6-EC64-44B6-9490-95BC32DC036A}"/>
              </a:ext>
            </a:extLst>
          </p:cNvPr>
          <p:cNvSpPr txBox="1"/>
          <p:nvPr/>
        </p:nvSpPr>
        <p:spPr>
          <a:xfrm>
            <a:off x="1339273" y="94724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атестовано 8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визначення гострої та хронічної токсичності природних і стічних вод (головний розробник – Інститут екологічних проблем, м. Харків). </a:t>
            </a: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включають тест-організми різних трофічних рівнів та систематичних груп, зокрема: бактерію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Photobacterium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phosphoreum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 найпростіших – інфузорію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Tetrahynema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pyriformis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водорість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Scenedesmus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quadricauda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ракоподібних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Daphnia magna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Ceriodaphnia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affinis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Poecillia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reticulata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Гуппі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плодову мушку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 melanogaster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аналізу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генотоксичності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навколишнього середовища. </a:t>
            </a:r>
          </a:p>
        </p:txBody>
      </p:sp>
      <p:pic>
        <p:nvPicPr>
          <p:cNvPr id="41986" name="Picture 2" descr="Tetrahymena pyriformis - Wikidata">
            <a:extLst>
              <a:ext uri="{FF2B5EF4-FFF2-40B4-BE49-F238E27FC236}">
                <a16:creationId xmlns:a16="http://schemas.microsoft.com/office/drawing/2014/main" id="{ADDF4229-5653-431C-837C-74C62898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43" y="1197852"/>
            <a:ext cx="1901612" cy="17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Protist Images: Scenedesmus quadricauda">
            <a:extLst>
              <a:ext uri="{FF2B5EF4-FFF2-40B4-BE49-F238E27FC236}">
                <a16:creationId xmlns:a16="http://schemas.microsoft.com/office/drawing/2014/main" id="{0D35ECFD-CD42-4F9B-8891-0009FBA71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31" y="3067395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0515C86-FB69-4F75-AD71-5A45DB2B877A}"/>
              </a:ext>
            </a:extLst>
          </p:cNvPr>
          <p:cNvCxnSpPr>
            <a:cxnSpLocks/>
          </p:cNvCxnSpPr>
          <p:nvPr/>
        </p:nvCxnSpPr>
        <p:spPr>
          <a:xfrm flipV="1">
            <a:off x="4987636" y="2142836"/>
            <a:ext cx="2567709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0023C1B-B7C7-491B-B7B2-02A536C036EE}"/>
              </a:ext>
            </a:extLst>
          </p:cNvPr>
          <p:cNvCxnSpPr>
            <a:cxnSpLocks/>
          </p:cNvCxnSpPr>
          <p:nvPr/>
        </p:nvCxnSpPr>
        <p:spPr>
          <a:xfrm>
            <a:off x="5504873" y="3067395"/>
            <a:ext cx="2270558" cy="216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Picture 6" descr="Optimizing Bioluminescence: Photobacterium phosphoreum HB | Exploring The  Invisible">
            <a:extLst>
              <a:ext uri="{FF2B5EF4-FFF2-40B4-BE49-F238E27FC236}">
                <a16:creationId xmlns:a16="http://schemas.microsoft.com/office/drawing/2014/main" id="{00181691-EA4E-4A5F-8AB4-0F3B6343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2391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01B4E6A-490F-436B-8631-FCFB6A14CBD6}"/>
              </a:ext>
            </a:extLst>
          </p:cNvPr>
          <p:cNvCxnSpPr/>
          <p:nvPr/>
        </p:nvCxnSpPr>
        <p:spPr>
          <a:xfrm flipV="1">
            <a:off x="3463636" y="471055"/>
            <a:ext cx="6031346" cy="200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Picture 8" descr="Дафниевые — Википедия">
            <a:extLst>
              <a:ext uri="{FF2B5EF4-FFF2-40B4-BE49-F238E27FC236}">
                <a16:creationId xmlns:a16="http://schemas.microsoft.com/office/drawing/2014/main" id="{DF78FD1B-1099-4D6E-A060-6BEBADA7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02" y="2142836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Poecilia reticulata - Guppy - Taxo4254 - Wiki.nus">
            <a:extLst>
              <a:ext uri="{FF2B5EF4-FFF2-40B4-BE49-F238E27FC236}">
                <a16:creationId xmlns:a16="http://schemas.microsoft.com/office/drawing/2014/main" id="{A15FBA05-7D18-404F-A4E5-62335840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9" y="4451406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Drosophila melanogaster">
            <a:extLst>
              <a:ext uri="{FF2B5EF4-FFF2-40B4-BE49-F238E27FC236}">
                <a16:creationId xmlns:a16="http://schemas.microsoft.com/office/drawing/2014/main" id="{AB282FC2-9E3F-4061-8448-AF7D1763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4" y="436356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26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29C0D-6EF1-4CF3-A89C-1A303833CB26}"/>
              </a:ext>
            </a:extLst>
          </p:cNvPr>
          <p:cNvSpPr txBox="1"/>
          <p:nvPr/>
        </p:nvSpPr>
        <p:spPr>
          <a:xfrm>
            <a:off x="942109" y="993384"/>
            <a:ext cx="53201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різних країнах отримали поширення різноманітні системи індикаторних організмів.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у Канаді для оцінювання токсичності рекомендовано такий набір: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бактеріальний тест, що оцінює зміни у світінні клітин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Vibrio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fisceri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Microtox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мікроводоростевий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тест, що фіксує темпи росту культури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Selenastrum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capricornutum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швидкість розмноження та смертність у представника ракоподібних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Ceriodaphnia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так званий 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Ѕ-тест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генотоксичність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використанням бактерії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EnviroMail™ 120 - Microtox toxicity test">
            <a:extLst>
              <a:ext uri="{FF2B5EF4-FFF2-40B4-BE49-F238E27FC236}">
                <a16:creationId xmlns:a16="http://schemas.microsoft.com/office/drawing/2014/main" id="{AA52481E-3312-42F8-B39A-0628DAC1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644236"/>
            <a:ext cx="4968586" cy="25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C0A9639-A058-4A37-8FF2-09B56EF4ED51}"/>
              </a:ext>
            </a:extLst>
          </p:cNvPr>
          <p:cNvCxnSpPr>
            <a:cxnSpLocks/>
          </p:cNvCxnSpPr>
          <p:nvPr/>
        </p:nvCxnSpPr>
        <p:spPr>
          <a:xfrm flipV="1">
            <a:off x="4867564" y="2336800"/>
            <a:ext cx="1653309" cy="73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 descr="Selenastrum capricornutum Printz 1 | ENvironmental inFOrmation">
            <a:extLst>
              <a:ext uri="{FF2B5EF4-FFF2-40B4-BE49-F238E27FC236}">
                <a16:creationId xmlns:a16="http://schemas.microsoft.com/office/drawing/2014/main" id="{C4DFEE15-2AC2-4369-9FFA-C03EA77D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2" y="31599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DCE8F0-B2DA-43B4-8BA9-0675E88C2398}"/>
              </a:ext>
            </a:extLst>
          </p:cNvPr>
          <p:cNvCxnSpPr/>
          <p:nvPr/>
        </p:nvCxnSpPr>
        <p:spPr>
          <a:xfrm>
            <a:off x="5024582" y="3943927"/>
            <a:ext cx="162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4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19D07-D95E-48A8-9466-DAA3E5CD0A5E}"/>
              </a:ext>
            </a:extLst>
          </p:cNvPr>
          <p:cNvSpPr txBox="1"/>
          <p:nvPr/>
        </p:nvSpPr>
        <p:spPr>
          <a:xfrm>
            <a:off x="1477818" y="8361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Англії первинний скринінг здійснюють із використанням бактерій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Microtox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тест) та визначенням смертності в рачків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Daphnia,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подальше тестування включає оцінювання ростових процесів водорості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Selenastrum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реєстрацію смертності лососевих та коропових риб.</a:t>
            </a:r>
          </a:p>
        </p:txBody>
      </p:sp>
      <p:pic>
        <p:nvPicPr>
          <p:cNvPr id="45058" name="Picture 2" descr="Where are Algae found? - Microscope World Blog">
            <a:extLst>
              <a:ext uri="{FF2B5EF4-FFF2-40B4-BE49-F238E27FC236}">
                <a16:creationId xmlns:a16="http://schemas.microsoft.com/office/drawing/2014/main" id="{270A84EB-8A82-4D5B-98C5-87A36DBD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5" y="456089"/>
            <a:ext cx="3593234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Сімейство Лососеві. Види лососевих риб - Середню освіту і школи 2021">
            <a:extLst>
              <a:ext uri="{FF2B5EF4-FFF2-40B4-BE49-F238E27FC236}">
                <a16:creationId xmlns:a16="http://schemas.microsoft.com/office/drawing/2014/main" id="{B8973D63-36F4-4B6C-8D0F-4725B4FB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20" y="3379802"/>
            <a:ext cx="3744480" cy="26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Майже половина вирощеної української риби – коропові - АгроЮг — Агроновости  Украины">
            <a:extLst>
              <a:ext uri="{FF2B5EF4-FFF2-40B4-BE49-F238E27FC236}">
                <a16:creationId xmlns:a16="http://schemas.microsoft.com/office/drawing/2014/main" id="{470A5141-E053-4E5C-82C5-098AF540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2" y="2674216"/>
            <a:ext cx="3744480" cy="22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E441BF2-1391-475F-9228-71904059E005}"/>
              </a:ext>
            </a:extLst>
          </p:cNvPr>
          <p:cNvCxnSpPr/>
          <p:nvPr/>
        </p:nvCxnSpPr>
        <p:spPr>
          <a:xfrm>
            <a:off x="5763491" y="1884218"/>
            <a:ext cx="2281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22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F8782-D5AC-4AAF-8726-94F968234E07}"/>
              </a:ext>
            </a:extLst>
          </p:cNvPr>
          <p:cNvSpPr txBox="1"/>
          <p:nvPr/>
        </p:nvSpPr>
        <p:spPr>
          <a:xfrm>
            <a:off x="979055" y="845880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Європейських країнах найбільше розповсюдження отримала система індикаторних організмів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Колквіца-Марсона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модифікації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Пантлє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Зелінки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Марвана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Сладечка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базується на екологічному принципі.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останніх узагальнених списків організмів-індикаторів забруднення води включає близько 660 видів, у тому числі: бактерій – 21, грибів – 4, синьо-зелених водоростей – 43, золотистих – 17, діатомових – 88,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пірофітових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 евгленових – 11, зелених – 67, червоних водоростей – 5, мохів – 4, однодольних квіткових – 7, дводольних – 5, джгутикових – 32, корененіжок – 8, інфузорій – 106, губок – 4, моховаток – 3, кишковопорожнинних – 1, плоских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 коловерток – 28, кільчатих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9, молюсків – 22, ракоподібних – 30, павукоподібних – 5, одноденок – 69,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волохокрильців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37, двокрилих – 10, риб – 18 видів </a:t>
            </a:r>
          </a:p>
        </p:txBody>
      </p:sp>
      <p:pic>
        <p:nvPicPr>
          <p:cNvPr id="46082" name="Picture 2" descr="ОРГАНІЗМИ ТА ЧИННИКИ ЖИВОЇ ПРИРОДИ | Біологія">
            <a:extLst>
              <a:ext uri="{FF2B5EF4-FFF2-40B4-BE49-F238E27FC236}">
                <a16:creationId xmlns:a16="http://schemas.microsoft.com/office/drawing/2014/main" id="{03093065-DA21-4F40-BC20-6794C52B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5" y="1572347"/>
            <a:ext cx="4330989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ОРГАНІЗМИ ТА ЧИННИКИ ЖИВОЇ ПРИРОДИ | Біологія">
            <a:extLst>
              <a:ext uri="{FF2B5EF4-FFF2-40B4-BE49-F238E27FC236}">
                <a16:creationId xmlns:a16="http://schemas.microsoft.com/office/drawing/2014/main" id="{781733A9-4465-4D9B-B23A-F99E6696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45" y="4485144"/>
            <a:ext cx="39243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86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8732F9-1981-43F6-8418-655335F9772A}"/>
              </a:ext>
            </a:extLst>
          </p:cNvPr>
          <p:cNvSpPr txBox="1"/>
          <p:nvPr/>
        </p:nvSpPr>
        <p:spPr>
          <a:xfrm>
            <a:off x="1302327" y="566678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велике різноманіття організмів-індикаторів, одне з провідних місць у системі біоіндикації займають гриби.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них виділяють ряд спільних ознак.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таких індикаторних ознак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біоценотичного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відносяться такі оцінки: </a:t>
            </a:r>
          </a:p>
          <a:p>
            <a:pPr marL="342900" indent="-342900" algn="just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видового різноманіття в комплексах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різних індексів, </a:t>
            </a:r>
          </a:p>
          <a:p>
            <a:pPr marL="342900" indent="-342900" algn="just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чисельності різних видів та їх відносного різноманіття, </a:t>
            </a:r>
          </a:p>
          <a:p>
            <a:pPr marL="342900" indent="-342900" algn="just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 зустрічальності, </a:t>
            </a:r>
          </a:p>
          <a:p>
            <a:pPr marL="342900" indent="-342900" algn="just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та екологічних особливостей домінуючих видів, </a:t>
            </a:r>
          </a:p>
          <a:p>
            <a:pPr marL="342900" indent="-342900" algn="just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 комплексів грибів. 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C08BDFB1-6210-44E0-879E-EA42E360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5" y="458643"/>
            <a:ext cx="3130406" cy="32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Будова мікроскопічних грибів: особливості - Коледжі та університети 2021">
            <a:extLst>
              <a:ext uri="{FF2B5EF4-FFF2-40B4-BE49-F238E27FC236}">
                <a16:creationId xmlns:a16="http://schemas.microsoft.com/office/drawing/2014/main" id="{EFC35047-7EB4-42D7-8FF0-951D45BE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68" y="4147243"/>
            <a:ext cx="3130405" cy="20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638" y="81879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рівні організмів і екосистем вплив стресорів помітний завдяки появі зовнішніх симптомів – ушкоджень. Наприклад, реакцію індикаторних рослин можна простежити по виникненню певного ушкодження (некроз, хлороз).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клітинному і субклітинному рівнях вплив стресорів найчастіше прихований від спостереження. Як синоніми в літературі широко використовуються поняття «фізіологічні ушкодження», «латентні ушкодження», «тонкі ушкодження».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 при досягненні визначених кількісних параметрів стресора невидимі ушкодження призводять до зниження продуктивності, появі морфологічної мінливості або тератов і т.д.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ЛІТИННИЙ РІВЕНЬ ОРГАНІЗАЦІЇ ЖИТТЯ">
            <a:extLst>
              <a:ext uri="{FF2B5EF4-FFF2-40B4-BE49-F238E27FC236}">
                <a16:creationId xmlns:a16="http://schemas.microsoft.com/office/drawing/2014/main" id="{EEE480C7-5F60-4D70-979C-C3A2DEB8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82" y="1695450"/>
            <a:ext cx="3928204" cy="25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98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D3D50-3E47-42CE-BA0C-D85042359CA0}"/>
              </a:ext>
            </a:extLst>
          </p:cNvPr>
          <p:cNvSpPr txBox="1"/>
          <p:nvPr/>
        </p:nvSpPr>
        <p:spPr>
          <a:xfrm>
            <a:off x="1006764" y="476516"/>
            <a:ext cx="67425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найбільш поширених і різноманітних екологічних груп грибів, що використовуються з метою біоіндикації, – ґрунтові гриби.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 в цілях біоіндикації на молекулярному, клітинному,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організменому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популяційному,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біоценотичному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рівнях. На молекулярному рівні якісними маркерами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генотипічної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 грибів є електрофоретичні спектри білків і ізоферментів. Вони визначають мутаційний вплив забруднювачів, глибину змін, що наявні, та дозволяють передбачити наслідки антропогенного впливу.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оцінки ступеня антропогенного впливу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клітинному рівні може слугувати реєстрація різних морфологічних аномалій клітин міцелію або спор. Відхилення від нормального розвитку, різноманітні порушення в життєвому циклі, редукція окремих стадій, виявлені при співставленні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природних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порушених ценозах, представляють інтерес для біоіндикації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організменному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рівні. </a:t>
            </a:r>
          </a:p>
        </p:txBody>
      </p:sp>
      <p:pic>
        <p:nvPicPr>
          <p:cNvPr id="48130" name="Picture 2" descr="Гриби — Вікіпедія">
            <a:extLst>
              <a:ext uri="{FF2B5EF4-FFF2-40B4-BE49-F238E27FC236}">
                <a16:creationId xmlns:a16="http://schemas.microsoft.com/office/drawing/2014/main" id="{8E1A7348-0A0C-42DB-BB0C-7B87AB82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5" y="363104"/>
            <a:ext cx="3730626" cy="28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Будова мікроскопічних грибів: особливості - Коледжі та університети 2021">
            <a:extLst>
              <a:ext uri="{FF2B5EF4-FFF2-40B4-BE49-F238E27FC236}">
                <a16:creationId xmlns:a16="http://schemas.microsoft.com/office/drawing/2014/main" id="{0251E64C-AA02-4085-A391-D28B09C2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10" y="3696328"/>
            <a:ext cx="3130262" cy="24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27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1FCB8-AD38-4DA1-A49E-55658A8164FD}"/>
              </a:ext>
            </a:extLst>
          </p:cNvPr>
          <p:cNvSpPr txBox="1"/>
          <p:nvPr/>
        </p:nvSpPr>
        <p:spPr>
          <a:xfrm>
            <a:off x="1016001" y="799698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4988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використання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забруднення довкілля набули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цвільові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гриби роду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4988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ці культури впливають нітрати ртуті (ІІ), кадмію, талію, що пояснюється блокуванням ними ЅН-груп молекул білків мікроорганізмів. З аніонів найбільш токсичними для досліджуваних грибів є 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AsO3 2-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CrO4 2-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концентраціях 1,0 і 0,1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відповідно. </a:t>
            </a:r>
          </a:p>
          <a:p>
            <a:pPr indent="534988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4988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 як аналітичні індикатори широко використовують при аналізі ґрунтів на вміст (на рівні 1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/мл – 10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/мл) біогенних елементів мінерального харчування вищих рослин, наприклад, цинку, міді, марганцю, заліза, молібдену. </a:t>
            </a:r>
          </a:p>
          <a:p>
            <a:pPr indent="534988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також визначати в ґрунтах засвоювані форми калію, фосфору, вуглецю, азоту, сірки. При цьому враховують те, що ефективність фізіологічного впливу різних елементів на рослини та мікроорганізми принципово не відрізняється. </a:t>
            </a:r>
          </a:p>
        </p:txBody>
      </p:sp>
      <p:pic>
        <p:nvPicPr>
          <p:cNvPr id="49154" name="Picture 2" descr="Aspergillus fumigatus - Wikipedia">
            <a:extLst>
              <a:ext uri="{FF2B5EF4-FFF2-40B4-BE49-F238E27FC236}">
                <a16:creationId xmlns:a16="http://schemas.microsoft.com/office/drawing/2014/main" id="{EDA88509-F15C-4639-9E7E-457230FE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407700"/>
            <a:ext cx="3065606" cy="20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Aspergillus Niger - Creative Biolabs">
            <a:extLst>
              <a:ext uri="{FF2B5EF4-FFF2-40B4-BE49-F238E27FC236}">
                <a16:creationId xmlns:a16="http://schemas.microsoft.com/office/drawing/2014/main" id="{0E3A5B4C-84AF-489B-9B48-6517DB70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92" y="311337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62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AE2AE-1429-4D22-B7C9-7238E148479C}"/>
              </a:ext>
            </a:extLst>
          </p:cNvPr>
          <p:cNvSpPr txBox="1"/>
          <p:nvPr/>
        </p:nvSpPr>
        <p:spPr>
          <a:xfrm>
            <a:off x="1006763" y="162572"/>
            <a:ext cx="660400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забрудненні ґрунтів важкими металами в багатьох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відбувається посилення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споруляції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при вмісті кадмію 100 мг/кг ґрунту кількість грибних спор зростає у 2-5 разів. Навпаки, маса міцелію ґрунтових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високому забрудненні важкими металами може знижуватися у 2-3 рази. </a:t>
            </a:r>
          </a:p>
          <a:p>
            <a:pPr indent="442913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промисловому і транспортному забрудненні важкими металами комплекс ґрунтових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збіднюється, знижується різноманітність видів, спрощується структура, індекс різноманітності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Шеннона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зменшується в 1,5-2 рази. </a:t>
            </a:r>
          </a:p>
          <a:p>
            <a:pPr indent="442913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чорноземних ґрунтах із високим вмістом важких металів рясно представлені гриби роду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lanigeras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стійкі також до внесення високих доз добрив. Високі концентрації кадмію витримує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Paecilomyces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lilacinus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 до високих забруднень важкими металами види роду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фітотоксичну дію на проростання насіння. У чутливих видів грибів важкі метали гальмують розвиток спорангіїв, знижують швидкість спороутворення, проростання спор, росту міцелію. </a:t>
            </a:r>
          </a:p>
        </p:txBody>
      </p:sp>
      <p:pic>
        <p:nvPicPr>
          <p:cNvPr id="50180" name="Picture 4" descr="Paecilomyces Lilacinus Liquid, 30 Litre Cans, Rs 300 /litre GreenMax  AgroTech | ID: 1815020773">
            <a:extLst>
              <a:ext uri="{FF2B5EF4-FFF2-40B4-BE49-F238E27FC236}">
                <a16:creationId xmlns:a16="http://schemas.microsoft.com/office/drawing/2014/main" id="{110477FD-8BB9-4776-B9FC-2FB79DDA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11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Penicillium rubens — Википедия">
            <a:extLst>
              <a:ext uri="{FF2B5EF4-FFF2-40B4-BE49-F238E27FC236}">
                <a16:creationId xmlns:a16="http://schemas.microsoft.com/office/drawing/2014/main" id="{9515BF84-C650-4E29-91B4-C58878D4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18" y="362384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92C6D66-A036-4E88-B3C4-6CCC3887FF07}"/>
              </a:ext>
            </a:extLst>
          </p:cNvPr>
          <p:cNvCxnSpPr/>
          <p:nvPr/>
        </p:nvCxnSpPr>
        <p:spPr>
          <a:xfrm flipV="1">
            <a:off x="7527636" y="1653309"/>
            <a:ext cx="942109" cy="22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CA361B6-D74C-4BBE-A046-6B9AC4D2E83A}"/>
              </a:ext>
            </a:extLst>
          </p:cNvPr>
          <p:cNvCxnSpPr>
            <a:endCxn id="50180" idx="1"/>
          </p:cNvCxnSpPr>
          <p:nvPr/>
        </p:nvCxnSpPr>
        <p:spPr>
          <a:xfrm>
            <a:off x="6576291" y="4500562"/>
            <a:ext cx="19210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22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80646F-D293-46C2-8FF0-71318F71385E}"/>
              </a:ext>
            </a:extLst>
          </p:cNvPr>
          <p:cNvSpPr txBox="1"/>
          <p:nvPr/>
        </p:nvSpPr>
        <p:spPr>
          <a:xfrm>
            <a:off x="775855" y="680084"/>
            <a:ext cx="73261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Встановлено, що чим бідніше ґрунт, тим більш сильно впливають важкі метали на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мікроміцети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невеликих дозах забруднення різноманітність видів може дещо збільшуватися. При високому забрудненні сполуками ртуті і кадмію в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дерновопідзолистих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ґрунтах починають переважати види роду 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niger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 terra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нетиповими для цих ґрунтів. </a:t>
            </a:r>
          </a:p>
          <a:p>
            <a:pPr algn="just"/>
            <a:endParaRPr lang="uk-UA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чутливість до важких металів виявляється у видів грибів, що мають вузькі ареали поширення. У підзолистих ґрунтах один із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найчутливіших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–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Mortierella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ramanniana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чорноземах – 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lanigeras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стійкі до забруднення види з широкими ареалами розповсюдження. У водних екосистемах гриби складають практично весь біотоп, вони входять до складу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нейстонного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планктонного,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бентосного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перифіт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нного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населення. </a:t>
            </a:r>
          </a:p>
        </p:txBody>
      </p:sp>
      <p:pic>
        <p:nvPicPr>
          <p:cNvPr id="51202" name="Picture 2" descr="Aspergillus niger- An Overview | Mycology | Microbe Notes">
            <a:extLst>
              <a:ext uri="{FF2B5EF4-FFF2-40B4-BE49-F238E27FC236}">
                <a16:creationId xmlns:a16="http://schemas.microsoft.com/office/drawing/2014/main" id="{C850D507-AB06-4F90-8429-D367ADD3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07" y="500640"/>
            <a:ext cx="3650178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Aspergillus spp. on terra cotta | Two Aspergillus species gr… | Flickr">
            <a:extLst>
              <a:ext uri="{FF2B5EF4-FFF2-40B4-BE49-F238E27FC236}">
                <a16:creationId xmlns:a16="http://schemas.microsoft.com/office/drawing/2014/main" id="{9795BD1D-4D15-4AEA-A258-51C9AC12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0" y="3429000"/>
            <a:ext cx="2484149" cy="25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47B0B4C-6C15-4F93-8693-E517D1B0F361}"/>
              </a:ext>
            </a:extLst>
          </p:cNvPr>
          <p:cNvSpPr/>
          <p:nvPr/>
        </p:nvSpPr>
        <p:spPr>
          <a:xfrm>
            <a:off x="8304028" y="2668772"/>
            <a:ext cx="3472191" cy="5954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niger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 terra</a:t>
            </a:r>
            <a:endParaRPr lang="uk-UA" dirty="0"/>
          </a:p>
        </p:txBody>
      </p:sp>
      <p:pic>
        <p:nvPicPr>
          <p:cNvPr id="51206" name="Picture 6" descr="Mortierella - Wikipedia">
            <a:extLst>
              <a:ext uri="{FF2B5EF4-FFF2-40B4-BE49-F238E27FC236}">
                <a16:creationId xmlns:a16="http://schemas.microsoft.com/office/drawing/2014/main" id="{5A3886A2-8A3F-49AD-B1BC-DD6ADD08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9" y="4645086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Penicillium | Mold-Help.org - The world's largest TOXIC MOLD web site">
            <a:extLst>
              <a:ext uri="{FF2B5EF4-FFF2-40B4-BE49-F238E27FC236}">
                <a16:creationId xmlns:a16="http://schemas.microsoft.com/office/drawing/2014/main" id="{5C819E64-6CAB-4AD3-A43D-94F4FAE6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83" y="4302186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2548D0-0371-45FE-9764-9CBD6A55131C}"/>
              </a:ext>
            </a:extLst>
          </p:cNvPr>
          <p:cNvSpPr/>
          <p:nvPr/>
        </p:nvSpPr>
        <p:spPr>
          <a:xfrm>
            <a:off x="2982553" y="5061098"/>
            <a:ext cx="4251129" cy="13609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Mortierella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ramanniana</a:t>
            </a:r>
            <a:endParaRPr lang="uk-UA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</a:t>
            </a:r>
            <a:r>
              <a:rPr 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lanigeras</a:t>
            </a:r>
            <a:endParaRPr lang="uk-UA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98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EAD47E-21D9-478A-9434-ACCEB6A641A9}"/>
              </a:ext>
            </a:extLst>
          </p:cNvPr>
          <p:cNvSpPr txBox="1"/>
          <p:nvPr/>
        </p:nvSpPr>
        <p:spPr>
          <a:xfrm>
            <a:off x="1112875" y="957604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Нижчі первинно водні гриби з класів ооміцетів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хитридіоміцетів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мають, як правило, короткий життєвий цикл розвитку і рухливі джгутикові зооспори.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придатні для експрес-оцінки стану довкілля. Зміни видового складу, зустрічальності і наявність великої кількості окремих видів ооміцетів можуть характеризувати рівень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сапробності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(вміст розчинених органічних речовин) середовища, забруднення побутовими стічними водами, відходами целюлозно-паперової і харчової промисловості.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типових мешканців стічних вод відносяться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Leptom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сильнозабруднених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полісапробних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сампроміцес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рейнський, види роду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пітіум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52226" name="Picture 2" descr="Protist Images: Leptomitus lacteus">
            <a:extLst>
              <a:ext uri="{FF2B5EF4-FFF2-40B4-BE49-F238E27FC236}">
                <a16:creationId xmlns:a16="http://schemas.microsoft.com/office/drawing/2014/main" id="{2F9E06CB-2E33-4DBC-8543-D82AA5A7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84" y="3430847"/>
            <a:ext cx="3047716" cy="27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Pythium — Вікіпедія">
            <a:extLst>
              <a:ext uri="{FF2B5EF4-FFF2-40B4-BE49-F238E27FC236}">
                <a16:creationId xmlns:a16="http://schemas.microsoft.com/office/drawing/2014/main" id="{82EDE008-3FEC-459C-987B-6346C994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8" y="4348757"/>
            <a:ext cx="3074914" cy="19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F3F6DCE-0FEF-44B6-BFF8-98A9FC5F7F8A}"/>
              </a:ext>
            </a:extLst>
          </p:cNvPr>
          <p:cNvCxnSpPr>
            <a:cxnSpLocks/>
          </p:cNvCxnSpPr>
          <p:nvPr/>
        </p:nvCxnSpPr>
        <p:spPr>
          <a:xfrm>
            <a:off x="7208875" y="3912781"/>
            <a:ext cx="1651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88C9D68-7472-4161-A8EA-2CE40E03BA65}"/>
              </a:ext>
            </a:extLst>
          </p:cNvPr>
          <p:cNvSpPr/>
          <p:nvPr/>
        </p:nvSpPr>
        <p:spPr>
          <a:xfrm>
            <a:off x="5380074" y="4262055"/>
            <a:ext cx="291344" cy="4039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232" name="Picture 8" descr="Ооміцети — Вікіпедія">
            <a:extLst>
              <a:ext uri="{FF2B5EF4-FFF2-40B4-BE49-F238E27FC236}">
                <a16:creationId xmlns:a16="http://schemas.microsoft.com/office/drawing/2014/main" id="{7089F6C8-F316-4260-879C-E2D6D0AD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55" y="356535"/>
            <a:ext cx="3142470" cy="23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изогнутая 8">
            <a:extLst>
              <a:ext uri="{FF2B5EF4-FFF2-40B4-BE49-F238E27FC236}">
                <a16:creationId xmlns:a16="http://schemas.microsoft.com/office/drawing/2014/main" id="{C0EACAA0-814C-4C3F-BA96-E93376945100}"/>
              </a:ext>
            </a:extLst>
          </p:cNvPr>
          <p:cNvSpPr/>
          <p:nvPr/>
        </p:nvSpPr>
        <p:spPr>
          <a:xfrm>
            <a:off x="6283842" y="648620"/>
            <a:ext cx="1552353" cy="397620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9F513344-9CC9-4AD4-98DE-5AD0026383B7}"/>
              </a:ext>
            </a:extLst>
          </p:cNvPr>
          <p:cNvSpPr/>
          <p:nvPr/>
        </p:nvSpPr>
        <p:spPr>
          <a:xfrm>
            <a:off x="1254642" y="4788233"/>
            <a:ext cx="191386" cy="19071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DA8ACFB2-228F-45AF-9875-EF6C4BA9FD98}"/>
              </a:ext>
            </a:extLst>
          </p:cNvPr>
          <p:cNvSpPr/>
          <p:nvPr/>
        </p:nvSpPr>
        <p:spPr>
          <a:xfrm>
            <a:off x="1648047" y="4788234"/>
            <a:ext cx="191386" cy="19071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86B68158-BFFD-42B0-BCD4-C903F1B968C9}"/>
              </a:ext>
            </a:extLst>
          </p:cNvPr>
          <p:cNvSpPr/>
          <p:nvPr/>
        </p:nvSpPr>
        <p:spPr>
          <a:xfrm>
            <a:off x="2012760" y="4788233"/>
            <a:ext cx="191386" cy="190712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406" y="132282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необхідно вчасно запобігти необоротної зміни, то рання діагностика саме цих порушень стає вирішальною, тому що біохімічні і фізіологічні параметри реагують на дуже незначні концентрації стресора.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Крім того,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біохімічному і фізіологічному рівні дозволяє зрозуміти механізм дії стресорів: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видимі симптоми якого-небудь ушкодження – результат змін в обміні речовин рослин і тварин;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точне знання механізмів дії стресора дозволяє провести ранню діагностику порушень;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встановити механізм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адаптацій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почати захисні міри.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Биохимия - Химия">
            <a:extLst>
              <a:ext uri="{FF2B5EF4-FFF2-40B4-BE49-F238E27FC236}">
                <a16:creationId xmlns:a16="http://schemas.microsoft.com/office/drawing/2014/main" id="{860625C9-D809-4F3E-8C3A-59767C85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02" y="1322821"/>
            <a:ext cx="3684278" cy="27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4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19" y="894994"/>
            <a:ext cx="63554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Обмін речовин кожної живої клітини підкоряється наступним принципам: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прив'язаний до молекулярних і надмолекулярних структур;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організований за типом функціональної і структурної ієрархії;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високоекономічний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здатний до саморегуляції.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задачі можна звести до наступних: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постачання енергії у формі АТФ, необхідної для численних реакцій;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постачання попередників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мононуклеотидів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амінокислот, моносахаридів – для синтезу нуклеїнових кислот, білків, вуглеводів;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біосинтез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біомакромолекул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ферментів, гормонів, пігментів, резервних речовин.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Биохимия против рака | Журнал Neue Zeiten">
            <a:extLst>
              <a:ext uri="{FF2B5EF4-FFF2-40B4-BE49-F238E27FC236}">
                <a16:creationId xmlns:a16="http://schemas.microsoft.com/office/drawing/2014/main" id="{80843E3A-95E3-4300-8569-9C7E6BDB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26" y="1935018"/>
            <a:ext cx="3787986" cy="2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2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562" y="124665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всі процеси обміну речовин у першу чергу несуть відповідальність нуклеїнові кислоти (носії генетичної інформації) і білки (ферменти і структурні елементи). Необхідно, щоб ці макромолекули функціонували з відповідною швидкістю.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Регуляція обміну речовин здійснюється за допомогою численних ферментів, тому найбільш чуттєві з них можуть бути важливими індикаторами порушень. </a:t>
            </a: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Стресори насамперед впливають на активність і кількість ферментів.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Биохимия. Основы биохимии">
            <a:extLst>
              <a:ext uri="{FF2B5EF4-FFF2-40B4-BE49-F238E27FC236}">
                <a16:creationId xmlns:a16="http://schemas.microsoft.com/office/drawing/2014/main" id="{9EDF9646-732C-49A1-8C0F-B43C7ED1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6" y="1522124"/>
            <a:ext cx="4217218" cy="29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0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703" y="77863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Показові ушкодження молекулярного рівня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вирішальне значення мають дії стресорів на таких етапах обміну речовин: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концентрація макромолекул (наприклад, змінюється кількість ферментів);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активність макромолекул (наприклад, ферментативна) – у цілому спостерігається збільшення активності при низьких концентраціях забруднюючих речовин і зниження – при високих;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зниження енергетичного балансу;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порушення процесу фотосинтезу;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продукування речовин із захисними функціями (наприклад, пролину), збільшення сахарози і фруктози з метою самозахисту;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marR="1905" indent="454025" algn="just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передчасне включення механізмів старіння організму: характерною ознакою якого є збільшення вмісту гормонів, що регулюють дозрівання плодів, старіння й опадання листя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этилен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абсцизова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кислота й ін.).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ᐈ Биохимия картинки фотографии, картинки биохимия | скачать на  Depositphotos®">
            <a:extLst>
              <a:ext uri="{FF2B5EF4-FFF2-40B4-BE49-F238E27FC236}">
                <a16:creationId xmlns:a16="http://schemas.microsoft.com/office/drawing/2014/main" id="{4D46E5FA-F157-47FD-BA8A-68A10981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819087"/>
            <a:ext cx="4089833" cy="27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36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4751</Words>
  <Application>Microsoft Office PowerPoint</Application>
  <PresentationFormat>Широкоэкранный</PresentationFormat>
  <Paragraphs>378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Segoe Print</vt:lpstr>
      <vt:lpstr>Symbol</vt:lpstr>
      <vt:lpstr>Times New Roman</vt:lpstr>
      <vt:lpstr>Wingdings</vt:lpstr>
      <vt:lpstr>Тема Office</vt:lpstr>
      <vt:lpstr>БІОІНДИКАЦІЯ НА РІЗНИХ РІВНЯХ ОРГАНІЗАЦІЇ ЖИВОГО.  МОЛЕКУЛЯРНИЙ ТА КЛІТИННИЙ РІВЕНЬ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Молекула хлорофілу складається з порфінової «головки» й фітольного «хвоста». При цьому порфінова частина молекули знаходиться на поверхні мембрани тилакоїду й пов'язана із білками, а жиророзчинний фітольний ланцюг занурений у ліпідний шар. Хлорофіл представляє собою складний етер дикарбонової кислоти хлорофіліну, у якої одна карбоксильна група етерифікована залишком метилового спирту, а друга — залишком спирту фітолу.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БІОІНДИКАЦІЯ НА РІЗНИХ РІВНЯХ ОРГАНІЗАЦІЇ ЖИВОГО.  МОЛЕКУЛЯРНИЙ ТА КЛІТИННИЙ РІВЕНЬ</dc:title>
  <dc:creator>N P</dc:creator>
  <cp:lastModifiedBy>N P</cp:lastModifiedBy>
  <cp:revision>30</cp:revision>
  <dcterms:created xsi:type="dcterms:W3CDTF">2021-03-10T12:00:32Z</dcterms:created>
  <dcterms:modified xsi:type="dcterms:W3CDTF">2021-03-13T21:37:09Z</dcterms:modified>
</cp:coreProperties>
</file>