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5" d="100"/>
          <a:sy n="55" d="100"/>
        </p:scale>
        <p:origin x="78" y="1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457FE6-6159-4536-965D-92DC1A55A4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C9BF4C3-97A4-4B35-AB0D-5EB0262A67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42F4CD-A64D-4C72-99D8-90EAAC33D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816B6-0257-4AF9-9F83-E8099119FDED}" type="datetimeFigureOut">
              <a:rPr lang="uk-UA" smtClean="0"/>
              <a:t>08.10.2024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0467FDE-4771-4E31-8CBC-E4583F27D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64A6C1-EB53-4408-9A79-DDA69DBE0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4627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9255BD-84C5-4544-93E4-1079794ED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F192F2B-74BA-4110-862B-F5B9CC9DB6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8593DF-8598-4772-850D-F75F2B216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816B6-0257-4AF9-9F83-E8099119FDED}" type="datetimeFigureOut">
              <a:rPr lang="uk-UA" smtClean="0"/>
              <a:t>08.10.2024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B741162-0FDF-4501-8A53-1E1497E54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8F27C29-4E50-4F64-8B15-750A17547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2115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BF2B4C9-1E98-4DC6-BAD9-5B4033A858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6318854-3F9F-4DB3-892C-7A1BC2DC13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247396-2ADD-459D-B358-8B2729D65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816B6-0257-4AF9-9F83-E8099119FDED}" type="datetimeFigureOut">
              <a:rPr lang="uk-UA" smtClean="0"/>
              <a:t>08.10.2024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59F9E74-629E-4EE0-B09B-43F1F5D8A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61BA0D-9752-4A1F-9D89-3A937D1D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2240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A0B090-73DE-4E8D-91DB-ED13CEA92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745C02-7C0C-4F25-9D65-DE92A2327A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998C0C-28B9-4575-B2A1-F8BF60151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816B6-0257-4AF9-9F83-E8099119FDED}" type="datetimeFigureOut">
              <a:rPr lang="uk-UA" smtClean="0"/>
              <a:t>08.10.2024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EFA504A-88C4-474E-82D3-61FD841E2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929BBD-67A9-48A0-BE57-E4A0D43E2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0513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C96B8B-352B-493C-B407-61225AD0E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4E60374-8D4D-4123-8C67-A7A354487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F214C52-B234-4DC7-BB62-830B16F0C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816B6-0257-4AF9-9F83-E8099119FDED}" type="datetimeFigureOut">
              <a:rPr lang="uk-UA" smtClean="0"/>
              <a:t>08.10.2024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2E3265-1286-4206-959A-57411A391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B07400-A949-4884-BA5C-3CC1A850DB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52376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DCEC90-409E-4CDD-9354-8C1A1DCF6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57CBE6-9DA0-48A3-B101-6402205584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199C181-16A9-4A1B-A150-56689B1275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F4BA30C-2BD7-4C7B-8049-E880ADD25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816B6-0257-4AF9-9F83-E8099119FDED}" type="datetimeFigureOut">
              <a:rPr lang="uk-UA" smtClean="0"/>
              <a:t>08.10.2024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FF59602-28F0-4D69-8C48-692A72C7F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40E5F0E-CE78-4A4A-907F-DEC6A6930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075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45E618-9230-460D-973B-74C5DCD89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FEA63C7-654C-44AB-97E8-EA9C6575DF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494F557-DE08-4455-B30A-390F1D6DA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34E58AD-C092-4D29-8121-EA06B009E8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7028EAA-EB97-4B64-AF28-D2C6825F62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4C9F04E-BB1F-4CC5-978A-7DF412FB2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816B6-0257-4AF9-9F83-E8099119FDED}" type="datetimeFigureOut">
              <a:rPr lang="uk-UA" smtClean="0"/>
              <a:t>08.10.2024</a:t>
            </a:fld>
            <a:endParaRPr lang="uk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19BB3F7-ED23-4730-92C5-5B8EB6AC8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C290707-6FE9-43A3-9542-C595DA4CD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2068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5EFA8D-9EB4-436D-9458-D95FB69F8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808FA89-4105-4657-AB38-83DDD2FC9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816B6-0257-4AF9-9F83-E8099119FDED}" type="datetimeFigureOut">
              <a:rPr lang="uk-UA" smtClean="0"/>
              <a:t>08.10.2024</a:t>
            </a:fld>
            <a:endParaRPr lang="uk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FEA8E12-D3F3-4799-BF65-8DEA7342E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C76BB50-2844-47E6-BA83-608A34D26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98142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D52E23A-43E2-4B46-817D-138C24491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816B6-0257-4AF9-9F83-E8099119FDED}" type="datetimeFigureOut">
              <a:rPr lang="uk-UA" smtClean="0"/>
              <a:t>08.10.2024</a:t>
            </a:fld>
            <a:endParaRPr lang="uk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98F3EB3-F9A2-4952-816A-31D44B26C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8D04A39-6098-45F3-9B23-2BA8FE0C4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5109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7C7536-56CB-4808-A86B-AFACBA38D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B4E6222-CC58-4A87-B7D6-B8F135B542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DD7EADC-4DAB-4DA0-920B-560C44FD81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46902B2-08AA-4281-A152-210EE8DB9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816B6-0257-4AF9-9F83-E8099119FDED}" type="datetimeFigureOut">
              <a:rPr lang="uk-UA" smtClean="0"/>
              <a:t>08.10.2024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46306C9-ED7C-4D28-91BD-1D53F8E4E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27DD76A-7C3C-4B1C-BC21-2C2DF0DEC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4688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D0C0E8-B69B-46BF-8CBA-FD833CF44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F214716-8E56-43A6-9FB6-57FEBF5DBD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D07FBD8-AFE0-4D97-A1D8-1782CDB090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C33B16C-5C42-42E4-ABC4-A8246C44D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816B6-0257-4AF9-9F83-E8099119FDED}" type="datetimeFigureOut">
              <a:rPr lang="uk-UA" smtClean="0"/>
              <a:t>08.10.2024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CFA6B2F-997E-4C1B-84B6-92AC95C99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0EFED3F-1FBE-4AC1-88C1-EEA70C114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869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D7ED4E-46D2-42E1-93D7-F4358F432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FF28F22-9B95-4B4F-9A6C-3A7903E27D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D8BE49-929B-4755-BCCE-DE018DFE7A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816B6-0257-4AF9-9F83-E8099119FDED}" type="datetimeFigureOut">
              <a:rPr lang="uk-UA" smtClean="0"/>
              <a:t>08.10.2024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0817523-7C0D-46D8-A6EC-A5F52B4C5B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0AC737-44CE-4D3D-950C-FE16A17A95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CD4ADA-F81B-4126-9DDC-483D1AE4D9D0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29940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7C5501-B198-4490-B93C-131D343967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solidFill>
                  <a:srgbClr val="FFFF00"/>
                </a:solidFill>
              </a:rPr>
              <a:t>Лекція 4. Моделі подання знань у системах штучного інтелекту.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F475A51-1501-4B65-B311-2DAAE7A496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9149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3C240CE-B56E-44D6-A7A2-E3B39A4A0EC5}"/>
              </a:ext>
            </a:extLst>
          </p:cNvPr>
          <p:cNvSpPr txBox="1"/>
          <p:nvPr/>
        </p:nvSpPr>
        <p:spPr>
          <a:xfrm>
            <a:off x="838200" y="1529861"/>
            <a:ext cx="105156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заперечення кванторів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Закон заперечення квантора спільності: «Неправильно, що кожен предмет має якість х тоді, і тільки тоді, коли існують предмети, що не мають цієї якості». Символічно цей закон записують так: </a:t>
            </a:r>
          </a:p>
          <a:p>
            <a:pPr algn="ctr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¬ ∀ x А(х) = ∃ х ¬А(х).</a:t>
            </a:r>
          </a:p>
          <a:p>
            <a:pPr algn="just"/>
            <a:r>
              <a:rPr lang="uk-UA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Комутативний закон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закон, за яким можна квантори, що стоять перед висловлюваннями, міняти місцями: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∀ х ∀ у Р(х, у) = ∀ у ∀ х Р(х, у); або ∃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х∃у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Р(х, у)= ∃у ∃х Р(х, у).</a:t>
            </a:r>
          </a:p>
          <a:p>
            <a:pPr algn="just"/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570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A348D3-DF3A-468C-946A-611129562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Основні поняття нечіткої логіки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C6B8F7-B6E6-474B-8245-EA1923E129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Нечітка множина задається парами виду</a:t>
            </a:r>
          </a:p>
          <a:p>
            <a:pPr marL="0" indent="0"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µ 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(x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х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елемент нечіткої множини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X, a µ (x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 приналежності елемента х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нечіткої множини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X. 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 µ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(x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змінюється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інтервалі [0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1]. </a:t>
            </a:r>
          </a:p>
        </p:txBody>
      </p:sp>
    </p:spTree>
    <p:extLst>
      <p:ext uri="{BB962C8B-B14F-4D97-AF65-F5344CB8AC3E}">
        <p14:creationId xmlns:p14="http://schemas.microsoft.com/office/powerpoint/2010/main" val="1503202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E35DD6-6F30-455F-AD93-D80F6AEB1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Питання: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C1F218-700D-4150-A38D-8C0D3544F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Знання та моделі подання знань у системах штучного інтелекту.</a:t>
            </a:r>
          </a:p>
          <a:p>
            <a:pPr marL="0" indent="0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Логіка числення висловлювань.</a:t>
            </a:r>
          </a:p>
          <a:p>
            <a:pPr marL="0" indent="0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Логіка числення предикатів.</a:t>
            </a:r>
          </a:p>
          <a:p>
            <a:pPr marL="0" indent="0"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Основні поняття нечіткої логіки.</a:t>
            </a:r>
          </a:p>
        </p:txBody>
      </p:sp>
    </p:spTree>
    <p:extLst>
      <p:ext uri="{BB962C8B-B14F-4D97-AF65-F5344CB8AC3E}">
        <p14:creationId xmlns:p14="http://schemas.microsoft.com/office/powerpoint/2010/main" val="2839371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7F9925-3731-4BCF-A6D6-C2CDB87DF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867" y="314326"/>
            <a:ext cx="10515600" cy="1074208"/>
          </a:xfrm>
        </p:spPr>
        <p:txBody>
          <a:bodyPr>
            <a:normAutofit fontScale="90000"/>
          </a:bodyPr>
          <a:lstStyle/>
          <a:p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Знання та моделі подання знань у системах штучного інтелекту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59A904-8441-41DE-B79A-2930EC82C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867" y="1253331"/>
            <a:ext cx="10896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Усім інтелектуальним системам необхідні знання про світ (зокрема, про предметну область) для того, щоб вони могли виробляти 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адекватні рішення. Слід зазначити, що до появи СШІ використовувалися здебільшого поняття «дані» і «база даних». Розглянемо їх відмінність від понять «знання» та «база знань».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Дані 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Data) –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те, що може реєструватися в тій або іншій формі органами чуття людини або приладами. Тиск, вологість, яскравість, радіаційний фон тощо. База даних – це певним чином організована сукупність даних, що дозволяє забезпечити ефективний 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пошук, розміщення і модифікацію даних. </a:t>
            </a: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Знання 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Knowledge) –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зафіксована закономірність щодо фактів, процесів, явищ і причинно-наслідкових відносин між ними. База знань (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Base) –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організована певним чином сукупність знань, що дозволяє забезпечити ефективний логічний вивід рішення поставленої задачі, розміщення, модифікації і поповнення знань. </a:t>
            </a:r>
          </a:p>
        </p:txBody>
      </p:sp>
    </p:spTree>
    <p:extLst>
      <p:ext uri="{BB962C8B-B14F-4D97-AF65-F5344CB8AC3E}">
        <p14:creationId xmlns:p14="http://schemas.microsoft.com/office/powerpoint/2010/main" val="4102437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3E3B2A0-B1CD-4601-A4E0-9F94EE29BA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04800"/>
            <a:ext cx="10911814" cy="511412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4B93A67-DACE-4062-A92E-C9D00DA56341}"/>
              </a:ext>
            </a:extLst>
          </p:cNvPr>
          <p:cNvSpPr txBox="1"/>
          <p:nvPr/>
        </p:nvSpPr>
        <p:spPr>
          <a:xfrm>
            <a:off x="3048000" y="5847834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1. Класифікація моделей знань</a:t>
            </a:r>
          </a:p>
        </p:txBody>
      </p:sp>
    </p:spTree>
    <p:extLst>
      <p:ext uri="{BB962C8B-B14F-4D97-AF65-F5344CB8AC3E}">
        <p14:creationId xmlns:p14="http://schemas.microsoft.com/office/powerpoint/2010/main" val="2961663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1C37BEF-8C3E-470E-9B6A-617986CC4AF8}"/>
              </a:ext>
            </a:extLst>
          </p:cNvPr>
          <p:cNvSpPr txBox="1"/>
          <p:nvPr/>
        </p:nvSpPr>
        <p:spPr>
          <a:xfrm>
            <a:off x="369277" y="509954"/>
            <a:ext cx="11060723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основі логічного методу подання знань у СШІ лежить формальна система – логіка предикатів І порядку, яка мовою теорії </a:t>
            </a:r>
          </a:p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 описується наступною четвіркою:</a:t>
            </a:r>
          </a:p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 = &lt;Т, Р, А, В&gt;,</a:t>
            </a:r>
          </a:p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Т – множина базових елементів; Р – множина синтаксичних правил, за допомогою яких із елементів множини Т утворюють синтаксично правильні сукупності; А – елементи цієї множини утворюють аксіоми, визначені на множині Р; Р(А) – процедура, що визначає приналежність до А; В – множина правил виводу, які застосовуються до елементів множини А.</a:t>
            </a:r>
          </a:p>
        </p:txBody>
      </p:sp>
    </p:spTree>
    <p:extLst>
      <p:ext uri="{BB962C8B-B14F-4D97-AF65-F5344CB8AC3E}">
        <p14:creationId xmlns:p14="http://schemas.microsoft.com/office/powerpoint/2010/main" val="3352135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AAA4A1A-D72A-4618-B2FF-855459834C01}"/>
              </a:ext>
            </a:extLst>
          </p:cNvPr>
          <p:cNvSpPr txBox="1"/>
          <p:nvPr/>
        </p:nvSpPr>
        <p:spPr>
          <a:xfrm>
            <a:off x="2782766" y="342872"/>
            <a:ext cx="609306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Логіка числення висловлюван</a:t>
            </a:r>
            <a:r>
              <a:rPr lang="uk-UA" dirty="0"/>
              <a:t>ь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FC563D-835D-4642-938E-7D7304F362ED}"/>
              </a:ext>
            </a:extLst>
          </p:cNvPr>
          <p:cNvSpPr txBox="1"/>
          <p:nvPr/>
        </p:nvSpPr>
        <p:spPr>
          <a:xfrm>
            <a:off x="284284" y="1659285"/>
            <a:ext cx="11623431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Числення висловлювань (його також називають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пропозиціональним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численням – від лат.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propositio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пропозиція, думка, вислів) – найпростіший розділ математичної логіки, що лежить в основі решти її розділів. 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 об’єктами розгляду є висловлювання – це речення 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(вислів), про яке можна сказати одне з двох: істинне воно або помилкове. Позначаються: І (істина –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true)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Н (неправда –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false);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числа 1 і 0.</a:t>
            </a:r>
          </a:p>
        </p:txBody>
      </p:sp>
    </p:spTree>
    <p:extLst>
      <p:ext uri="{BB962C8B-B14F-4D97-AF65-F5344CB8AC3E}">
        <p14:creationId xmlns:p14="http://schemas.microsoft.com/office/powerpoint/2010/main" val="1531694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7BC04A4-5F43-411C-909C-8269E55B5A15}"/>
              </a:ext>
            </a:extLst>
          </p:cNvPr>
          <p:cNvSpPr txBox="1"/>
          <p:nvPr/>
        </p:nvSpPr>
        <p:spPr>
          <a:xfrm>
            <a:off x="257908" y="228326"/>
            <a:ext cx="11676183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Логічні операції </a:t>
            </a:r>
          </a:p>
          <a:p>
            <a:pPr algn="ctr"/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Із елементарних висловів будуються складніші вислови за допомогою логічних зв’язок і правил. Таким чином отримують правильно побудовані формули.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Заперечення або доповнення. Висловлювання ¬ А істинне, якщо 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висловлювання 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неправдиве; ¬ 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неправдиве, якщо 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істинне.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Кон’юнкція (лат.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conjunctio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сполучник, зв’язок) або логічне 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множення. Відповідає сполучнику «І». Позначення – А і В, А ∧ В,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АВ. 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висловлювання істинне тоді і лише тоді, коли істинні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А, так і В. А і В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називаються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кон’юнктивними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членами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таблиці 1 наведено п’ять основних операцій для зв’язки логічних висловів.</a:t>
            </a:r>
          </a:p>
        </p:txBody>
      </p:sp>
    </p:spTree>
    <p:extLst>
      <p:ext uri="{BB962C8B-B14F-4D97-AF65-F5344CB8AC3E}">
        <p14:creationId xmlns:p14="http://schemas.microsoft.com/office/powerpoint/2010/main" val="2290437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CE1E761-F7FD-42E5-A348-FA42ADF59A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419" y="2039815"/>
            <a:ext cx="10409162" cy="435250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4E651EA-5018-4FCC-A3EB-B569B2B4D608}"/>
              </a:ext>
            </a:extLst>
          </p:cNvPr>
          <p:cNvSpPr txBox="1"/>
          <p:nvPr/>
        </p:nvSpPr>
        <p:spPr>
          <a:xfrm>
            <a:off x="4928089" y="747319"/>
            <a:ext cx="609306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Таблиця 1</a:t>
            </a:r>
          </a:p>
        </p:txBody>
      </p:sp>
    </p:spTree>
    <p:extLst>
      <p:ext uri="{BB962C8B-B14F-4D97-AF65-F5344CB8AC3E}">
        <p14:creationId xmlns:p14="http://schemas.microsoft.com/office/powerpoint/2010/main" val="3330188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FF6EC3C-F71D-4354-9008-B3331E4F9EC3}"/>
              </a:ext>
            </a:extLst>
          </p:cNvPr>
          <p:cNvSpPr txBox="1"/>
          <p:nvPr/>
        </p:nvSpPr>
        <p:spPr>
          <a:xfrm>
            <a:off x="2694842" y="307703"/>
            <a:ext cx="609306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Логіка числення предикатів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2E9491-2D03-4E19-9162-776FD3058113}"/>
              </a:ext>
            </a:extLst>
          </p:cNvPr>
          <p:cNvSpPr txBox="1"/>
          <p:nvPr/>
        </p:nvSpPr>
        <p:spPr>
          <a:xfrm>
            <a:off x="615462" y="1443841"/>
            <a:ext cx="11254153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Предикат (лат.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praedicatum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сказане) – те, що висловлюється 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(стверджується або заперечується) в судженні про об’єкт. Предикат 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 наявність або відсутність тієї чи іншої ознаки у предмета. 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P,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яка набуває одного зі значень, 0 або 1, аргументи 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якої набувають значення із довільної множини М, називається предикатом Р у предметній області М. Кількість аргументів предиката Р(х1, х2, ..., х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k)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 його порядком. Множина М, на якій 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 предикат, називається предметною областю. Підмножина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Q⊃M,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якої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P(x)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істинно, називається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екстенсіоналом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4627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807</Words>
  <Application>Microsoft Office PowerPoint</Application>
  <PresentationFormat>Широкоэкранный</PresentationFormat>
  <Paragraphs>48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Лекція 4. Моделі подання знань у системах штучного інтелекту.</vt:lpstr>
      <vt:lpstr>Питання:</vt:lpstr>
      <vt:lpstr>1. Знання та моделі подання знань у системах штучного інтелекту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4. Основні поняття нечіткої логіки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3. Методи подання інтелектуальних задач, їх переваги та недоліки.</dc:title>
  <dc:creator>M Ivanov</dc:creator>
  <cp:lastModifiedBy>M Ivanov</cp:lastModifiedBy>
  <cp:revision>8</cp:revision>
  <dcterms:created xsi:type="dcterms:W3CDTF">2024-09-08T14:25:02Z</dcterms:created>
  <dcterms:modified xsi:type="dcterms:W3CDTF">2024-10-08T11:20:54Z</dcterms:modified>
</cp:coreProperties>
</file>