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3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BC6523F-C655-40F7-99F5-71773DBB3A4F}" type="datetimeFigureOut">
              <a:rPr lang="ru-RU" smtClean="0"/>
              <a:t>12.04.2025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D79B566-7042-485B-A719-4D16B1DE0CD5}"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C6523F-C655-40F7-99F5-71773DBB3A4F}" type="datetimeFigureOut">
              <a:rPr lang="ru-RU" smtClean="0"/>
              <a:t>12.04.2025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79B566-7042-485B-A719-4D16B1DE0CD5}" type="slidenum">
              <a:rPr lang="ru-RU" smtClean="0"/>
              <a:t>‹#›</a:t>
            </a:fld>
            <a:endParaRPr lang="ru-RU"/>
          </a:p>
        </p:txBody>
      </p:sp>
    </p:spTree>
    <p:extLst>
      <p:ext uri="{BB962C8B-B14F-4D97-AF65-F5344CB8AC3E}">
        <p14:creationId xmlns:p14="http://schemas.microsoft.com/office/powerpoint/2010/main" val="1465912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C6523F-C655-40F7-99F5-71773DBB3A4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9B566-7042-485B-A719-4D16B1DE0CD5}"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835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C6523F-C655-40F7-99F5-71773DBB3A4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9B566-7042-485B-A719-4D16B1DE0CD5}"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270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C6523F-C655-40F7-99F5-71773DBB3A4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9B566-7042-485B-A719-4D16B1DE0CD5}" type="slidenum">
              <a:rPr lang="ru-RU" smtClean="0"/>
              <a:t>‹#›</a:t>
            </a:fld>
            <a:endParaRPr lang="ru-RU"/>
          </a:p>
        </p:txBody>
      </p:sp>
    </p:spTree>
    <p:extLst>
      <p:ext uri="{BB962C8B-B14F-4D97-AF65-F5344CB8AC3E}">
        <p14:creationId xmlns:p14="http://schemas.microsoft.com/office/powerpoint/2010/main" val="4165131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C6523F-C655-40F7-99F5-71773DBB3A4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9B566-7042-485B-A719-4D16B1DE0CD5}"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89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C6523F-C655-40F7-99F5-71773DBB3A4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9B566-7042-485B-A719-4D16B1DE0CD5}"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262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C6523F-C655-40F7-99F5-71773DBB3A4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9B566-7042-485B-A719-4D16B1DE0CD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103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C6523F-C655-40F7-99F5-71773DBB3A4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9B566-7042-485B-A719-4D16B1DE0CD5}"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58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C6523F-C655-40F7-99F5-71773DBB3A4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9B566-7042-485B-A719-4D16B1DE0CD5}" type="slidenum">
              <a:rPr lang="ru-RU" smtClean="0"/>
              <a:t>‹#›</a:t>
            </a:fld>
            <a:endParaRPr lang="ru-RU"/>
          </a:p>
        </p:txBody>
      </p:sp>
    </p:spTree>
    <p:extLst>
      <p:ext uri="{BB962C8B-B14F-4D97-AF65-F5344CB8AC3E}">
        <p14:creationId xmlns:p14="http://schemas.microsoft.com/office/powerpoint/2010/main" val="27167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C6523F-C655-40F7-99F5-71773DBB3A4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9B566-7042-485B-A719-4D16B1DE0CD5}"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62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BC6523F-C655-40F7-99F5-71773DBB3A4F}" type="datetimeFigureOut">
              <a:rPr lang="ru-RU" smtClean="0"/>
              <a:t>12.04.2025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79B566-7042-485B-A719-4D16B1DE0CD5}" type="slidenum">
              <a:rPr lang="ru-RU" smtClean="0"/>
              <a:t>‹#›</a:t>
            </a:fld>
            <a:endParaRPr lang="ru-RU"/>
          </a:p>
        </p:txBody>
      </p:sp>
    </p:spTree>
    <p:extLst>
      <p:ext uri="{BB962C8B-B14F-4D97-AF65-F5344CB8AC3E}">
        <p14:creationId xmlns:p14="http://schemas.microsoft.com/office/powerpoint/2010/main" val="171361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BC6523F-C655-40F7-99F5-71773DBB3A4F}" type="datetimeFigureOut">
              <a:rPr lang="ru-RU" smtClean="0"/>
              <a:t>12.04.2025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D79B566-7042-485B-A719-4D16B1DE0CD5}"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09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BC6523F-C655-40F7-99F5-71773DBB3A4F}" type="datetimeFigureOut">
              <a:rPr lang="ru-RU" smtClean="0"/>
              <a:t>12.04.2025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D79B566-7042-485B-A719-4D16B1DE0CD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7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6523F-C655-40F7-99F5-71773DBB3A4F}" type="datetimeFigureOut">
              <a:rPr lang="ru-RU" smtClean="0"/>
              <a:t>12.04.2025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D79B566-7042-485B-A719-4D16B1DE0CD5}" type="slidenum">
              <a:rPr lang="ru-RU" smtClean="0"/>
              <a:t>‹#›</a:t>
            </a:fld>
            <a:endParaRPr lang="ru-RU"/>
          </a:p>
        </p:txBody>
      </p:sp>
    </p:spTree>
    <p:extLst>
      <p:ext uri="{BB962C8B-B14F-4D97-AF65-F5344CB8AC3E}">
        <p14:creationId xmlns:p14="http://schemas.microsoft.com/office/powerpoint/2010/main" val="154768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C6523F-C655-40F7-99F5-71773DBB3A4F}" type="datetimeFigureOut">
              <a:rPr lang="ru-RU" smtClean="0"/>
              <a:t>12.04.2025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79B566-7042-485B-A719-4D16B1DE0CD5}"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386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C6523F-C655-40F7-99F5-71773DBB3A4F}" type="datetimeFigureOut">
              <a:rPr lang="ru-RU" smtClean="0"/>
              <a:t>12.04.2025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79B566-7042-485B-A719-4D16B1DE0CD5}" type="slidenum">
              <a:rPr lang="ru-RU" smtClean="0"/>
              <a:t>‹#›</a:t>
            </a:fld>
            <a:endParaRPr lang="ru-RU"/>
          </a:p>
        </p:txBody>
      </p:sp>
    </p:spTree>
    <p:extLst>
      <p:ext uri="{BB962C8B-B14F-4D97-AF65-F5344CB8AC3E}">
        <p14:creationId xmlns:p14="http://schemas.microsoft.com/office/powerpoint/2010/main" val="117868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C6523F-C655-40F7-99F5-71773DBB3A4F}" type="datetimeFigureOut">
              <a:rPr lang="ru-RU" smtClean="0"/>
              <a:t>12.04.2025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79B566-7042-485B-A719-4D16B1DE0CD5}" type="slidenum">
              <a:rPr lang="ru-RU" smtClean="0"/>
              <a:t>‹#›</a:t>
            </a:fld>
            <a:endParaRPr lang="ru-RU"/>
          </a:p>
        </p:txBody>
      </p:sp>
    </p:spTree>
    <p:extLst>
      <p:ext uri="{BB962C8B-B14F-4D97-AF65-F5344CB8AC3E}">
        <p14:creationId xmlns:p14="http://schemas.microsoft.com/office/powerpoint/2010/main" val="1569422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3567904" y="1854498"/>
            <a:ext cx="505619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3600" b="1" i="0" u="none" strike="noStrike" cap="none" normalizeH="0" baseline="0" dirty="0" smtClean="0">
                <a:ln>
                  <a:noFill/>
                </a:ln>
                <a:solidFill>
                  <a:schemeClr val="tx1"/>
                </a:solidFill>
                <a:effectLst/>
                <a:latin typeface="Garamond" panose="02020404030301010803" pitchFamily="18" charset="0"/>
                <a:ea typeface="+mj-ea"/>
                <a:cs typeface="+mj-cs"/>
              </a:rPr>
              <a:t>СТРАХ</a:t>
            </a:r>
            <a:r>
              <a:rPr kumimoji="0" lang="uk-UA" altLang="ru-RU" sz="3600" b="1" i="0" u="none" strike="noStrike" cap="none" normalizeH="0" baseline="0" dirty="0" smtClean="0">
                <a:ln>
                  <a:noFill/>
                </a:ln>
                <a:solidFill>
                  <a:schemeClr val="tx1"/>
                </a:solidFill>
                <a:effectLst/>
                <a:latin typeface="Garamond" panose="02020404030301010803" pitchFamily="18" charset="0"/>
                <a:ea typeface="+mj-ea"/>
                <a:cs typeface="+mj-cs"/>
              </a:rPr>
              <a:t>ОВІ ПОСЛУГИ</a:t>
            </a:r>
            <a:r>
              <a:rPr kumimoji="0" lang="ru-RU" altLang="ru-RU" sz="3600" b="1" i="0" u="none" strike="noStrike" cap="none" normalizeH="0" baseline="0" dirty="0" smtClean="0">
                <a:ln>
                  <a:noFill/>
                </a:ln>
                <a:solidFill>
                  <a:schemeClr val="tx1"/>
                </a:solidFill>
                <a:effectLst/>
                <a:latin typeface="Garamond" panose="02020404030301010803" pitchFamily="18" charset="0"/>
                <a:ea typeface="+mj-ea"/>
                <a:cs typeface="+mj-cs"/>
              </a:rPr>
              <a:t/>
            </a:r>
            <a:br>
              <a:rPr kumimoji="0" lang="ru-RU" altLang="ru-RU" sz="3600" b="1" i="0" u="none" strike="noStrike" cap="none" normalizeH="0" baseline="0" dirty="0" smtClean="0">
                <a:ln>
                  <a:noFill/>
                </a:ln>
                <a:solidFill>
                  <a:schemeClr val="tx1"/>
                </a:solidFill>
                <a:effectLst/>
                <a:latin typeface="Garamond" panose="02020404030301010803" pitchFamily="18" charset="0"/>
                <a:ea typeface="+mj-ea"/>
                <a:cs typeface="+mj-cs"/>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3" name="Подзаголовок 2"/>
          <p:cNvSpPr>
            <a:spLocks noGrp="1"/>
          </p:cNvSpPr>
          <p:nvPr>
            <p:ph type="subTitle" idx="1"/>
          </p:nvPr>
        </p:nvSpPr>
        <p:spPr/>
        <p:txBody>
          <a:bodyPr>
            <a:normAutofit lnSpcReduction="10000"/>
          </a:bodyPr>
          <a:lstStyle/>
          <a:p>
            <a:r>
              <a:rPr lang="uk-UA" dirty="0"/>
              <a:t>Викладач: </a:t>
            </a:r>
            <a:endParaRPr lang="ru-RU" dirty="0" smtClean="0">
              <a:effectLst/>
            </a:endParaRPr>
          </a:p>
          <a:p>
            <a:r>
              <a:rPr lang="uk-UA" dirty="0"/>
              <a:t>Інна Юріївна </a:t>
            </a:r>
            <a:r>
              <a:rPr lang="uk-UA" dirty="0" err="1"/>
              <a:t>Кисільова</a:t>
            </a:r>
            <a:endParaRPr lang="ru-RU" dirty="0" smtClean="0">
              <a:effectLst/>
            </a:endParaRPr>
          </a:p>
          <a:p>
            <a:r>
              <a:rPr lang="uk-UA" dirty="0"/>
              <a:t>к.ф.-</a:t>
            </a:r>
            <a:r>
              <a:rPr lang="uk-UA" dirty="0" err="1"/>
              <a:t>м.н</a:t>
            </a:r>
            <a:r>
              <a:rPr lang="uk-UA" dirty="0"/>
              <a:t>., доцент </a:t>
            </a:r>
            <a:endParaRPr lang="ru-RU" dirty="0" smtClean="0">
              <a:effectLst/>
            </a:endParaRPr>
          </a:p>
          <a:p>
            <a:endParaRPr lang="ru-RU" dirty="0"/>
          </a:p>
        </p:txBody>
      </p:sp>
    </p:spTree>
    <p:extLst>
      <p:ext uri="{BB962C8B-B14F-4D97-AF65-F5344CB8AC3E}">
        <p14:creationId xmlns:p14="http://schemas.microsoft.com/office/powerpoint/2010/main" val="163592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Мета та завдання навчальної дисципліни</a:t>
            </a:r>
            <a:r>
              <a:rPr lang="ru-RU" b="1" i="1" dirty="0"/>
              <a:t/>
            </a:r>
            <a:br>
              <a:rPr lang="ru-RU" b="1" i="1" dirty="0"/>
            </a:br>
            <a:endParaRPr lang="ru-RU" dirty="0"/>
          </a:p>
        </p:txBody>
      </p:sp>
      <p:sp>
        <p:nvSpPr>
          <p:cNvPr id="3" name="Объект 2"/>
          <p:cNvSpPr>
            <a:spLocks noGrp="1"/>
          </p:cNvSpPr>
          <p:nvPr>
            <p:ph idx="1"/>
          </p:nvPr>
        </p:nvSpPr>
        <p:spPr>
          <a:xfrm>
            <a:off x="838200" y="1825625"/>
            <a:ext cx="11049000" cy="4351338"/>
          </a:xfrm>
        </p:spPr>
        <p:txBody>
          <a:bodyPr/>
          <a:lstStyle/>
          <a:p>
            <a:pPr algn="just"/>
            <a:r>
              <a:rPr lang="uk-UA" b="1" dirty="0"/>
              <a:t>Метою</a:t>
            </a:r>
            <a:r>
              <a:rPr lang="uk-UA" dirty="0"/>
              <a:t> викладання навчальної дисципліни «Страхові </a:t>
            </a:r>
            <a:r>
              <a:rPr lang="uk-UA" dirty="0" smtClean="0"/>
              <a:t>послуги» </a:t>
            </a:r>
            <a:r>
              <a:rPr lang="uk-UA" dirty="0"/>
              <a:t>є вивчення  принципів  та  механізмів  функціонування страхового ринку  та набуття навичок управління страховою діяльністю, потрібних для професійної діяльності у сфері страхових послуг.  </a:t>
            </a:r>
            <a:endParaRPr lang="ru-RU" dirty="0" smtClean="0">
              <a:effectLst/>
            </a:endParaRPr>
          </a:p>
          <a:p>
            <a:pPr algn="just"/>
            <a:r>
              <a:rPr lang="uk-UA" b="1" dirty="0"/>
              <a:t>Основними завдання вивчення дисципліни </a:t>
            </a:r>
            <a:r>
              <a:rPr lang="uk-UA" dirty="0"/>
              <a:t>«Страхові </a:t>
            </a:r>
            <a:r>
              <a:rPr lang="uk-UA" dirty="0" smtClean="0"/>
              <a:t>послуги» </a:t>
            </a:r>
            <a:r>
              <a:rPr lang="uk-UA" dirty="0"/>
              <a:t>є</a:t>
            </a:r>
            <a:r>
              <a:rPr lang="uk-UA" b="1" dirty="0"/>
              <a:t>:</a:t>
            </a:r>
            <a:endParaRPr lang="ru-RU" dirty="0" smtClean="0">
              <a:effectLst/>
            </a:endParaRPr>
          </a:p>
          <a:p>
            <a:pPr algn="just"/>
            <a:r>
              <a:rPr lang="uk-UA" dirty="0"/>
              <a:t>Визначення основних етапів реалізації страхових послуг;</a:t>
            </a:r>
            <a:endParaRPr lang="ru-RU" dirty="0" smtClean="0">
              <a:effectLst/>
            </a:endParaRPr>
          </a:p>
          <a:p>
            <a:pPr algn="just"/>
            <a:r>
              <a:rPr lang="uk-UA" dirty="0"/>
              <a:t>розкриття особливостей укладення страхових угод;</a:t>
            </a:r>
            <a:endParaRPr lang="ru-RU" dirty="0" smtClean="0">
              <a:effectLst/>
            </a:endParaRPr>
          </a:p>
          <a:p>
            <a:pPr algn="just"/>
            <a:r>
              <a:rPr lang="uk-UA" dirty="0"/>
              <a:t>визначення особливостей </a:t>
            </a:r>
            <a:r>
              <a:rPr lang="uk-UA"/>
              <a:t>основних </a:t>
            </a:r>
            <a:r>
              <a:rPr lang="uk-UA" smtClean="0"/>
              <a:t>класів страхування</a:t>
            </a:r>
            <a:r>
              <a:rPr lang="uk-UA" dirty="0"/>
              <a:t>. </a:t>
            </a:r>
            <a:endParaRPr lang="ru-RU" dirty="0" smtClean="0">
              <a:effectLst/>
            </a:endParaRPr>
          </a:p>
          <a:p>
            <a:pPr algn="just"/>
            <a:endParaRPr lang="ru-RU" dirty="0"/>
          </a:p>
        </p:txBody>
      </p:sp>
    </p:spTree>
    <p:extLst>
      <p:ext uri="{BB962C8B-B14F-4D97-AF65-F5344CB8AC3E}">
        <p14:creationId xmlns:p14="http://schemas.microsoft.com/office/powerpoint/2010/main" val="4016651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Міждисциплінарні зв’язки</a:t>
            </a:r>
            <a:endParaRPr lang="ru-RU" dirty="0"/>
          </a:p>
        </p:txBody>
      </p:sp>
      <p:sp>
        <p:nvSpPr>
          <p:cNvPr id="3" name="Объект 2"/>
          <p:cNvSpPr>
            <a:spLocks noGrp="1"/>
          </p:cNvSpPr>
          <p:nvPr>
            <p:ph idx="1"/>
          </p:nvPr>
        </p:nvSpPr>
        <p:spPr/>
        <p:txBody>
          <a:bodyPr>
            <a:normAutofit lnSpcReduction="10000"/>
          </a:bodyPr>
          <a:lstStyle/>
          <a:p>
            <a:pPr algn="just"/>
            <a:r>
              <a:rPr lang="uk-UA" dirty="0"/>
              <a:t>Вивчення дисципліни «Страхові послуги» базується на знаннях таких дисциплін: «Теорія фінансів», оскільки страхування є часткою фінансової системи, «Страхування», оскільки даний курс визначає теоретичні, базові положення страхування,  «Управління фінансовими ризиками», «Теорія ймовірностей», оскільки теорія ймовірностей є математичною основою страхування. </a:t>
            </a:r>
            <a:endParaRPr lang="ru-RU" dirty="0" smtClean="0">
              <a:effectLst/>
            </a:endParaRPr>
          </a:p>
          <a:p>
            <a:pPr algn="just"/>
            <a:r>
              <a:rPr lang="uk-UA" dirty="0"/>
              <a:t>Набуті знання необхідні для засвоєння дисциплін “Управління проектами”,  “Інноваційний менеджмент”, “Фінансовий менеджмент”, «Фінансово-кредитний ринок».</a:t>
            </a:r>
            <a:endParaRPr lang="ru-RU" dirty="0" smtClean="0">
              <a:effectLst/>
            </a:endParaRPr>
          </a:p>
          <a:p>
            <a:endParaRPr lang="ru-RU" dirty="0"/>
          </a:p>
        </p:txBody>
      </p:sp>
    </p:spTree>
    <p:extLst>
      <p:ext uri="{BB962C8B-B14F-4D97-AF65-F5344CB8AC3E}">
        <p14:creationId xmlns:p14="http://schemas.microsoft.com/office/powerpoint/2010/main" val="350085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Змістовий модуль 1.</a:t>
            </a:r>
            <a:r>
              <a:rPr lang="uk-UA" b="1" dirty="0"/>
              <a:t> </a:t>
            </a:r>
            <a:r>
              <a:rPr lang="uk-UA" i="1" dirty="0"/>
              <a:t>Реалізація страхових послуг </a:t>
            </a:r>
            <a:r>
              <a:rPr lang="ru-RU" i="1" dirty="0"/>
              <a:t/>
            </a:r>
            <a:br>
              <a:rPr lang="ru-RU" i="1" dirty="0"/>
            </a:br>
            <a:endParaRPr lang="ru-RU" dirty="0"/>
          </a:p>
        </p:txBody>
      </p:sp>
      <p:sp>
        <p:nvSpPr>
          <p:cNvPr id="3" name="Объект 2"/>
          <p:cNvSpPr>
            <a:spLocks noGrp="1"/>
          </p:cNvSpPr>
          <p:nvPr>
            <p:ph idx="1"/>
          </p:nvPr>
        </p:nvSpPr>
        <p:spPr/>
        <p:txBody>
          <a:bodyPr>
            <a:normAutofit fontScale="92500" lnSpcReduction="20000"/>
          </a:bodyPr>
          <a:lstStyle/>
          <a:p>
            <a:pPr algn="just"/>
            <a:r>
              <a:rPr lang="uk-UA" dirty="0"/>
              <a:t>Страхова послуга, </a:t>
            </a:r>
            <a:r>
              <a:rPr lang="uk-UA" dirty="0" err="1"/>
              <a:t>ії</a:t>
            </a:r>
            <a:r>
              <a:rPr lang="uk-UA" dirty="0"/>
              <a:t> властивості. Етапи реалізації страхових послуг. </a:t>
            </a:r>
            <a:r>
              <a:rPr lang="uk-UA" dirty="0" err="1"/>
              <a:t>Аквізиція</a:t>
            </a:r>
            <a:r>
              <a:rPr lang="uk-UA" dirty="0"/>
              <a:t>. Проходження договору. Дії при настанні страхового випадку. Канали реалізації страхових послуг. Маркетинг в страхуванні. Реклама в страхуванні. Діяльність страхових посередників. Страхові агенти та страхові брокери. Маркетингова політика страховика. Алгоритм маркетингового дослідження в страхуванні. Види маркетингової політики страховика.  </a:t>
            </a:r>
            <a:endParaRPr lang="ru-RU" dirty="0" smtClean="0">
              <a:effectLst/>
            </a:endParaRPr>
          </a:p>
          <a:p>
            <a:pPr algn="just"/>
            <a:r>
              <a:rPr lang="uk-UA" dirty="0"/>
              <a:t>Страховий ринок, його основні елементи. Закони функціонування страхового ринку.  Об’єднання страховиків, їх діяльність. Страхові бюро. Моторне транспортне страхове бюро України. Авіаційне страхове бюро. Морське страхове бюро.  Ліга страхових організацій України. Державне регулювання страхової діяльності. </a:t>
            </a:r>
            <a:endParaRPr lang="ru-RU" dirty="0" smtClean="0">
              <a:effectLst/>
            </a:endParaRPr>
          </a:p>
          <a:p>
            <a:endParaRPr lang="ru-RU" dirty="0"/>
          </a:p>
        </p:txBody>
      </p:sp>
    </p:spTree>
    <p:extLst>
      <p:ext uri="{BB962C8B-B14F-4D97-AF65-F5344CB8AC3E}">
        <p14:creationId xmlns:p14="http://schemas.microsoft.com/office/powerpoint/2010/main" val="181433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Змістовий модуль 2. </a:t>
            </a:r>
            <a:r>
              <a:rPr lang="uk-UA" i="1" dirty="0"/>
              <a:t>Страхування життя та пенсій. Особисте страхування</a:t>
            </a:r>
            <a:endParaRPr lang="ru-RU" dirty="0"/>
          </a:p>
        </p:txBody>
      </p:sp>
      <p:sp>
        <p:nvSpPr>
          <p:cNvPr id="3" name="Объект 2"/>
          <p:cNvSpPr>
            <a:spLocks noGrp="1"/>
          </p:cNvSpPr>
          <p:nvPr>
            <p:ph idx="1"/>
          </p:nvPr>
        </p:nvSpPr>
        <p:spPr/>
        <p:txBody>
          <a:bodyPr>
            <a:normAutofit fontScale="92500" lnSpcReduction="10000"/>
          </a:bodyPr>
          <a:lstStyle/>
          <a:p>
            <a:pPr algn="just"/>
            <a:r>
              <a:rPr lang="uk-UA" dirty="0"/>
              <a:t>Необхідність і значення страхового захисту життя та пенсій громадян. Види страхування життя.  Страхування пенсій. Викупна сума.  Види страхування від нещасних випадків.  Необхідність, розвиток і сучасний стан медичного страхування. Особливості розрахунку тарифів з особистого страхування і страхування життя. Таблиці комутаційних чисел. Таблиці дожиття. Розрахунок тарифних ставок за допомогою комутаційних чисел. Добровільне страхування громадян від нещасних випадків. Добровільне індивідуальне та колективне страхування від нещасних випадків. Обов’язкове страхування від нещасних випадків на транспорті. Загальна характеристика медичного страхування та аналіз  основних систем фінансування сфери охорони здоров`я.</a:t>
            </a:r>
            <a:endParaRPr lang="ru-RU" dirty="0" smtClean="0">
              <a:effectLst/>
            </a:endParaRPr>
          </a:p>
          <a:p>
            <a:endParaRPr lang="ru-RU" dirty="0"/>
          </a:p>
        </p:txBody>
      </p:sp>
    </p:spTree>
    <p:extLst>
      <p:ext uri="{BB962C8B-B14F-4D97-AF65-F5344CB8AC3E}">
        <p14:creationId xmlns:p14="http://schemas.microsoft.com/office/powerpoint/2010/main" val="107899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Змістовий модуль 3.</a:t>
            </a:r>
            <a:r>
              <a:rPr lang="uk-UA" dirty="0"/>
              <a:t> </a:t>
            </a:r>
            <a:r>
              <a:rPr lang="uk-UA" i="1" dirty="0"/>
              <a:t>Страхування підприємницьких ризиків</a:t>
            </a:r>
            <a:r>
              <a:rPr lang="ru-RU" i="1" dirty="0"/>
              <a:t/>
            </a:r>
            <a:br>
              <a:rPr lang="ru-RU" i="1" dirty="0"/>
            </a:br>
            <a:endParaRPr lang="ru-RU" i="1" dirty="0"/>
          </a:p>
        </p:txBody>
      </p:sp>
      <p:sp>
        <p:nvSpPr>
          <p:cNvPr id="3" name="Объект 2"/>
          <p:cNvSpPr>
            <a:spLocks noGrp="1"/>
          </p:cNvSpPr>
          <p:nvPr>
            <p:ph idx="1"/>
          </p:nvPr>
        </p:nvSpPr>
        <p:spPr/>
        <p:txBody>
          <a:bodyPr>
            <a:normAutofit lnSpcReduction="10000"/>
          </a:bodyPr>
          <a:lstStyle/>
          <a:p>
            <a:pPr marL="0" indent="0" algn="just">
              <a:buNone/>
            </a:pPr>
            <a:r>
              <a:rPr lang="uk-UA" dirty="0"/>
              <a:t>Страхування майна промислових підприємств. Методи визначення страхової суми та відшкодування. Страхування підприємств від перерв у виробництві. Страхування відповідальності товаровиробника за якість продукції. Страхування відповідальності роботодавця. Страхування відповідальності за забруднення довкілля. Загальні принципи страхування фінансових ризиків. Страхування кредитів. </a:t>
            </a:r>
            <a:r>
              <a:rPr lang="uk-UA" dirty="0" err="1"/>
              <a:t>Делькредерне</a:t>
            </a:r>
            <a:r>
              <a:rPr lang="uk-UA" dirty="0"/>
              <a:t> страхування. Страхування кредитів довіри.. Страхування інвестицій. Страхування валютних та біржових ризиків. Страхування банківських ризиків. Страхування депозитів. Системи депозитного страхування.</a:t>
            </a:r>
            <a:endParaRPr lang="ru-RU" dirty="0" smtClean="0">
              <a:effectLst/>
            </a:endParaRPr>
          </a:p>
          <a:p>
            <a:endParaRPr lang="ru-RU" dirty="0"/>
          </a:p>
        </p:txBody>
      </p:sp>
    </p:spTree>
    <p:extLst>
      <p:ext uri="{BB962C8B-B14F-4D97-AF65-F5344CB8AC3E}">
        <p14:creationId xmlns:p14="http://schemas.microsoft.com/office/powerpoint/2010/main" val="216313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Змістовий модуль 4.</a:t>
            </a:r>
            <a:r>
              <a:rPr lang="uk-UA" i="1" dirty="0"/>
              <a:t> </a:t>
            </a:r>
            <a:r>
              <a:rPr lang="uk-UA" sz="4000" i="1" dirty="0"/>
              <a:t>Транспортне страхування</a:t>
            </a:r>
            <a:r>
              <a:rPr lang="ru-RU" sz="4000" i="1" dirty="0"/>
              <a:t>. </a:t>
            </a:r>
            <a:r>
              <a:rPr lang="uk-UA" sz="4000" i="1" dirty="0"/>
              <a:t>Страхування майна та відповідальності</a:t>
            </a:r>
            <a:endParaRPr lang="ru-RU" sz="4000" i="1" dirty="0"/>
          </a:p>
        </p:txBody>
      </p:sp>
      <p:sp>
        <p:nvSpPr>
          <p:cNvPr id="3" name="Объект 2"/>
          <p:cNvSpPr>
            <a:spLocks noGrp="1"/>
          </p:cNvSpPr>
          <p:nvPr>
            <p:ph idx="1"/>
          </p:nvPr>
        </p:nvSpPr>
        <p:spPr/>
        <p:txBody>
          <a:bodyPr/>
          <a:lstStyle/>
          <a:p>
            <a:pPr marL="0" indent="0" algn="just">
              <a:buNone/>
            </a:pPr>
            <a:r>
              <a:rPr lang="uk-UA" dirty="0"/>
              <a:t>Необхідність і значення страхування автотранспортних ризи­ків. Страхування автомобілів.  Страхування цивільної відповідальності власників автотранс­портних засобів. Страхування вантажів. Авіаційне  страхування. Морське страхування. </a:t>
            </a:r>
            <a:endParaRPr lang="ru-RU" dirty="0" smtClean="0">
              <a:effectLst/>
            </a:endParaRPr>
          </a:p>
          <a:p>
            <a:pPr marL="0" indent="0" algn="just">
              <a:buNone/>
            </a:pPr>
            <a:r>
              <a:rPr lang="uk-UA" i="1" dirty="0"/>
              <a:t> </a:t>
            </a:r>
            <a:r>
              <a:rPr lang="uk-UA" dirty="0" smtClean="0"/>
              <a:t>Необхідність </a:t>
            </a:r>
            <a:r>
              <a:rPr lang="uk-UA" dirty="0"/>
              <a:t>і значення страхового захисту майна громадян. Страхування домашнього майна. Інші види страхування майна громадян. Страхування відповідальності. Страхування професійної відповідальності. Інші види страхування відповідальності. Страхування цивільної відповідальності.</a:t>
            </a:r>
            <a:endParaRPr lang="ru-RU" dirty="0" smtClean="0">
              <a:effectLst/>
            </a:endParaRPr>
          </a:p>
          <a:p>
            <a:pPr marL="0" indent="0" algn="just">
              <a:buNone/>
            </a:pPr>
            <a:endParaRPr lang="ru-RU" dirty="0"/>
          </a:p>
        </p:txBody>
      </p:sp>
    </p:spTree>
    <p:extLst>
      <p:ext uri="{BB962C8B-B14F-4D97-AF65-F5344CB8AC3E}">
        <p14:creationId xmlns:p14="http://schemas.microsoft.com/office/powerpoint/2010/main" val="20250436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TotalTime>
  <Words>527</Words>
  <Application>Microsoft Office PowerPoint</Application>
  <PresentationFormat>Широкоэкранный</PresentationFormat>
  <Paragraphs>23</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Arial</vt:lpstr>
      <vt:lpstr>Garamond</vt:lpstr>
      <vt:lpstr>Натуральные материалы</vt:lpstr>
      <vt:lpstr>СТРАХОВІ ПОСЛУГИ </vt:lpstr>
      <vt:lpstr>Мета та завдання навчальної дисципліни </vt:lpstr>
      <vt:lpstr>Міждисциплінарні зв’язки</vt:lpstr>
      <vt:lpstr>Змістовий модуль 1. Реалізація страхових послуг  </vt:lpstr>
      <vt:lpstr>Змістовий модуль 2. Страхування життя та пенсій. Особисте страхування</vt:lpstr>
      <vt:lpstr>Змістовий модуль 3. Страхування підприємницьких ризиків </vt:lpstr>
      <vt:lpstr>Змістовий модуль 4. Транспортне страхування. Страхування майна та відповідальності</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СТРАХОВІ ПОСЛУГИ </dc:title>
  <dc:creator>Пользователь Windows</dc:creator>
  <cp:lastModifiedBy>Пользователь Windows</cp:lastModifiedBy>
  <cp:revision>2</cp:revision>
  <dcterms:created xsi:type="dcterms:W3CDTF">2025-04-12T14:42:04Z</dcterms:created>
  <dcterms:modified xsi:type="dcterms:W3CDTF">2025-04-12T14:47:55Z</dcterms:modified>
</cp:coreProperties>
</file>