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  <p:sldId id="269" r:id="rId9"/>
    <p:sldId id="268" r:id="rId10"/>
    <p:sldId id="263" r:id="rId11"/>
    <p:sldId id="261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851648" cy="1828800"/>
          </a:xfrm>
        </p:spPr>
        <p:txBody>
          <a:bodyPr/>
          <a:lstStyle/>
          <a:p>
            <a:r>
              <a:rPr lang="uk-UA" dirty="0" smtClean="0"/>
              <a:t>Презентуємо курс: «Соціологія праці»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5229200"/>
            <a:ext cx="7854696" cy="1752600"/>
          </a:xfrm>
        </p:spPr>
        <p:txBody>
          <a:bodyPr/>
          <a:lstStyle/>
          <a:p>
            <a:r>
              <a:rPr lang="ru-RU" dirty="0" smtClean="0"/>
              <a:t>«Труд </a:t>
            </a:r>
            <a:r>
              <a:rPr lang="ru-RU" dirty="0"/>
              <a:t>сделал из обезьяны </a:t>
            </a:r>
            <a:r>
              <a:rPr lang="ru-RU" dirty="0" smtClean="0"/>
              <a:t>человека»</a:t>
            </a:r>
          </a:p>
          <a:p>
            <a:r>
              <a:rPr lang="uk-UA" dirty="0" smtClean="0"/>
              <a:t>Ф.Енгельс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67" y="3140968"/>
            <a:ext cx="3771329" cy="2006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74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Основна проблематика «Соціології праці»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800" y="1935480"/>
            <a:ext cx="6192688" cy="473388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Соціологія праці бере участь у розробці таких проблем: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діагностування процесів, які відбуваються у трудових колективах;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вивчення соціального самопочуття працівників;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вирішення трудових конфліктів;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встановлення «зворотного» зв'язку між керівниками та працівниками для прийняття науково обґрунтованих рішень;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6" y="3481947"/>
            <a:ext cx="259573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2011923" cy="159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35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Основна проблематика «Соціології праці»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6491064" cy="438912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— вивчення ділових і особистих якостей керівників підприємства;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організація ділових ігор, тренінгів для розв'язування різноманітних проблем підприємства, формування ефективного стилю керівництва;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участь у виробленні іміджу сучасного керівництва;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— участь у маркетингових дослідженнях тощо.</a:t>
            </a:r>
          </a:p>
          <a:p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988840"/>
            <a:ext cx="2107551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811" y="3284984"/>
            <a:ext cx="1895475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489" y="486916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1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237" y="1412776"/>
            <a:ext cx="82296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«Зеркало </a:t>
            </a:r>
            <a:r>
              <a:rPr lang="ru-RU" dirty="0"/>
              <a:t>человека — </a:t>
            </a:r>
            <a:r>
              <a:rPr lang="ru-RU"/>
              <a:t>его </a:t>
            </a:r>
            <a:r>
              <a:rPr lang="ru-RU" smtClean="0"/>
              <a:t>труд»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Станьте </a:t>
            </a:r>
            <a:r>
              <a:rPr lang="ru-RU" dirty="0" err="1"/>
              <a:t>видатним</a:t>
            </a:r>
            <a:r>
              <a:rPr lang="ru-RU" dirty="0"/>
              <a:t> </a:t>
            </a:r>
            <a:r>
              <a:rPr lang="ru-RU" dirty="0" err="1"/>
              <a:t>фахівцем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</a:t>
            </a:r>
            <a:r>
              <a:rPr lang="ru-RU" dirty="0" err="1"/>
              <a:t>Бажаю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! </a:t>
            </a:r>
            <a:br>
              <a:rPr lang="ru-RU" dirty="0"/>
            </a:br>
            <a:endParaRPr lang="uk-UA" dirty="0"/>
          </a:p>
        </p:txBody>
      </p:sp>
      <p:pic>
        <p:nvPicPr>
          <p:cNvPr id="4100" name="Picture 4" descr="Картинки по запросу коллектив и лич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761" y="2887216"/>
            <a:ext cx="5568553" cy="275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4465" y="6056421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Розробник курсу:  кандидат філософських наук, доцент кафедри соціології Бірюкова Тетяна Федорівна</a:t>
            </a:r>
          </a:p>
        </p:txBody>
      </p:sp>
    </p:spTree>
    <p:extLst>
      <p:ext uri="{BB962C8B-B14F-4D97-AF65-F5344CB8AC3E}">
        <p14:creationId xmlns:p14="http://schemas.microsoft.com/office/powerpoint/2010/main" val="37966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800" dirty="0"/>
              <a:t>МІСЦЕ І РОЛЬ «СОЦІОЛОГІЇ </a:t>
            </a:r>
            <a:r>
              <a:rPr lang="uk-UA" sz="3800" dirty="0" smtClean="0"/>
              <a:t>ПРАЦІ» </a:t>
            </a:r>
            <a:r>
              <a:rPr lang="uk-UA" sz="3800" dirty="0"/>
              <a:t>В СИСТЕМІ ПРОФЕСІЙНОЇ ПІДГОТОВКИ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5400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200" dirty="0" smtClean="0"/>
              <a:t>Сьогоднішня соціально-економічна </a:t>
            </a:r>
            <a:r>
              <a:rPr lang="uk-UA" sz="2200" dirty="0"/>
              <a:t>ситуація в Україні ставить особливі вимоги до вивчення різних аспектів життя суспільства, </a:t>
            </a:r>
            <a:r>
              <a:rPr lang="uk-UA" sz="2200" dirty="0" smtClean="0"/>
              <a:t>вимагає </a:t>
            </a:r>
            <a:r>
              <a:rPr lang="uk-UA" sz="2200" dirty="0"/>
              <a:t>нового економічного мислення та господарської культури фахівців. Від майбутніх соціологів, фахівців у галузі соціології управління потребується розуміння соціальних аспектів ринкової економіки, вміння правильно оцінювати ситуації у сфері праці, соціально-трудових відносин та мотивацію працівників.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331958"/>
            <a:ext cx="2520280" cy="311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75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pPr algn="ctr"/>
            <a:r>
              <a:rPr lang="uk-UA" dirty="0"/>
              <a:t>МЕТА І ЗАВДАННЯ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904" y="1935480"/>
            <a:ext cx="4978896" cy="458986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Метою </a:t>
            </a:r>
            <a:r>
              <a:rPr lang="ru-RU" dirty="0"/>
              <a:t>курсу «</a:t>
            </a:r>
            <a:r>
              <a:rPr lang="ru-RU" dirty="0" err="1"/>
              <a:t>Соціологія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» є </a:t>
            </a:r>
            <a:r>
              <a:rPr lang="ru-RU" dirty="0" err="1"/>
              <a:t>формування</a:t>
            </a:r>
            <a:r>
              <a:rPr lang="ru-RU" dirty="0"/>
              <a:t>  у  </a:t>
            </a:r>
            <a:r>
              <a:rPr lang="ru-RU" dirty="0" err="1"/>
              <a:t>студентів</a:t>
            </a:r>
            <a:r>
              <a:rPr lang="ru-RU" dirty="0"/>
              <a:t>  соціологічного  </a:t>
            </a:r>
            <a:r>
              <a:rPr lang="ru-RU" dirty="0" err="1"/>
              <a:t>погляду</a:t>
            </a:r>
            <a:r>
              <a:rPr lang="ru-RU" dirty="0"/>
              <a:t>  на  </a:t>
            </a:r>
            <a:r>
              <a:rPr lang="ru-RU" dirty="0" err="1"/>
              <a:t>трудову</a:t>
            </a:r>
            <a:r>
              <a:rPr lang="ru-RU" dirty="0"/>
              <a:t>  </a:t>
            </a:r>
            <a:r>
              <a:rPr lang="ru-RU" dirty="0" err="1"/>
              <a:t>діяльність</a:t>
            </a:r>
            <a:r>
              <a:rPr lang="ru-RU" dirty="0"/>
              <a:t>; </a:t>
            </a:r>
            <a:r>
              <a:rPr lang="ru-RU" dirty="0" err="1"/>
              <a:t>наукового</a:t>
            </a:r>
            <a:r>
              <a:rPr lang="ru-RU" dirty="0"/>
              <a:t>  </a:t>
            </a:r>
            <a:r>
              <a:rPr lang="ru-RU" dirty="0" err="1"/>
              <a:t>підходу</a:t>
            </a:r>
            <a:r>
              <a:rPr lang="ru-RU" dirty="0"/>
              <a:t>  до  </a:t>
            </a:r>
            <a:r>
              <a:rPr lang="ru-RU" dirty="0" err="1"/>
              <a:t>закономірностей</a:t>
            </a:r>
            <a:r>
              <a:rPr lang="ru-RU" dirty="0"/>
              <a:t>  розвитку  і  </a:t>
            </a:r>
            <a:r>
              <a:rPr lang="ru-RU" dirty="0" err="1"/>
              <a:t>функціонування</a:t>
            </a:r>
            <a:r>
              <a:rPr lang="ru-RU" dirty="0"/>
              <a:t>  </a:t>
            </a:r>
            <a:r>
              <a:rPr lang="ru-RU" dirty="0" err="1"/>
              <a:t>різних</a:t>
            </a:r>
            <a:r>
              <a:rPr lang="ru-RU" dirty="0"/>
              <a:t>  </a:t>
            </a:r>
            <a:r>
              <a:rPr lang="ru-RU" dirty="0" err="1"/>
              <a:t>утворень</a:t>
            </a:r>
            <a:r>
              <a:rPr lang="ru-RU" dirty="0"/>
              <a:t> (систем, </a:t>
            </a:r>
            <a:r>
              <a:rPr lang="ru-RU" dirty="0" err="1"/>
              <a:t>інститутів</a:t>
            </a:r>
            <a:r>
              <a:rPr lang="ru-RU" dirty="0"/>
              <a:t>)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у </a:t>
            </a:r>
            <a:r>
              <a:rPr lang="ru-RU" dirty="0" err="1"/>
              <a:t>професійній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1" y="2276872"/>
            <a:ext cx="2756619" cy="355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6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ЩО ВИВЧАЄ СОЦІОЛОГІЯ </a:t>
            </a:r>
            <a:r>
              <a:rPr lang="uk-UA" dirty="0" smtClean="0"/>
              <a:t>ПРАЦІ?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352928" cy="46618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C</a:t>
            </a:r>
            <a:r>
              <a:rPr lang="uk-UA" dirty="0" err="1"/>
              <a:t>оціологія</a:t>
            </a:r>
            <a:r>
              <a:rPr lang="uk-UA" dirty="0"/>
              <a:t> праці — спеціальна соціологічна теорія, галузь соціології, що вивчає трудову діяльність як соціальний процес, як необхідну умову життєдіяльності людини і суспільства, а також розглядає соціальні чинники підвищення ефективності праці, вплив науково-технічних і соціальних умов на ставлення людей до неї.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941168"/>
            <a:ext cx="604867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37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Основна категорія  курсу «Соціологія праці»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Праця — цілеспрямована діяльність людей, в результаті якої створюються матеріальні і духовні блага. Соціологія розглядає працю як основну форму життєдіяльності людського суспільства, основну умову його буття.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789040"/>
            <a:ext cx="3816424" cy="2520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7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Формування теоретичних і практичних уявлень про працю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2060848"/>
            <a:ext cx="5842992" cy="438912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Донауковий період за своєю тривалістю є найдовшим (</a:t>
            </a:r>
            <a:r>
              <a:rPr lang="en-US" dirty="0"/>
              <a:t>III </a:t>
            </a:r>
            <a:r>
              <a:rPr lang="uk-UA" dirty="0"/>
              <a:t>ст. до н.е. — </a:t>
            </a:r>
            <a:r>
              <a:rPr lang="en-US" dirty="0"/>
              <a:t>XVIII </a:t>
            </a:r>
            <a:r>
              <a:rPr lang="uk-UA" dirty="0"/>
              <a:t>ст. н.е.) і характеризується формуванням найбільш загальних уявлень про працю, її місце в суспільстві. Цей період пов'язаний з розвитком ідей про працю в Стародавньому Єгипті, в античних цивілізаціях Греції та Риму, середньовічній Європі.</a:t>
            </a:r>
            <a:br>
              <a:rPr lang="uk-UA" dirty="0"/>
            </a:b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0848"/>
            <a:ext cx="240043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5904656" cy="473388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Класичний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соціології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en-US" dirty="0"/>
              <a:t>XVIII — </a:t>
            </a:r>
            <a:r>
              <a:rPr lang="ru-RU" dirty="0"/>
              <a:t>початок </a:t>
            </a:r>
            <a:r>
              <a:rPr lang="en-US" dirty="0"/>
              <a:t>XX </a:t>
            </a:r>
            <a:r>
              <a:rPr lang="ru-RU" dirty="0"/>
              <a:t>ст.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протестантської</a:t>
            </a:r>
            <a:r>
              <a:rPr lang="ru-RU" dirty="0"/>
              <a:t>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етики</a:t>
            </a:r>
            <a:r>
              <a:rPr lang="ru-RU" dirty="0"/>
              <a:t> (М. Лютер, Ж. </a:t>
            </a:r>
            <a:r>
              <a:rPr lang="ru-RU" dirty="0" err="1"/>
              <a:t>Кальвін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політекономічні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                       (</a:t>
            </a:r>
            <a:r>
              <a:rPr lang="ru-RU" dirty="0"/>
              <a:t>А. </a:t>
            </a:r>
            <a:r>
              <a:rPr lang="ru-RU" dirty="0" err="1"/>
              <a:t>Сміт</a:t>
            </a:r>
            <a:r>
              <a:rPr lang="ru-RU" dirty="0"/>
              <a:t>, Д. </a:t>
            </a:r>
            <a:r>
              <a:rPr lang="ru-RU" dirty="0" err="1"/>
              <a:t>Рікар</a:t>
            </a:r>
            <a:r>
              <a:rPr lang="ru-RU" dirty="0"/>
              <a:t>-До, У. </a:t>
            </a:r>
            <a:r>
              <a:rPr lang="ru-RU" dirty="0" err="1"/>
              <a:t>Петті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утопічні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працю</a:t>
            </a:r>
            <a:r>
              <a:rPr lang="ru-RU" dirty="0"/>
              <a:t> (</a:t>
            </a:r>
            <a:r>
              <a:rPr lang="ru-RU" dirty="0" err="1" smtClean="0"/>
              <a:t>Т.Мор</a:t>
            </a:r>
            <a:r>
              <a:rPr lang="ru-RU" dirty="0"/>
              <a:t>, </a:t>
            </a:r>
            <a:r>
              <a:rPr lang="ru-RU" dirty="0" smtClean="0"/>
              <a:t>   А</a:t>
            </a:r>
            <a:r>
              <a:rPr lang="ru-RU" dirty="0"/>
              <a:t>. </a:t>
            </a:r>
            <a:r>
              <a:rPr lang="ru-RU" dirty="0" smtClean="0"/>
              <a:t>Сен-</a:t>
            </a:r>
            <a:r>
              <a:rPr lang="ru-RU" dirty="0" err="1" smtClean="0"/>
              <a:t>Сімон</a:t>
            </a:r>
            <a:r>
              <a:rPr lang="ru-RU" dirty="0"/>
              <a:t>, Ш. </a:t>
            </a:r>
            <a:r>
              <a:rPr lang="ru-RU" dirty="0" err="1"/>
              <a:t>Фур'є</a:t>
            </a:r>
            <a:r>
              <a:rPr lang="ru-RU" dirty="0"/>
              <a:t>, Р. </a:t>
            </a:r>
            <a:r>
              <a:rPr lang="ru-RU" dirty="0" err="1"/>
              <a:t>Оуен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Формування теоретичних і практичних уявлень про працю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589" y="2204864"/>
            <a:ext cx="1696722" cy="1131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480" y="3212976"/>
            <a:ext cx="1503610" cy="150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90" y="3496376"/>
            <a:ext cx="1224136" cy="144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688" y="1844824"/>
            <a:ext cx="1479315" cy="113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941168"/>
            <a:ext cx="1296144" cy="14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650" y="5165143"/>
            <a:ext cx="1257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9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5760640" cy="563190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— вивчення </a:t>
            </a:r>
            <a:r>
              <a:rPr lang="ru-RU" dirty="0" err="1"/>
              <a:t>характерних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індустріального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        (О. Конт, </a:t>
            </a:r>
            <a:r>
              <a:rPr lang="ru-RU" dirty="0" err="1" smtClean="0"/>
              <a:t>Е.Дюркгейм</a:t>
            </a:r>
            <a:r>
              <a:rPr lang="ru-RU" dirty="0"/>
              <a:t>, </a:t>
            </a:r>
            <a:r>
              <a:rPr lang="ru-RU" dirty="0" smtClean="0"/>
              <a:t>М. </a:t>
            </a:r>
            <a:r>
              <a:rPr lang="ru-RU" dirty="0"/>
              <a:t>Вебер, </a:t>
            </a:r>
            <a:r>
              <a:rPr lang="ru-RU" dirty="0" smtClean="0"/>
              <a:t>К. Маркс</a:t>
            </a:r>
            <a:r>
              <a:rPr lang="ru-RU" dirty="0"/>
              <a:t>, </a:t>
            </a:r>
            <a:r>
              <a:rPr lang="ru-RU" dirty="0" smtClean="0"/>
              <a:t>      Ф</a:t>
            </a:r>
            <a:r>
              <a:rPr lang="ru-RU" dirty="0"/>
              <a:t>. </a:t>
            </a:r>
            <a:r>
              <a:rPr lang="ru-RU" dirty="0" err="1"/>
              <a:t>Енгельс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емпіричні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проблем </a:t>
            </a:r>
            <a:r>
              <a:rPr lang="ru-RU" dirty="0" err="1"/>
              <a:t>праці</a:t>
            </a:r>
            <a:r>
              <a:rPr lang="ru-RU" dirty="0"/>
              <a:t> (Ч. Бут, Б. </a:t>
            </a:r>
            <a:r>
              <a:rPr lang="ru-RU" dirty="0" err="1"/>
              <a:t>Вебб</a:t>
            </a:r>
            <a:r>
              <a:rPr lang="ru-RU" dirty="0"/>
              <a:t>, Л. </a:t>
            </a:r>
            <a:r>
              <a:rPr lang="ru-RU" dirty="0" err="1"/>
              <a:t>Віллерме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і понять соціології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ru-RU" dirty="0" smtClean="0"/>
              <a:t>Е. </a:t>
            </a:r>
            <a:r>
              <a:rPr lang="ru-RU" dirty="0"/>
              <a:t>Дюркгейм, К. Маркс).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Саме</a:t>
            </a:r>
            <a:r>
              <a:rPr lang="ru-RU" dirty="0"/>
              <a:t>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було </a:t>
            </a:r>
            <a:r>
              <a:rPr lang="ru-RU" dirty="0" err="1"/>
              <a:t>закладено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засади </a:t>
            </a:r>
            <a:r>
              <a:rPr lang="ru-RU" dirty="0" err="1"/>
              <a:t>формування</a:t>
            </a:r>
            <a:r>
              <a:rPr lang="ru-RU" dirty="0"/>
              <a:t> соціології </a:t>
            </a:r>
            <a:r>
              <a:rPr lang="ru-RU" dirty="0" err="1"/>
              <a:t>праці</a:t>
            </a:r>
            <a:r>
              <a:rPr lang="ru-RU" dirty="0"/>
              <a:t> як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813" y="4178178"/>
            <a:ext cx="1541707" cy="206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662671"/>
            <a:ext cx="148696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83" y="116632"/>
            <a:ext cx="157021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9686"/>
            <a:ext cx="150962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916" y="1772816"/>
            <a:ext cx="1504751" cy="1990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174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Формування теоретичних і практичних уявлень про працю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5770984" cy="438912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центром розвитку соціології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Західна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, то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/>
              <a:t>ст.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переміщується</a:t>
            </a:r>
            <a:r>
              <a:rPr lang="ru-RU" dirty="0"/>
              <a:t> у США. А з 20 — 30-х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ст. (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роками </a:t>
            </a:r>
            <a:r>
              <a:rPr lang="ru-RU" dirty="0" err="1"/>
              <a:t>окреслюється</a:t>
            </a:r>
            <a:r>
              <a:rPr lang="ru-RU" dirty="0"/>
              <a:t> початок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розвитку соціології </a:t>
            </a:r>
            <a:r>
              <a:rPr lang="ru-RU" dirty="0" err="1"/>
              <a:t>праці</a:t>
            </a:r>
            <a:r>
              <a:rPr lang="ru-RU" dirty="0"/>
              <a:t>) </a:t>
            </a:r>
            <a:r>
              <a:rPr lang="ru-RU" dirty="0" err="1"/>
              <a:t>американська</a:t>
            </a:r>
            <a:r>
              <a:rPr lang="ru-RU" dirty="0"/>
              <a:t> </a:t>
            </a:r>
            <a:r>
              <a:rPr lang="ru-RU" dirty="0" err="1"/>
              <a:t>соціологія</a:t>
            </a:r>
            <a:r>
              <a:rPr lang="ru-RU" dirty="0"/>
              <a:t> </a:t>
            </a:r>
            <a:r>
              <a:rPr lang="ru-RU" dirty="0" err="1"/>
              <a:t>перебирає</a:t>
            </a:r>
            <a:r>
              <a:rPr lang="ru-RU" dirty="0"/>
              <a:t> на себе </a:t>
            </a:r>
            <a:r>
              <a:rPr lang="ru-RU" dirty="0" err="1"/>
              <a:t>провідну</a:t>
            </a:r>
            <a:r>
              <a:rPr lang="ru-RU" dirty="0"/>
              <a:t> роль у </a:t>
            </a:r>
            <a:r>
              <a:rPr lang="ru-RU" dirty="0" err="1"/>
              <a:t>світі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999702"/>
            <a:ext cx="227921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421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Поток</vt:lpstr>
      <vt:lpstr>Презентуємо курс: «Соціологія праці» </vt:lpstr>
      <vt:lpstr>МІСЦЕ І РОЛЬ «СОЦІОЛОГІЇ ПРАЦІ» В СИСТЕМІ ПРОФЕСІЙНОЇ ПІДГОТОВКИ</vt:lpstr>
      <vt:lpstr>МЕТА І ЗАВДАННЯ КУРСУ</vt:lpstr>
      <vt:lpstr>ЩО ВИВЧАЄ СОЦІОЛОГІЯ ПРАЦІ?</vt:lpstr>
      <vt:lpstr>Основна категорія  курсу «Соціологія праці»</vt:lpstr>
      <vt:lpstr>Формування теоретичних і практичних уявлень про працю</vt:lpstr>
      <vt:lpstr>Формування теоретичних і практичних уявлень про працю</vt:lpstr>
      <vt:lpstr>Презентация PowerPoint</vt:lpstr>
      <vt:lpstr>Формування теоретичних і практичних уявлень про працю</vt:lpstr>
      <vt:lpstr>Основна проблематика «Соціології праці»</vt:lpstr>
      <vt:lpstr>Основна проблематика «Соціології праці»</vt:lpstr>
      <vt:lpstr>   «Зеркало человека — его труд» Станьте видатним фахівцем у цій сфері. Бажаю Успіху!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userznu</dc:creator>
  <cp:lastModifiedBy>1</cp:lastModifiedBy>
  <cp:revision>10</cp:revision>
  <dcterms:created xsi:type="dcterms:W3CDTF">2016-01-26T15:50:06Z</dcterms:created>
  <dcterms:modified xsi:type="dcterms:W3CDTF">2016-01-30T20:11:00Z</dcterms:modified>
</cp:coreProperties>
</file>