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</p:sldMasterIdLst>
  <p:notesMasterIdLst>
    <p:notesMasterId r:id="rId8"/>
  </p:notesMasterIdLst>
  <p:sldIdLst>
    <p:sldId id="283" r:id="rId2"/>
    <p:sldId id="276" r:id="rId3"/>
    <p:sldId id="275" r:id="rId4"/>
    <p:sldId id="279" r:id="rId5"/>
    <p:sldId id="280" r:id="rId6"/>
    <p:sldId id="271" r:id="rId7"/>
  </p:sldIdLst>
  <p:sldSz cx="12192000" cy="6858000"/>
  <p:notesSz cx="6669088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6" userDrawn="1">
          <p15:clr>
            <a:srgbClr val="A4A3A4"/>
          </p15:clr>
        </p15:guide>
        <p15:guide id="2" pos="642" userDrawn="1">
          <p15:clr>
            <a:srgbClr val="A4A3A4"/>
          </p15:clr>
        </p15:guide>
        <p15:guide id="3" orient="horz" pos="2047" userDrawn="1">
          <p15:clr>
            <a:srgbClr val="A4A3A4"/>
          </p15:clr>
        </p15:guide>
        <p15:guide id="4" orient="horz" pos="1706" userDrawn="1">
          <p15:clr>
            <a:srgbClr val="A4A3A4"/>
          </p15:clr>
        </p15:guide>
        <p15:guide id="5" pos="325" userDrawn="1">
          <p15:clr>
            <a:srgbClr val="A4A3A4"/>
          </p15:clr>
        </p15:guide>
        <p15:guide id="6" pos="3318" userDrawn="1">
          <p15:clr>
            <a:srgbClr val="A4A3A4"/>
          </p15:clr>
        </p15:guide>
        <p15:guide id="7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6C6"/>
    <a:srgbClr val="D9D9D9"/>
    <a:srgbClr val="FFF2CC"/>
    <a:srgbClr val="355EA9"/>
    <a:srgbClr val="9E0000"/>
    <a:srgbClr val="FFFFFF"/>
    <a:srgbClr val="BDBBBB"/>
    <a:srgbClr val="7C7676"/>
    <a:srgbClr val="BFBFBF"/>
    <a:srgbClr val="B19C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68" autoAdjust="0"/>
    <p:restoredTop sz="94900" autoAdjust="0"/>
  </p:normalViewPr>
  <p:slideViewPr>
    <p:cSldViewPr snapToGrid="0" showGuides="1">
      <p:cViewPr varScale="1">
        <p:scale>
          <a:sx n="83" d="100"/>
          <a:sy n="83" d="100"/>
        </p:scale>
        <p:origin x="1090" y="72"/>
      </p:cViewPr>
      <p:guideLst>
        <p:guide orient="horz" pos="346"/>
        <p:guide pos="642"/>
        <p:guide orient="horz" pos="2047"/>
        <p:guide orient="horz" pos="1706"/>
        <p:guide pos="325"/>
        <p:guide pos="3318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4E0725-EFE5-42FD-B86D-3362D9F59F9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8E985F-B3D4-4447-A316-94136443B8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722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37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10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105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450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258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217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718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50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902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063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75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714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423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767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700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420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11400-1259-4BC6-8590-1EA7FED55ED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745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zapvuz.ru/images/vuzi_zapor/ZNU/00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9" r="4318" b="22232"/>
          <a:stretch/>
        </p:blipFill>
        <p:spPr bwMode="auto">
          <a:xfrm>
            <a:off x="0" y="0"/>
            <a:ext cx="12192000" cy="6873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Скругленный прямоугольник 16"/>
          <p:cNvSpPr/>
          <p:nvPr/>
        </p:nvSpPr>
        <p:spPr>
          <a:xfrm>
            <a:off x="3314634" y="832472"/>
            <a:ext cx="6488585" cy="1205793"/>
          </a:xfrm>
          <a:prstGeom prst="roundRect">
            <a:avLst>
              <a:gd name="adj" fmla="val 7849"/>
            </a:avLst>
          </a:prstGeom>
          <a:solidFill>
            <a:schemeClr val="accent4">
              <a:lumMod val="40000"/>
              <a:lumOff val="60000"/>
              <a:alpha val="85098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16810" y="613520"/>
            <a:ext cx="11172826" cy="9138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ЗАПОРІЗЬКИЙ НАЦІОНАЛЬНИЙ УНІВЕРСИТЕТ</a:t>
            </a:r>
            <a:endParaRPr lang="ru-RU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73337" y="1199163"/>
            <a:ext cx="11172826" cy="4482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ФІЛОЛОГІЧНИЙ ФАКУЛЬТЕТ</a:t>
            </a:r>
            <a:endParaRPr lang="ru-RU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75125" y="1578106"/>
            <a:ext cx="11172826" cy="4482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КАФЕДРА УКРАЇНСЬКОЇ МОВИ</a:t>
            </a:r>
            <a:endParaRPr lang="ru-RU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1952823" y="819456"/>
            <a:ext cx="1231857" cy="1410644"/>
            <a:chOff x="3652079" y="2228754"/>
            <a:chExt cx="1231857" cy="1410644"/>
          </a:xfrm>
        </p:grpSpPr>
        <p:sp>
          <p:nvSpPr>
            <p:cNvPr id="2" name="Скругленный прямоугольник 1"/>
            <p:cNvSpPr/>
            <p:nvPr/>
          </p:nvSpPr>
          <p:spPr>
            <a:xfrm>
              <a:off x="3652079" y="2228754"/>
              <a:ext cx="1027497" cy="1208051"/>
            </a:xfrm>
            <a:prstGeom prst="roundRect">
              <a:avLst>
                <a:gd name="adj" fmla="val 8389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pic>
          <p:nvPicPr>
            <p:cNvPr id="3076" name="Picture 4" descr="http://semdata-project.eu/sites/default/files/ZNU.png"/>
            <p:cNvPicPr>
              <a:picLocks noChangeAspect="1" noChangeArrowheads="1"/>
            </p:cNvPicPr>
            <p:nvPr/>
          </p:nvPicPr>
          <p:blipFill>
            <a:blip r:embed="rId4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artisticFilmGrain/>
                      </a14:imgEffect>
                      <a14:imgEffect>
                        <a14:sharpenSoften amount="-50000"/>
                      </a14:imgEffect>
                      <a14:imgEffect>
                        <a14:saturation sat="33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15104" y="2294394"/>
              <a:ext cx="1168832" cy="13450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92315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1"/>
            <a:ext cx="4648200" cy="6873135"/>
          </a:xfrm>
          <a:prstGeom prst="rect">
            <a:avLst/>
          </a:prstGeom>
          <a:solidFill>
            <a:schemeClr val="bg1">
              <a:lumMod val="6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…….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57198" y="66676"/>
            <a:ext cx="104776" cy="6696074"/>
          </a:xfrm>
          <a:prstGeom prst="rect">
            <a:avLst/>
          </a:prstGeom>
          <a:solidFill>
            <a:srgbClr val="A995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625608" y="12376"/>
            <a:ext cx="7554088" cy="6873135"/>
          </a:xfrm>
          <a:prstGeom prst="rect">
            <a:avLst/>
          </a:prstGeom>
          <a:solidFill>
            <a:schemeClr val="bg2">
              <a:lumMod val="9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араллелограмм 1"/>
          <p:cNvSpPr/>
          <p:nvPr/>
        </p:nvSpPr>
        <p:spPr>
          <a:xfrm>
            <a:off x="2724150" y="3336454"/>
            <a:ext cx="2513838" cy="2397596"/>
          </a:xfrm>
          <a:prstGeom prst="parallelogram">
            <a:avLst/>
          </a:prstGeom>
          <a:solidFill>
            <a:srgbClr val="9F8C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8" name="Picture 2" descr="https://static.stomatologclub.ru/uploads/aa/f5/c5354c69f1a1aa3a646e4a47f7c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37" y="3446091"/>
            <a:ext cx="4638675" cy="3309327"/>
          </a:xfrm>
          <a:prstGeom prst="parallelogram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 flipH="1">
            <a:off x="4376232" y="66676"/>
            <a:ext cx="100514" cy="3260253"/>
          </a:xfrm>
          <a:prstGeom prst="rect">
            <a:avLst/>
          </a:prstGeom>
          <a:solidFill>
            <a:srgbClr val="A995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араллелограмм 2"/>
          <p:cNvSpPr/>
          <p:nvPr/>
        </p:nvSpPr>
        <p:spPr>
          <a:xfrm>
            <a:off x="447637" y="3443897"/>
            <a:ext cx="4629149" cy="3309327"/>
          </a:xfrm>
          <a:prstGeom prst="parallelogram">
            <a:avLst/>
          </a:prstGeom>
          <a:solidFill>
            <a:srgbClr val="B0ACAC">
              <a:alpha val="4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7" name="Picture 4" descr="https://nkozakon.ru/wp-content/uploads/2013/11/uslug_63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93" y="363845"/>
            <a:ext cx="4399107" cy="3238193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Овал 13"/>
          <p:cNvSpPr/>
          <p:nvPr/>
        </p:nvSpPr>
        <p:spPr>
          <a:xfrm>
            <a:off x="196705" y="363845"/>
            <a:ext cx="4413395" cy="3238194"/>
          </a:xfrm>
          <a:prstGeom prst="ellipse">
            <a:avLst/>
          </a:prstGeom>
          <a:solidFill>
            <a:srgbClr val="B0ACAC">
              <a:alpha val="4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952238" y="335270"/>
            <a:ext cx="71095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СИНТАКСИС </a:t>
            </a:r>
            <a:r>
              <a:rPr lang="uk-U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СЛОВОСПОЛУЧЕННЯ І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ПРОСТОГО РЕЧЕННЯ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145617" y="1351837"/>
            <a:ext cx="64558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 err="1" smtClean="0"/>
              <a:t>Обов</a:t>
            </a:r>
            <a:r>
              <a:rPr lang="en-US" sz="2400" dirty="0" smtClean="0"/>
              <a:t>’</a:t>
            </a:r>
            <a:r>
              <a:rPr lang="uk-UA" sz="2400" dirty="0" err="1" smtClean="0"/>
              <a:t>язкова</a:t>
            </a:r>
            <a:r>
              <a:rPr lang="uk-UA" sz="2400" dirty="0" smtClean="0"/>
              <a:t> дисципліна освітньої програми «Середня освіта (Українська мова і література)».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905500" y="2769637"/>
            <a:ext cx="50577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Розробник </a:t>
            </a:r>
            <a:r>
              <a:rPr lang="uk-UA" sz="2400" dirty="0" smtClean="0"/>
              <a:t>курсу </a:t>
            </a:r>
            <a:r>
              <a:rPr lang="uk-UA" sz="2400" dirty="0"/>
              <a:t>– доктор філологічних наук, професор</a:t>
            </a:r>
            <a:r>
              <a:rPr lang="uk-UA" sz="2400" b="1" dirty="0"/>
              <a:t>  </a:t>
            </a:r>
            <a:r>
              <a:rPr lang="uk-UA" sz="2400" b="1" dirty="0" smtClean="0"/>
              <a:t>                                        </a:t>
            </a:r>
            <a:r>
              <a:rPr lang="uk-UA" sz="2400" dirty="0"/>
              <a:t>Р. О. </a:t>
            </a:r>
            <a:r>
              <a:rPr lang="uk-UA" sz="2400" dirty="0" err="1" smtClean="0"/>
              <a:t>Христіанінова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155143" y="4761787"/>
            <a:ext cx="66749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Цільова аудиторія – </a:t>
            </a:r>
            <a:r>
              <a:rPr lang="uk-UA" sz="2400" dirty="0" smtClean="0"/>
              <a:t>студенти третього курсу освітнього рівня бакалавр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26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667398" y="23718"/>
            <a:ext cx="7554088" cy="6873135"/>
          </a:xfrm>
          <a:prstGeom prst="rect">
            <a:avLst/>
          </a:prstGeom>
          <a:solidFill>
            <a:schemeClr val="bg2">
              <a:lumMod val="9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-1"/>
            <a:ext cx="4648200" cy="6873135"/>
          </a:xfrm>
          <a:prstGeom prst="rect">
            <a:avLst/>
          </a:prstGeom>
          <a:solidFill>
            <a:schemeClr val="bg1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050367" y="749630"/>
            <a:ext cx="690214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latin typeface="Arial Narrow" panose="020B0606020202030204" pitchFamily="34" charset="0"/>
              </a:rPr>
              <a:t>Мета</a:t>
            </a:r>
            <a:r>
              <a:rPr lang="uk-UA" dirty="0">
                <a:latin typeface="Arial Narrow" panose="020B0606020202030204" pitchFamily="34" charset="0"/>
              </a:rPr>
              <a:t> </a:t>
            </a:r>
            <a:r>
              <a:rPr lang="uk-UA" b="1" dirty="0" smtClean="0">
                <a:latin typeface="Arial Narrow" panose="020B0606020202030204" pitchFamily="34" charset="0"/>
              </a:rPr>
              <a:t>курсу</a:t>
            </a:r>
            <a:r>
              <a:rPr lang="uk-UA" dirty="0" smtClean="0">
                <a:latin typeface="Arial Narrow" panose="020B0606020202030204" pitchFamily="34" charset="0"/>
              </a:rPr>
              <a:t> </a:t>
            </a:r>
            <a:r>
              <a:rPr lang="uk-UA" dirty="0">
                <a:latin typeface="Arial Narrow" panose="020B0606020202030204" pitchFamily="34" charset="0"/>
              </a:rPr>
              <a:t>– ознайомити студентів освітньо-кваліфікаційного рівня </a:t>
            </a:r>
            <a:r>
              <a:rPr lang="uk-UA" dirty="0" smtClean="0">
                <a:latin typeface="Arial Narrow" panose="020B0606020202030204" pitchFamily="34" charset="0"/>
              </a:rPr>
              <a:t>«бакалавр» </a:t>
            </a:r>
            <a:r>
              <a:rPr lang="uk-UA" dirty="0">
                <a:latin typeface="Arial Narrow" panose="020B0606020202030204" pitchFamily="34" charset="0"/>
              </a:rPr>
              <a:t>з різними поглядами на проблеми словосполучення, простого речення та його компонентів, ураховуючи новітні тенденції в розвитку теоретичної та навчальної граматики, особливу увагу приділити функціональній семантиці розгляданих одиниць у руслі сучасних засад синтаксичної науки</a:t>
            </a:r>
            <a:r>
              <a:rPr lang="uk-UA" dirty="0" smtClean="0">
                <a:latin typeface="Arial Narrow" panose="020B0606020202030204" pitchFamily="34" charset="0"/>
              </a:rPr>
              <a:t>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34307" y="1097876"/>
            <a:ext cx="4528168" cy="4104726"/>
            <a:chOff x="5732" y="1097876"/>
            <a:chExt cx="4528168" cy="4104726"/>
          </a:xfrm>
        </p:grpSpPr>
        <p:sp>
          <p:nvSpPr>
            <p:cNvPr id="3" name="Шестиугольник 2"/>
            <p:cNvSpPr/>
            <p:nvPr/>
          </p:nvSpPr>
          <p:spPr>
            <a:xfrm rot="1687670">
              <a:off x="5732" y="1097876"/>
              <a:ext cx="4518689" cy="4097703"/>
            </a:xfrm>
            <a:prstGeom prst="hexagon">
              <a:avLst/>
            </a:prstGeom>
            <a:solidFill>
              <a:srgbClr val="B19C2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pic>
          <p:nvPicPr>
            <p:cNvPr id="6146" name="Picture 2" descr="http://old.ibs-mirea.ru/img/attention.jp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51" t="17951" r="14589"/>
            <a:stretch/>
          </p:blipFill>
          <p:spPr bwMode="auto">
            <a:xfrm>
              <a:off x="66675" y="1104899"/>
              <a:ext cx="4467225" cy="4097703"/>
            </a:xfrm>
            <a:prstGeom prst="hexagon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Шестиугольник 19"/>
            <p:cNvSpPr/>
            <p:nvPr/>
          </p:nvSpPr>
          <p:spPr>
            <a:xfrm>
              <a:off x="47625" y="1104899"/>
              <a:ext cx="4476750" cy="4097703"/>
            </a:xfrm>
            <a:prstGeom prst="hexagon">
              <a:avLst/>
            </a:prstGeom>
            <a:solidFill>
              <a:srgbClr val="BFBFBF">
                <a:alpha val="27843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5039481" y="2602586"/>
            <a:ext cx="6836833" cy="266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>
                <a:latin typeface="Arial Narrow" panose="020B0606020202030204" pitchFamily="34" charset="0"/>
              </a:rPr>
              <a:t> </a:t>
            </a:r>
            <a:r>
              <a:rPr lang="uk-UA" b="1" dirty="0">
                <a:latin typeface="Arial Narrow" panose="020B0606020202030204" pitchFamily="34" charset="0"/>
              </a:rPr>
              <a:t>ОЧІКУВАНІ РЕЗУЛЬТАТИ </a:t>
            </a:r>
            <a:r>
              <a:rPr lang="uk-UA" b="1" dirty="0" smtClean="0">
                <a:latin typeface="Arial Narrow" panose="020B0606020202030204" pitchFamily="34" charset="0"/>
              </a:rPr>
              <a:t>НАВЧАННЯ</a:t>
            </a:r>
          </a:p>
          <a:p>
            <a:pPr>
              <a:lnSpc>
                <a:spcPct val="30000"/>
              </a:lnSpc>
            </a:pPr>
            <a:endParaRPr lang="en-US" dirty="0">
              <a:latin typeface="Arial Narrow" panose="020B0606020202030204" pitchFamily="34" charset="0"/>
            </a:endParaRPr>
          </a:p>
          <a:p>
            <a:r>
              <a:rPr lang="uk-UA" b="1" dirty="0">
                <a:latin typeface="Arial Narrow" panose="020B0606020202030204" pitchFamily="34" charset="0"/>
              </a:rPr>
              <a:t>У разі успішного завершення курсу студент </a:t>
            </a:r>
            <a:r>
              <a:rPr lang="uk-UA" b="1" u="sng" dirty="0">
                <a:latin typeface="Arial Narrow" panose="020B0606020202030204" pitchFamily="34" charset="0"/>
              </a:rPr>
              <a:t>зможе</a:t>
            </a:r>
            <a:r>
              <a:rPr lang="uk-UA" b="1" dirty="0">
                <a:latin typeface="Arial Narrow" panose="020B0606020202030204" pitchFamily="34" charset="0"/>
              </a:rPr>
              <a:t>:</a:t>
            </a:r>
            <a:endParaRPr lang="en-US" dirty="0">
              <a:latin typeface="Arial Narrow" panose="020B0606020202030204" pitchFamily="34" charset="0"/>
            </a:endParaRPr>
          </a:p>
          <a:p>
            <a:pPr lvl="0"/>
            <a:r>
              <a:rPr lang="uk-UA" dirty="0">
                <a:latin typeface="Arial Narrow" panose="020B0606020202030204" pitchFamily="34" charset="0"/>
              </a:rPr>
              <a:t>Розрізняти </a:t>
            </a:r>
            <a:r>
              <a:rPr lang="uk-UA" dirty="0" smtClean="0">
                <a:latin typeface="Arial Narrow" panose="020B0606020202030204" pitchFamily="34" charset="0"/>
              </a:rPr>
              <a:t>різні типи словосполучень і простих речень, </a:t>
            </a:r>
            <a:r>
              <a:rPr lang="uk-UA" dirty="0">
                <a:latin typeface="Arial Narrow" panose="020B0606020202030204" pitchFamily="34" charset="0"/>
              </a:rPr>
              <a:t>розуміти їхні функції в процесі комунікації.</a:t>
            </a:r>
            <a:endParaRPr lang="en-US" dirty="0">
              <a:latin typeface="Arial Narrow" panose="020B0606020202030204" pitchFamily="34" charset="0"/>
            </a:endParaRPr>
          </a:p>
          <a:p>
            <a:pPr lvl="0"/>
            <a:r>
              <a:rPr lang="uk-UA" dirty="0">
                <a:latin typeface="Arial Narrow" panose="020B0606020202030204" pitchFamily="34" charset="0"/>
              </a:rPr>
              <a:t>Аналізувати </a:t>
            </a:r>
            <a:r>
              <a:rPr lang="uk-UA" dirty="0" smtClean="0">
                <a:latin typeface="Arial Narrow" panose="020B0606020202030204" pitchFamily="34" charset="0"/>
              </a:rPr>
              <a:t> прості речення різних типів. </a:t>
            </a:r>
            <a:endParaRPr lang="en-US" dirty="0">
              <a:latin typeface="Arial Narrow" panose="020B0606020202030204" pitchFamily="34" charset="0"/>
            </a:endParaRPr>
          </a:p>
          <a:p>
            <a:pPr lvl="0"/>
            <a:r>
              <a:rPr lang="uk-UA" dirty="0" smtClean="0">
                <a:latin typeface="Arial Narrow" panose="020B0606020202030204" pitchFamily="34" charset="0"/>
              </a:rPr>
              <a:t>Розрізняти  головні і другорядні члени речення.</a:t>
            </a:r>
            <a:endParaRPr lang="en-US" dirty="0">
              <a:latin typeface="Arial Narrow" panose="020B0606020202030204" pitchFamily="34" charset="0"/>
            </a:endParaRPr>
          </a:p>
          <a:p>
            <a:pPr lvl="0"/>
            <a:r>
              <a:rPr lang="uk-UA" dirty="0" smtClean="0">
                <a:latin typeface="Arial Narrow" panose="020B0606020202030204" pitchFamily="34" charset="0"/>
              </a:rPr>
              <a:t>Розуміти природу і закономірності побудови простих речень різних типів</a:t>
            </a:r>
            <a:r>
              <a:rPr lang="ru-RU" dirty="0" smtClean="0">
                <a:latin typeface="Arial Narrow" panose="020B0606020202030204" pitchFamily="34" charset="0"/>
              </a:rPr>
              <a:t>.</a:t>
            </a:r>
            <a:endParaRPr lang="en-US" dirty="0">
              <a:latin typeface="Arial Narrow" panose="020B0606020202030204" pitchFamily="34" charset="0"/>
            </a:endParaRPr>
          </a:p>
          <a:p>
            <a:r>
              <a:rPr lang="uk-UA" dirty="0" smtClean="0">
                <a:latin typeface="Arial Narrow" panose="020B0606020202030204" pitchFamily="34" charset="0"/>
              </a:rPr>
              <a:t>Грамотно</a:t>
            </a:r>
            <a:r>
              <a:rPr lang="ru-RU" dirty="0" smtClean="0">
                <a:latin typeface="Arial Narrow" panose="020B0606020202030204" pitchFamily="34" charset="0"/>
              </a:rPr>
              <a:t> </a:t>
            </a:r>
            <a:r>
              <a:rPr lang="ru-RU" dirty="0">
                <a:latin typeface="Arial Narrow" panose="020B0606020202030204" pitchFamily="34" charset="0"/>
              </a:rPr>
              <a:t>й </a:t>
            </a:r>
            <a:r>
              <a:rPr lang="uk-UA" dirty="0" smtClean="0">
                <a:latin typeface="Arial Narrow" panose="020B0606020202030204" pitchFamily="34" charset="0"/>
              </a:rPr>
              <a:t>коректно використовувати різні типи простих речень в усному й писемному</a:t>
            </a:r>
            <a:r>
              <a:rPr lang="ru-RU" dirty="0" smtClean="0">
                <a:latin typeface="Arial Narrow" panose="020B0606020202030204" pitchFamily="34" charset="0"/>
              </a:rPr>
              <a:t> </a:t>
            </a:r>
            <a:r>
              <a:rPr lang="uk-UA" dirty="0" smtClean="0">
                <a:latin typeface="Arial Narrow" panose="020B0606020202030204" pitchFamily="34" charset="0"/>
              </a:rPr>
              <a:t>мовленні</a:t>
            </a:r>
            <a:r>
              <a:rPr lang="ru-RU" dirty="0" smtClean="0">
                <a:latin typeface="Arial Narrow" panose="020B0606020202030204" pitchFamily="34" charset="0"/>
              </a:rPr>
              <a:t>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952238" y="335270"/>
            <a:ext cx="71095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СИНТАКСИС СЛОВОСПОЛУЧЕННЯ І ПРОСТОГО РЕЧЕННЯ</a:t>
            </a:r>
            <a:endParaRPr lang="ru-RU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050367" y="5361862"/>
            <a:ext cx="690214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>
                <a:latin typeface="Arial Narrow" panose="020B0606020202030204" pitchFamily="34" charset="0"/>
              </a:rPr>
              <a:t>Обсяг</a:t>
            </a:r>
            <a:r>
              <a:rPr lang="ru-RU" b="1" dirty="0" smtClean="0">
                <a:latin typeface="Arial Narrow" panose="020B0606020202030204" pitchFamily="34" charset="0"/>
              </a:rPr>
              <a:t> курсу</a:t>
            </a:r>
            <a:r>
              <a:rPr lang="ru-RU" dirty="0" smtClean="0">
                <a:latin typeface="Arial Narrow" panose="020B0606020202030204" pitchFamily="34" charset="0"/>
              </a:rPr>
              <a:t> </a:t>
            </a:r>
            <a:r>
              <a:rPr lang="ru-RU" dirty="0">
                <a:latin typeface="Arial Narrow" panose="020B0606020202030204" pitchFamily="34" charset="0"/>
              </a:rPr>
              <a:t>– </a:t>
            </a:r>
            <a:r>
              <a:rPr lang="ru-RU" dirty="0" smtClean="0">
                <a:latin typeface="Arial Narrow" panose="020B0606020202030204" pitchFamily="34" charset="0"/>
              </a:rPr>
              <a:t>60 </a:t>
            </a:r>
            <a:r>
              <a:rPr lang="ru-RU" dirty="0">
                <a:latin typeface="Arial Narrow" panose="020B0606020202030204" pitchFamily="34" charset="0"/>
              </a:rPr>
              <a:t>год., </a:t>
            </a:r>
            <a:r>
              <a:rPr lang="uk-UA" dirty="0" smtClean="0">
                <a:latin typeface="Arial Narrow" panose="020B0606020202030204" pitchFamily="34" charset="0"/>
              </a:rPr>
              <a:t>із</a:t>
            </a:r>
            <a:r>
              <a:rPr lang="ru-RU" dirty="0" smtClean="0">
                <a:latin typeface="Arial Narrow" panose="020B0606020202030204" pitchFamily="34" charset="0"/>
              </a:rPr>
              <a:t> </a:t>
            </a:r>
            <a:r>
              <a:rPr lang="ru-RU" dirty="0">
                <a:latin typeface="Arial Narrow" panose="020B0606020202030204" pitchFamily="34" charset="0"/>
              </a:rPr>
              <a:t>них:</a:t>
            </a:r>
          </a:p>
          <a:p>
            <a:r>
              <a:rPr lang="ru-RU" dirty="0">
                <a:latin typeface="Arial Narrow" panose="020B0606020202030204" pitchFamily="34" charset="0"/>
              </a:rPr>
              <a:t>                                 </a:t>
            </a:r>
            <a:r>
              <a:rPr lang="uk-UA" dirty="0" smtClean="0">
                <a:latin typeface="Arial Narrow" panose="020B0606020202030204" pitchFamily="34" charset="0"/>
              </a:rPr>
              <a:t>лекції – 30 год.;</a:t>
            </a:r>
          </a:p>
          <a:p>
            <a:r>
              <a:rPr lang="uk-UA" dirty="0" smtClean="0">
                <a:latin typeface="Arial Narrow" panose="020B0606020202030204" pitchFamily="34" charset="0"/>
              </a:rPr>
              <a:t>                                 практичні заняття – 30 год.                             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310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 35"/>
          <p:cNvSpPr/>
          <p:nvPr/>
        </p:nvSpPr>
        <p:spPr>
          <a:xfrm>
            <a:off x="5690" y="10686"/>
            <a:ext cx="12175677" cy="697060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471960" y="2502713"/>
            <a:ext cx="6333893" cy="18525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421154" y="307550"/>
            <a:ext cx="93447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СУЧАСНА УКРАЇНСЬКА МОВА (СИНТАКСИС СЛОВОСПОЛУЧЕННЯ І ПРОСТООГО РЕЧЕННЯ)</a:t>
            </a:r>
            <a:endParaRPr lang="ru-RU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551940" y="849623"/>
            <a:ext cx="71095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ЗМІСТ КУРСУ</a:t>
            </a:r>
            <a:endParaRPr lang="ru-RU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42638" y="1466373"/>
            <a:ext cx="11088000" cy="3994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uk-UA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РОЗДІЛ (ЗМІСТОВИЙ МОДУЛЬ) </a:t>
            </a:r>
            <a:r>
              <a:rPr lang="uk-UA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 І ЗАВДАННЯ СИНТАКСИСУ.  ОСНОВНІ СИНТАКСИЧНІ ОДИНИЦІ</a:t>
            </a:r>
            <a:endParaRPr lang="uk-UA" b="1" dirty="0" smtClean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50000"/>
              </a:lnSpc>
              <a:spcAft>
                <a:spcPts val="0"/>
              </a:spcAft>
            </a:pPr>
            <a:endParaRPr lang="ru-RU" sz="16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uk-UA" b="1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1</a:t>
            </a:r>
            <a:r>
              <a:rPr lang="uk-UA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Синтаксис як наука і як синтаксична будова мови. Предмет і завдання синтаксису.  Основні синтаксичні одиниці: речення, словосполучення, мінімальна синтаксична одиниця.</a:t>
            </a: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uk-UA" b="1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2</a:t>
            </a:r>
            <a:r>
              <a:rPr lang="uk-UA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Синтаксичні зв’язки і семантико-синтаксичні відношення. Синтаксичний зв’язок як формально-граматичний стосунок між компонентами речення та словосполучення. Типи синтаксичних зв’язків, їхні ознаки. Форми синтаксичних зв’язків. Семантико-синтаксичні відношення як змістові стосунки між компонентами речень і словосполучень. Первинні і вторинні семантико-синтаксичні відношення, їхні типи.</a:t>
            </a: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uk-UA" b="1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3.</a:t>
            </a:r>
            <a:r>
              <a:rPr lang="uk-UA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Словосполучення. Типологія словосполучень у традиційному синтаксисі. Нове розуміння словосполучення.</a:t>
            </a: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uk-UA" b="1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4.</a:t>
            </a:r>
            <a:r>
              <a:rPr lang="uk-UA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Речення як основна синтаксична одиниця. Формально-граматичні, семантико-синтаксичні й комунікативні ознаки речення. </a:t>
            </a: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uk-UA" b="1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5.</a:t>
            </a:r>
            <a:r>
              <a:rPr lang="uk-UA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Просте речення, його формально-граматична і семантико-синтаксична структура. Типи простих речень за формальною структурою, комунікативним призначенням.</a:t>
            </a:r>
            <a:endParaRPr lang="ru-RU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246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690" y="10686"/>
            <a:ext cx="12175677" cy="697060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471960" y="2502713"/>
            <a:ext cx="6333893" cy="18525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3622" y="1462970"/>
            <a:ext cx="11088000" cy="4908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РОЗДІЛ </a:t>
            </a:r>
            <a:r>
              <a:rPr lang="ru-RU" b="1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(ЗМІСТОВИЙ МОДУЛЬ) 2. ПРЕДИКАТИВНИЙ ЦЕНТР ТА ДРУГОРЯДНІ КОМПОНЕНТИ ПРОСТИХ РЕЧЕНЬ</a:t>
            </a:r>
            <a:endParaRPr lang="uk-UA" b="1" dirty="0" smtClean="0">
              <a:solidFill>
                <a:srgbClr val="000000"/>
              </a:solidFill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50000"/>
              </a:lnSpc>
              <a:spcAft>
                <a:spcPts val="0"/>
              </a:spcAft>
            </a:pPr>
            <a:endParaRPr lang="ru-RU" sz="16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uk-UA" b="1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b="1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uk-UA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Просте двоскладне речення як основний формально-граматичний тип простих речень. Структура предикативного центру простого двоскладного речення.</a:t>
            </a: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7</a:t>
            </a:r>
            <a:r>
              <a:rPr lang="uk-UA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Підмет, прості і складені підмети, засоби їх вираження. Суб’єкт як семантичний відповідник підмета.</a:t>
            </a: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8.</a:t>
            </a:r>
            <a:r>
              <a:rPr lang="uk-UA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Присудок. Типи присудків. Прості дієслівні присудки як основний формально-граматичний тип присудка, засоби їх вираження. Ускладнені форми простих дієслівних присудків. Дієслівно-вигукові та інфінітивні прості присудки. Складені дієслівні, складені іменні та складені прислівникові присудки, засоби вираження основного й допоміжного компонентів цих присудків. Ускладнені форми складених присудків. Складні присудки. Предикат як семантичний відповідник присудка.   </a:t>
            </a: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9</a:t>
            </a:r>
            <a:r>
              <a:rPr lang="uk-UA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Другорядні члени як компоненти формально-граматичної структури речення. Прості і складені форми другорядних членів речення. Типи другорядних членів речення у традиційній граматиці: додаток (прямий і непрямий), означення (узгоджені і неузгоджені), обставини. Поняття про нове розуміння другорядних членів речення в сучасній українській граматиці: формально-граматичні і семантико-синтаксичні компоненти речення. </a:t>
            </a: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10</a:t>
            </a:r>
            <a:r>
              <a:rPr lang="uk-UA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Односкладні речення. Типи односкладних речень в традиційному синтаксисі. Іменні, дієслівні і прислівникові односкладні речення, їхні семантичні різновиди. Поняття про нове розуміння односкладних речень у новітньому синтаксисі.</a:t>
            </a:r>
          </a:p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11</a:t>
            </a:r>
            <a:r>
              <a:rPr lang="uk-UA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Неповні речення та еквіваленти речень (слова-речення). Типи неповних речень. Типи </a:t>
            </a:r>
            <a:r>
              <a:rPr lang="uk-UA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слів-речень.</a:t>
            </a:r>
            <a:endParaRPr lang="ru-RU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21154" y="307550"/>
            <a:ext cx="93447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СУЧАСНА УКРАЇНСЬКА МОВА (СИНТАКСИС СЛОВОСПОЛУЧЕННЯ І ПРОСТООГО РЕЧЕННЯ)</a:t>
            </a:r>
            <a:endParaRPr lang="ru-RU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1940" y="849623"/>
            <a:ext cx="71095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ЗМІСТ КУРСУ</a:t>
            </a:r>
            <a:endParaRPr lang="ru-RU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890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690" y="10686"/>
            <a:ext cx="12175677" cy="697060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573577" y="2743658"/>
            <a:ext cx="71095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ДЯКУЮ ЗА УВАГУ!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107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801</TotalTime>
  <Words>605</Words>
  <Application>Microsoft Office PowerPoint</Application>
  <PresentationFormat>Широкоэкранный</PresentationFormat>
  <Paragraphs>46</Paragraphs>
  <Slides>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Arial Narrow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Galina Christianinova</dc:creator>
  <cp:lastModifiedBy>Raisa</cp:lastModifiedBy>
  <cp:revision>103</cp:revision>
  <cp:lastPrinted>2017-10-19T16:56:15Z</cp:lastPrinted>
  <dcterms:created xsi:type="dcterms:W3CDTF">2017-10-19T11:54:45Z</dcterms:created>
  <dcterms:modified xsi:type="dcterms:W3CDTF">2022-01-25T18:19:56Z</dcterms:modified>
</cp:coreProperties>
</file>