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75" r:id="rId5"/>
    <p:sldId id="278" r:id="rId6"/>
    <p:sldId id="293" r:id="rId7"/>
    <p:sldId id="302" r:id="rId8"/>
    <p:sldId id="295" r:id="rId9"/>
    <p:sldId id="300" r:id="rId10"/>
    <p:sldId id="276" r:id="rId11"/>
    <p:sldId id="297" r:id="rId12"/>
    <p:sldId id="301" r:id="rId13"/>
    <p:sldId id="288" r:id="rId14"/>
    <p:sldId id="277" r:id="rId15"/>
    <p:sldId id="286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5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F7C2-C382-4425-AAB0-2460ADDC7BE2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FDA-937D-49F8-8017-887501639F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346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F7C2-C382-4425-AAB0-2460ADDC7BE2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FDA-937D-49F8-8017-887501639F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5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F7C2-C382-4425-AAB0-2460ADDC7BE2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FDA-937D-49F8-8017-887501639F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00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25FB6F-4B82-4090-B4C4-28B955433AD1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73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803A31-A055-40FB-A486-B6FA7AEA5A66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38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92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92" y="4589682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7E280E-57A6-4509-8F74-A404926CA6AD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26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8C86FE-7930-4526-B3C6-456CF8C6551C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00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0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A925F-0BB0-4D00-9859-73D8263575A7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96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A47FE7-407C-48A2-B632-F41519ECC9AC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18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7B04BA-726A-4137-90AC-A4721CC5886E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76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7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BD6FC2-C481-441F-9B94-105F3444A17F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F7C2-C382-4425-AAB0-2460ADDC7BE2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FDA-937D-49F8-8017-887501639F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1018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76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7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C627C0-1AB5-402C-AD4B-BA93FEB896B3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33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0140EF-887F-4E2F-957C-41C5786D94B2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1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C34439-E707-44E1-AD54-ADE25EEF384B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0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F7C2-C382-4425-AAB0-2460ADDC7BE2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FDA-937D-49F8-8017-887501639F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076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F7C2-C382-4425-AAB0-2460ADDC7BE2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FDA-937D-49F8-8017-887501639F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823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F7C2-C382-4425-AAB0-2460ADDC7BE2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FDA-937D-49F8-8017-887501639F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038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F7C2-C382-4425-AAB0-2460ADDC7BE2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FDA-937D-49F8-8017-887501639F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503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F7C2-C382-4425-AAB0-2460ADDC7BE2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FDA-937D-49F8-8017-887501639F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668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F7C2-C382-4425-AAB0-2460ADDC7BE2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FDA-937D-49F8-8017-887501639F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125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F7C2-C382-4425-AAB0-2460ADDC7BE2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FDA-937D-49F8-8017-887501639F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022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4F7C2-C382-4425-AAB0-2460ADDC7BE2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E4FDA-937D-49F8-8017-887501639F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472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Зразок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Зразок тексту</a:t>
            </a:r>
          </a:p>
          <a:p>
            <a:pPr lvl="1"/>
            <a:r>
              <a:rPr lang="uk-UA" altLang="uk-UA"/>
              <a:t>Другий рівень</a:t>
            </a:r>
          </a:p>
          <a:p>
            <a:pPr lvl="2"/>
            <a:r>
              <a:rPr lang="uk-UA" altLang="uk-UA"/>
              <a:t>Третій рівень</a:t>
            </a:r>
          </a:p>
          <a:p>
            <a:pPr lvl="3"/>
            <a:r>
              <a:rPr lang="uk-UA" altLang="uk-UA"/>
              <a:t>Четвертий рівень</a:t>
            </a:r>
          </a:p>
          <a:p>
            <a:pPr lvl="4"/>
            <a:r>
              <a:rPr lang="uk-UA" altLang="uk-UA"/>
              <a:t>П'ятий рівень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8E0C7E-3DE0-4E70-A291-B7B16CEAA468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368151"/>
          </a:xfrm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Лекція 4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420888"/>
            <a:ext cx="6976864" cy="3480792"/>
          </a:xfrm>
        </p:spPr>
        <p:txBody>
          <a:bodyPr>
            <a:normAutofit fontScale="92500" lnSpcReduction="10000"/>
          </a:bodyPr>
          <a:lstStyle/>
          <a:p>
            <a:r>
              <a:rPr lang="uk-UA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Методологічна ситуація в літературознавстві ХХ- ХХІ століть</a:t>
            </a:r>
          </a:p>
        </p:txBody>
      </p:sp>
    </p:spTree>
    <p:extLst>
      <p:ext uri="{BB962C8B-B14F-4D97-AF65-F5344CB8AC3E}">
        <p14:creationId xmlns:p14="http://schemas.microsoft.com/office/powerpoint/2010/main" val="2856275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43000"/>
          </a:xfrm>
        </p:spPr>
        <p:txBody>
          <a:bodyPr>
            <a:normAutofit fontScale="9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 err="1"/>
              <a:t>Ґендерні</a:t>
            </a:r>
            <a:r>
              <a:rPr lang="ru-RU" dirty="0"/>
              <a:t> </a:t>
            </a:r>
            <a:r>
              <a:rPr lang="ru-RU" dirty="0" err="1"/>
              <a:t>студії</a:t>
            </a:r>
            <a:r>
              <a:rPr lang="ru-RU" dirty="0"/>
              <a:t> в </a:t>
            </a:r>
            <a:r>
              <a:rPr lang="ru-RU" dirty="0" err="1"/>
              <a:t>українському</a:t>
            </a:r>
            <a:r>
              <a:rPr lang="ru-RU" dirty="0"/>
              <a:t> </a:t>
            </a:r>
            <a:r>
              <a:rPr lang="ru-RU" dirty="0" err="1"/>
              <a:t>літературознавстві</a:t>
            </a:r>
            <a:endParaRPr lang="ru-RU" dirty="0"/>
          </a:p>
        </p:txBody>
      </p:sp>
      <p:sp>
        <p:nvSpPr>
          <p:cNvPr id="7171" name="Объект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229600" cy="29083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altLang="ru-RU"/>
              <a:t> 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це нова дослідницька галузь, яка сформувалася на початку 90-х років минулого століття завдяки інтересу таких дослідниць, як Соломія Павличко, Ніла Зборовська, Тамара Гундорова, Віра Агеєва та ін. до ідей феміністичної критики.</a:t>
            </a:r>
            <a:endParaRPr lang="en-US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Названі літературознав</a:t>
            </a:r>
            <a:r>
              <a:rPr lang="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ці своєю діяльністю розширили методологічне й історичне поле аналізу тексту, адже завдяки їхнім публікаціям в українській науці про літературу </a:t>
            </a:r>
            <a:r>
              <a:rPr lang="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актуалізувалися імена жінок-письменниць,</a:t>
            </a:r>
            <a:r>
              <a:rPr lang="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зросла увага до особливостей жіночого письма та його рецепції. Хоча ґрунт для подальшого дослідження ґендерних питань у літературі заклав ще Іван Франко в другій половині ХІХ ст..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97425"/>
            <a:ext cx="2436812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7"/>
          <a:stretch>
            <a:fillRect/>
          </a:stretch>
        </p:blipFill>
        <p:spPr bwMode="auto">
          <a:xfrm>
            <a:off x="2832100" y="4797425"/>
            <a:ext cx="16764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96"/>
          <a:stretch>
            <a:fillRect/>
          </a:stretch>
        </p:blipFill>
        <p:spPr bwMode="auto">
          <a:xfrm>
            <a:off x="4508500" y="4814888"/>
            <a:ext cx="2157413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4"/>
          <a:stretch>
            <a:fillRect/>
          </a:stretch>
        </p:blipFill>
        <p:spPr bwMode="auto">
          <a:xfrm>
            <a:off x="6665913" y="4814888"/>
            <a:ext cx="2370137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784401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Текстові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гендерного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br>
              <a:rPr lang="ru-RU" dirty="0"/>
            </a:br>
            <a:r>
              <a:rPr lang="ru-RU" dirty="0"/>
              <a:t>- проблемно-</a:t>
            </a:r>
            <a:r>
              <a:rPr lang="ru-RU" dirty="0" err="1"/>
              <a:t>тематичний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- сюжетно-</a:t>
            </a:r>
            <a:r>
              <a:rPr lang="ru-RU" dirty="0" err="1"/>
              <a:t>композиційний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- система </a:t>
            </a:r>
            <a:r>
              <a:rPr lang="ru-RU" dirty="0" err="1"/>
              <a:t>персонажів</a:t>
            </a:r>
            <a:r>
              <a:rPr lang="ru-RU" dirty="0"/>
              <a:t> (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, </a:t>
            </a:r>
            <a:r>
              <a:rPr lang="ru-RU" dirty="0" err="1"/>
              <a:t>психологія</a:t>
            </a:r>
            <a:r>
              <a:rPr lang="ru-RU" dirty="0"/>
              <a:t>, </a:t>
            </a:r>
            <a:r>
              <a:rPr lang="ru-RU" dirty="0" err="1"/>
              <a:t>типологія</a:t>
            </a:r>
            <a:r>
              <a:rPr lang="ru-RU" dirty="0"/>
              <a:t>), 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мовлення</a:t>
            </a:r>
            <a:r>
              <a:rPr lang="ru-RU" dirty="0"/>
              <a:t> (</a:t>
            </a:r>
            <a:r>
              <a:rPr lang="ru-RU" dirty="0" err="1"/>
              <a:t>дискурси</a:t>
            </a:r>
            <a:r>
              <a:rPr lang="ru-RU" dirty="0"/>
              <a:t> </a:t>
            </a:r>
            <a:r>
              <a:rPr lang="ru-RU" dirty="0" err="1"/>
              <a:t>героїв</a:t>
            </a:r>
            <a:r>
              <a:rPr lang="ru-RU" dirty="0"/>
              <a:t> і </a:t>
            </a:r>
            <a:r>
              <a:rPr lang="ru-RU" dirty="0" err="1"/>
              <a:t>героїнь</a:t>
            </a:r>
            <a:r>
              <a:rPr lang="ru-RU" dirty="0"/>
              <a:t>), 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конфлікт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суб’єктна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(</a:t>
            </a:r>
            <a:r>
              <a:rPr lang="ru-RU" dirty="0" err="1"/>
              <a:t>позиція</a:t>
            </a:r>
            <a:r>
              <a:rPr lang="ru-RU" dirty="0"/>
              <a:t> автора, </a:t>
            </a:r>
            <a:r>
              <a:rPr lang="ru-RU" dirty="0" err="1"/>
              <a:t>наратора</a:t>
            </a:r>
            <a:r>
              <a:rPr lang="ru-RU" dirty="0"/>
              <a:t>, героя), 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хронотоп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стилістика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авторська</a:t>
            </a:r>
            <a:r>
              <a:rPr lang="ru-RU" dirty="0"/>
              <a:t> картина </a:t>
            </a:r>
            <a:r>
              <a:rPr lang="ru-RU" dirty="0" err="1"/>
              <a:t>світу</a:t>
            </a:r>
            <a:r>
              <a:rPr lang="ru-RU" dirty="0"/>
              <a:t> , </a:t>
            </a:r>
            <a:br>
              <a:rPr lang="ru-RU" dirty="0"/>
            </a:br>
            <a:r>
              <a:rPr lang="ru-RU" dirty="0"/>
              <a:t>- фактор </a:t>
            </a:r>
            <a:r>
              <a:rPr lang="ru-RU" dirty="0" err="1"/>
              <a:t>читацької</a:t>
            </a:r>
            <a:r>
              <a:rPr lang="ru-RU" dirty="0"/>
              <a:t> </a:t>
            </a:r>
            <a:r>
              <a:rPr lang="ru-RU" dirty="0" err="1"/>
              <a:t>рецепції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3490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Ліна Костенко. Притча про ріку</a:t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392488" cy="5400600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  <a:p>
            <a:pPr marL="0" indent="0">
              <a:buNone/>
            </a:pPr>
            <a:r>
              <a:rPr lang="uk-UA" sz="9600" kern="0" spc="-100" dirty="0">
                <a:latin typeface="Times New Roman" pitchFamily="18" charset="0"/>
                <a:cs typeface="Times New Roman" pitchFamily="18" charset="0"/>
              </a:rPr>
              <a:t>Давно колись була ріка </a:t>
            </a:r>
            <a:r>
              <a:rPr lang="uk-UA" sz="9600" kern="0" spc="-100" dirty="0" err="1">
                <a:latin typeface="Times New Roman" pitchFamily="18" charset="0"/>
                <a:cs typeface="Times New Roman" pitchFamily="18" charset="0"/>
              </a:rPr>
              <a:t>Діала</a:t>
            </a:r>
            <a:r>
              <a:rPr lang="uk-UA" sz="9600" kern="0" spc="-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sz="9600" kern="0" spc="-100" dirty="0">
                <a:latin typeface="Times New Roman" pitchFamily="18" charset="0"/>
                <a:cs typeface="Times New Roman" pitchFamily="18" charset="0"/>
              </a:rPr>
              <a:t>І цар персидський на імення Кір.</a:t>
            </a:r>
          </a:p>
          <a:p>
            <a:pPr marL="0" indent="0">
              <a:buNone/>
            </a:pPr>
            <a:r>
              <a:rPr lang="uk-UA" sz="9600" kern="0" spc="-100" dirty="0">
                <a:latin typeface="Times New Roman" pitchFamily="18" charset="0"/>
                <a:cs typeface="Times New Roman" pitchFamily="18" charset="0"/>
              </a:rPr>
              <a:t>І лотоси біліли, мов піали.</a:t>
            </a:r>
          </a:p>
          <a:p>
            <a:pPr marL="0" indent="0">
              <a:buNone/>
            </a:pPr>
            <a:r>
              <a:rPr lang="uk-UA" sz="9600" kern="0" spc="-100" dirty="0">
                <a:latin typeface="Times New Roman" pitchFamily="18" charset="0"/>
                <a:cs typeface="Times New Roman" pitchFamily="18" charset="0"/>
              </a:rPr>
              <a:t>І берег грав вогнями, як факір.</a:t>
            </a:r>
          </a:p>
          <a:p>
            <a:pPr marL="0" indent="0">
              <a:buNone/>
            </a:pPr>
            <a:r>
              <a:rPr lang="uk-UA" sz="9600" kern="0" spc="-100" dirty="0">
                <a:latin typeface="Times New Roman" pitchFamily="18" charset="0"/>
                <a:cs typeface="Times New Roman" pitchFamily="18" charset="0"/>
              </a:rPr>
              <a:t>То царське військо йшло на переправу.</a:t>
            </a:r>
          </a:p>
          <a:p>
            <a:pPr marL="0" indent="0">
              <a:buNone/>
            </a:pPr>
            <a:r>
              <a:rPr lang="uk-UA" sz="9600" kern="0" spc="-100" dirty="0">
                <a:latin typeface="Times New Roman" pitchFamily="18" charset="0"/>
                <a:cs typeface="Times New Roman" pitchFamily="18" charset="0"/>
              </a:rPr>
              <a:t>Священний кінь з недогляду втонув.</a:t>
            </a:r>
          </a:p>
          <a:p>
            <a:pPr marL="0" indent="0">
              <a:buNone/>
            </a:pPr>
            <a:r>
              <a:rPr lang="uk-UA" sz="9600" kern="0" spc="-100" dirty="0">
                <a:latin typeface="Times New Roman" pitchFamily="18" charset="0"/>
                <a:cs typeface="Times New Roman" pitchFamily="18" charset="0"/>
              </a:rPr>
              <a:t>І Кір порушив проти неї справу.</a:t>
            </a:r>
          </a:p>
          <a:p>
            <a:pPr marL="0" indent="0">
              <a:buNone/>
            </a:pPr>
            <a:r>
              <a:rPr lang="uk-UA" sz="9600" kern="0" spc="-100" dirty="0">
                <a:latin typeface="Times New Roman" pitchFamily="18" charset="0"/>
                <a:cs typeface="Times New Roman" pitchFamily="18" charset="0"/>
              </a:rPr>
              <a:t>Судив ту річку. І таке утнув:</a:t>
            </a:r>
          </a:p>
          <a:p>
            <a:pPr marL="0" indent="0">
              <a:buNone/>
            </a:pPr>
            <a:r>
              <a:rPr lang="uk-UA" sz="9600" kern="0" spc="-100" dirty="0">
                <a:latin typeface="Times New Roman" pitchFamily="18" charset="0"/>
                <a:cs typeface="Times New Roman" pitchFamily="18" charset="0"/>
              </a:rPr>
              <a:t>Він присудив, щоб не було </a:t>
            </a:r>
            <a:r>
              <a:rPr lang="uk-UA" sz="9600" kern="0" spc="-100" dirty="0" err="1">
                <a:latin typeface="Times New Roman" pitchFamily="18" charset="0"/>
                <a:cs typeface="Times New Roman" pitchFamily="18" charset="0"/>
              </a:rPr>
              <a:t>Діали</a:t>
            </a:r>
            <a:r>
              <a:rPr lang="uk-UA" sz="9600" kern="0" spc="-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sz="9600" kern="0" spc="-100" dirty="0">
                <a:latin typeface="Times New Roman" pitchFamily="18" charset="0"/>
                <a:cs typeface="Times New Roman" pitchFamily="18" charset="0"/>
              </a:rPr>
              <a:t>Він смертний вирок їй оголосив.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495800" cy="478539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400" kern="0" spc="-100" dirty="0">
                <a:latin typeface="Times New Roman" pitchFamily="18" charset="0"/>
                <a:cs typeface="Times New Roman" pitchFamily="18" charset="0"/>
              </a:rPr>
              <a:t>Звелів прорити у пісках канали,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kern="0" spc="-100" dirty="0">
                <a:latin typeface="Times New Roman" pitchFamily="18" charset="0"/>
                <a:cs typeface="Times New Roman" pitchFamily="18" charset="0"/>
              </a:rPr>
              <a:t>Зрубав дерева й трави покосив.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kern="0" spc="-100" dirty="0">
                <a:latin typeface="Times New Roman" pitchFamily="18" charset="0"/>
                <a:cs typeface="Times New Roman" pitchFamily="18" charset="0"/>
              </a:rPr>
              <a:t>Одвів ті води у всі боки сущі.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kern="0" spc="-100" dirty="0">
                <a:latin typeface="Times New Roman" pitchFamily="18" charset="0"/>
                <a:cs typeface="Times New Roman" pitchFamily="18" charset="0"/>
              </a:rPr>
              <a:t>Ріка умерла. Не було ріки.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kern="0" spc="-100" dirty="0">
                <a:latin typeface="Times New Roman" pitchFamily="18" charset="0"/>
                <a:cs typeface="Times New Roman" pitchFamily="18" charset="0"/>
              </a:rPr>
              <a:t>Пройшло по неї військо, як по суші.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kern="0" spc="-100" dirty="0">
                <a:latin typeface="Times New Roman" pitchFamily="18" charset="0"/>
                <a:cs typeface="Times New Roman" pitchFamily="18" charset="0"/>
              </a:rPr>
              <a:t>Пройшло те військо… І пройшли віки…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kern="0" spc="-100" dirty="0">
                <a:latin typeface="Times New Roman" pitchFamily="18" charset="0"/>
                <a:cs typeface="Times New Roman" pitchFamily="18" charset="0"/>
              </a:rPr>
              <a:t>Піски пустель засипали канали.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kern="0" spc="-100" dirty="0">
                <a:latin typeface="Times New Roman" pitchFamily="18" charset="0"/>
                <a:cs typeface="Times New Roman" pitchFamily="18" charset="0"/>
              </a:rPr>
              <a:t>Ріка в русло вернулася своє.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kern="0" spc="-100" dirty="0">
                <a:latin typeface="Times New Roman" pitchFamily="18" charset="0"/>
                <a:cs typeface="Times New Roman" pitchFamily="18" charset="0"/>
              </a:rPr>
              <a:t>Царя немає. Є ріка </a:t>
            </a:r>
            <a:r>
              <a:rPr lang="uk-UA" sz="2400" kern="0" spc="-100" dirty="0" err="1">
                <a:latin typeface="Times New Roman" pitchFamily="18" charset="0"/>
                <a:cs typeface="Times New Roman" pitchFamily="18" charset="0"/>
              </a:rPr>
              <a:t>Діала</a:t>
            </a:r>
            <a:r>
              <a:rPr lang="uk-UA" sz="2400" kern="0" spc="-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kern="0" spc="-100" dirty="0">
                <a:latin typeface="Times New Roman" pitchFamily="18" charset="0"/>
                <a:cs typeface="Times New Roman" pitchFamily="18" charset="0"/>
              </a:rPr>
              <a:t>Немає Кіра. А </a:t>
            </a:r>
            <a:r>
              <a:rPr lang="uk-UA" sz="2400" kern="0" spc="-100" dirty="0" err="1">
                <a:latin typeface="Times New Roman" pitchFamily="18" charset="0"/>
                <a:cs typeface="Times New Roman" pitchFamily="18" charset="0"/>
              </a:rPr>
              <a:t>Діала</a:t>
            </a:r>
            <a:r>
              <a:rPr lang="uk-UA" sz="2400" kern="0" spc="-100" dirty="0">
                <a:latin typeface="Times New Roman" pitchFamily="18" charset="0"/>
                <a:cs typeface="Times New Roman" pitchFamily="18" charset="0"/>
              </a:rPr>
              <a:t> є.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548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143000"/>
          </a:xfrm>
        </p:spPr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Новий історизм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5040560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Представники: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Стівен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Грінблат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Кетрін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Галлахер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Луї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Монроз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Олександр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Еткінд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Термінологія: 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література як поетика культури, історичність текстів, текстуальність історії, стримування і розхитування культурних кордонів.</a:t>
            </a:r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84" y="539854"/>
            <a:ext cx="1712227" cy="249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283" y="3573016"/>
            <a:ext cx="1604427" cy="224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321" y="1682540"/>
            <a:ext cx="1681350" cy="209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321" y="4102017"/>
            <a:ext cx="1747475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530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Объект 2"/>
          <p:cNvSpPr>
            <a:spLocks noGrp="1" noChangeArrowheads="1"/>
          </p:cNvSpPr>
          <p:nvPr>
            <p:ph idx="1"/>
          </p:nvPr>
        </p:nvSpPr>
        <p:spPr>
          <a:xfrm>
            <a:off x="585398" y="496890"/>
            <a:ext cx="8004970" cy="181860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uk-UA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  <a:p>
            <a:pPr marL="0" indent="0" algn="ctr" eaLnBrk="1" hangingPunct="1">
              <a:buNone/>
            </a:pPr>
            <a:endParaRPr lang="uk-UA" altLang="uk-UA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6131" name="Picture 4" descr="Image result for ÑÐºÑÐ°ÑÐ½Ð° ÑÐµÑÐ´Ñ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50489"/>
            <a:ext cx="5904656" cy="430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41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52128"/>
          </a:xfrm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8003232" cy="475252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Методологічна ситуація в літературознавстві ХХ ст.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Новітні підходи і методології літературознавчого аналізу 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Гендерні студії: витоки, представники, термінологія.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Методологія «нового історизму»: представники, ключові ідеї, стратегії аналізу літературних творів.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Інтермедіальні студії: генезис, рівні </a:t>
            </a:r>
            <a:r>
              <a:rPr lang="uk-UA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міжмистецької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взаємодії, основні терміни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30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Методологічна парадигма ХХ ст.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Антропологічні підходи: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 герменевтика; 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фройдизм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юнгіанство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 фемінізм;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 рецептивна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   естетика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uk-UA" sz="3600" b="1" i="1" dirty="0" err="1">
                <a:latin typeface="Times New Roman" pitchFamily="18" charset="0"/>
                <a:cs typeface="Times New Roman" pitchFamily="18" charset="0"/>
              </a:rPr>
              <a:t>Сцієнтичні</a:t>
            </a: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  підходи: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 російський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    формалізм;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 структуралізм;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наратологія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 «нова критика»;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постструктуралізм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628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Новітні підходи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600200"/>
            <a:ext cx="5904656" cy="4853136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Гендерні студії</a:t>
            </a:r>
          </a:p>
          <a:p>
            <a:r>
              <a:rPr lang="uk-UA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Новий історизм</a:t>
            </a:r>
          </a:p>
          <a:p>
            <a:r>
              <a:rPr lang="uk-UA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Постколоніальні студії</a:t>
            </a:r>
          </a:p>
          <a:p>
            <a:r>
              <a:rPr lang="uk-UA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Деконструктивізм</a:t>
            </a:r>
            <a:endParaRPr lang="uk-UA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Гей-лесбійські студії</a:t>
            </a:r>
          </a:p>
          <a:p>
            <a:r>
              <a:rPr lang="uk-UA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Екокритика</a:t>
            </a:r>
            <a:endParaRPr lang="uk-UA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Геопоетика</a:t>
            </a:r>
            <a:endParaRPr lang="uk-UA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Нова економічна критика</a:t>
            </a:r>
          </a:p>
        </p:txBody>
      </p:sp>
    </p:spTree>
    <p:extLst>
      <p:ext uri="{BB962C8B-B14F-4D97-AF65-F5344CB8AC3E}">
        <p14:creationId xmlns:p14="http://schemas.microsoft.com/office/powerpoint/2010/main" val="156970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Феменізм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предтеча гендерних студій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Ф= широкий суспільний рух за права жінок, який зародився ще в добу Відродження (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Крістіна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Пізанська, Емілія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Ланьє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ін.) як протест проти придушення особистості жінки та несправедливе ставлення до неї з боку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патріархатного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суспільства. У ІІ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пол.ХХст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Набув потужності і сприяв підвищенню статусу жінки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хвилі фемінізму: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(1850-1950) – боротьба за досягнення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юридичої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рівноправності ;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(1960-1970) – акції протесту, створення жіночих організацій ;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(1980-…) – теоретичне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обгрунтування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визнання множинності «чоловічих» і «жіночих» світів, вплив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гендеристики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Ф= комплекс соціально-філософських, психологічних, культурологічних теорій, які аналізують статус жінки у суспільстві.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«Ф» вперше використаний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Еліс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Россі у 1895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7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626968" cy="1008112"/>
          </a:xfrm>
        </p:spPr>
        <p:txBody>
          <a:bodyPr>
            <a:normAutofit/>
          </a:bodyPr>
          <a:lstStyle/>
          <a:p>
            <a:r>
              <a:rPr lang="uk-UA" sz="4800" b="1" dirty="0">
                <a:latin typeface="Times New Roman" pitchFamily="18" charset="0"/>
                <a:cs typeface="Times New Roman" pitchFamily="18" charset="0"/>
              </a:rPr>
              <a:t>Гендерні студії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5400600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uk-UA" dirty="0"/>
              <a:t> </a:t>
            </a:r>
            <a:r>
              <a:rPr lang="uk-UA" sz="4100" b="1" i="1" dirty="0">
                <a:latin typeface="Times New Roman" pitchFamily="18" charset="0"/>
                <a:cs typeface="Times New Roman" pitchFamily="18" charset="0"/>
              </a:rPr>
              <a:t>Представники: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Сімона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Бовуар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, Юлія </a:t>
            </a: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Крістєва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Кетрін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Міллет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, Соломія Павличко, Ніла </a:t>
            </a: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Зборовська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, Віра </a:t>
            </a: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Агеєва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, Ганна </a:t>
            </a: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Храброва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uk-UA" sz="4100" b="1" i="1" dirty="0">
                <a:latin typeface="Times New Roman" pitchFamily="18" charset="0"/>
                <a:cs typeface="Times New Roman" pitchFamily="18" charset="0"/>
              </a:rPr>
              <a:t>Термінологія: </a:t>
            </a:r>
          </a:p>
          <a:p>
            <a:pPr marL="0" indent="0">
              <a:buNone/>
            </a:pP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гендер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, жіноче письмо, </a:t>
            </a: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фемінна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 література, феміністична література; гендерні ролі, </a:t>
            </a: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фемінне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маскулінне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, гендерні стереотипи, гендерна асиметрія.</a:t>
            </a:r>
          </a:p>
        </p:txBody>
      </p:sp>
      <p:sp>
        <p:nvSpPr>
          <p:cNvPr id="4" name="AutoShape 2" descr="Купити книгу Все люди смертны (Сімона де Бовуар) - 978-5-389-01233-2 |  Інтернет-магазин Yakaboo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968" y="290440"/>
            <a:ext cx="1108359" cy="166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93" y="2135162"/>
            <a:ext cx="1248828" cy="185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04" y="334799"/>
            <a:ext cx="1311517" cy="157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78" y="2135162"/>
            <a:ext cx="1411809" cy="122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04" y="4399605"/>
            <a:ext cx="1360150" cy="198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74" y="3464207"/>
            <a:ext cx="1362471" cy="146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603" y="5175449"/>
            <a:ext cx="1488012" cy="14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12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Літературна </a:t>
            </a:r>
            <a:r>
              <a:rPr lang="uk-UA" dirty="0" err="1"/>
              <a:t>гендеристика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Гендерне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літературознавство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як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галузь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гендерних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студій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сфокусоване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навколо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вивчення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2200" b="1" i="1" dirty="0">
                <a:solidFill>
                  <a:prstClr val="black"/>
                </a:solidFill>
                <a:latin typeface="Century Gothic"/>
              </a:rPr>
              <a:t>тих </a:t>
            </a:r>
            <a:r>
              <a:rPr lang="ru-RU" sz="2200" b="1" i="1" dirty="0" err="1">
                <a:solidFill>
                  <a:prstClr val="black"/>
                </a:solidFill>
                <a:latin typeface="Century Gothic"/>
              </a:rPr>
              <a:t>особливостей</a:t>
            </a:r>
            <a:r>
              <a:rPr lang="ru-RU" sz="2200" b="1" i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2200" b="1" i="1" dirty="0" err="1">
                <a:solidFill>
                  <a:prstClr val="black"/>
                </a:solidFill>
                <a:latin typeface="Century Gothic"/>
              </a:rPr>
              <a:t>літературної</a:t>
            </a:r>
            <a:r>
              <a:rPr lang="ru-RU" sz="2200" b="1" i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2200" b="1" i="1" dirty="0" err="1">
                <a:solidFill>
                  <a:prstClr val="black"/>
                </a:solidFill>
                <a:latin typeface="Century Gothic"/>
              </a:rPr>
              <a:t>творчості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які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зумовлені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гендерно-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статевою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ідентичністю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творця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й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мають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її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художньо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переломлені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ознаки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200" dirty="0">
                <a:solidFill>
                  <a:prstClr val="black"/>
                </a:solidFill>
                <a:latin typeface="Century Gothic"/>
              </a:rPr>
              <a:t>Коло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наукових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інтересів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: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sz="2200" dirty="0">
                <a:solidFill>
                  <a:prstClr val="black"/>
                </a:solidFill>
                <a:latin typeface="Century Gothic"/>
              </a:rPr>
              <a:t>- «гендерна картина світу, </a:t>
            </a:r>
            <a:r>
              <a:rPr lang="uk-UA" sz="2200" dirty="0" err="1">
                <a:solidFill>
                  <a:prstClr val="black"/>
                </a:solidFill>
                <a:latin typeface="Century Gothic"/>
              </a:rPr>
              <a:t>грунтована</a:t>
            </a:r>
            <a:r>
              <a:rPr lang="uk-UA" sz="2200" dirty="0">
                <a:solidFill>
                  <a:prstClr val="black"/>
                </a:solidFill>
                <a:latin typeface="Century Gothic"/>
              </a:rPr>
              <a:t> на стереотипах </a:t>
            </a:r>
            <a:r>
              <a:rPr lang="uk-UA" sz="2200" dirty="0" err="1">
                <a:solidFill>
                  <a:prstClr val="black"/>
                </a:solidFill>
                <a:latin typeface="Century Gothic"/>
              </a:rPr>
              <a:t>маскулінності</a:t>
            </a:r>
            <a:r>
              <a:rPr lang="uk-UA" sz="2200" dirty="0">
                <a:solidFill>
                  <a:prstClr val="black"/>
                </a:solidFill>
                <a:latin typeface="Century Gothic"/>
              </a:rPr>
              <a:t> та </a:t>
            </a:r>
            <a:r>
              <a:rPr lang="uk-UA" sz="2200" dirty="0" err="1">
                <a:solidFill>
                  <a:prstClr val="black"/>
                </a:solidFill>
                <a:latin typeface="Century Gothic"/>
              </a:rPr>
              <a:t>фемінності</a:t>
            </a:r>
            <a:r>
              <a:rPr lang="uk-UA" sz="2200" dirty="0">
                <a:solidFill>
                  <a:prstClr val="black"/>
                </a:solidFill>
                <a:latin typeface="Century Gothic"/>
              </a:rPr>
              <a:t>;</a:t>
            </a:r>
            <a:endParaRPr lang="ru-RU" sz="2200" dirty="0">
              <a:solidFill>
                <a:prstClr val="black"/>
              </a:solidFill>
              <a:latin typeface="Century Gothic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200" dirty="0">
                <a:solidFill>
                  <a:prstClr val="black"/>
                </a:solidFill>
                <a:latin typeface="Century Gothic"/>
              </a:rPr>
              <a:t>-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специфіка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зображення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в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літературі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гендерно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диференційованих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типів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особистості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,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200" dirty="0">
                <a:solidFill>
                  <a:prstClr val="black"/>
                </a:solidFill>
                <a:latin typeface="Century Gothic"/>
              </a:rPr>
              <a:t> -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артикуляції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проблем,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пов’язаних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із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 гендерною </a:t>
            </a:r>
            <a:r>
              <a:rPr lang="ru-RU" sz="2200" dirty="0" err="1">
                <a:solidFill>
                  <a:prstClr val="black"/>
                </a:solidFill>
                <a:latin typeface="Century Gothic"/>
              </a:rPr>
              <a:t>стратифікацію</a:t>
            </a:r>
            <a:r>
              <a:rPr lang="ru-RU" sz="2200" dirty="0">
                <a:solidFill>
                  <a:prstClr val="black"/>
                </a:solidFill>
                <a:latin typeface="Century Gothic"/>
              </a:rPr>
              <a:t>;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uk-UA" sz="2200" dirty="0">
                <a:solidFill>
                  <a:prstClr val="black"/>
                </a:solidFill>
                <a:latin typeface="Century Gothic"/>
              </a:rPr>
              <a:t>Соціальні та </a:t>
            </a:r>
            <a:r>
              <a:rPr lang="uk-UA" sz="2200" dirty="0" err="1">
                <a:solidFill>
                  <a:prstClr val="black"/>
                </a:solidFill>
                <a:latin typeface="Century Gothic"/>
              </a:rPr>
              <a:t>кулльтурні</a:t>
            </a:r>
            <a:r>
              <a:rPr lang="uk-UA" sz="2200" dirty="0">
                <a:solidFill>
                  <a:prstClr val="black"/>
                </a:solidFill>
                <a:latin typeface="Century Gothic"/>
              </a:rPr>
              <a:t> конфігурації жіночого і чоловічого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uk-UA" sz="2200" dirty="0">
                <a:solidFill>
                  <a:prstClr val="black"/>
                </a:solidFill>
                <a:latin typeface="Century Gothic"/>
              </a:rPr>
              <a:t>-різні форми сексуальності, представлені в тексті;</a:t>
            </a:r>
            <a:endParaRPr lang="ru-RU" sz="2200" dirty="0">
              <a:solidFill>
                <a:prstClr val="black"/>
              </a:solidFill>
              <a:latin typeface="Century Gothic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72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ОБ</a:t>
            </a:r>
            <a:r>
              <a:rPr lang="en-US" dirty="0"/>
              <a:t>’</a:t>
            </a:r>
            <a:r>
              <a:rPr lang="uk-UA" dirty="0"/>
              <a:t>ЄКТИ гендерного літературознавства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r>
              <a:rPr lang="uk-UA" dirty="0"/>
              <a:t>І. </a:t>
            </a:r>
            <a:r>
              <a:rPr lang="uk-UA" dirty="0" err="1"/>
              <a:t>Гендерно</a:t>
            </a:r>
            <a:r>
              <a:rPr lang="uk-UA" dirty="0"/>
              <a:t> марковані смислові та </a:t>
            </a:r>
            <a:r>
              <a:rPr lang="uk-UA" dirty="0" err="1"/>
              <a:t>поетикальні</a:t>
            </a:r>
            <a:r>
              <a:rPr lang="uk-UA" dirty="0"/>
              <a:t> рівні твору:</a:t>
            </a:r>
          </a:p>
          <a:p>
            <a:r>
              <a:rPr lang="uk-UA" dirty="0"/>
              <a:t> </a:t>
            </a:r>
            <a:r>
              <a:rPr lang="uk-UA" b="1" dirty="0" err="1"/>
              <a:t>гендерно</a:t>
            </a:r>
            <a:r>
              <a:rPr lang="uk-UA" b="1" dirty="0"/>
              <a:t> детерміновані </a:t>
            </a:r>
            <a:r>
              <a:rPr lang="uk-UA" b="1" dirty="0" err="1"/>
              <a:t>елементи,</a:t>
            </a:r>
            <a:r>
              <a:rPr lang="uk-UA" dirty="0" err="1"/>
              <a:t>зумовлені</a:t>
            </a:r>
            <a:r>
              <a:rPr lang="uk-UA" b="1" dirty="0"/>
              <a:t> </a:t>
            </a:r>
          </a:p>
          <a:p>
            <a:r>
              <a:rPr lang="uk-UA" i="1" dirty="0"/>
              <a:t>- гендерною свідомістю автора, </a:t>
            </a:r>
            <a:r>
              <a:rPr lang="uk-UA" i="1" dirty="0" err="1"/>
              <a:t>наратора</a:t>
            </a:r>
            <a:r>
              <a:rPr lang="uk-UA" i="1" dirty="0"/>
              <a:t> чи персонажа</a:t>
            </a:r>
          </a:p>
          <a:p>
            <a:r>
              <a:rPr lang="uk-UA" i="1" dirty="0"/>
              <a:t>- гендерним режимом культури</a:t>
            </a:r>
          </a:p>
          <a:p>
            <a:r>
              <a:rPr lang="uk-UA" b="1" i="1" dirty="0"/>
              <a:t>механізми реалізації </a:t>
            </a:r>
            <a:r>
              <a:rPr lang="uk-UA" i="1" dirty="0" err="1"/>
              <a:t>фемінної</a:t>
            </a:r>
            <a:r>
              <a:rPr lang="uk-UA" i="1" dirty="0"/>
              <a:t>/</a:t>
            </a:r>
            <a:r>
              <a:rPr lang="uk-UA" i="1" dirty="0" err="1"/>
              <a:t>маскулінної</a:t>
            </a:r>
            <a:r>
              <a:rPr lang="uk-UA" i="1" dirty="0"/>
              <a:t> художньої свідомості в тексті, які зумовлюють пріоритет відповідної техніки письма</a:t>
            </a:r>
          </a:p>
          <a:p>
            <a:r>
              <a:rPr lang="uk-UA" dirty="0" err="1"/>
              <a:t>ІІ.Гендерна</a:t>
            </a:r>
            <a:r>
              <a:rPr lang="uk-UA" dirty="0"/>
              <a:t> </a:t>
            </a:r>
            <a:r>
              <a:rPr lang="uk-UA" dirty="0" err="1"/>
              <a:t>маркованість</a:t>
            </a:r>
            <a:r>
              <a:rPr lang="uk-UA" dirty="0"/>
              <a:t> літературної творчості.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135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626968" cy="1008112"/>
          </a:xfrm>
        </p:spPr>
        <p:txBody>
          <a:bodyPr>
            <a:normAutofit/>
          </a:bodyPr>
          <a:lstStyle/>
          <a:p>
            <a:r>
              <a:rPr lang="uk-UA" sz="4800" b="1" dirty="0">
                <a:latin typeface="Times New Roman" pitchFamily="18" charset="0"/>
                <a:cs typeface="Times New Roman" pitchFamily="18" charset="0"/>
              </a:rPr>
              <a:t>Гендерні студії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5400600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uk-UA" dirty="0"/>
              <a:t> </a:t>
            </a:r>
            <a:r>
              <a:rPr lang="uk-UA" sz="4100" b="1" i="1" dirty="0">
                <a:latin typeface="Times New Roman" pitchFamily="18" charset="0"/>
                <a:cs typeface="Times New Roman" pitchFamily="18" charset="0"/>
              </a:rPr>
              <a:t>Представники: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Сімона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Бовуар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, Юлія </a:t>
            </a: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Крістєва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Кетрін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Міллет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, Соломія Павличко, Ніла </a:t>
            </a: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Зборовська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, Віра </a:t>
            </a: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Агеєва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, Ганна </a:t>
            </a: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Храброва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uk-UA" sz="4100" b="1" i="1" dirty="0">
                <a:latin typeface="Times New Roman" pitchFamily="18" charset="0"/>
                <a:cs typeface="Times New Roman" pitchFamily="18" charset="0"/>
              </a:rPr>
              <a:t>Термінологія: </a:t>
            </a:r>
          </a:p>
          <a:p>
            <a:pPr marL="0" indent="0">
              <a:buNone/>
            </a:pP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гендер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, жіноче письмо, </a:t>
            </a: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фемінна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 література, феміністична література; гендерні ролі, </a:t>
            </a: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фемінне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маскулінне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, гендерні стереотипи, гендерна асиметрія.</a:t>
            </a:r>
          </a:p>
        </p:txBody>
      </p:sp>
      <p:sp>
        <p:nvSpPr>
          <p:cNvPr id="4" name="AutoShape 2" descr="Купити книгу Все люди смертны (Сімона де Бовуар) - 978-5-389-01233-2 |  Інтернет-магазин Yakaboo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968" y="290440"/>
            <a:ext cx="1108359" cy="166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93" y="2135162"/>
            <a:ext cx="1248828" cy="185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04" y="334799"/>
            <a:ext cx="1311517" cy="157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78" y="2135162"/>
            <a:ext cx="1411809" cy="122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04" y="4399605"/>
            <a:ext cx="1360150" cy="198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74" y="3464207"/>
            <a:ext cx="1362471" cy="146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603" y="5175449"/>
            <a:ext cx="1488012" cy="14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394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Оформлення за замовчуванням">
  <a:themeElements>
    <a:clrScheme name="Оформлення за замовчування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ня за замовчуванням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ня за замовчування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5108</TotalTime>
  <Words>853</Words>
  <Application>Microsoft Office PowerPoint</Application>
  <PresentationFormat>Екран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Georgia</vt:lpstr>
      <vt:lpstr>Times New Roman</vt:lpstr>
      <vt:lpstr>Wingdings</vt:lpstr>
      <vt:lpstr>Тема Office</vt:lpstr>
      <vt:lpstr>11_Оформлення за замовчуванням</vt:lpstr>
      <vt:lpstr>Лекція 4</vt:lpstr>
      <vt:lpstr>План</vt:lpstr>
      <vt:lpstr>Методологічна парадигма ХХ ст.</vt:lpstr>
      <vt:lpstr>Новітні підходи</vt:lpstr>
      <vt:lpstr>Феменізм як предтеча гендерних студій</vt:lpstr>
      <vt:lpstr>Гендерні студії</vt:lpstr>
      <vt:lpstr>Літературна гендеристика</vt:lpstr>
      <vt:lpstr>ОБ’ЄКТИ гендерного літературознавства </vt:lpstr>
      <vt:lpstr>Гендерні студії</vt:lpstr>
      <vt:lpstr>Ґендерні студії в українському літературознавстві</vt:lpstr>
      <vt:lpstr>Текстові рівні гендерного дослідження </vt:lpstr>
      <vt:lpstr>Ліна Костенко. Притча про ріку </vt:lpstr>
      <vt:lpstr>Новий історизм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Nataliya Torkut</cp:lastModifiedBy>
  <cp:revision>62</cp:revision>
  <dcterms:created xsi:type="dcterms:W3CDTF">2021-01-27T16:28:31Z</dcterms:created>
  <dcterms:modified xsi:type="dcterms:W3CDTF">2025-10-30T21:46:27Z</dcterms:modified>
</cp:coreProperties>
</file>