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83" d="100"/>
          <a:sy n="83" d="100"/>
        </p:scale>
        <p:origin x="1090" y="48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57761" y="-1"/>
            <a:ext cx="7534239" cy="717991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СИНТАКСИС ПРОСТОГО УСКЛАДНЕНОГО РЕЧЕННЯ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язкова</a:t>
            </a:r>
            <a:r>
              <a:rPr lang="uk-UA" sz="2400" dirty="0" smtClean="0"/>
              <a:t> дисципліна </a:t>
            </a:r>
            <a:r>
              <a:rPr lang="uk-UA" sz="2400" dirty="0" smtClean="0"/>
              <a:t>освітніх програм </a:t>
            </a:r>
            <a:r>
              <a:rPr lang="uk-UA" sz="2400" dirty="0" smtClean="0"/>
              <a:t>«Українська мова та література</a:t>
            </a:r>
            <a:r>
              <a:rPr lang="uk-UA" sz="2400" dirty="0" smtClean="0"/>
              <a:t>»,</a:t>
            </a:r>
          </a:p>
          <a:p>
            <a:pPr algn="ctr"/>
            <a:r>
              <a:rPr lang="uk-UA" sz="2400" dirty="0" smtClean="0"/>
              <a:t>«Середня освіта (Українська мова і література)»</a:t>
            </a:r>
            <a:endParaRPr lang="uk-UA" sz="2400" dirty="0" smtClean="0"/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четвертого курсу освітнього рівня «бакалавр»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19528" y="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/>
              <a:t>Метою </a:t>
            </a:r>
            <a:r>
              <a:rPr lang="uk-UA" dirty="0"/>
              <a:t>вивчення навчальної дисципліни «Сучасна українська мова (синтаксис простого ускладненого речення)» є ознайомлення студентів з різними поглядами на проблему ускладнення, враховуючи новітні тенденції в розвитку теоретичної та навчальної граматики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116945" y="1932862"/>
            <a:ext cx="7075055" cy="34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 smtClean="0"/>
              <a:t>:</a:t>
            </a:r>
          </a:p>
          <a:p>
            <a:r>
              <a:rPr lang="uk-UA" dirty="0"/>
              <a:t>– </a:t>
            </a:r>
            <a:r>
              <a:rPr lang="uk-UA" dirty="0" smtClean="0"/>
              <a:t>знати </a:t>
            </a:r>
            <a:r>
              <a:rPr lang="uk-UA" dirty="0"/>
              <a:t>різні типи </a:t>
            </a:r>
            <a:r>
              <a:rPr lang="uk-UA" dirty="0" err="1"/>
              <a:t>ускладнювачів</a:t>
            </a:r>
            <a:r>
              <a:rPr lang="uk-UA" dirty="0"/>
              <a:t> структури простого речення (однорідні члени речення, відокремлені члени речення, вставні й уставлені конструкції, звертання) та </a:t>
            </a:r>
            <a:r>
              <a:rPr lang="uk-UA" dirty="0" smtClean="0"/>
              <a:t>розуміти їхню </a:t>
            </a:r>
            <a:r>
              <a:rPr lang="uk-UA" dirty="0"/>
              <a:t>роль у формально-граматичній і семантико-синтаксичній структурі речення;</a:t>
            </a:r>
            <a:endParaRPr lang="en-US" dirty="0"/>
          </a:p>
          <a:p>
            <a:r>
              <a:rPr lang="uk-UA" dirty="0"/>
              <a:t>– </a:t>
            </a:r>
            <a:r>
              <a:rPr lang="uk-UA" dirty="0" smtClean="0"/>
              <a:t>уміти </a:t>
            </a:r>
            <a:r>
              <a:rPr lang="uk-UA" dirty="0"/>
              <a:t>знаходити в тексті й аналізувати речення з однорідними та відокремленими членами речення, вставними й уставленими конструкціями, звертаннями;</a:t>
            </a:r>
            <a:endParaRPr lang="en-US" dirty="0"/>
          </a:p>
          <a:p>
            <a:r>
              <a:rPr lang="uk-UA" dirty="0"/>
              <a:t>– </a:t>
            </a:r>
            <a:r>
              <a:rPr lang="uk-UA" dirty="0" err="1" smtClean="0"/>
              <a:t>грамотно</a:t>
            </a:r>
            <a:r>
              <a:rPr lang="uk-UA" dirty="0" smtClean="0"/>
              <a:t> застосовувати прості ускладнені речення </a:t>
            </a:r>
            <a:r>
              <a:rPr lang="uk-UA" dirty="0"/>
              <a:t>в усному і писемному мовленні.</a:t>
            </a:r>
            <a:endParaRPr lang="en-US" dirty="0"/>
          </a:p>
          <a:p>
            <a:r>
              <a:rPr lang="uk-UA" dirty="0" smtClean="0"/>
              <a:t>                                                 </a:t>
            </a:r>
            <a:r>
              <a:rPr lang="uk-UA" b="1" dirty="0" smtClean="0"/>
              <a:t> Обсяг курсу:</a:t>
            </a:r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СИ</a:t>
            </a:r>
            <a:r>
              <a:rPr lang="uk-UA" b="1" dirty="0" smtClean="0">
                <a:cs typeface="Arial" panose="020B0604020202020204" pitchFamily="34" charset="0"/>
              </a:rPr>
              <a:t>НТАКСИС ПРОСТОГО УСКЛАДНЕНОГО РЕЧЕННЯ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71416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/>
              <a:t> </a:t>
            </a:r>
            <a:r>
              <a:rPr lang="ru-RU" sz="2100" b="1" dirty="0" smtClean="0"/>
              <a:t>                 035 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b="1" dirty="0" smtClean="0"/>
              <a:t>014</a:t>
            </a:r>
            <a:r>
              <a:rPr lang="ru-RU" sz="2100" dirty="0" smtClean="0"/>
              <a:t> – 60 год.,  </a:t>
            </a:r>
            <a:r>
              <a:rPr lang="ru-RU" sz="2100" dirty="0" err="1" smtClean="0"/>
              <a:t>із</a:t>
            </a:r>
            <a:r>
              <a:rPr lang="ru-RU" sz="2100" dirty="0" smtClean="0"/>
              <a:t> </a:t>
            </a:r>
            <a:r>
              <a:rPr lang="ru-RU" sz="2100" dirty="0"/>
              <a:t>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</a:t>
            </a:r>
            <a:r>
              <a:rPr lang="ru-RU" sz="2100" dirty="0"/>
              <a:t>8</a:t>
            </a:r>
            <a:r>
              <a:rPr lang="ru-RU" sz="2100" dirty="0" smtClean="0"/>
              <a:t>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</a:t>
            </a:r>
            <a:r>
              <a:rPr lang="ru-RU" sz="2100" dirty="0" smtClean="0"/>
              <a:t>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16</a:t>
            </a:r>
            <a:r>
              <a:rPr lang="ru-RU" sz="2100" dirty="0" smtClean="0"/>
              <a:t> </a:t>
            </a:r>
            <a:r>
              <a:rPr lang="ru-RU" sz="2100" dirty="0" smtClean="0"/>
              <a:t>год</a:t>
            </a:r>
            <a:r>
              <a:rPr lang="ru-RU" sz="2100" dirty="0" smtClean="0"/>
              <a:t>.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</a:t>
            </a:r>
            <a:r>
              <a:rPr lang="ru-RU" sz="2100" dirty="0" smtClean="0"/>
              <a:t> </a:t>
            </a:r>
            <a:r>
              <a:rPr lang="ru-RU" sz="2100" dirty="0" err="1"/>
              <a:t>С</a:t>
            </a:r>
            <a:r>
              <a:rPr lang="ru-RU" sz="2100" dirty="0" err="1" smtClean="0"/>
              <a:t>амостійна</a:t>
            </a:r>
            <a:r>
              <a:rPr lang="ru-RU" sz="2100" dirty="0" smtClean="0"/>
              <a:t> робота: 035 – </a:t>
            </a:r>
            <a:r>
              <a:rPr lang="ru-RU" sz="2100" dirty="0" smtClean="0"/>
              <a:t>6</a:t>
            </a:r>
            <a:r>
              <a:rPr lang="ru-RU" sz="2100" dirty="0" smtClean="0"/>
              <a:t>6 </a:t>
            </a:r>
            <a:r>
              <a:rPr lang="ru-RU" sz="2100" dirty="0" smtClean="0"/>
              <a:t>год</a:t>
            </a:r>
            <a:r>
              <a:rPr lang="ru-RU" sz="2100" dirty="0" smtClean="0"/>
              <a:t>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014 – 36 год.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3" y="3047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83704" y="4616158"/>
            <a:ext cx="6789196" cy="16990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87380" y="2800478"/>
            <a:ext cx="6768032" cy="172536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7531" y="993836"/>
            <a:ext cx="6776873" cy="171476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5493" y="4594717"/>
            <a:ext cx="4272038" cy="1715707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998862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95802" y="1537915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9" y="5120518"/>
            <a:ext cx="4226726" cy="1200027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02" y="1502887"/>
            <a:ext cx="4109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«Середня освіта (Українська мова і література)»</a:t>
            </a:r>
          </a:p>
          <a:p>
            <a:endParaRPr lang="uk-UA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</a:t>
            </a: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1. Просте ускладнене речення з граматично пов’язаними членами</a:t>
            </a:r>
            <a:endParaRPr lang="uk-UA" sz="1400" dirty="0">
              <a:solidFill>
                <a:schemeClr val="bg1"/>
              </a:solidFill>
            </a:endParaRPr>
          </a:p>
          <a:p>
            <a:endParaRPr lang="uk-UA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8779" y="3114578"/>
            <a:ext cx="4253460" cy="1480139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Просте ускладнене речення з граматично не </a:t>
            </a:r>
            <a:r>
              <a:rPr lang="uk-UA" dirty="0" err="1" smtClean="0">
                <a:solidFill>
                  <a:schemeClr val="bg1"/>
                </a:solidFill>
              </a:rPr>
              <a:t>пов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язаними</a:t>
            </a:r>
            <a:r>
              <a:rPr lang="uk-UA" dirty="0" smtClean="0">
                <a:solidFill>
                  <a:schemeClr val="bg1"/>
                </a:solidFill>
              </a:rPr>
              <a:t> членами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529727" y="6320545"/>
            <a:ext cx="4553379" cy="457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57952" y="1104901"/>
            <a:ext cx="6268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  «Українська мова та література»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Поняття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 формальне ускладнення простого речення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Речення з однорідними членами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37018" y="3019198"/>
            <a:ext cx="6454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Речення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 відокремленими членами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3.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вставними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компонентами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Залік</a:t>
            </a:r>
            <a:endParaRPr lang="uk-UA" sz="2000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60114" y="4640174"/>
            <a:ext cx="6454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4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вставленими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компонентами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Звертання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його статус і функції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Екзамен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332</Words>
  <Application>Microsoft Office PowerPoint</Application>
  <PresentationFormat>Широкоэкранный</PresentationFormat>
  <Paragraphs>49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98</cp:revision>
  <cp:lastPrinted>2017-10-19T16:56:15Z</cp:lastPrinted>
  <dcterms:created xsi:type="dcterms:W3CDTF">2017-10-19T11:54:45Z</dcterms:created>
  <dcterms:modified xsi:type="dcterms:W3CDTF">2023-09-07T20:09:27Z</dcterms:modified>
</cp:coreProperties>
</file>