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86" r:id="rId5"/>
    <p:sldId id="297" r:id="rId6"/>
    <p:sldId id="259" r:id="rId7"/>
    <p:sldId id="298" r:id="rId8"/>
    <p:sldId id="260" r:id="rId9"/>
    <p:sldId id="279" r:id="rId10"/>
    <p:sldId id="280" r:id="rId11"/>
    <p:sldId id="299" r:id="rId12"/>
    <p:sldId id="285" r:id="rId13"/>
    <p:sldId id="305" r:id="rId14"/>
    <p:sldId id="262" r:id="rId15"/>
    <p:sldId id="263" r:id="rId16"/>
    <p:sldId id="300" r:id="rId17"/>
    <p:sldId id="301" r:id="rId18"/>
    <p:sldId id="302" r:id="rId19"/>
    <p:sldId id="281" r:id="rId20"/>
    <p:sldId id="303" r:id="rId21"/>
    <p:sldId id="278" r:id="rId22"/>
    <p:sldId id="265" r:id="rId23"/>
    <p:sldId id="304" r:id="rId24"/>
    <p:sldId id="306" r:id="rId25"/>
    <p:sldId id="307" r:id="rId26"/>
    <p:sldId id="308" r:id="rId27"/>
    <p:sldId id="309" r:id="rId28"/>
    <p:sldId id="310" r:id="rId29"/>
    <p:sldId id="311" r:id="rId30"/>
    <p:sldId id="277" r:id="rId31"/>
  </p:sldIdLst>
  <p:sldSz cx="9144000" cy="5143500" type="screen16x9"/>
  <p:notesSz cx="6858000" cy="9144000"/>
  <p:embeddedFontLst>
    <p:embeddedFont>
      <p:font typeface="Nunito" charset="-52"/>
      <p:regular r:id="rId33"/>
      <p:bold r:id="rId34"/>
      <p:italic r:id="rId35"/>
      <p:boldItalic r:id="rId36"/>
    </p:embeddedFont>
    <p:embeddedFont>
      <p:font typeface="Calibri" pitchFamily="3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c862e174a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c862e174a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c862e174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c862e174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c862e174a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c862e174a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c862e174a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c862e174a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c862e174a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ec862e174a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c862e174a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c862e174a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c862e174a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c862e174a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c862e174a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c862e174a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0" y="847622"/>
            <a:ext cx="5361300" cy="20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/>
              <a:t>Промислова екологія</a:t>
            </a:r>
            <a:endParaRPr sz="4800" b="1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912371" y="2368706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ctr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endParaRPr sz="158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80000"/>
              </a:lnSpc>
              <a:buSzPts val="770"/>
            </a:pPr>
            <a:r>
              <a:rPr lang="ru" sz="2520" dirty="0"/>
              <a:t>Лекція № </a:t>
            </a:r>
            <a:r>
              <a:rPr lang="ru-RU" sz="2520" dirty="0" smtClean="0"/>
              <a:t>7</a:t>
            </a:r>
            <a:endParaRPr lang="ru" sz="2520" dirty="0" smtClean="0"/>
          </a:p>
          <a:p>
            <a:pPr marL="0" lvl="0" indent="0">
              <a:lnSpc>
                <a:spcPct val="80000"/>
              </a:lnSpc>
              <a:buSzPts val="770"/>
            </a:pPr>
            <a:r>
              <a:rPr lang="ru-RU" sz="2800" b="1" dirty="0" err="1" smtClean="0"/>
              <a:t>Основні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джерела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забруднення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водоймищ</a:t>
            </a:r>
            <a:endParaRPr sz="252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4289" y="260697"/>
            <a:ext cx="83136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dirty="0" err="1" smtClean="0"/>
              <a:t>Сільське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господарство</a:t>
            </a:r>
            <a:r>
              <a:rPr lang="ru-RU" sz="1800" b="1" i="1" dirty="0" smtClean="0"/>
              <a:t> - </a:t>
            </a:r>
            <a:r>
              <a:rPr lang="ru-RU" sz="1800" i="1" dirty="0" smtClean="0"/>
              <a:t>один </a:t>
            </a:r>
            <a:r>
              <a:rPr lang="ru-RU" sz="1800" i="1" dirty="0" err="1" smtClean="0"/>
              <a:t>з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найбільших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споживачів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одночасно</a:t>
            </a:r>
            <a:r>
              <a:rPr lang="ru-RU" sz="1800" i="1" dirty="0" smtClean="0"/>
              <a:t>, </a:t>
            </a:r>
            <a:r>
              <a:rPr lang="ru-RU" sz="1800" dirty="0" err="1" smtClean="0"/>
              <a:t>забруднювачів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вод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міндобрив</a:t>
            </a:r>
            <a:r>
              <a:rPr lang="ru-RU" sz="1800" dirty="0" smtClean="0"/>
              <a:t>, </a:t>
            </a:r>
            <a:r>
              <a:rPr lang="ru-RU" sz="1800" dirty="0" err="1" smtClean="0"/>
              <a:t>пестицидів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хімікатів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функціонування</a:t>
            </a:r>
            <a:r>
              <a:rPr lang="ru-RU" sz="1800" dirty="0" smtClean="0"/>
              <a:t> великих </a:t>
            </a:r>
            <a:r>
              <a:rPr lang="ru-RU" sz="1800" dirty="0" err="1" smtClean="0"/>
              <a:t>тваринницьких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комплексів</a:t>
            </a:r>
            <a:r>
              <a:rPr lang="ru-RU" sz="1800" dirty="0" smtClean="0"/>
              <a:t>, </a:t>
            </a:r>
            <a:r>
              <a:rPr lang="ru-RU" sz="1800" dirty="0" err="1" smtClean="0"/>
              <a:t>зрошування</a:t>
            </a:r>
            <a:r>
              <a:rPr lang="ru-RU" sz="1800" dirty="0" smtClean="0"/>
              <a:t> земель.</a:t>
            </a:r>
          </a:p>
          <a:p>
            <a:r>
              <a:rPr lang="ru-RU" sz="1800" dirty="0" smtClean="0"/>
              <a:t>Одним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наслідків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водоймищ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мінеральними</a:t>
            </a:r>
            <a:r>
              <a:rPr lang="ru-RU" sz="1800" dirty="0" smtClean="0"/>
              <a:t> солями,</a:t>
            </a:r>
          </a:p>
          <a:p>
            <a:r>
              <a:rPr lang="ru-RU" sz="1800" dirty="0" err="1" smtClean="0"/>
              <a:t>головним</a:t>
            </a:r>
            <a:r>
              <a:rPr lang="ru-RU" sz="1800" dirty="0" smtClean="0"/>
              <a:t> чином, </a:t>
            </a:r>
            <a:r>
              <a:rPr lang="ru-RU" sz="1800" dirty="0" err="1" smtClean="0"/>
              <a:t>з’єднаннями</a:t>
            </a:r>
            <a:r>
              <a:rPr lang="ru-RU" sz="1800" dirty="0" smtClean="0"/>
              <a:t> фосфору </a:t>
            </a:r>
            <a:r>
              <a:rPr lang="ru-RU" sz="1800" dirty="0" err="1" smtClean="0"/>
              <a:t>і</a:t>
            </a:r>
            <a:r>
              <a:rPr lang="ru-RU" sz="1800" dirty="0" smtClean="0"/>
              <a:t> азоту,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b="1" dirty="0" err="1" smtClean="0">
                <a:solidFill>
                  <a:srgbClr val="FF0000"/>
                </a:solidFill>
              </a:rPr>
              <a:t>евтрофікація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процесом</a:t>
            </a:r>
            <a:r>
              <a:rPr lang="ru-RU" sz="1800" dirty="0" smtClean="0"/>
              <a:t> </a:t>
            </a:r>
            <a:r>
              <a:rPr lang="ru-RU" sz="1800" dirty="0" err="1" smtClean="0"/>
              <a:t>евтрофікації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розуміють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різке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біопродуктивності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водоймищ</a:t>
            </a:r>
            <a:r>
              <a:rPr lang="ru-RU" sz="1800" dirty="0" smtClean="0"/>
              <a:t> у </a:t>
            </a:r>
            <a:r>
              <a:rPr lang="ru-RU" sz="1800" dirty="0" err="1" smtClean="0"/>
              <a:t>зв’язку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живильних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. </a:t>
            </a:r>
            <a:r>
              <a:rPr lang="ru-RU" sz="1800" dirty="0" err="1" smtClean="0"/>
              <a:t>Зовні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виявляється</a:t>
            </a:r>
            <a:r>
              <a:rPr lang="ru-RU" sz="1800" dirty="0" smtClean="0"/>
              <a:t>, як правило, у «</a:t>
            </a:r>
            <a:r>
              <a:rPr lang="ru-RU" sz="1800" dirty="0" err="1" smtClean="0"/>
              <a:t>цвітінні</a:t>
            </a:r>
            <a:r>
              <a:rPr lang="ru-RU" sz="1800" dirty="0" smtClean="0"/>
              <a:t>» </a:t>
            </a:r>
            <a:r>
              <a:rPr lang="ru-RU" sz="1800" dirty="0" err="1" smtClean="0"/>
              <a:t>водоймищ</a:t>
            </a:r>
            <a:r>
              <a:rPr lang="ru-RU" sz="1800" dirty="0" smtClean="0"/>
              <a:t> - </a:t>
            </a:r>
            <a:r>
              <a:rPr lang="ru-RU" sz="1800" dirty="0" err="1" smtClean="0"/>
              <a:t>утворенні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водоростей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відмирають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загнивають</a:t>
            </a:r>
            <a:r>
              <a:rPr lang="ru-RU" sz="1800" dirty="0" smtClean="0"/>
              <a:t>. У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воді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кисню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гине</a:t>
            </a:r>
            <a:r>
              <a:rPr lang="ru-RU" sz="1800" dirty="0" smtClean="0"/>
              <a:t> </a:t>
            </a:r>
            <a:r>
              <a:rPr lang="ru-RU" sz="1800" dirty="0" err="1" smtClean="0"/>
              <a:t>риба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Ознаки</a:t>
            </a:r>
            <a:r>
              <a:rPr lang="ru-RU" sz="1800" dirty="0" smtClean="0"/>
              <a:t> </a:t>
            </a:r>
            <a:r>
              <a:rPr lang="ru-RU" sz="1800" dirty="0" err="1" smtClean="0"/>
              <a:t>евтрофікації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водоймищ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спостерігаються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кон-</a:t>
            </a:r>
          </a:p>
          <a:p>
            <a:r>
              <a:rPr lang="ru-RU" sz="1800" dirty="0" err="1" smtClean="0"/>
              <a:t>центрація</a:t>
            </a:r>
            <a:r>
              <a:rPr lang="ru-RU" sz="1800" dirty="0" smtClean="0"/>
              <a:t> фосфору у </a:t>
            </a:r>
            <a:r>
              <a:rPr lang="ru-RU" sz="1800" dirty="0" err="1" smtClean="0"/>
              <a:t>воді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перевищує</a:t>
            </a:r>
            <a:r>
              <a:rPr lang="ru-RU" sz="1800" dirty="0" smtClean="0"/>
              <a:t> 0,3 мг/л, а азоту - 15 мг/л.</a:t>
            </a:r>
          </a:p>
          <a:p>
            <a:r>
              <a:rPr lang="ru-RU" sz="1800" b="1" i="1" dirty="0" err="1" smtClean="0"/>
              <a:t>Біологічно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чисті</a:t>
            </a:r>
            <a:r>
              <a:rPr lang="ru-RU" sz="1800" b="1" i="1" dirty="0" smtClean="0"/>
              <a:t> води </a:t>
            </a:r>
            <a:r>
              <a:rPr lang="ru-RU" sz="1800" dirty="0" err="1" smtClean="0"/>
              <a:t>містять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соті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тисячні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долі</a:t>
            </a:r>
            <a:r>
              <a:rPr lang="ru-RU" sz="1800" dirty="0" smtClean="0"/>
              <a:t> мг/л фосфору. </a:t>
            </a:r>
            <a:r>
              <a:rPr lang="ru-RU" sz="1800" dirty="0" err="1" smtClean="0"/>
              <a:t>Сьогодні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альпійські</a:t>
            </a:r>
            <a:r>
              <a:rPr lang="ru-RU" sz="1800" dirty="0" smtClean="0"/>
              <a:t> озера в </a:t>
            </a:r>
            <a:r>
              <a:rPr lang="ru-RU" sz="1800" dirty="0" err="1" smtClean="0"/>
              <a:t>Європі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озера у </a:t>
            </a:r>
            <a:r>
              <a:rPr lang="ru-RU" sz="1800" dirty="0" err="1" smtClean="0"/>
              <a:t>Північній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Америці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загрозою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на шляху до </a:t>
            </a:r>
            <a:r>
              <a:rPr lang="ru-RU" sz="1800" dirty="0" err="1" smtClean="0"/>
              <a:t>прискореної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евтрофікації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697" y="546538"/>
            <a:ext cx="8734096" cy="4056993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Зважені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мінеральні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частинки</a:t>
            </a:r>
            <a:r>
              <a:rPr lang="ru-RU" sz="2400" dirty="0" smtClean="0"/>
              <a:t>, особливо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гострими</a:t>
            </a:r>
            <a:r>
              <a:rPr lang="ru-RU" sz="2400" dirty="0" smtClean="0"/>
              <a:t> краями, </a:t>
            </a:r>
            <a:r>
              <a:rPr lang="ru-RU" sz="2400" dirty="0" err="1" smtClean="0"/>
              <a:t>наносять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пошкодження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зябрам</a:t>
            </a:r>
            <a:r>
              <a:rPr lang="ru-RU" sz="2400" dirty="0" smtClean="0"/>
              <a:t> </a:t>
            </a:r>
            <a:r>
              <a:rPr lang="ru-RU" sz="2400" dirty="0" err="1" smtClean="0"/>
              <a:t>риб</a:t>
            </a:r>
            <a:r>
              <a:rPr lang="ru-RU" sz="2400" dirty="0" smtClean="0"/>
              <a:t>; </a:t>
            </a:r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обволікаються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цими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частинками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втрачають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здібність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пересування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гинуть. </a:t>
            </a:r>
            <a:r>
              <a:rPr lang="ru-RU" sz="2400" dirty="0" err="1" smtClean="0"/>
              <a:t>Зважені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, смоли, </a:t>
            </a:r>
            <a:r>
              <a:rPr lang="ru-RU" sz="2400" dirty="0" err="1" smtClean="0"/>
              <a:t>важкі</a:t>
            </a:r>
            <a:r>
              <a:rPr lang="ru-RU" sz="2400" dirty="0" smtClean="0"/>
              <a:t> </a:t>
            </a:r>
            <a:r>
              <a:rPr lang="ru-RU" sz="2400" dirty="0" err="1" smtClean="0"/>
              <a:t>фракції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нафтопродуктів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осідання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стійкі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самоочищення</a:t>
            </a:r>
            <a:r>
              <a:rPr lang="ru-RU" sz="2400" dirty="0" smtClean="0"/>
              <a:t>, а </a:t>
            </a:r>
            <a:r>
              <a:rPr lang="ru-RU" sz="2400" dirty="0" err="1" smtClean="0"/>
              <a:t>іноді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зовсім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непіддатливі</a:t>
            </a:r>
            <a:r>
              <a:rPr lang="ru-RU" sz="2400" dirty="0" smtClean="0"/>
              <a:t>. Донна </a:t>
            </a:r>
            <a:r>
              <a:rPr lang="ru-RU" sz="2400" dirty="0" err="1" smtClean="0"/>
              <a:t>рослинність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покривається</a:t>
            </a:r>
            <a:r>
              <a:rPr lang="ru-RU" sz="2400" dirty="0" smtClean="0"/>
              <a:t> ними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розвиватися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зване</a:t>
            </a:r>
            <a:r>
              <a:rPr lang="ru-RU" sz="2400" dirty="0" smtClean="0"/>
              <a:t>, </a:t>
            </a:r>
            <a:r>
              <a:rPr lang="ru-RU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вторинне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забруднення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водоймища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7654"/>
            <a:ext cx="8912771" cy="4782207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Останнім</a:t>
            </a:r>
            <a:r>
              <a:rPr lang="ru-RU" sz="1600" dirty="0" smtClean="0"/>
              <a:t> часом </a:t>
            </a:r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шкоди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природним</a:t>
            </a:r>
            <a:r>
              <a:rPr lang="ru-RU" sz="1600" dirty="0" smtClean="0"/>
              <a:t> водам </a:t>
            </a:r>
            <a:r>
              <a:rPr lang="ru-RU" sz="1600" b="1" i="1" dirty="0" err="1" smtClean="0"/>
              <a:t>кислотні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дощі</a:t>
            </a:r>
            <a:r>
              <a:rPr lang="ru-RU" sz="1600" b="1" i="1" dirty="0" smtClean="0"/>
              <a:t>.</a:t>
            </a:r>
          </a:p>
          <a:p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дощі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концентрацію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,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видовий</a:t>
            </a:r>
            <a:r>
              <a:rPr lang="ru-RU" sz="1600" dirty="0" smtClean="0"/>
              <a:t> склад </a:t>
            </a:r>
            <a:r>
              <a:rPr lang="ru-RU" sz="1600" dirty="0" err="1" smtClean="0"/>
              <a:t>живих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істот</a:t>
            </a:r>
            <a:r>
              <a:rPr lang="ru-RU" sz="1600" dirty="0" smtClean="0"/>
              <a:t>, у </a:t>
            </a:r>
            <a:r>
              <a:rPr lang="ru-RU" sz="1600" dirty="0" err="1" smtClean="0"/>
              <a:t>водоймах</a:t>
            </a:r>
            <a:r>
              <a:rPr lang="ru-RU" sz="1600" dirty="0" smtClean="0"/>
              <a:t> гинуть </a:t>
            </a:r>
            <a:r>
              <a:rPr lang="ru-RU" sz="1600" dirty="0" err="1" smtClean="0"/>
              <a:t>ікринки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земноводних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равлики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прісноводні</a:t>
            </a:r>
            <a:r>
              <a:rPr lang="ru-RU" sz="1600" dirty="0" smtClean="0"/>
              <a:t> креветки, </a:t>
            </a:r>
            <a:r>
              <a:rPr lang="ru-RU" sz="1600" dirty="0" err="1" smtClean="0"/>
              <a:t>вимирають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бактерії</a:t>
            </a:r>
            <a:r>
              <a:rPr lang="ru-RU" sz="1600" dirty="0" smtClean="0"/>
              <a:t>, а </a:t>
            </a:r>
            <a:r>
              <a:rPr lang="ru-RU" sz="1600" dirty="0" err="1" smtClean="0"/>
              <a:t>отруєні</a:t>
            </a:r>
            <a:r>
              <a:rPr lang="ru-RU" sz="1600" dirty="0" smtClean="0"/>
              <a:t> листки </a:t>
            </a:r>
            <a:r>
              <a:rPr lang="ru-RU" sz="1600" dirty="0" err="1" smtClean="0"/>
              <a:t>і</a:t>
            </a:r>
            <a:r>
              <a:rPr lang="ru-RU" sz="1600" dirty="0" smtClean="0"/>
              <a:t> стебла </a:t>
            </a:r>
            <a:r>
              <a:rPr lang="ru-RU" sz="1600" dirty="0" err="1" smtClean="0"/>
              <a:t>накопичуються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дні</a:t>
            </a:r>
            <a:r>
              <a:rPr lang="ru-RU" sz="1600" dirty="0" smtClean="0"/>
              <a:t>, </a:t>
            </a:r>
            <a:r>
              <a:rPr lang="ru-RU" sz="1600" dirty="0" err="1" smtClean="0"/>
              <a:t>зникає</a:t>
            </a:r>
            <a:r>
              <a:rPr lang="ru-RU" sz="1600" dirty="0" smtClean="0"/>
              <a:t> планктон. З </a:t>
            </a:r>
            <a:r>
              <a:rPr lang="ru-RU" sz="1600" dirty="0" err="1" smtClean="0"/>
              <a:t>донних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починається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вилуговування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отруйних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металів</a:t>
            </a:r>
            <a:r>
              <a:rPr lang="ru-RU" sz="1600" dirty="0" smtClean="0"/>
              <a:t>: </a:t>
            </a:r>
            <a:r>
              <a:rPr lang="ru-RU" sz="1600" dirty="0" err="1" smtClean="0"/>
              <a:t>алюмінію</a:t>
            </a:r>
            <a:r>
              <a:rPr lang="ru-RU" sz="1600" dirty="0" smtClean="0"/>
              <a:t>, </a:t>
            </a:r>
            <a:r>
              <a:rPr lang="ru-RU" sz="1600" dirty="0" err="1" smtClean="0"/>
              <a:t>ртуті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свинцю</a:t>
            </a:r>
            <a:r>
              <a:rPr lang="ru-RU" sz="1600" dirty="0" smtClean="0"/>
              <a:t>, </a:t>
            </a:r>
            <a:r>
              <a:rPr lang="ru-RU" sz="1600" dirty="0" err="1" smtClean="0"/>
              <a:t>кадмію</a:t>
            </a:r>
            <a:r>
              <a:rPr lang="ru-RU" sz="1600" dirty="0" smtClean="0"/>
              <a:t>, олова, </a:t>
            </a:r>
            <a:r>
              <a:rPr lang="ru-RU" sz="1600" dirty="0" err="1" smtClean="0"/>
              <a:t>берилію</a:t>
            </a:r>
            <a:r>
              <a:rPr lang="ru-RU" sz="1600" dirty="0" smtClean="0"/>
              <a:t>, </a:t>
            </a:r>
            <a:r>
              <a:rPr lang="ru-RU" sz="1600" dirty="0" err="1" smtClean="0"/>
              <a:t>нікелю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риб</a:t>
            </a:r>
            <a:r>
              <a:rPr lang="ru-RU" sz="1600" dirty="0" smtClean="0"/>
              <a:t> </a:t>
            </a:r>
            <a:r>
              <a:rPr lang="ru-RU" sz="1600" dirty="0" err="1" smtClean="0"/>
              <a:t>гине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зябер</a:t>
            </a:r>
            <a:r>
              <a:rPr lang="ru-RU" sz="1600" dirty="0" smtClean="0"/>
              <a:t>, </a:t>
            </a:r>
            <a:r>
              <a:rPr lang="ru-RU" sz="1600" dirty="0" err="1" smtClean="0"/>
              <a:t>викликаного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отруйною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дією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алюмінію</a:t>
            </a:r>
            <a:r>
              <a:rPr lang="ru-RU" sz="1600" dirty="0" smtClean="0"/>
              <a:t>. 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кислолюбиві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мохи</a:t>
            </a:r>
            <a:r>
              <a:rPr lang="ru-RU" sz="1600" dirty="0" smtClean="0"/>
              <a:t>, </a:t>
            </a:r>
            <a:r>
              <a:rPr lang="ru-RU" sz="1600" dirty="0" err="1" smtClean="0"/>
              <a:t>гриби</a:t>
            </a:r>
            <a:r>
              <a:rPr lang="ru-RU" sz="1600" dirty="0" smtClean="0"/>
              <a:t>, </a:t>
            </a:r>
            <a:r>
              <a:rPr lang="ru-RU" sz="1600" dirty="0" err="1" smtClean="0"/>
              <a:t>нитчасті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водорості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пригнічують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решту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рослинності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Гине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риба</a:t>
            </a:r>
            <a:r>
              <a:rPr lang="ru-RU" sz="1600" dirty="0" smtClean="0"/>
              <a:t>, в першу </a:t>
            </a:r>
            <a:r>
              <a:rPr lang="ru-RU" sz="1600" dirty="0" err="1" smtClean="0"/>
              <a:t>чергу</a:t>
            </a:r>
            <a:r>
              <a:rPr lang="ru-RU" sz="1600" dirty="0" smtClean="0"/>
              <a:t> щука </a:t>
            </a:r>
            <a:r>
              <a:rPr lang="ru-RU" sz="1600" dirty="0" err="1" smtClean="0"/>
              <a:t>й</a:t>
            </a:r>
            <a:r>
              <a:rPr lang="ru-RU" sz="1600" dirty="0" smtClean="0"/>
              <a:t> окунь. </a:t>
            </a:r>
            <a:r>
              <a:rPr lang="ru-RU" sz="1600" dirty="0" err="1" smtClean="0"/>
              <a:t>Вимирають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жаби</a:t>
            </a:r>
            <a:r>
              <a:rPr lang="ru-RU" sz="1600" dirty="0" smtClean="0"/>
              <a:t>, </a:t>
            </a:r>
            <a:r>
              <a:rPr lang="ru-RU" sz="1600" dirty="0" err="1" smtClean="0"/>
              <a:t>комахи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, вода </a:t>
            </a:r>
            <a:r>
              <a:rPr lang="ru-RU" sz="1600" dirty="0" err="1" smtClean="0"/>
              <a:t>здається</a:t>
            </a:r>
            <a:r>
              <a:rPr lang="ru-RU" sz="1600" dirty="0" smtClean="0"/>
              <a:t> чистою,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відсутні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мікроорганізми</a:t>
            </a:r>
            <a:r>
              <a:rPr lang="ru-RU" sz="1600" dirty="0" smtClean="0"/>
              <a:t>. </a:t>
            </a:r>
            <a:r>
              <a:rPr lang="ru-RU" sz="1600" dirty="0" err="1" smtClean="0"/>
              <a:t>Наявні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анаеробні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бактерії</a:t>
            </a:r>
            <a:r>
              <a:rPr lang="ru-RU" sz="1600" dirty="0" smtClean="0"/>
              <a:t>, </a:t>
            </a:r>
            <a:r>
              <a:rPr lang="ru-RU" sz="1600" dirty="0" err="1" smtClean="0"/>
              <a:t>котрі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вуглекислий</a:t>
            </a:r>
            <a:r>
              <a:rPr lang="ru-RU" sz="1600" dirty="0" smtClean="0"/>
              <a:t> газ, метан, </a:t>
            </a:r>
            <a:r>
              <a:rPr lang="ru-RU" sz="1600" dirty="0" err="1" smtClean="0"/>
              <a:t>сірководень</a:t>
            </a:r>
            <a:r>
              <a:rPr lang="ru-RU" sz="1600" dirty="0" smtClean="0"/>
              <a:t> [3].</a:t>
            </a:r>
          </a:p>
          <a:p>
            <a:r>
              <a:rPr lang="ru-RU" sz="1600" dirty="0" err="1" smtClean="0"/>
              <a:t>Сьогодні</a:t>
            </a:r>
            <a:r>
              <a:rPr lang="ru-RU" sz="1600" dirty="0" smtClean="0"/>
              <a:t> проблема </a:t>
            </a:r>
            <a:r>
              <a:rPr lang="ru-RU" sz="1600" dirty="0" err="1" smtClean="0"/>
              <a:t>захисту</a:t>
            </a:r>
            <a:r>
              <a:rPr lang="ru-RU" sz="1600" dirty="0" smtClean="0"/>
              <a:t> вод </a:t>
            </a:r>
            <a:r>
              <a:rPr lang="ru-RU" sz="1600" dirty="0" err="1" smtClean="0"/>
              <a:t>Світового</a:t>
            </a:r>
            <a:r>
              <a:rPr lang="ru-RU" sz="1600" dirty="0" smtClean="0"/>
              <a:t> океану стала </a:t>
            </a:r>
            <a:r>
              <a:rPr lang="ru-RU" sz="1600" dirty="0" err="1" smtClean="0"/>
              <a:t>однією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найактуальніших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стосується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 smtClean="0"/>
              <a:t>. Через </a:t>
            </a:r>
            <a:r>
              <a:rPr lang="ru-RU" sz="1600" dirty="0" err="1" smtClean="0"/>
              <a:t>це</a:t>
            </a:r>
            <a:r>
              <a:rPr lang="ru-RU" sz="1600" dirty="0" smtClean="0"/>
              <a:t> в ООН </a:t>
            </a:r>
            <a:r>
              <a:rPr lang="ru-RU" sz="1600" dirty="0" err="1" smtClean="0"/>
              <a:t>розроблено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прийнято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угод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рибальство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судноплавство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добування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копалин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морських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родовищ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У1982 р.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підписана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більшістю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відома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угода «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Хартія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морів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створена </a:t>
            </a:r>
            <a:r>
              <a:rPr lang="ru-RU" sz="1600" dirty="0" err="1" smtClean="0"/>
              <a:t>міжнародна</a:t>
            </a:r>
            <a:r>
              <a:rPr lang="ru-RU" sz="1600" dirty="0" smtClean="0"/>
              <a:t> служба </a:t>
            </a:r>
            <a:r>
              <a:rPr lang="ru-RU" sz="1600" dirty="0" err="1" smtClean="0"/>
              <a:t>моніторингу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постійного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спостереження</a:t>
            </a:r>
            <a:r>
              <a:rPr lang="ru-RU" sz="1600" dirty="0" smtClean="0"/>
              <a:t> за станом </a:t>
            </a:r>
            <a:r>
              <a:rPr lang="ru-RU" sz="1600" dirty="0" err="1" smtClean="0"/>
              <a:t>Світового</a:t>
            </a:r>
            <a:r>
              <a:rPr lang="ru-RU" sz="1600" dirty="0" smtClean="0"/>
              <a:t> океану.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404166"/>
            <a:ext cx="7505700" cy="730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7.2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вод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779" y="924910"/>
            <a:ext cx="8650014" cy="3920359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Ріки</a:t>
            </a:r>
            <a:r>
              <a:rPr lang="ru-RU" sz="1600" dirty="0" smtClean="0"/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Дніпро</a:t>
            </a:r>
            <a:r>
              <a:rPr lang="ru-RU" sz="1600" dirty="0" smtClean="0"/>
              <a:t> та </a:t>
            </a:r>
            <a:r>
              <a:rPr lang="ru-RU" sz="1600" dirty="0" err="1" smtClean="0">
                <a:solidFill>
                  <a:srgbClr val="FF0000"/>
                </a:solidFill>
              </a:rPr>
              <a:t>Дністер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прісноводними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водоймами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, в </a:t>
            </a:r>
            <a:r>
              <a:rPr lang="ru-RU" sz="1600" dirty="0" err="1" smtClean="0"/>
              <a:t>басейнах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проживає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80 %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впродовж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тривалого</a:t>
            </a:r>
            <a:r>
              <a:rPr lang="ru-RU" sz="1600" dirty="0" smtClean="0"/>
              <a:t> часу </a:t>
            </a:r>
            <a:r>
              <a:rPr lang="ru-RU" sz="1600" dirty="0" err="1" smtClean="0"/>
              <a:t>мали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велику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продуктивність</a:t>
            </a:r>
            <a:r>
              <a:rPr lang="ru-RU" sz="1600" dirty="0" smtClean="0"/>
              <a:t>, 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мільйони</a:t>
            </a:r>
            <a:r>
              <a:rPr lang="ru-RU" sz="1600" dirty="0" smtClean="0"/>
              <a:t> людей. З </a:t>
            </a:r>
            <a:r>
              <a:rPr lang="ru-RU" sz="1600" dirty="0" err="1" smtClean="0"/>
              <a:t>інтенсивним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сільського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житловокомунального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побудовано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800 </a:t>
            </a:r>
            <a:r>
              <a:rPr lang="ru-RU" sz="1600" dirty="0" err="1" smtClean="0"/>
              <a:t>водосховищ</a:t>
            </a:r>
            <a:r>
              <a:rPr lang="ru-RU" sz="1600" dirty="0" smtClean="0"/>
              <a:t>, у тому </a:t>
            </a:r>
            <a:r>
              <a:rPr lang="ru-RU" sz="1600" dirty="0" err="1" smtClean="0"/>
              <a:t>числі</a:t>
            </a:r>
            <a:r>
              <a:rPr lang="ru-RU" sz="1600" dirty="0" smtClean="0"/>
              <a:t> 13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об’ємом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100 млн. м3, </a:t>
            </a:r>
            <a:r>
              <a:rPr lang="ru-RU" sz="1600" dirty="0" err="1" smtClean="0"/>
              <a:t>значно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зросло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прісної</a:t>
            </a:r>
            <a:r>
              <a:rPr lang="ru-RU" sz="1600" dirty="0" smtClean="0"/>
              <a:t> води та </a:t>
            </a:r>
            <a:r>
              <a:rPr lang="ru-RU" sz="1600" dirty="0" err="1" smtClean="0"/>
              <a:t>скидання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стічних</a:t>
            </a:r>
            <a:r>
              <a:rPr lang="ru-RU" sz="1600" dirty="0" smtClean="0"/>
              <a:t> вод. Для потреб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Дніпра</a:t>
            </a:r>
            <a:r>
              <a:rPr lang="ru-RU" sz="1600" dirty="0" smtClean="0"/>
              <a:t> </a:t>
            </a:r>
            <a:r>
              <a:rPr lang="ru-RU" sz="1600" dirty="0" err="1" smtClean="0"/>
              <a:t>щороку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відбирають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15 млрд. м3 води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скидають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10 млрд. м3 </a:t>
            </a:r>
            <a:r>
              <a:rPr lang="ru-RU" sz="1600" dirty="0" err="1" smtClean="0"/>
              <a:t>неочищених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стічних</a:t>
            </a:r>
            <a:r>
              <a:rPr lang="ru-RU" sz="1600" dirty="0" smtClean="0"/>
              <a:t> вод. В атмосферу </a:t>
            </a:r>
            <a:r>
              <a:rPr lang="ru-RU" sz="1600" dirty="0" err="1" smtClean="0"/>
              <a:t>басейну</a:t>
            </a:r>
            <a:r>
              <a:rPr lang="ru-RU" sz="1600" dirty="0" smtClean="0"/>
              <a:t> </a:t>
            </a:r>
            <a:r>
              <a:rPr lang="ru-RU" sz="1600" dirty="0" err="1" smtClean="0"/>
              <a:t>щороку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викидається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10 млн. т </a:t>
            </a:r>
            <a:r>
              <a:rPr lang="ru-RU" sz="1600" dirty="0" err="1" smtClean="0"/>
              <a:t>газопилових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басейні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Дніпра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працюють</a:t>
            </a:r>
            <a:r>
              <a:rPr lang="ru-RU" sz="1600" dirty="0" smtClean="0"/>
              <a:t> 4 </a:t>
            </a:r>
            <a:r>
              <a:rPr lang="ru-RU" sz="1600" dirty="0" err="1" smtClean="0"/>
              <a:t>атомні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електростанції</a:t>
            </a:r>
            <a:r>
              <a:rPr lang="ru-RU" sz="1600" dirty="0" smtClean="0"/>
              <a:t>. У </a:t>
            </a:r>
            <a:r>
              <a:rPr lang="ru-RU" sz="1600" dirty="0" err="1" smtClean="0"/>
              <a:t>стічних</a:t>
            </a:r>
            <a:r>
              <a:rPr lang="ru-RU" sz="1600" dirty="0" smtClean="0"/>
              <a:t> водах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надлишковій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амонійний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нітратний</a:t>
            </a:r>
            <a:r>
              <a:rPr lang="ru-RU" sz="1600" dirty="0" smtClean="0"/>
              <a:t> азот, </a:t>
            </a:r>
            <a:r>
              <a:rPr lang="ru-RU" sz="1600" dirty="0" err="1" smtClean="0"/>
              <a:t>нафтопродукти</a:t>
            </a:r>
            <a:r>
              <a:rPr lang="ru-RU" sz="1600" dirty="0" smtClean="0"/>
              <a:t>, фенол, </a:t>
            </a:r>
            <a:r>
              <a:rPr lang="ru-RU" sz="1600" dirty="0" err="1" smtClean="0"/>
              <a:t>солі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хлорорганічні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пестициди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210207" y="325820"/>
            <a:ext cx="8713076" cy="45404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err="1" smtClean="0"/>
              <a:t>Значної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Придніпров’ю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завдало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будівництво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шістьох</a:t>
            </a:r>
            <a:r>
              <a:rPr lang="ru-RU" sz="1800" dirty="0" smtClean="0"/>
              <a:t> ТЕС та </a:t>
            </a:r>
            <a:r>
              <a:rPr lang="ru-RU" sz="1800" dirty="0" err="1" smtClean="0"/>
              <a:t>водосховищ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затопили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700 тис. га </a:t>
            </a:r>
            <a:r>
              <a:rPr lang="ru-RU" sz="1800" dirty="0" err="1" smtClean="0"/>
              <a:t>родючих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заплавних</a:t>
            </a:r>
            <a:r>
              <a:rPr lang="ru-RU" sz="1800" dirty="0" smtClean="0"/>
              <a:t> земель (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2,1 % </a:t>
            </a:r>
            <a:r>
              <a:rPr lang="ru-RU" sz="1800" dirty="0" err="1" smtClean="0"/>
              <a:t>загальної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). У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такого </a:t>
            </a:r>
            <a:r>
              <a:rPr lang="ru-RU" sz="1800" dirty="0" err="1" smtClean="0"/>
              <a:t>будівництва</a:t>
            </a:r>
            <a:r>
              <a:rPr lang="ru-RU" sz="1800" dirty="0" smtClean="0"/>
              <a:t> режим </a:t>
            </a:r>
            <a:r>
              <a:rPr lang="ru-RU" sz="1800" dirty="0" err="1" smtClean="0"/>
              <a:t>Дніпра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наблизився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застійного</a:t>
            </a:r>
            <a:r>
              <a:rPr lang="ru-RU" sz="1800" dirty="0" smtClean="0"/>
              <a:t> озерного. </a:t>
            </a:r>
            <a:r>
              <a:rPr lang="ru-RU" sz="1800" dirty="0" err="1" smtClean="0"/>
              <a:t>Різко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водообмін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створилися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застійні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. </a:t>
            </a:r>
            <a:r>
              <a:rPr lang="ru-RU" sz="1800" dirty="0" err="1" smtClean="0"/>
              <a:t>Ріка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втратила</a:t>
            </a:r>
            <a:r>
              <a:rPr lang="ru-RU" sz="1800" dirty="0" smtClean="0"/>
              <a:t> </a:t>
            </a:r>
            <a:r>
              <a:rPr lang="ru-RU" sz="1800" dirty="0" err="1" smtClean="0"/>
              <a:t>здатність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самоочищатися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Піднявся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рівень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ґрунтових</a:t>
            </a:r>
            <a:r>
              <a:rPr lang="ru-RU" sz="1800" dirty="0" smtClean="0"/>
              <a:t> вод далеко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берегів</a:t>
            </a:r>
            <a:r>
              <a:rPr lang="ru-RU" sz="1800" dirty="0" smtClean="0"/>
              <a:t>. </a:t>
            </a:r>
            <a:r>
              <a:rPr lang="ru-RU" sz="1800" dirty="0" err="1" smtClean="0"/>
              <a:t>Почастішала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евтрофікація</a:t>
            </a:r>
            <a:r>
              <a:rPr lang="ru-RU" sz="1800" dirty="0" smtClean="0"/>
              <a:t> вод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посилилося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ґрунтів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Майже</a:t>
            </a:r>
            <a:r>
              <a:rPr lang="ru-RU" sz="1800" dirty="0" smtClean="0"/>
              <a:t> в десять </a:t>
            </a:r>
            <a:r>
              <a:rPr lang="ru-RU" sz="1800" dirty="0" err="1" smtClean="0"/>
              <a:t>разів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об’єм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підземного</a:t>
            </a:r>
            <a:r>
              <a:rPr lang="ru-RU" sz="1800" dirty="0" smtClean="0"/>
              <a:t> стоку вод. У </a:t>
            </a:r>
            <a:r>
              <a:rPr lang="ru-RU" sz="1800" dirty="0" err="1" smtClean="0"/>
              <a:t>нижній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басейну</a:t>
            </a:r>
            <a:r>
              <a:rPr lang="ru-RU" sz="1800" dirty="0" smtClean="0"/>
              <a:t> </a:t>
            </a:r>
            <a:r>
              <a:rPr lang="ru-RU" sz="1800" dirty="0" err="1" smtClean="0"/>
              <a:t>іригації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водно-сольовий</a:t>
            </a:r>
            <a:r>
              <a:rPr lang="ru-RU" sz="1800" dirty="0" smtClean="0"/>
              <a:t> режим </a:t>
            </a:r>
            <a:r>
              <a:rPr lang="ru-RU" sz="1800" dirty="0" err="1" smtClean="0"/>
              <a:t>ґрунтів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зменшився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вміст</a:t>
            </a:r>
            <a:r>
              <a:rPr lang="ru-RU" sz="1800" dirty="0" smtClean="0"/>
              <a:t> гумусу в </a:t>
            </a:r>
            <a:r>
              <a:rPr lang="ru-RU" sz="1800" dirty="0" err="1" smtClean="0"/>
              <a:t>ґрунтах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посилилася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ерозія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прибережній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зоні</a:t>
            </a:r>
            <a:r>
              <a:rPr lang="ru-RU" sz="1800" dirty="0" smtClean="0"/>
              <a:t>.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r>
              <a:rPr lang="ru-RU" sz="1800" dirty="0" err="1" smtClean="0"/>
              <a:t>затоплення</a:t>
            </a:r>
            <a:r>
              <a:rPr lang="ru-RU" sz="1800" dirty="0" smtClean="0"/>
              <a:t> водою </a:t>
            </a:r>
            <a:r>
              <a:rPr lang="ru-RU" sz="1800" dirty="0" err="1" smtClean="0"/>
              <a:t>садів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городів</a:t>
            </a:r>
            <a:r>
              <a:rPr lang="ru-RU" sz="1800" dirty="0" smtClean="0"/>
              <a:t> </a:t>
            </a:r>
            <a:r>
              <a:rPr lang="ru-RU" sz="1800" dirty="0" err="1" smtClean="0"/>
              <a:t>щороку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втрачається</a:t>
            </a:r>
            <a:r>
              <a:rPr lang="ru-RU" sz="1800" dirty="0" smtClean="0"/>
              <a:t> 3-4 млн. т </a:t>
            </a:r>
            <a:r>
              <a:rPr lang="ru-RU" sz="1800" dirty="0" err="1" smtClean="0"/>
              <a:t>фруктів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овочів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1 млн. т зерна. </a:t>
            </a:r>
            <a:r>
              <a:rPr lang="ru-RU" sz="1800" dirty="0" err="1" smtClean="0"/>
              <a:t>Екологічна</a:t>
            </a:r>
            <a:r>
              <a:rPr lang="ru-RU" sz="1800" dirty="0" smtClean="0"/>
              <a:t>, </a:t>
            </a:r>
            <a:r>
              <a:rPr lang="ru-RU" sz="1800" dirty="0" err="1" smtClean="0"/>
              <a:t>енергетична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рибогосподарська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вигода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водосховищ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незначна</a:t>
            </a:r>
            <a:r>
              <a:rPr lang="ru-RU" sz="1800" dirty="0" smtClean="0"/>
              <a:t>, а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перетворилися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гігантські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накопичувачі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побутового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бруду</a:t>
            </a:r>
            <a:r>
              <a:rPr lang="ru-RU" sz="1800" dirty="0" smtClean="0"/>
              <a:t>.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половина </a:t>
            </a:r>
            <a:r>
              <a:rPr lang="ru-RU" sz="1800" dirty="0" err="1" smtClean="0"/>
              <a:t>річного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обсягу</a:t>
            </a:r>
            <a:r>
              <a:rPr lang="ru-RU" sz="1800" dirty="0" smtClean="0"/>
              <a:t> стоку </a:t>
            </a:r>
            <a:r>
              <a:rPr lang="ru-RU" sz="1800" dirty="0" err="1" smtClean="0"/>
              <a:t>Дніпра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забруднена</a:t>
            </a:r>
            <a:r>
              <a:rPr lang="ru-RU" sz="1800" dirty="0" smtClean="0"/>
              <a:t> [4;5].</a:t>
            </a:r>
            <a:endParaRPr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220717" y="241738"/>
            <a:ext cx="8681545" cy="47003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Наша </a:t>
            </a:r>
            <a:r>
              <a:rPr lang="ru-RU" sz="1800" dirty="0" err="1" smtClean="0"/>
              <a:t>країна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вважається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найменш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забезпеченою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водними</a:t>
            </a:r>
            <a:r>
              <a:rPr lang="ru-RU" sz="1800" dirty="0" smtClean="0"/>
              <a:t> ресурсами в </a:t>
            </a:r>
            <a:r>
              <a:rPr lang="ru-RU" sz="1800" dirty="0" err="1" smtClean="0"/>
              <a:t>Європі</a:t>
            </a:r>
            <a:r>
              <a:rPr lang="ru-RU" sz="1800" dirty="0" smtClean="0"/>
              <a:t>. У </a:t>
            </a:r>
            <a:r>
              <a:rPr lang="ru-RU" sz="1800" dirty="0" err="1" smtClean="0"/>
              <a:t>малодощові</a:t>
            </a:r>
            <a:r>
              <a:rPr lang="ru-RU" sz="1800" dirty="0" smtClean="0"/>
              <a:t> роки на одного жителя </a:t>
            </a:r>
            <a:r>
              <a:rPr lang="ru-RU" sz="1800" dirty="0" err="1" smtClean="0"/>
              <a:t>припадає</a:t>
            </a:r>
            <a:r>
              <a:rPr lang="ru-RU" sz="1800" dirty="0" smtClean="0"/>
              <a:t> 1000 м3 води,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у 10 </a:t>
            </a:r>
            <a:r>
              <a:rPr lang="ru-RU" sz="1800" dirty="0" err="1" smtClean="0"/>
              <a:t>разів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менше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у </a:t>
            </a:r>
            <a:r>
              <a:rPr lang="ru-RU" sz="1800" dirty="0" err="1" smtClean="0"/>
              <a:t>багатих</a:t>
            </a:r>
            <a:r>
              <a:rPr lang="ru-RU" sz="1800" dirty="0" smtClean="0"/>
              <a:t> водою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збалансування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будувались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водосховищ</a:t>
            </a:r>
            <a:r>
              <a:rPr lang="ru-RU" sz="1800" dirty="0" smtClean="0"/>
              <a:t>, </a:t>
            </a:r>
            <a:r>
              <a:rPr lang="ru-RU" sz="1800" dirty="0" err="1" smtClean="0"/>
              <a:t>тисячі</a:t>
            </a:r>
            <a:r>
              <a:rPr lang="ru-RU" sz="1800" dirty="0" smtClean="0"/>
              <a:t> озер.</a:t>
            </a:r>
          </a:p>
          <a:p>
            <a:r>
              <a:rPr lang="ru-RU" sz="1800" dirty="0" smtClean="0"/>
              <a:t>На </a:t>
            </a:r>
            <a:r>
              <a:rPr lang="ru-RU" sz="1800" dirty="0" err="1" smtClean="0"/>
              <a:t>межі</a:t>
            </a:r>
            <a:r>
              <a:rPr lang="ru-RU" sz="1800" dirty="0" smtClean="0"/>
              <a:t> 50-60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ХХ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, коли,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dirty="0" err="1" smtClean="0"/>
              <a:t>бурхливо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розвивалася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Львівщини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вирішено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обудувати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Буське</a:t>
            </a:r>
            <a:r>
              <a:rPr lang="ru-RU" sz="1800" dirty="0" smtClean="0"/>
              <a:t> море,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- </a:t>
            </a:r>
            <a:r>
              <a:rPr lang="ru-RU" sz="1800" dirty="0" err="1" smtClean="0"/>
              <a:t>Львівське</a:t>
            </a:r>
            <a:r>
              <a:rPr lang="ru-RU" sz="1800" dirty="0" smtClean="0"/>
              <a:t> море. </a:t>
            </a:r>
            <a:r>
              <a:rPr lang="ru-RU" sz="1800" dirty="0" err="1" smtClean="0"/>
              <a:t>Сьогодні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побудовано</a:t>
            </a:r>
            <a:r>
              <a:rPr lang="ru-RU" sz="1800" dirty="0" smtClean="0"/>
              <a:t> 80-гектарне озеро для </a:t>
            </a:r>
            <a:r>
              <a:rPr lang="ru-RU" sz="1800" dirty="0" err="1" smtClean="0"/>
              <a:t>технічних</a:t>
            </a:r>
            <a:r>
              <a:rPr lang="ru-RU" sz="1800" dirty="0" smtClean="0"/>
              <a:t> потреб </a:t>
            </a:r>
            <a:r>
              <a:rPr lang="ru-RU" sz="1800" dirty="0" err="1" smtClean="0"/>
              <a:t>Львівської</a:t>
            </a:r>
            <a:r>
              <a:rPr lang="ru-RU" sz="1800" dirty="0" smtClean="0"/>
              <a:t> ТЕЦ-2. У 80-і роки </a:t>
            </a:r>
            <a:r>
              <a:rPr lang="ru-RU" sz="1800" dirty="0" err="1" smtClean="0"/>
              <a:t>минулого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почали </a:t>
            </a:r>
            <a:r>
              <a:rPr lang="ru-RU" sz="1800" dirty="0" err="1" smtClean="0"/>
              <a:t>реалізовувати</a:t>
            </a:r>
            <a:r>
              <a:rPr lang="ru-RU" sz="1800" dirty="0" smtClean="0"/>
              <a:t> проект </a:t>
            </a:r>
            <a:r>
              <a:rPr lang="ru-RU" sz="1800" dirty="0" err="1" smtClean="0"/>
              <a:t>водосховища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Стрійського</a:t>
            </a:r>
            <a:r>
              <a:rPr lang="ru-RU" sz="1800" dirty="0" smtClean="0"/>
              <a:t>, так званого </a:t>
            </a:r>
            <a:r>
              <a:rPr lang="ru-RU" sz="1800" dirty="0" err="1" smtClean="0"/>
              <a:t>Карпатського</a:t>
            </a:r>
            <a:r>
              <a:rPr lang="ru-RU" sz="1800" dirty="0" smtClean="0"/>
              <a:t> моря. У </a:t>
            </a:r>
            <a:r>
              <a:rPr lang="ru-RU" sz="1800" dirty="0" err="1" smtClean="0"/>
              <a:t>нереалізовані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проекти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вкладено</a:t>
            </a:r>
            <a:r>
              <a:rPr lang="ru-RU" sz="1800" dirty="0" smtClean="0"/>
              <a:t> десятки </a:t>
            </a:r>
            <a:r>
              <a:rPr lang="ru-RU" sz="1800" dirty="0" err="1" smtClean="0"/>
              <a:t>мільйонів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одиниць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Із-за</a:t>
            </a:r>
            <a:r>
              <a:rPr lang="ru-RU" sz="1800" dirty="0" smtClean="0"/>
              <a:t> </a:t>
            </a:r>
            <a:r>
              <a:rPr lang="ru-RU" sz="1800" dirty="0" err="1" smtClean="0"/>
              <a:t>варварського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водогосподарства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знищено</a:t>
            </a:r>
            <a:r>
              <a:rPr lang="ru-RU" sz="1800" dirty="0" smtClean="0"/>
              <a:t> 3% </a:t>
            </a:r>
            <a:r>
              <a:rPr lang="ru-RU" sz="1800" dirty="0" err="1" smtClean="0"/>
              <a:t>територій</a:t>
            </a:r>
            <a:r>
              <a:rPr lang="ru-RU" sz="1800" dirty="0" smtClean="0"/>
              <a:t> (</a:t>
            </a:r>
            <a:r>
              <a:rPr lang="ru-RU" sz="1800" dirty="0" err="1" smtClean="0"/>
              <a:t>втрачено</a:t>
            </a:r>
            <a:r>
              <a:rPr lang="ru-RU" sz="1800" dirty="0" smtClean="0"/>
              <a:t>, затоплено, пересушено </a:t>
            </a:r>
            <a:r>
              <a:rPr lang="ru-RU" sz="1800" dirty="0" err="1" smtClean="0"/>
              <a:t>і</a:t>
            </a:r>
            <a:r>
              <a:rPr lang="ru-RU" sz="1800" dirty="0" smtClean="0"/>
              <a:t> т. д.). З 71 </a:t>
            </a:r>
            <a:r>
              <a:rPr lang="ru-RU" sz="1800" dirty="0" err="1" smtClean="0"/>
              <a:t>тисячі</a:t>
            </a:r>
            <a:r>
              <a:rPr lang="ru-RU" sz="1800" dirty="0" smtClean="0"/>
              <a:t> </a:t>
            </a:r>
            <a:r>
              <a:rPr lang="ru-RU" sz="1800" dirty="0" err="1" smtClean="0"/>
              <a:t>річок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за </a:t>
            </a:r>
            <a:r>
              <a:rPr lang="ru-RU" sz="1800" dirty="0" err="1" smtClean="0"/>
              <a:t>останні</a:t>
            </a:r>
            <a:r>
              <a:rPr lang="ru-RU" sz="1800" dirty="0" smtClean="0"/>
              <a:t> 10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пропало 8 </a:t>
            </a:r>
            <a:r>
              <a:rPr lang="ru-RU" sz="1800" dirty="0" err="1" smtClean="0"/>
              <a:t>тисяч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353" y="309069"/>
            <a:ext cx="8397764" cy="459926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Враховуючи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невеликі</a:t>
            </a:r>
            <a:r>
              <a:rPr lang="ru-RU" sz="2000" dirty="0" smtClean="0"/>
              <a:t> запаси </a:t>
            </a:r>
            <a:r>
              <a:rPr lang="ru-RU" sz="2000" dirty="0" err="1" smtClean="0"/>
              <a:t>поверхневих</a:t>
            </a:r>
            <a:r>
              <a:rPr lang="ru-RU" sz="2000" dirty="0" smtClean="0"/>
              <a:t> вод </a:t>
            </a:r>
            <a:r>
              <a:rPr lang="ru-RU" sz="2000" dirty="0" err="1" smtClean="0"/>
              <a:t>фахівці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змушені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впритул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займатися</a:t>
            </a:r>
            <a:r>
              <a:rPr lang="ru-RU" sz="2000" dirty="0" smtClean="0"/>
              <a:t> проблемами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експлуатації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підземних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родовищ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води</a:t>
            </a:r>
            <a:r>
              <a:rPr lang="ru-RU" sz="2000" dirty="0" smtClean="0"/>
              <a:t>.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щорічно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видобувається</a:t>
            </a:r>
            <a:r>
              <a:rPr lang="ru-RU" sz="2000" dirty="0" smtClean="0"/>
              <a:t> 5,15 км3 </a:t>
            </a:r>
            <a:r>
              <a:rPr lang="ru-RU" sz="2000" dirty="0" err="1" smtClean="0"/>
              <a:t>підземних</a:t>
            </a:r>
            <a:r>
              <a:rPr lang="ru-RU" sz="2000" dirty="0" smtClean="0"/>
              <a:t> вод (77% - для потреб </a:t>
            </a:r>
            <a:r>
              <a:rPr lang="ru-RU" sz="2000" dirty="0" err="1" smtClean="0"/>
              <a:t>питного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постачання</a:t>
            </a:r>
            <a:r>
              <a:rPr lang="ru-RU" sz="2000" dirty="0" smtClean="0"/>
              <a:t>, 23% - </a:t>
            </a:r>
            <a:r>
              <a:rPr lang="ru-RU" sz="2000" dirty="0" err="1" smtClean="0"/>
              <a:t>водовідлив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виробництвах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добувної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). </a:t>
            </a:r>
            <a:r>
              <a:rPr lang="ru-RU" sz="2000" dirty="0" err="1" smtClean="0"/>
              <a:t>Найбільший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водозабір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артезіанських</a:t>
            </a:r>
            <a:r>
              <a:rPr lang="ru-RU" sz="2000" dirty="0" smtClean="0"/>
              <a:t> вод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Луганській</a:t>
            </a:r>
            <a:r>
              <a:rPr lang="ru-RU" sz="2000" dirty="0" smtClean="0"/>
              <a:t>, </a:t>
            </a:r>
            <a:r>
              <a:rPr lang="ru-RU" sz="2000" dirty="0" err="1" smtClean="0"/>
              <a:t>Донецькій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Львівській</a:t>
            </a:r>
            <a:r>
              <a:rPr lang="ru-RU" sz="2000" dirty="0" smtClean="0"/>
              <a:t> областях.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тотальне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підземних</a:t>
            </a:r>
            <a:r>
              <a:rPr lang="ru-RU" sz="2000" dirty="0" smtClean="0"/>
              <a:t> вод,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водозабори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закривають</a:t>
            </a:r>
            <a:r>
              <a:rPr lang="ru-RU" sz="2000" dirty="0" smtClean="0"/>
              <a:t>, а </a:t>
            </a:r>
            <a:r>
              <a:rPr lang="ru-RU" sz="2000" dirty="0" err="1" smtClean="0"/>
              <a:t>гідрогеологи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.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Фахівці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знають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інтенсивна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експлуатація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підземних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родовищ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призвести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необоротних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негативних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екологічних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dirty="0" err="1" smtClean="0"/>
              <a:t>зневоднення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річок</a:t>
            </a:r>
            <a:r>
              <a:rPr lang="ru-RU" sz="2000" dirty="0" smtClean="0"/>
              <a:t>, </a:t>
            </a:r>
            <a:r>
              <a:rPr lang="ru-RU" sz="2000" dirty="0" err="1" smtClean="0"/>
              <a:t>осушення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колодязів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пересушування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ґрунтів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, </a:t>
            </a:r>
            <a:r>
              <a:rPr lang="ru-RU" sz="2000" dirty="0" err="1" smtClean="0"/>
              <a:t>погіршення</a:t>
            </a:r>
            <a:r>
              <a:rPr lang="ru-RU" sz="2000" dirty="0" smtClean="0"/>
              <a:t> росту </a:t>
            </a:r>
            <a:r>
              <a:rPr lang="ru-RU" sz="2000" dirty="0" err="1" smtClean="0"/>
              <a:t>флори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фауни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просідання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поверхні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т.д.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89" y="325821"/>
            <a:ext cx="8513379" cy="4112904"/>
          </a:xfrm>
        </p:spPr>
        <p:txBody>
          <a:bodyPr>
            <a:noAutofit/>
          </a:bodyPr>
          <a:lstStyle/>
          <a:p>
            <a:pPr marL="36000">
              <a:buNone/>
            </a:pPr>
            <a:r>
              <a:rPr lang="ru-RU" sz="1600" dirty="0" err="1" smtClean="0"/>
              <a:t>Аналіз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показав,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малі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річки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забруднені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пояснюється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малою </a:t>
            </a:r>
            <a:r>
              <a:rPr lang="ru-RU" sz="1600" dirty="0" err="1" smtClean="0"/>
              <a:t>водністю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недостатньою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охороною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Південнй</a:t>
            </a:r>
            <a:r>
              <a:rPr lang="ru-RU" sz="1600" dirty="0" smtClean="0"/>
              <a:t> Буг, </a:t>
            </a:r>
            <a:r>
              <a:rPr lang="ru-RU" sz="1600" dirty="0" err="1" smtClean="0"/>
              <a:t>річки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Донецької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Луганської</a:t>
            </a:r>
            <a:r>
              <a:rPr lang="ru-RU" sz="1600" dirty="0" smtClean="0"/>
              <a:t> областей, </a:t>
            </a:r>
            <a:r>
              <a:rPr lang="ru-RU" sz="1600" dirty="0" err="1" smtClean="0"/>
              <a:t>Чорноморське</a:t>
            </a:r>
            <a:r>
              <a:rPr lang="ru-RU" sz="1600" dirty="0" smtClean="0"/>
              <a:t> </a:t>
            </a:r>
            <a:r>
              <a:rPr lang="ru-RU" sz="1600" dirty="0" err="1" smtClean="0"/>
              <a:t>узбережжя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</a:t>
            </a:r>
          </a:p>
          <a:p>
            <a:pPr marL="36000">
              <a:buNone/>
            </a:pPr>
            <a:r>
              <a:rPr lang="ru-RU" sz="1600" dirty="0" err="1" smtClean="0"/>
              <a:t>Наслідки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забруднення</a:t>
            </a:r>
            <a:r>
              <a:rPr lang="ru-RU" sz="1600" dirty="0" smtClean="0"/>
              <a:t> водного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різноманітними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здоров’я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Шкоди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поширені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забруднювачі</a:t>
            </a:r>
            <a:r>
              <a:rPr lang="ru-RU" sz="1600" dirty="0" smtClean="0"/>
              <a:t> </a:t>
            </a:r>
            <a:r>
              <a:rPr lang="ru-RU" sz="1600" i="1" dirty="0" smtClean="0"/>
              <a:t>як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фторо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фосфороорганічні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забруднювачі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нітрати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нітрити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нітроспо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луки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пестициди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гербіциди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i="1" dirty="0" err="1" smtClean="0"/>
              <a:t>с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интетичні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миючі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котрі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потрапляють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водоймища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незначна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викликає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приємний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/>
              <a:t>смак </a:t>
            </a:r>
            <a:r>
              <a:rPr lang="ru-RU" sz="1600" dirty="0" err="1" smtClean="0"/>
              <a:t>і</a:t>
            </a:r>
            <a:r>
              <a:rPr lang="ru-RU" sz="1600" dirty="0" smtClean="0"/>
              <a:t> запах води та 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</a:t>
            </a:r>
            <a:r>
              <a:rPr lang="ru-RU" sz="1600" dirty="0" err="1" smtClean="0"/>
              <a:t>піну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плівку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утруднює</a:t>
            </a:r>
            <a:r>
              <a:rPr lang="ru-RU" sz="1600" dirty="0" smtClean="0"/>
              <a:t> доступ </a:t>
            </a:r>
            <a:r>
              <a:rPr lang="ru-RU" sz="1600" dirty="0" err="1" smtClean="0"/>
              <a:t>кисню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призводить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загибелі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заростання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водойм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водоростями</a:t>
            </a:r>
            <a:r>
              <a:rPr lang="ru-RU" sz="1600" dirty="0" err="1" smtClean="0"/>
              <a:t>нізмів</a:t>
            </a:r>
            <a:r>
              <a:rPr lang="ru-RU" sz="1600" dirty="0" smtClean="0"/>
              <a:t>. До </a:t>
            </a:r>
            <a:r>
              <a:rPr lang="ru-RU" sz="1600" dirty="0" err="1" smtClean="0"/>
              <a:t>особливих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i="1" dirty="0" smtClean="0"/>
              <a:t>, особливо </a:t>
            </a:r>
            <a:r>
              <a:rPr lang="ru-RU" sz="1600" i="1" dirty="0" err="1" smtClean="0"/>
              <a:t>синьо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гниття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загибель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риби</a:t>
            </a:r>
            <a:r>
              <a:rPr lang="ru-RU" sz="1600" dirty="0" smtClean="0"/>
              <a:t>.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гостра</a:t>
            </a:r>
            <a:r>
              <a:rPr lang="ru-RU" sz="1600" dirty="0" smtClean="0"/>
              <a:t> проблема, характерна для </a:t>
            </a:r>
            <a:r>
              <a:rPr lang="ru-RU" sz="1600" dirty="0" err="1" smtClean="0"/>
              <a:t>водоймищ</a:t>
            </a:r>
            <a:r>
              <a:rPr lang="ru-RU" sz="1600" dirty="0" smtClean="0"/>
              <a:t> </a:t>
            </a:r>
            <a:r>
              <a:rPr lang="ru-RU" sz="1600" dirty="0" err="1" smtClean="0"/>
              <a:t>басейну</a:t>
            </a:r>
            <a:r>
              <a:rPr lang="ru-RU" sz="1600" dirty="0" smtClean="0"/>
              <a:t> </a:t>
            </a:r>
            <a:r>
              <a:rPr lang="ru-RU" sz="1600" dirty="0" err="1" smtClean="0"/>
              <a:t>Дніпра</a:t>
            </a:r>
            <a:r>
              <a:rPr lang="ru-RU" sz="1600" dirty="0" smtClean="0"/>
              <a:t>.</a:t>
            </a:r>
          </a:p>
          <a:p>
            <a:pPr marL="36000">
              <a:buNone/>
            </a:pPr>
            <a:r>
              <a:rPr lang="ru-RU" sz="1600" dirty="0" err="1" smtClean="0"/>
              <a:t>Ці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негативні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відбуваються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тлі</a:t>
            </a:r>
            <a:r>
              <a:rPr lang="ru-RU" sz="1600" dirty="0" smtClean="0"/>
              <a:t> </a:t>
            </a:r>
            <a:r>
              <a:rPr lang="ru-RU" sz="1600" dirty="0" err="1" smtClean="0"/>
              <a:t>низьких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запасів</a:t>
            </a:r>
            <a:r>
              <a:rPr lang="ru-RU" sz="1600" dirty="0" smtClean="0"/>
              <a:t> води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</a:t>
            </a:r>
            <a:r>
              <a:rPr lang="ru-RU" sz="1600" dirty="0" smtClean="0"/>
              <a:t> 97,3 км3 (у </a:t>
            </a:r>
            <a:r>
              <a:rPr lang="ru-RU" sz="1600" dirty="0" err="1" smtClean="0"/>
              <a:t>маловодні</a:t>
            </a:r>
            <a:r>
              <a:rPr lang="ru-RU" sz="1600" dirty="0" smtClean="0"/>
              <a:t> роки - 66 км3). </a:t>
            </a:r>
            <a:r>
              <a:rPr lang="ru-RU" sz="1600" dirty="0" err="1" smtClean="0"/>
              <a:t>Дефіцит</a:t>
            </a:r>
            <a:r>
              <a:rPr lang="ru-RU" sz="1600" dirty="0" smtClean="0"/>
              <a:t> води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зараз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4 млрд. м3.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Деградація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висихання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малих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річок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невідворотно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призведе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деградації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великих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рік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тому проблема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збереження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оздоровлення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однією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найгостріших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[3].</a:t>
            </a:r>
            <a:endParaRPr lang="ru-RU" sz="1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59" y="336331"/>
            <a:ext cx="8681544" cy="4102394"/>
          </a:xfrm>
        </p:spPr>
        <p:txBody>
          <a:bodyPr>
            <a:noAutofit/>
          </a:bodyPr>
          <a:lstStyle/>
          <a:p>
            <a:r>
              <a:rPr lang="ru-RU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Водомірні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пости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/>
              <a:t>свідчать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переважання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помірно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забруднених</a:t>
            </a:r>
            <a:r>
              <a:rPr lang="ru-RU" sz="1800" dirty="0" smtClean="0"/>
              <a:t> вод (</a:t>
            </a:r>
            <a:r>
              <a:rPr lang="ru-RU" sz="1800" dirty="0" err="1" smtClean="0"/>
              <a:t>умовно</a:t>
            </a:r>
            <a:r>
              <a:rPr lang="ru-RU" sz="1800" dirty="0" smtClean="0"/>
              <a:t> </a:t>
            </a:r>
            <a:r>
              <a:rPr lang="ru-RU" sz="1800" dirty="0" err="1" smtClean="0"/>
              <a:t>чистих</a:t>
            </a:r>
            <a:r>
              <a:rPr lang="ru-RU" sz="1800" dirty="0" smtClean="0"/>
              <a:t>). </a:t>
            </a:r>
            <a:r>
              <a:rPr lang="ru-RU" sz="1800" dirty="0" err="1" smtClean="0"/>
              <a:t>Екологічно</a:t>
            </a:r>
            <a:r>
              <a:rPr lang="ru-RU" sz="1800" dirty="0" smtClean="0"/>
              <a:t> чиста вода </a:t>
            </a:r>
            <a:r>
              <a:rPr lang="ru-RU" sz="1800" dirty="0" err="1" smtClean="0"/>
              <a:t>виявлена</a:t>
            </a:r>
            <a:r>
              <a:rPr lang="ru-RU" sz="1800" dirty="0" smtClean="0"/>
              <a:t> в </a:t>
            </a:r>
            <a:r>
              <a:rPr lang="ru-RU" sz="1800" dirty="0" err="1" smtClean="0"/>
              <a:t>Закарпатській</a:t>
            </a:r>
            <a:r>
              <a:rPr lang="ru-RU" sz="1800" dirty="0" smtClean="0"/>
              <a:t>, у </a:t>
            </a:r>
            <a:r>
              <a:rPr lang="ru-RU" sz="1800" dirty="0" err="1" smtClean="0"/>
              <a:t>південній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Вінницької</a:t>
            </a:r>
            <a:r>
              <a:rPr lang="ru-RU" sz="1800" dirty="0" smtClean="0"/>
              <a:t>, на </a:t>
            </a:r>
            <a:r>
              <a:rPr lang="ru-RU" sz="1800" dirty="0" err="1" smtClean="0"/>
              <a:t>південному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сході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Харківської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заході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Одеської</a:t>
            </a:r>
            <a:r>
              <a:rPr lang="ru-RU" sz="1800" dirty="0" smtClean="0"/>
              <a:t> областей,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у </a:t>
            </a:r>
            <a:r>
              <a:rPr lang="ru-RU" sz="1800" dirty="0" err="1" smtClean="0"/>
              <a:t>південно-західній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частині</a:t>
            </a:r>
            <a:r>
              <a:rPr lang="ru-RU" sz="1800" dirty="0" smtClean="0"/>
              <a:t> АР </a:t>
            </a:r>
            <a:r>
              <a:rPr lang="ru-RU" sz="1800" dirty="0" err="1" smtClean="0"/>
              <a:t>Крим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Підвищена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забрудненість</a:t>
            </a:r>
            <a:r>
              <a:rPr lang="ru-RU" sz="1800" dirty="0" smtClean="0"/>
              <a:t> води </a:t>
            </a:r>
            <a:r>
              <a:rPr lang="ru-RU" sz="1800" dirty="0" err="1" smtClean="0"/>
              <a:t>відмічена</a:t>
            </a:r>
            <a:r>
              <a:rPr lang="ru-RU" sz="1800" dirty="0" smtClean="0"/>
              <a:t> у </a:t>
            </a:r>
            <a:r>
              <a:rPr lang="ru-RU" sz="1800" dirty="0" err="1" smtClean="0"/>
              <a:t>Львівській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Одеській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Запорізькій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Дніпропетровській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Донецькій</a:t>
            </a:r>
            <a:r>
              <a:rPr lang="ru-RU" sz="1800" dirty="0" smtClean="0"/>
              <a:t> областях. </a:t>
            </a:r>
            <a:r>
              <a:rPr lang="ru-RU" sz="1800" dirty="0" err="1" smtClean="0"/>
              <a:t>Висока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забрудненість</a:t>
            </a:r>
            <a:r>
              <a:rPr lang="ru-RU" sz="1800" dirty="0" smtClean="0"/>
              <a:t> води - на </a:t>
            </a:r>
            <a:r>
              <a:rPr lang="ru-RU" sz="1800" dirty="0" err="1" smtClean="0"/>
              <a:t>півночі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Донецької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висока</a:t>
            </a:r>
            <a:r>
              <a:rPr lang="ru-RU" sz="1800" dirty="0" smtClean="0"/>
              <a:t> - на </a:t>
            </a:r>
            <a:r>
              <a:rPr lang="ru-RU" sz="1800" dirty="0" err="1" smtClean="0"/>
              <a:t>значній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Херсонської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поверхневих</a:t>
            </a:r>
            <a:r>
              <a:rPr lang="ru-RU" sz="1800" dirty="0" smtClean="0"/>
              <a:t> вод </a:t>
            </a:r>
            <a:r>
              <a:rPr lang="ru-RU" sz="1800" dirty="0" err="1" smtClean="0"/>
              <a:t>значною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мірою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впливає</a:t>
            </a:r>
            <a:r>
              <a:rPr lang="ru-RU" sz="1800" dirty="0" smtClean="0"/>
              <a:t> на </a:t>
            </a:r>
            <a:r>
              <a:rPr lang="ru-RU" sz="1800" dirty="0" err="1" smtClean="0"/>
              <a:t>якість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підземних</a:t>
            </a:r>
            <a:r>
              <a:rPr lang="ru-RU" sz="1800" dirty="0" smtClean="0"/>
              <a:t> вод.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незадовільний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якісний</a:t>
            </a:r>
            <a:r>
              <a:rPr lang="ru-RU" sz="1800" dirty="0" smtClean="0"/>
              <a:t> стан </a:t>
            </a:r>
            <a:r>
              <a:rPr lang="ru-RU" sz="1800" dirty="0" err="1" smtClean="0"/>
              <a:t>підземних</a:t>
            </a:r>
            <a:r>
              <a:rPr lang="ru-RU" sz="1800" dirty="0" smtClean="0"/>
              <a:t> вод на </a:t>
            </a:r>
            <a:r>
              <a:rPr lang="ru-RU" sz="1800" dirty="0" err="1" smtClean="0"/>
              <a:t>Півдні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: в </a:t>
            </a:r>
            <a:r>
              <a:rPr lang="ru-RU" sz="1800" dirty="0" err="1" smtClean="0"/>
              <a:t>Одеській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Миколаївській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Херсонській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Запорізькій</a:t>
            </a:r>
            <a:r>
              <a:rPr lang="ru-RU" sz="1800" dirty="0" smtClean="0"/>
              <a:t> областях га АР </a:t>
            </a:r>
            <a:r>
              <a:rPr lang="ru-RU" sz="1800" dirty="0" err="1" smtClean="0"/>
              <a:t>Крим</a:t>
            </a:r>
            <a:r>
              <a:rPr lang="ru-RU" sz="1800" dirty="0" smtClean="0"/>
              <a:t>. </a:t>
            </a:r>
            <a:r>
              <a:rPr lang="ru-RU" sz="1800" dirty="0" err="1" smtClean="0"/>
              <a:t>Понаднормове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пестицидами </a:t>
            </a:r>
            <a:r>
              <a:rPr lang="ru-RU" sz="1800" dirty="0" err="1" smtClean="0"/>
              <a:t>спостерігається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Вінницькій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Житомирській</a:t>
            </a:r>
            <a:r>
              <a:rPr lang="ru-RU" sz="1800" dirty="0" smtClean="0"/>
              <a:t>, </a:t>
            </a:r>
            <a:r>
              <a:rPr lang="ru-RU" sz="1800" dirty="0" err="1" smtClean="0"/>
              <a:t>Луганській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Миколаївській</a:t>
            </a:r>
            <a:r>
              <a:rPr lang="ru-RU" sz="1800" dirty="0" smtClean="0"/>
              <a:t> областях та </a:t>
            </a:r>
            <a:r>
              <a:rPr lang="ru-RU" sz="1800" dirty="0" err="1" smtClean="0"/>
              <a:t>Криму</a:t>
            </a:r>
            <a:r>
              <a:rPr lang="ru-RU" sz="1800" dirty="0" smtClean="0"/>
              <a:t>. </a:t>
            </a:r>
            <a:r>
              <a:rPr lang="ru-RU" sz="1800" dirty="0" err="1" smtClean="0"/>
              <a:t>Нітратне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перевищує</a:t>
            </a:r>
            <a:r>
              <a:rPr lang="ru-RU" sz="1800" dirty="0" smtClean="0"/>
              <a:t> ГДК, </a:t>
            </a:r>
            <a:r>
              <a:rPr lang="ru-RU" sz="1800" dirty="0" err="1" smtClean="0"/>
              <a:t>відмічається</a:t>
            </a:r>
            <a:r>
              <a:rPr lang="ru-RU" sz="1800" dirty="0" smtClean="0"/>
              <a:t> практично на </a:t>
            </a:r>
            <a:r>
              <a:rPr lang="ru-RU" sz="1800" dirty="0" err="1" smtClean="0"/>
              <a:t>всій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, за </a:t>
            </a:r>
            <a:r>
              <a:rPr lang="ru-RU" sz="1800" dirty="0" err="1" smtClean="0"/>
              <a:t>винятком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західних</a:t>
            </a:r>
            <a:r>
              <a:rPr lang="ru-RU" sz="1800" dirty="0" smtClean="0"/>
              <a:t> областей [4].</a:t>
            </a:r>
            <a:endParaRPr lang="ru-R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640" y="404165"/>
            <a:ext cx="7505700" cy="657380"/>
          </a:xfrm>
        </p:spPr>
        <p:txBody>
          <a:bodyPr>
            <a:normAutofit/>
          </a:bodyPr>
          <a:lstStyle/>
          <a:p>
            <a:r>
              <a:rPr lang="ru-RU" dirty="0" smtClean="0"/>
              <a:t>7.3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655" y="872359"/>
            <a:ext cx="8030560" cy="3461262"/>
          </a:xfrm>
        </p:spPr>
        <p:txBody>
          <a:bodyPr>
            <a:noAutofit/>
          </a:bodyPr>
          <a:lstStyle/>
          <a:p>
            <a:r>
              <a:rPr lang="ru-RU" sz="1800" b="1" i="1" dirty="0" err="1" smtClean="0"/>
              <a:t>Стічні</a:t>
            </a:r>
            <a:r>
              <a:rPr lang="ru-RU" sz="1800" b="1" i="1" dirty="0" smtClean="0"/>
              <a:t> води - </a:t>
            </a:r>
            <a:r>
              <a:rPr lang="ru-RU" sz="1800" dirty="0" err="1" smtClean="0"/>
              <a:t>води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побутовій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промисловій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сільськогосподарській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пройшли</a:t>
            </a:r>
            <a:r>
              <a:rPr lang="ru-RU" sz="1800" dirty="0" smtClean="0"/>
              <a:t> через </a:t>
            </a:r>
            <a:r>
              <a:rPr lang="ru-RU" sz="1800" dirty="0" err="1" smtClean="0"/>
              <a:t>будь-яку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забруднену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територію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об’єкт</a:t>
            </a:r>
            <a:r>
              <a:rPr lang="ru-RU" sz="1800" dirty="0" smtClean="0"/>
              <a:t> [4].</a:t>
            </a:r>
          </a:p>
          <a:p>
            <a:r>
              <a:rPr lang="ru-RU" sz="1800" b="1" i="1" dirty="0" err="1" smtClean="0"/>
              <a:t>Стічні</a:t>
            </a:r>
            <a:r>
              <a:rPr lang="ru-RU" sz="1800" b="1" i="1" dirty="0" smtClean="0"/>
              <a:t> води </a:t>
            </a:r>
            <a:r>
              <a:rPr lang="ru-RU" sz="1800" b="1" i="1" dirty="0" err="1" smtClean="0"/>
              <a:t>умовно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поділяються</a:t>
            </a:r>
            <a:r>
              <a:rPr lang="ru-RU" sz="1800" b="1" i="1" dirty="0" smtClean="0"/>
              <a:t> на 3 </a:t>
            </a:r>
            <a:r>
              <a:rPr lang="ru-RU" sz="1800" b="1" i="1" dirty="0" err="1" smtClean="0"/>
              <a:t>види</a:t>
            </a:r>
            <a:r>
              <a:rPr lang="ru-RU" sz="1800" b="1" i="1" dirty="0" smtClean="0"/>
              <a:t>: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smtClean="0"/>
              <a:t>- </a:t>
            </a:r>
            <a:r>
              <a:rPr lang="ru-RU" sz="1800" i="1" dirty="0" err="1" smtClean="0"/>
              <a:t>використані</a:t>
            </a:r>
            <a:r>
              <a:rPr lang="ru-RU" sz="1800" i="1" dirty="0" smtClean="0"/>
              <a:t> в </a:t>
            </a:r>
            <a:r>
              <a:rPr lang="ru-RU" sz="1800" i="1" dirty="0" err="1" smtClean="0"/>
              <a:t>технологічному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процесі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виробництва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або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утво</a:t>
            </a:r>
            <a:r>
              <a:rPr lang="ru-RU" sz="1800" i="1" dirty="0" smtClean="0"/>
              <a:t>-</a:t>
            </a:r>
          </a:p>
          <a:p>
            <a:pPr>
              <a:buNone/>
            </a:pPr>
            <a:r>
              <a:rPr lang="ru-RU" sz="1800" dirty="0" err="1" smtClean="0"/>
              <a:t>рені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видобутку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копалин</a:t>
            </a:r>
            <a:r>
              <a:rPr lang="ru-RU" sz="1800" dirty="0" smtClean="0"/>
              <a:t> (</a:t>
            </a:r>
            <a:r>
              <a:rPr lang="ru-RU" sz="1800" dirty="0" err="1" smtClean="0"/>
              <a:t>вугілля</a:t>
            </a:r>
            <a:r>
              <a:rPr lang="ru-RU" sz="1800" dirty="0" smtClean="0"/>
              <a:t>,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, </a:t>
            </a:r>
            <a:r>
              <a:rPr lang="ru-RU" sz="1800" dirty="0" err="1" smtClean="0"/>
              <a:t>руди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т. п.);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побутові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smtClean="0"/>
              <a:t>- </a:t>
            </a:r>
            <a:r>
              <a:rPr lang="ru-RU" sz="1800" i="1" dirty="0" err="1" smtClean="0"/>
              <a:t>від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санітарних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вузлів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виробничих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невиробничих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корпусів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endParaRPr lang="ru-RU" sz="1800" i="1" dirty="0" smtClean="0"/>
          </a:p>
          <a:p>
            <a:pPr>
              <a:buNone/>
            </a:pPr>
            <a:r>
              <a:rPr lang="ru-RU" sz="1800" dirty="0" err="1" smtClean="0"/>
              <a:t>будівель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душових</a:t>
            </a:r>
            <a:r>
              <a:rPr lang="ru-RU" sz="1800" dirty="0" smtClean="0"/>
              <a:t> установок;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smtClean="0"/>
              <a:t>- </a:t>
            </a:r>
            <a:r>
              <a:rPr lang="ru-RU" sz="1800" i="1" dirty="0" err="1" smtClean="0"/>
              <a:t>дощові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танення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снігу</a:t>
            </a:r>
            <a:r>
              <a:rPr lang="ru-RU" sz="1800" i="1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5020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План</a:t>
            </a:r>
            <a:endParaRPr dirty="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687375"/>
            <a:ext cx="7505700" cy="27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ru-RU" sz="2000" dirty="0" smtClean="0"/>
              <a:t>7.1 </a:t>
            </a:r>
            <a:r>
              <a:rPr lang="ru-RU" sz="2000" dirty="0" err="1" smtClean="0"/>
              <a:t>Джерела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гідросфери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7.2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вод </a:t>
            </a:r>
            <a:r>
              <a:rPr lang="ru-RU" sz="2000" dirty="0" err="1" smtClean="0"/>
              <a:t>України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7.3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стічних</a:t>
            </a:r>
            <a:r>
              <a:rPr lang="ru-RU" sz="2000" dirty="0" smtClean="0"/>
              <a:t> вод</a:t>
            </a:r>
          </a:p>
          <a:p>
            <a:endParaRPr lang="ru-RU" sz="2000" dirty="0" smtClean="0"/>
          </a:p>
          <a:p>
            <a:r>
              <a:rPr lang="ru-RU" sz="2000" dirty="0" smtClean="0"/>
              <a:t>7.4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побутовими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стічними</a:t>
            </a:r>
            <a:r>
              <a:rPr lang="ru-RU" sz="2000" dirty="0" smtClean="0"/>
              <a:t> водами</a:t>
            </a:r>
            <a:endParaRPr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9150" y="399393"/>
            <a:ext cx="7505700" cy="44458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У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процесах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воду</a:t>
            </a:r>
            <a:r>
              <a:rPr lang="ru-RU" sz="2000" dirty="0" smtClean="0"/>
              <a:t>,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чого</a:t>
            </a:r>
            <a:r>
              <a:rPr lang="ru-RU" sz="2000" dirty="0" smtClean="0"/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утворюються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такі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відпрацьовані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стічні</a:t>
            </a:r>
            <a:r>
              <a:rPr lang="ru-RU" sz="2000" dirty="0" smtClean="0">
                <a:solidFill>
                  <a:srgbClr val="FF0000"/>
                </a:solidFill>
              </a:rPr>
              <a:t> води: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i="1" dirty="0" err="1" smtClean="0"/>
              <a:t>реакційні</a:t>
            </a:r>
            <a:r>
              <a:rPr lang="ru-RU" sz="2000" i="1" dirty="0" smtClean="0"/>
              <a:t> води,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виділяються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</a:t>
            </a:r>
            <a:r>
              <a:rPr lang="ru-RU" sz="2000" i="1" dirty="0" smtClean="0"/>
              <a:t> час </a:t>
            </a:r>
            <a:r>
              <a:rPr lang="ru-RU" sz="2000" i="1" dirty="0" err="1" smtClean="0"/>
              <a:t>реакцій</a:t>
            </a:r>
            <a:r>
              <a:rPr lang="ru-RU" sz="2000" i="1" dirty="0" smtClean="0"/>
              <a:t>. Вони </a:t>
            </a:r>
            <a:r>
              <a:rPr lang="ru-RU" sz="2000" i="1" dirty="0" err="1" smtClean="0"/>
              <a:t>забруднені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домішка</a:t>
            </a:r>
            <a:r>
              <a:rPr lang="ru-RU" sz="2000" dirty="0" err="1" smtClean="0"/>
              <a:t>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реакції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i="1" dirty="0" err="1" smtClean="0"/>
              <a:t>промивні</a:t>
            </a:r>
            <a:r>
              <a:rPr lang="ru-RU" sz="2000" i="1" dirty="0" smtClean="0"/>
              <a:t> води </a:t>
            </a:r>
            <a:r>
              <a:rPr lang="ru-RU" sz="2000" i="1" dirty="0" err="1" smtClean="0"/>
              <a:t>після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промивання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сировини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продуктів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обладнання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тари</a:t>
            </a:r>
            <a:r>
              <a:rPr lang="ru-RU" sz="2000" i="1" dirty="0" smtClean="0"/>
              <a:t>, </a:t>
            </a:r>
            <a:r>
              <a:rPr lang="ru-RU" sz="2000" dirty="0" err="1" smtClean="0"/>
              <a:t>маточні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розчини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i="1" dirty="0" smtClean="0"/>
              <a:t>води,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надходять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сировиною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вигляді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вільної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зв’язаної</a:t>
            </a:r>
            <a:r>
              <a:rPr lang="ru-RU" sz="2000" i="1" dirty="0" smtClean="0"/>
              <a:t> води;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dirty="0" err="1" smtClean="0"/>
              <a:t>водні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екстрагенти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абсорбенти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i="1" dirty="0" err="1" smtClean="0"/>
              <a:t>охолодні</a:t>
            </a:r>
            <a:r>
              <a:rPr lang="ru-RU" sz="2000" i="1" dirty="0" smtClean="0"/>
              <a:t> води,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не </a:t>
            </a:r>
            <a:r>
              <a:rPr lang="ru-RU" sz="2000" i="1" dirty="0" err="1" smtClean="0"/>
              <a:t>стикаються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сировиною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продуктами;</a:t>
            </a:r>
          </a:p>
          <a:p>
            <a:pPr>
              <a:buNone/>
            </a:pPr>
            <a:r>
              <a:rPr lang="ru-RU" sz="2000" dirty="0" smtClean="0"/>
              <a:t>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i="1" dirty="0" err="1" smtClean="0"/>
              <a:t>побутові</a:t>
            </a:r>
            <a:r>
              <a:rPr lang="ru-RU" sz="2000" i="1" dirty="0" smtClean="0"/>
              <a:t> води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їдалень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душових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після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миття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приміщень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пралень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туале</a:t>
            </a:r>
            <a:r>
              <a:rPr lang="ru-RU" sz="2000" dirty="0" err="1" smtClean="0"/>
              <a:t>тів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.;</a:t>
            </a:r>
          </a:p>
          <a:p>
            <a:pPr>
              <a:buNone/>
            </a:pPr>
            <a:r>
              <a:rPr lang="ru-RU" sz="2000" dirty="0" smtClean="0"/>
              <a:t>· </a:t>
            </a:r>
            <a:r>
              <a:rPr lang="ru-RU" sz="2000" i="1" dirty="0" err="1" smtClean="0"/>
              <a:t>атмосферні</a:t>
            </a:r>
            <a:r>
              <a:rPr lang="ru-RU" sz="2000" i="1" dirty="0" smtClean="0"/>
              <a:t> опади,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стікають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території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промислових</a:t>
            </a:r>
            <a:r>
              <a:rPr lang="ru-RU" sz="2000" i="1" dirty="0" smtClean="0"/>
              <a:t> 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підприємств</a:t>
            </a:r>
            <a:r>
              <a:rPr lang="ru-RU" sz="2000" i="1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об’єктів</a:t>
            </a:r>
            <a:r>
              <a:rPr lang="ru-RU" sz="2000" dirty="0" smtClean="0"/>
              <a:t> [4].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1738" y="304800"/>
            <a:ext cx="8597462" cy="4529959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характеристики </a:t>
            </a:r>
            <a:r>
              <a:rPr lang="ru-RU" sz="2400" dirty="0" err="1" smtClean="0"/>
              <a:t>стічні</a:t>
            </a:r>
            <a:r>
              <a:rPr lang="ru-RU" sz="2400" dirty="0" smtClean="0"/>
              <a:t> води </a:t>
            </a:r>
            <a:r>
              <a:rPr lang="ru-RU" sz="2400" dirty="0" err="1" smtClean="0"/>
              <a:t>поділяють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умовно</a:t>
            </a:r>
            <a:r>
              <a:rPr lang="ru-RU" sz="2400" dirty="0" smtClean="0"/>
              <a:t> </a:t>
            </a:r>
            <a:r>
              <a:rPr lang="ru-RU" sz="2400" dirty="0" err="1" smtClean="0"/>
              <a:t>чисті</a:t>
            </a:r>
            <a:r>
              <a:rPr lang="ru-RU" sz="2400" dirty="0" smtClean="0"/>
              <a:t> (</a:t>
            </a:r>
            <a:r>
              <a:rPr lang="ru-RU" sz="2400" dirty="0" err="1" smtClean="0"/>
              <a:t>оборотні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брудні</a:t>
            </a:r>
            <a:r>
              <a:rPr lang="ru-RU" sz="2400" dirty="0" smtClean="0"/>
              <a:t>. </a:t>
            </a:r>
            <a:r>
              <a:rPr lang="ru-RU" sz="2400" b="1" i="1" dirty="0" err="1" smtClean="0"/>
              <a:t>Умовно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чистими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оборотними</a:t>
            </a:r>
            <a:r>
              <a:rPr lang="ru-RU" sz="2400" b="1" i="1" dirty="0" smtClean="0"/>
              <a:t>) </a:t>
            </a:r>
            <a:r>
              <a:rPr lang="ru-RU" sz="2400" b="1" i="1" dirty="0" err="1" smtClean="0"/>
              <a:t>стічними</a:t>
            </a:r>
            <a:r>
              <a:rPr lang="ru-RU" sz="2400" b="1" i="1" dirty="0" smtClean="0"/>
              <a:t> водами </a:t>
            </a:r>
            <a:r>
              <a:rPr lang="ru-RU" sz="2400" i="1" dirty="0" err="1" smtClean="0"/>
              <a:t>вважають</a:t>
            </a:r>
            <a:r>
              <a:rPr lang="ru-RU" sz="2400" i="1" dirty="0" smtClean="0"/>
              <a:t> </a:t>
            </a:r>
            <a:r>
              <a:rPr lang="ru-RU" sz="2400" i="1" dirty="0" smtClean="0"/>
              <a:t>води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охолодження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обладнання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компресорів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устаткування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технологічних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процесах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охолоджують</a:t>
            </a:r>
            <a:r>
              <a:rPr lang="ru-RU" sz="2400" dirty="0" smtClean="0"/>
              <a:t> у </a:t>
            </a:r>
            <a:r>
              <a:rPr lang="ru-RU" sz="2400" dirty="0" smtClean="0"/>
              <a:t>градирнях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заводських</a:t>
            </a:r>
            <a:r>
              <a:rPr lang="ru-RU" sz="2400" dirty="0" smtClean="0"/>
              <a:t> ставках, у </a:t>
            </a:r>
            <a:r>
              <a:rPr lang="ru-RU" sz="2400" dirty="0" err="1" smtClean="0"/>
              <a:t>деяких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звільняють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зависей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повертають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охолодження</a:t>
            </a:r>
            <a:r>
              <a:rPr lang="ru-RU" sz="2400" dirty="0" smtClean="0"/>
              <a:t>. </a:t>
            </a:r>
            <a:r>
              <a:rPr lang="ru-RU" sz="2400" b="1" i="1" dirty="0" err="1" smtClean="0"/>
              <a:t>Брудні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стічні</a:t>
            </a:r>
            <a:r>
              <a:rPr lang="ru-RU" sz="2400" b="1" i="1" dirty="0" smtClean="0"/>
              <a:t> води </a:t>
            </a:r>
            <a:r>
              <a:rPr lang="ru-RU" sz="2400" i="1" dirty="0" err="1" smtClean="0"/>
              <a:t>різняться</a:t>
            </a:r>
            <a:r>
              <a:rPr lang="ru-RU" sz="2400" i="1" dirty="0" smtClean="0"/>
              <a:t> за складом </a:t>
            </a:r>
            <a:r>
              <a:rPr lang="ru-RU" sz="2400" i="1" dirty="0" err="1" smtClean="0"/>
              <a:t>забруднювачів</a:t>
            </a:r>
            <a:r>
              <a:rPr lang="ru-RU" sz="2400" i="1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283778" y="199696"/>
            <a:ext cx="8565931" cy="46140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b="1" i="1" dirty="0" err="1" smtClean="0"/>
              <a:t>Забруднені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виробничі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стічні</a:t>
            </a:r>
            <a:r>
              <a:rPr lang="ru-RU" sz="2000" b="1" i="1" dirty="0" smtClean="0"/>
              <a:t> води </a:t>
            </a:r>
            <a:r>
              <a:rPr lang="ru-RU" sz="2000" b="1" i="1" dirty="0" err="1" smtClean="0"/>
              <a:t>містять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різні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домішки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підрозділяються</a:t>
            </a:r>
            <a:endParaRPr lang="ru-RU" sz="2000" b="1" i="1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на три </a:t>
            </a:r>
            <a:r>
              <a:rPr lang="ru-RU" sz="2000" dirty="0" err="1" smtClean="0">
                <a:solidFill>
                  <a:srgbClr val="FF0000"/>
                </a:solidFill>
              </a:rPr>
              <a:t>групи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забруднені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мінеральними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домішками</a:t>
            </a:r>
            <a:r>
              <a:rPr lang="ru-RU" sz="2000" dirty="0" smtClean="0"/>
              <a:t> (стоки </a:t>
            </a:r>
            <a:r>
              <a:rPr lang="ru-RU" sz="2000" dirty="0" err="1" smtClean="0"/>
              <a:t>заводів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виготовляють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мінеральні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добрива</a:t>
            </a:r>
            <a:r>
              <a:rPr lang="ru-RU" sz="2000" dirty="0" smtClean="0"/>
              <a:t>, </a:t>
            </a:r>
            <a:r>
              <a:rPr lang="ru-RU" sz="2000" dirty="0" err="1" smtClean="0"/>
              <a:t>кислоти</a:t>
            </a:r>
            <a:r>
              <a:rPr lang="ru-RU" sz="2000" dirty="0" smtClean="0"/>
              <a:t>, </a:t>
            </a:r>
            <a:r>
              <a:rPr lang="ru-RU" sz="2000" dirty="0" err="1" smtClean="0"/>
              <a:t>будівельні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ін</a:t>
            </a:r>
            <a:r>
              <a:rPr lang="ru-RU" sz="2000" dirty="0" smtClean="0"/>
              <a:t>.);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забруднені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домішками</a:t>
            </a:r>
            <a:r>
              <a:rPr lang="ru-RU" sz="2000" dirty="0" smtClean="0"/>
              <a:t> (стоки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виготовляють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полімерні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плівки</a:t>
            </a:r>
            <a:r>
              <a:rPr lang="ru-RU" sz="2000" dirty="0" smtClean="0"/>
              <a:t>, </a:t>
            </a:r>
            <a:r>
              <a:rPr lang="ru-RU" sz="2000" dirty="0" err="1" smtClean="0"/>
              <a:t>пластмаси</a:t>
            </a:r>
            <a:r>
              <a:rPr lang="ru-RU" sz="2000" dirty="0" smtClean="0"/>
              <a:t>, каучук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забруднені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мінеральними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домішками</a:t>
            </a:r>
            <a:r>
              <a:rPr lang="ru-RU" sz="2000" dirty="0" smtClean="0"/>
              <a:t> (стоки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нафтовидобувної</a:t>
            </a:r>
            <a:r>
              <a:rPr lang="ru-RU" sz="2000" dirty="0" smtClean="0"/>
              <a:t>, </a:t>
            </a:r>
            <a:r>
              <a:rPr lang="ru-RU" sz="2000" dirty="0" err="1" smtClean="0"/>
              <a:t>нафтопереробної</a:t>
            </a:r>
            <a:r>
              <a:rPr lang="ru-RU" sz="2000" dirty="0" smtClean="0"/>
              <a:t>, </a:t>
            </a:r>
            <a:r>
              <a:rPr lang="ru-RU" sz="2000" dirty="0" err="1" smtClean="0"/>
              <a:t>нафтохімічної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виготовляють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органічного</a:t>
            </a:r>
            <a:r>
              <a:rPr lang="ru-RU" sz="2000" dirty="0" smtClean="0"/>
              <a:t> синтезу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ін</a:t>
            </a:r>
            <a:r>
              <a:rPr lang="ru-RU" sz="2000" dirty="0" smtClean="0"/>
              <a:t>.).</a:t>
            </a:r>
            <a:endParaRPr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779" y="325821"/>
            <a:ext cx="8607973" cy="4508938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До </a:t>
            </a:r>
            <a:r>
              <a:rPr lang="ru-RU" sz="1600" i="1" dirty="0" err="1" smtClean="0">
                <a:solidFill>
                  <a:srgbClr val="FF0000"/>
                </a:solidFill>
              </a:rPr>
              <a:t>першої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err="1" smtClean="0">
                <a:solidFill>
                  <a:srgbClr val="FF0000"/>
                </a:solidFill>
              </a:rPr>
              <a:t>групи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відносяться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стічні</a:t>
            </a:r>
            <a:r>
              <a:rPr lang="ru-RU" sz="1600" i="1" dirty="0" smtClean="0"/>
              <a:t> води </a:t>
            </a:r>
            <a:r>
              <a:rPr lang="ru-RU" sz="1600" i="1" dirty="0" err="1" smtClean="0"/>
              <a:t>содових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сірчанокислотних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заводів</a:t>
            </a:r>
            <a:r>
              <a:rPr lang="ru-RU" sz="1600" i="1" dirty="0" smtClean="0"/>
              <a:t>, </a:t>
            </a:r>
            <a:r>
              <a:rPr lang="ru-RU" sz="1600" dirty="0" err="1" smtClean="0"/>
              <a:t>збагачувальних</a:t>
            </a:r>
            <a:r>
              <a:rPr lang="ru-RU" sz="1600" dirty="0" smtClean="0"/>
              <a:t> </a:t>
            </a:r>
            <a:r>
              <a:rPr lang="ru-RU" sz="1600" dirty="0" smtClean="0"/>
              <a:t>фабрик, </a:t>
            </a:r>
            <a:r>
              <a:rPr lang="ru-RU" sz="1600" dirty="0" err="1" smtClean="0"/>
              <a:t>свинцевих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цинкових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нікелевих</a:t>
            </a:r>
            <a:r>
              <a:rPr lang="ru-RU" sz="1600" dirty="0" smtClean="0"/>
              <a:t> руд, шахт, </a:t>
            </a:r>
            <a:r>
              <a:rPr lang="ru-RU" sz="1600" dirty="0" err="1" smtClean="0"/>
              <a:t>копалень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галузей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. У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водах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, </a:t>
            </a:r>
            <a:r>
              <a:rPr lang="ru-RU" sz="1600" dirty="0" err="1" smtClean="0"/>
              <a:t>луги</a:t>
            </a:r>
            <a:r>
              <a:rPr lang="ru-RU" sz="1600" dirty="0" smtClean="0"/>
              <a:t>, </a:t>
            </a:r>
            <a:r>
              <a:rPr lang="ru-RU" sz="1600" dirty="0" err="1" smtClean="0"/>
              <a:t>солі</a:t>
            </a:r>
            <a:r>
              <a:rPr lang="ru-RU" sz="1600" dirty="0" smtClean="0"/>
              <a:t>, </a:t>
            </a:r>
            <a:r>
              <a:rPr lang="ru-RU" sz="1600" dirty="0" err="1" smtClean="0"/>
              <a:t>сірчисті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з’єднання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тонни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зважені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мінеральні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несприятливо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властивості</a:t>
            </a:r>
            <a:r>
              <a:rPr lang="ru-RU" sz="1600" dirty="0" smtClean="0"/>
              <a:t> води у </a:t>
            </a:r>
            <a:r>
              <a:rPr lang="ru-RU" sz="1600" dirty="0" err="1" smtClean="0"/>
              <a:t>водоймищах</a:t>
            </a:r>
            <a:r>
              <a:rPr lang="ru-RU" sz="1600" dirty="0" smtClean="0"/>
              <a:t> -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прозорість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колір</a:t>
            </a:r>
            <a:r>
              <a:rPr lang="ru-RU" sz="1600" dirty="0" smtClean="0"/>
              <a:t>, смак</a:t>
            </a:r>
            <a:r>
              <a:rPr lang="ru-RU" sz="1600" dirty="0" smtClean="0"/>
              <a:t>, </a:t>
            </a:r>
            <a:r>
              <a:rPr lang="ru-RU" sz="1600" dirty="0" err="1" smtClean="0"/>
              <a:t>рН</a:t>
            </a:r>
            <a:r>
              <a:rPr lang="ru-RU" sz="1600" dirty="0" smtClean="0"/>
              <a:t>, </a:t>
            </a:r>
            <a:r>
              <a:rPr lang="ru-RU" sz="1600" dirty="0" err="1" smtClean="0"/>
              <a:t>жорсткість</a:t>
            </a:r>
            <a:r>
              <a:rPr lang="ru-RU" sz="1600" dirty="0" smtClean="0"/>
              <a:t>.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До </a:t>
            </a:r>
            <a:r>
              <a:rPr lang="ru-RU" sz="1600" i="1" dirty="0" err="1" smtClean="0">
                <a:solidFill>
                  <a:srgbClr val="FF0000"/>
                </a:solidFill>
              </a:rPr>
              <a:t>другої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err="1" smtClean="0">
                <a:solidFill>
                  <a:srgbClr val="FF0000"/>
                </a:solidFill>
              </a:rPr>
              <a:t>групи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err="1" smtClean="0"/>
              <a:t>відносяться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стічні</a:t>
            </a:r>
            <a:r>
              <a:rPr lang="ru-RU" sz="1600" i="1" dirty="0" smtClean="0"/>
              <a:t> води </a:t>
            </a:r>
            <a:r>
              <a:rPr lang="ru-RU" sz="1600" i="1" dirty="0" err="1" smtClean="0"/>
              <a:t>хімічної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нафтохімічної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промисло</a:t>
            </a:r>
            <a:r>
              <a:rPr lang="ru-RU" sz="1600" dirty="0" err="1" smtClean="0"/>
              <a:t>вості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виготовляють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пластмаси</a:t>
            </a:r>
            <a:r>
              <a:rPr lang="ru-RU" sz="1600" dirty="0" smtClean="0"/>
              <a:t>, каучук </a:t>
            </a:r>
            <a:r>
              <a:rPr lang="ru-RU" sz="1600" dirty="0" err="1" smtClean="0"/>
              <a:t>і</a:t>
            </a:r>
            <a:r>
              <a:rPr lang="ru-RU" sz="1600" dirty="0" smtClean="0"/>
              <a:t> т.д. У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стоках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аміак</a:t>
            </a:r>
            <a:r>
              <a:rPr lang="ru-RU" sz="1600" dirty="0" smtClean="0"/>
              <a:t>, </a:t>
            </a:r>
            <a:r>
              <a:rPr lang="ru-RU" sz="1600" dirty="0" err="1" smtClean="0"/>
              <a:t>вуглеводні</a:t>
            </a:r>
            <a:r>
              <a:rPr lang="ru-RU" sz="1600" dirty="0" smtClean="0"/>
              <a:t>, </a:t>
            </a:r>
            <a:r>
              <a:rPr lang="ru-RU" sz="1600" dirty="0" err="1" smtClean="0"/>
              <a:t>спирти</a:t>
            </a:r>
            <a:r>
              <a:rPr lang="ru-RU" sz="1600" dirty="0" smtClean="0"/>
              <a:t>, </a:t>
            </a:r>
            <a:r>
              <a:rPr lang="ru-RU" sz="1600" dirty="0" err="1" smtClean="0"/>
              <a:t>альдегіди</a:t>
            </a:r>
            <a:r>
              <a:rPr lang="ru-RU" sz="1600" dirty="0" smtClean="0"/>
              <a:t>, кетон, </a:t>
            </a:r>
            <a:r>
              <a:rPr lang="ru-RU" sz="1600" dirty="0" err="1" smtClean="0"/>
              <a:t>феноли</a:t>
            </a:r>
            <a:r>
              <a:rPr lang="ru-RU" sz="1600" dirty="0" smtClean="0"/>
              <a:t>, смоли, </a:t>
            </a:r>
            <a:r>
              <a:rPr lang="ru-RU" sz="1600" dirty="0" err="1" smtClean="0"/>
              <a:t>сірководень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т.п.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дія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, в основному, в </a:t>
            </a:r>
            <a:r>
              <a:rPr lang="ru-RU" sz="1600" dirty="0" err="1" smtClean="0"/>
              <a:t>окислювальних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процесах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знижують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кисню</a:t>
            </a:r>
            <a:r>
              <a:rPr lang="ru-RU" sz="1600" dirty="0" smtClean="0"/>
              <a:t>, </a:t>
            </a:r>
            <a:r>
              <a:rPr lang="ru-RU" sz="1600" dirty="0" err="1" smtClean="0"/>
              <a:t>збільшують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окислюваність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біологічну</a:t>
            </a:r>
            <a:r>
              <a:rPr lang="ru-RU" sz="1600" dirty="0" smtClean="0"/>
              <a:t> потребу в </a:t>
            </a:r>
            <a:r>
              <a:rPr lang="ru-RU" sz="1600" dirty="0" err="1" smtClean="0"/>
              <a:t>кисні</a:t>
            </a:r>
            <a:r>
              <a:rPr lang="ru-RU" sz="1600" dirty="0" smtClean="0"/>
              <a:t>, </a:t>
            </a:r>
            <a:r>
              <a:rPr lang="ru-RU" sz="1600" dirty="0" err="1" smtClean="0"/>
              <a:t>погіршуються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органолептичні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показники</a:t>
            </a:r>
            <a:r>
              <a:rPr lang="ru-RU" sz="1600" dirty="0" smtClean="0"/>
              <a:t> води.</a:t>
            </a:r>
          </a:p>
          <a:p>
            <a:r>
              <a:rPr lang="ru-RU" sz="1600" i="1" dirty="0" err="1" smtClean="0">
                <a:solidFill>
                  <a:srgbClr val="FF0000"/>
                </a:solidFill>
              </a:rPr>
              <a:t>Речовини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err="1" smtClean="0">
                <a:solidFill>
                  <a:srgbClr val="FF0000"/>
                </a:solidFill>
              </a:rPr>
              <a:t>третьої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 err="1" smtClean="0">
                <a:solidFill>
                  <a:srgbClr val="FF0000"/>
                </a:solidFill>
              </a:rPr>
              <a:t>групи</a:t>
            </a:r>
            <a:r>
              <a:rPr lang="ru-RU" sz="1600" i="1" dirty="0" smtClean="0"/>
              <a:t> - </a:t>
            </a:r>
            <a:r>
              <a:rPr lang="ru-RU" sz="1600" i="1" dirty="0" err="1" smtClean="0"/>
              <a:t>нафтопродукти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які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потрапляючи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водоймища</a:t>
            </a:r>
            <a:r>
              <a:rPr lang="ru-RU" sz="1600" i="1" dirty="0" smtClean="0"/>
              <a:t> </a:t>
            </a:r>
            <a:r>
              <a:rPr lang="ru-RU" sz="1600" dirty="0" err="1" smtClean="0"/>
              <a:t>створюють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плаваючі</a:t>
            </a:r>
            <a:r>
              <a:rPr lang="ru-RU" sz="1600" dirty="0" smtClean="0"/>
              <a:t> </a:t>
            </a:r>
            <a:r>
              <a:rPr lang="ru-RU" sz="1600" dirty="0" err="1" smtClean="0"/>
              <a:t>плівки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розчинені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емульсують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воді</a:t>
            </a:r>
            <a:r>
              <a:rPr lang="ru-RU" sz="1600" dirty="0" smtClean="0"/>
              <a:t>, </a:t>
            </a:r>
            <a:r>
              <a:rPr lang="ru-RU" sz="1600" dirty="0" err="1" smtClean="0"/>
              <a:t>нафтопродукти</a:t>
            </a:r>
            <a:r>
              <a:rPr lang="ru-RU" sz="1600" dirty="0" smtClean="0"/>
              <a:t>, </a:t>
            </a:r>
            <a:r>
              <a:rPr lang="ru-RU" sz="1600" dirty="0" err="1" smtClean="0"/>
              <a:t>важкі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фракції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осіли</a:t>
            </a:r>
            <a:r>
              <a:rPr lang="ru-RU" sz="1600" dirty="0" smtClean="0"/>
              <a:t> на дно, </a:t>
            </a:r>
            <a:r>
              <a:rPr lang="ru-RU" sz="1600" dirty="0" err="1" smtClean="0"/>
              <a:t>продукти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адсорбції</a:t>
            </a:r>
            <a:r>
              <a:rPr lang="ru-RU" sz="1600" dirty="0" smtClean="0"/>
              <a:t> </a:t>
            </a:r>
            <a:r>
              <a:rPr lang="ru-RU" sz="1600" dirty="0" err="1" smtClean="0"/>
              <a:t>ґрунтом</a:t>
            </a:r>
            <a:r>
              <a:rPr lang="ru-RU" sz="1600" dirty="0" smtClean="0"/>
              <a:t> дна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водоймища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9150" y="325821"/>
            <a:ext cx="7505700" cy="4112904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За </a:t>
            </a:r>
            <a:r>
              <a:rPr lang="ru-RU" sz="2000" b="1" i="1" dirty="0" err="1" smtClean="0"/>
              <a:t>концентрацією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забруднюючих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речовин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виробничі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стічні</a:t>
            </a:r>
            <a:r>
              <a:rPr lang="ru-RU" sz="2000" b="1" i="1" dirty="0" smtClean="0"/>
              <a:t> води </a:t>
            </a:r>
            <a:r>
              <a:rPr lang="ru-RU" sz="2000" b="1" i="1" dirty="0" err="1" smtClean="0"/>
              <a:t>розділяються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на </a:t>
            </a:r>
            <a:r>
              <a:rPr lang="ru-RU" sz="2000" b="1" i="1" dirty="0" err="1" smtClean="0"/>
              <a:t>чотири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групи</a:t>
            </a:r>
            <a:r>
              <a:rPr lang="ru-RU" sz="2000" b="1" i="1" dirty="0" smtClean="0"/>
              <a:t>:</a:t>
            </a:r>
          </a:p>
          <a:p>
            <a:pPr>
              <a:buNone/>
            </a:pPr>
            <a:r>
              <a:rPr lang="en-US" sz="2000" dirty="0" smtClean="0"/>
              <a:t>– I – 50 </a:t>
            </a:r>
            <a:r>
              <a:rPr lang="ru-RU" sz="2000" dirty="0" smtClean="0"/>
              <a:t>мг/л;</a:t>
            </a:r>
          </a:p>
          <a:p>
            <a:pPr>
              <a:buNone/>
            </a:pPr>
            <a:r>
              <a:rPr lang="en-US" sz="2000" dirty="0" smtClean="0"/>
              <a:t>– II – 500...5000 </a:t>
            </a:r>
            <a:r>
              <a:rPr lang="ru-RU" sz="2000" dirty="0" smtClean="0"/>
              <a:t>мг/л;</a:t>
            </a:r>
          </a:p>
          <a:p>
            <a:pPr>
              <a:buNone/>
            </a:pPr>
            <a:r>
              <a:rPr lang="en-US" sz="2000" dirty="0" smtClean="0"/>
              <a:t>– III – 5000...30000 </a:t>
            </a:r>
            <a:r>
              <a:rPr lang="ru-RU" sz="2000" dirty="0" smtClean="0"/>
              <a:t>мг/л;</a:t>
            </a:r>
          </a:p>
          <a:p>
            <a:pPr>
              <a:buNone/>
            </a:pPr>
            <a:r>
              <a:rPr lang="en-US" sz="2000" dirty="0" smtClean="0"/>
              <a:t>– IV –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30000 мг/л;</a:t>
            </a:r>
          </a:p>
          <a:p>
            <a:r>
              <a:rPr lang="ru-RU" sz="2000" b="1" i="1" dirty="0" smtClean="0"/>
              <a:t>За </a:t>
            </a:r>
            <a:r>
              <a:rPr lang="ru-RU" sz="2000" b="1" i="1" dirty="0" err="1" smtClean="0"/>
              <a:t>ступенем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агресивності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стічні</a:t>
            </a:r>
            <a:r>
              <a:rPr lang="ru-RU" sz="2000" b="1" i="1" dirty="0" smtClean="0"/>
              <a:t> води </a:t>
            </a:r>
            <a:r>
              <a:rPr lang="ru-RU" sz="2000" b="1" i="1" dirty="0" err="1" smtClean="0"/>
              <a:t>поділяють</a:t>
            </a:r>
            <a:r>
              <a:rPr lang="ru-RU" sz="2000" b="1" i="1" dirty="0" smtClean="0"/>
              <a:t> на:</a:t>
            </a:r>
          </a:p>
          <a:p>
            <a:pPr>
              <a:buNone/>
            </a:pPr>
            <a:r>
              <a:rPr lang="ru-RU" sz="2000" dirty="0" smtClean="0"/>
              <a:t>– </a:t>
            </a:r>
            <a:r>
              <a:rPr lang="ru-RU" sz="2000" dirty="0" err="1" smtClean="0"/>
              <a:t>неагресивні</a:t>
            </a:r>
            <a:r>
              <a:rPr lang="ru-RU" sz="2000" dirty="0" smtClean="0"/>
              <a:t> – рН=6,5-8,0;</a:t>
            </a:r>
          </a:p>
          <a:p>
            <a:pPr>
              <a:buNone/>
            </a:pPr>
            <a:r>
              <a:rPr lang="ru-RU" sz="2000" dirty="0" smtClean="0"/>
              <a:t>– </a:t>
            </a:r>
            <a:r>
              <a:rPr lang="ru-RU" sz="2000" dirty="0" err="1" smtClean="0"/>
              <a:t>малоагресивні</a:t>
            </a:r>
            <a:r>
              <a:rPr lang="ru-RU" sz="2000" dirty="0" smtClean="0"/>
              <a:t> – рН=8-9;</a:t>
            </a:r>
          </a:p>
          <a:p>
            <a:pPr>
              <a:buNone/>
            </a:pPr>
            <a:r>
              <a:rPr lang="ru-RU" sz="2000" dirty="0" smtClean="0"/>
              <a:t>– </a:t>
            </a:r>
            <a:r>
              <a:rPr lang="ru-RU" sz="2000" dirty="0" err="1" smtClean="0"/>
              <a:t>сильноагресивні</a:t>
            </a:r>
            <a:r>
              <a:rPr lang="ru-RU" sz="2000" dirty="0" smtClean="0"/>
              <a:t> – </a:t>
            </a:r>
            <a:r>
              <a:rPr lang="ru-RU" sz="2000" dirty="0" err="1" smtClean="0"/>
              <a:t>рН</a:t>
            </a:r>
            <a:r>
              <a:rPr lang="ru-RU" sz="2000" dirty="0" smtClean="0"/>
              <a:t> &gt; 9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129" y="299062"/>
            <a:ext cx="7505700" cy="954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7.4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побутовими</a:t>
            </a:r>
            <a:r>
              <a:rPr lang="ru-RU" dirty="0" smtClean="0"/>
              <a:t> </a:t>
            </a:r>
            <a:r>
              <a:rPr lang="ru-RU" dirty="0" err="1" smtClean="0"/>
              <a:t>стічними</a:t>
            </a:r>
            <a:r>
              <a:rPr lang="ru-RU" dirty="0" smtClean="0"/>
              <a:t> водами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497" y="1282262"/>
            <a:ext cx="8135006" cy="3394841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Особливо </a:t>
            </a:r>
            <a:r>
              <a:rPr lang="ru-RU" sz="2000" dirty="0" err="1" smtClean="0"/>
              <a:t>небезпечним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здоров’я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smtClean="0"/>
              <a:t>вод </a:t>
            </a:r>
            <a:r>
              <a:rPr lang="ru-RU" sz="2000" b="1" i="1" dirty="0" err="1" smtClean="0"/>
              <a:t>побутовими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стоками. </a:t>
            </a:r>
            <a:r>
              <a:rPr lang="ru-RU" sz="2000" i="1" dirty="0" err="1" smtClean="0"/>
              <a:t>Така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забруднена</a:t>
            </a:r>
            <a:r>
              <a:rPr lang="ru-RU" sz="2000" i="1" dirty="0" smtClean="0"/>
              <a:t> вода </a:t>
            </a:r>
            <a:r>
              <a:rPr lang="ru-RU" sz="2000" i="1" dirty="0" err="1" smtClean="0"/>
              <a:t>зовсім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непридатна</a:t>
            </a:r>
            <a:r>
              <a:rPr lang="ru-RU" sz="2000" i="1" dirty="0" smtClean="0"/>
              <a:t> для </a:t>
            </a:r>
            <a:r>
              <a:rPr lang="ru-RU" sz="2000" i="1" dirty="0" err="1" smtClean="0"/>
              <a:t>постачання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населенню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побутовими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стічними</a:t>
            </a:r>
            <a:r>
              <a:rPr lang="ru-RU" sz="2000" dirty="0" smtClean="0"/>
              <a:t> водами </a:t>
            </a:r>
            <a:r>
              <a:rPr lang="ru-RU" sz="2000" dirty="0" err="1" smtClean="0"/>
              <a:t>довгий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вважалося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забруднюючі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водоймища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малостійкими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останніми</a:t>
            </a:r>
            <a:r>
              <a:rPr lang="ru-RU" sz="2000" dirty="0" smtClean="0"/>
              <a:t> роками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синтезовані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стали широко </a:t>
            </a:r>
            <a:r>
              <a:rPr lang="ru-RU" sz="2000" dirty="0" err="1" smtClean="0"/>
              <a:t>застосовуватися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миючі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речовини</a:t>
            </a:r>
            <a:r>
              <a:rPr lang="ru-RU" sz="2000" b="1" i="1" dirty="0" smtClean="0"/>
              <a:t>, </a:t>
            </a:r>
            <a:r>
              <a:rPr lang="ru-RU" sz="2000" i="1" dirty="0" err="1" smtClean="0"/>
              <a:t>які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стійкі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отруйні</a:t>
            </a:r>
            <a:r>
              <a:rPr lang="ru-RU" sz="2000" i="1" dirty="0" smtClean="0"/>
              <a:t> для </a:t>
            </a:r>
            <a:r>
              <a:rPr lang="ru-RU" sz="2000" i="1" dirty="0" err="1" smtClean="0"/>
              <a:t>мешканців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водоймищ</a:t>
            </a:r>
            <a:r>
              <a:rPr lang="ru-RU" sz="2000" i="1" dirty="0" smtClean="0"/>
              <a:t> (у т.ч. </a:t>
            </a:r>
            <a:r>
              <a:rPr lang="ru-RU" sz="2000" i="1" dirty="0" err="1" smtClean="0"/>
              <a:t>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морів</a:t>
            </a:r>
            <a:r>
              <a:rPr lang="ru-RU" sz="2000" i="1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967" y="325821"/>
            <a:ext cx="8271640" cy="4112904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Значним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джерелом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водоймищ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побутові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стічні</a:t>
            </a:r>
            <a:r>
              <a:rPr lang="ru-RU" sz="1800" dirty="0" smtClean="0"/>
              <a:t> </a:t>
            </a:r>
            <a:r>
              <a:rPr lang="ru-RU" sz="1800" dirty="0" smtClean="0"/>
              <a:t>води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собою </a:t>
            </a:r>
            <a:r>
              <a:rPr lang="ru-RU" sz="1800" dirty="0" err="1" smtClean="0"/>
              <a:t>фізіологічні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купання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умивання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прання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білизни</a:t>
            </a:r>
            <a:r>
              <a:rPr lang="ru-RU" sz="1800" dirty="0" smtClean="0"/>
              <a:t>, </a:t>
            </a:r>
            <a:r>
              <a:rPr lang="ru-RU" sz="1800" dirty="0" err="1" smtClean="0"/>
              <a:t>миття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приміщень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папір</a:t>
            </a:r>
            <a:r>
              <a:rPr lang="ru-RU" sz="1800" dirty="0" smtClean="0"/>
              <a:t>, </a:t>
            </a:r>
            <a:r>
              <a:rPr lang="ru-RU" sz="1800" dirty="0" err="1" smtClean="0"/>
              <a:t>обривки</a:t>
            </a:r>
            <a:r>
              <a:rPr lang="ru-RU" sz="1800" dirty="0" smtClean="0"/>
              <a:t> тканин</a:t>
            </a:r>
            <a:r>
              <a:rPr lang="ru-RU" sz="1800" dirty="0" smtClean="0"/>
              <a:t>, </a:t>
            </a:r>
            <a:r>
              <a:rPr lang="ru-RU" sz="1800" dirty="0" err="1" smtClean="0"/>
              <a:t>сміття</a:t>
            </a:r>
            <a:r>
              <a:rPr lang="ru-RU" sz="1800" dirty="0" smtClean="0"/>
              <a:t>. У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стоках 60 % </a:t>
            </a:r>
            <a:r>
              <a:rPr lang="ru-RU" sz="1800" dirty="0" err="1" smtClean="0"/>
              <a:t>складають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Відмінною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рисою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побутових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стічних</a:t>
            </a:r>
            <a:r>
              <a:rPr lang="ru-RU" sz="1800" dirty="0" smtClean="0"/>
              <a:t> вод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бактеріальне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зараження</a:t>
            </a:r>
            <a:r>
              <a:rPr lang="ru-RU" sz="1800" b="1" i="1" dirty="0" smtClean="0"/>
              <a:t>: </a:t>
            </a:r>
            <a:r>
              <a:rPr lang="ru-RU" sz="1800" i="1" dirty="0" smtClean="0"/>
              <a:t>в 1 мм3 води </a:t>
            </a:r>
            <a:r>
              <a:rPr lang="ru-RU" sz="1800" i="1" dirty="0" err="1" smtClean="0"/>
              <a:t>можуть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міститись</a:t>
            </a:r>
            <a:r>
              <a:rPr lang="ru-RU" sz="1800" b="1" i="1" dirty="0" smtClean="0"/>
              <a:t> </a:t>
            </a:r>
            <a:r>
              <a:rPr lang="ru-RU" sz="1800" dirty="0" smtClean="0"/>
              <a:t>десятки </a:t>
            </a:r>
            <a:r>
              <a:rPr lang="ru-RU" sz="1800" dirty="0" err="1" smtClean="0"/>
              <a:t>мільйонів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бактерій</a:t>
            </a:r>
            <a:r>
              <a:rPr lang="ru-RU" sz="1800" dirty="0" smtClean="0"/>
              <a:t>, у тому </a:t>
            </a:r>
            <a:r>
              <a:rPr lang="ru-RU" sz="1800" dirty="0" err="1" smtClean="0"/>
              <a:t>числі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хвороботворні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яйця</a:t>
            </a:r>
            <a:r>
              <a:rPr lang="ru-RU" sz="1800" dirty="0" smtClean="0"/>
              <a:t> </a:t>
            </a:r>
            <a:r>
              <a:rPr lang="ru-RU" sz="1800" dirty="0" err="1" smtClean="0"/>
              <a:t>гельмінтів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Підраховано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на </a:t>
            </a:r>
            <a:r>
              <a:rPr lang="ru-RU" sz="1800" dirty="0" err="1" smtClean="0"/>
              <a:t>нашій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планеті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500 млн. людей </a:t>
            </a:r>
            <a:r>
              <a:rPr lang="ru-RU" sz="1800" dirty="0" err="1" smtClean="0"/>
              <a:t>щорічно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хворіє</a:t>
            </a:r>
            <a:r>
              <a:rPr lang="ru-RU" sz="1800" dirty="0" smtClean="0"/>
              <a:t> </a:t>
            </a:r>
            <a:r>
              <a:rPr lang="ru-RU" sz="1800" dirty="0" smtClean="0"/>
              <a:t>через </a:t>
            </a:r>
            <a:r>
              <a:rPr lang="ru-RU" sz="1800" dirty="0" err="1" smtClean="0"/>
              <a:t>користування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забрудненою</a:t>
            </a:r>
            <a:r>
              <a:rPr lang="ru-RU" sz="1800" dirty="0" smtClean="0"/>
              <a:t> водою,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містить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збудники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різноманітних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інфекційних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захворювань</a:t>
            </a:r>
            <a:r>
              <a:rPr lang="ru-RU" sz="1800" b="1" i="1" dirty="0" smtClean="0"/>
              <a:t> (паратиф, </a:t>
            </a:r>
            <a:r>
              <a:rPr lang="ru-RU" sz="1800" b="1" i="1" dirty="0" err="1" smtClean="0"/>
              <a:t>дизентерія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інфекційний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вірусний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гепа</a:t>
            </a:r>
            <a:r>
              <a:rPr lang="ru-RU" sz="1800" dirty="0" smtClean="0"/>
              <a:t>тит</a:t>
            </a:r>
            <a:r>
              <a:rPr lang="ru-RU" sz="1800" dirty="0" smtClean="0"/>
              <a:t>, </a:t>
            </a:r>
            <a:r>
              <a:rPr lang="ru-RU" sz="1800" dirty="0" err="1" smtClean="0"/>
              <a:t>туляремія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.).</a:t>
            </a:r>
            <a:endParaRPr lang="ru-RU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248" y="294290"/>
            <a:ext cx="8513380" cy="4435365"/>
          </a:xfrm>
        </p:spPr>
        <p:txBody>
          <a:bodyPr>
            <a:normAutofit/>
          </a:bodyPr>
          <a:lstStyle/>
          <a:p>
            <a:r>
              <a:rPr lang="ru-RU" sz="1600" b="1" i="1" dirty="0" err="1" smtClean="0"/>
              <a:t>Зливові</a:t>
            </a:r>
            <a:r>
              <a:rPr lang="ru-RU" sz="1600" b="1" i="1" dirty="0" smtClean="0"/>
              <a:t> стоки </a:t>
            </a:r>
            <a:r>
              <a:rPr lang="ru-RU" sz="1600" i="1" dirty="0" err="1" smtClean="0"/>
              <a:t>змивають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водоймища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забруднення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поверхні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землі</a:t>
            </a:r>
            <a:r>
              <a:rPr lang="ru-RU" sz="1600" i="1" dirty="0" smtClean="0"/>
              <a:t>: </a:t>
            </a:r>
            <a:r>
              <a:rPr lang="ru-RU" sz="1600" i="1" dirty="0" smtClean="0"/>
              <a:t>при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сильних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зливах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затяжних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дощах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побутові</a:t>
            </a:r>
            <a:r>
              <a:rPr lang="ru-RU" sz="1600" dirty="0" smtClean="0"/>
              <a:t> стоки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концентрація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забруднюючих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у них бути </a:t>
            </a:r>
            <a:r>
              <a:rPr lang="ru-RU" sz="1600" dirty="0" err="1" smtClean="0"/>
              <a:t>високою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зазначити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основна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маса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побутових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відходів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піддається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очищенню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знезараженню</a:t>
            </a:r>
            <a:r>
              <a:rPr lang="ru-RU" sz="1600" b="1" dirty="0" smtClean="0"/>
              <a:t> перед </a:t>
            </a:r>
            <a:r>
              <a:rPr lang="ru-RU" sz="1600" b="1" dirty="0" err="1" smtClean="0"/>
              <a:t>скиданням</a:t>
            </a:r>
            <a:r>
              <a:rPr lang="ru-RU" sz="1600" b="1" dirty="0" smtClean="0"/>
              <a:t> у </a:t>
            </a:r>
            <a:r>
              <a:rPr lang="ru-RU" sz="1600" b="1" dirty="0" err="1" smtClean="0"/>
              <a:t>водоймища</a:t>
            </a:r>
            <a:r>
              <a:rPr lang="ru-RU" sz="1600" b="1" dirty="0" smtClean="0"/>
              <a:t>. </a:t>
            </a:r>
            <a:r>
              <a:rPr lang="ru-RU" sz="1600" dirty="0" err="1" smtClean="0"/>
              <a:t>Спочатку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видалення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щільних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зважених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частинок</a:t>
            </a:r>
            <a:r>
              <a:rPr lang="ru-RU" sz="1600" dirty="0" smtClean="0"/>
              <a:t> проводиться </a:t>
            </a:r>
            <a:r>
              <a:rPr lang="ru-RU" sz="1600" b="1" i="1" dirty="0" err="1" smtClean="0"/>
              <a:t>механічне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очищення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стоків</a:t>
            </a:r>
            <a:r>
              <a:rPr lang="ru-RU" sz="1600" b="1" i="1" dirty="0" smtClean="0"/>
              <a:t>, </a:t>
            </a:r>
            <a:r>
              <a:rPr lang="ru-RU" sz="1600" i="1" dirty="0" err="1" smtClean="0"/>
              <a:t>потім</a:t>
            </a:r>
            <a:r>
              <a:rPr lang="ru-RU" sz="1600" i="1" dirty="0" smtClean="0"/>
              <a:t> </a:t>
            </a:r>
            <a:r>
              <a:rPr lang="ru-RU" sz="1600" i="1" dirty="0" smtClean="0"/>
              <a:t>вони </a:t>
            </a:r>
            <a:r>
              <a:rPr lang="ru-RU" sz="1600" dirty="0" err="1" smtClean="0"/>
              <a:t>піддаються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біологічному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очищенню</a:t>
            </a:r>
            <a:r>
              <a:rPr lang="ru-RU" sz="1600" b="1" i="1" dirty="0" smtClean="0"/>
              <a:t> </a:t>
            </a:r>
            <a:r>
              <a:rPr lang="ru-RU" sz="1600" i="1" dirty="0" smtClean="0"/>
              <a:t>шляхом </a:t>
            </a:r>
            <a:r>
              <a:rPr lang="ru-RU" sz="1600" i="1" dirty="0" err="1" smtClean="0"/>
              <a:t>окислення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мікроорганізмами</a:t>
            </a:r>
            <a:r>
              <a:rPr lang="ru-RU" sz="1600" i="1" dirty="0" smtClean="0"/>
              <a:t> в </a:t>
            </a:r>
            <a:r>
              <a:rPr lang="ru-RU" sz="1600" i="1" dirty="0" smtClean="0"/>
              <a:t>по</a:t>
            </a:r>
            <a:r>
              <a:rPr lang="ru-RU" sz="1600" dirty="0" smtClean="0"/>
              <a:t>лях </a:t>
            </a:r>
            <a:r>
              <a:rPr lang="ru-RU" sz="1600" dirty="0" err="1" smtClean="0"/>
              <a:t>фільтрації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в полях </a:t>
            </a:r>
            <a:r>
              <a:rPr lang="ru-RU" sz="1600" dirty="0" err="1" smtClean="0"/>
              <a:t>зрошування</a:t>
            </a:r>
            <a:r>
              <a:rPr lang="ru-RU" sz="1600" dirty="0" smtClean="0"/>
              <a:t>, а </a:t>
            </a:r>
            <a:r>
              <a:rPr lang="ru-RU" sz="1600" dirty="0" err="1" smtClean="0"/>
              <a:t>частіше</a:t>
            </a:r>
            <a:r>
              <a:rPr lang="ru-RU" sz="1600" dirty="0" smtClean="0"/>
              <a:t> в </a:t>
            </a:r>
            <a:r>
              <a:rPr lang="ru-RU" sz="1600" dirty="0" err="1" smtClean="0"/>
              <a:t>спеціальних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пристроях</a:t>
            </a:r>
            <a:r>
              <a:rPr lang="ru-RU" sz="1600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біофільтри</a:t>
            </a:r>
            <a:r>
              <a:rPr lang="ru-RU" sz="1600" dirty="0" smtClean="0"/>
              <a:t>, </a:t>
            </a:r>
            <a:r>
              <a:rPr lang="ru-RU" sz="1600" dirty="0" err="1" smtClean="0"/>
              <a:t>аеротенки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ін</a:t>
            </a:r>
            <a:r>
              <a:rPr lang="ru-RU" sz="1600" dirty="0" smtClean="0"/>
              <a:t>.),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імітують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прискорюють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smtClean="0"/>
              <a:t>природного </a:t>
            </a:r>
            <a:r>
              <a:rPr lang="ru-RU" sz="1600" dirty="0" err="1" smtClean="0"/>
              <a:t>очищення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побутові</a:t>
            </a:r>
            <a:r>
              <a:rPr lang="ru-RU" sz="1600" dirty="0" smtClean="0"/>
              <a:t> стоки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звільнені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яєць</a:t>
            </a:r>
            <a:r>
              <a:rPr lang="ru-RU" sz="1600" dirty="0" smtClean="0"/>
              <a:t> </a:t>
            </a:r>
            <a:r>
              <a:rPr lang="ru-RU" sz="1600" dirty="0" err="1" smtClean="0"/>
              <a:t>гельмінтів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 на полях </a:t>
            </a:r>
            <a:r>
              <a:rPr lang="ru-RU" sz="1600" dirty="0" err="1" smtClean="0"/>
              <a:t>зрошування</a:t>
            </a:r>
            <a:r>
              <a:rPr lang="ru-RU" sz="1600" dirty="0" smtClean="0"/>
              <a:t> (до 98%);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необхідне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додаткове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знезараження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хлором </a:t>
            </a:r>
            <a:r>
              <a:rPr lang="ru-RU" sz="1600" b="1" i="1" dirty="0" err="1" smtClean="0"/>
              <a:t>або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іншими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дезинфікуючими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речовинами</a:t>
            </a:r>
            <a:r>
              <a:rPr lang="ru-RU" sz="1600" b="1" i="1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373" y="262759"/>
            <a:ext cx="8418786" cy="4708634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Отже</a:t>
            </a:r>
            <a:r>
              <a:rPr lang="ru-RU" sz="1600" dirty="0" smtClean="0"/>
              <a:t>, особливо сильно </a:t>
            </a:r>
            <a:r>
              <a:rPr lang="ru-RU" sz="1600" dirty="0" err="1" smtClean="0"/>
              <a:t>забруднюють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поверхневі</a:t>
            </a:r>
            <a:r>
              <a:rPr lang="ru-RU" sz="1600" dirty="0" smtClean="0"/>
              <a:t> води </a:t>
            </a:r>
            <a:r>
              <a:rPr lang="ru-RU" sz="1600" dirty="0" err="1" smtClean="0"/>
              <a:t>промислові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стічні</a:t>
            </a:r>
            <a:r>
              <a:rPr lang="ru-RU" sz="1600" dirty="0" smtClean="0"/>
              <a:t> </a:t>
            </a:r>
            <a:r>
              <a:rPr lang="ru-RU" sz="1600" dirty="0" smtClean="0"/>
              <a:t>води </a:t>
            </a:r>
            <a:r>
              <a:rPr lang="ru-RU" sz="1600" i="1" dirty="0" err="1" smtClean="0"/>
              <a:t>хімічних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нафтопереробних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металургійних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шкіряних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заводів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текстильних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целюлозно-паперових</a:t>
            </a:r>
            <a:r>
              <a:rPr lang="ru-RU" sz="1600" i="1" dirty="0" smtClean="0"/>
              <a:t> фабрик, </a:t>
            </a:r>
            <a:r>
              <a:rPr lang="ru-RU" sz="1600" i="1" dirty="0" err="1" smtClean="0"/>
              <a:t>м’ясокомбінатів</a:t>
            </a:r>
            <a:r>
              <a:rPr lang="ru-RU" sz="1600" i="1" dirty="0" smtClean="0"/>
              <a:t> та </a:t>
            </a:r>
            <a:r>
              <a:rPr lang="ru-RU" sz="1600" i="1" dirty="0" err="1" smtClean="0"/>
              <a:t>інших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підприємств</a:t>
            </a:r>
            <a:r>
              <a:rPr lang="ru-RU" sz="1600" i="1" dirty="0" smtClean="0"/>
              <a:t>.</a:t>
            </a:r>
          </a:p>
          <a:p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види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забруднень</a:t>
            </a:r>
            <a:r>
              <a:rPr lang="ru-RU" sz="1600" b="1" i="1" dirty="0" smtClean="0"/>
              <a:t> </a:t>
            </a:r>
            <a:r>
              <a:rPr lang="ru-RU" sz="1600" i="1" dirty="0" err="1" smtClean="0"/>
              <a:t>можна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розподілити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хімічні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фізичні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біологічні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теплові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виду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стічні</a:t>
            </a:r>
            <a:r>
              <a:rPr lang="ru-RU" sz="1600" dirty="0" smtClean="0"/>
              <a:t> води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шкідливі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сполуки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неорганічної</a:t>
            </a:r>
            <a:r>
              <a:rPr lang="ru-RU" sz="1600" b="1" i="1" dirty="0" smtClean="0"/>
              <a:t> </a:t>
            </a:r>
            <a:r>
              <a:rPr lang="ru-RU" sz="1600" i="1" dirty="0" smtClean="0"/>
              <a:t>(</a:t>
            </a:r>
            <a:r>
              <a:rPr lang="ru-RU" sz="1600" i="1" dirty="0" err="1" smtClean="0"/>
              <a:t>луги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кислоти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мінеральні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солі</a:t>
            </a:r>
            <a:r>
              <a:rPr lang="ru-RU" sz="1600" i="1" dirty="0" smtClean="0"/>
              <a:t>) </a:t>
            </a:r>
            <a:r>
              <a:rPr lang="ru-RU" sz="1600" b="1" i="1" dirty="0" smtClean="0"/>
              <a:t>та </a:t>
            </a:r>
            <a:r>
              <a:rPr lang="ru-RU" sz="1600" b="1" i="1" dirty="0" err="1" smtClean="0"/>
              <a:t>органічної</a:t>
            </a:r>
            <a:r>
              <a:rPr lang="ru-RU" sz="1600" b="1" i="1" dirty="0" smtClean="0"/>
              <a:t> </a:t>
            </a:r>
            <a:r>
              <a:rPr lang="ru-RU" sz="1600" i="1" dirty="0" smtClean="0"/>
              <a:t>(</a:t>
            </a:r>
            <a:r>
              <a:rPr lang="ru-RU" sz="1600" i="1" dirty="0" err="1" smtClean="0"/>
              <a:t>органічні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сполуки</a:t>
            </a:r>
            <a:r>
              <a:rPr lang="ru-RU" sz="1600" i="1" dirty="0" smtClean="0"/>
              <a:t>,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поверхнево-активні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мийні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, </a:t>
            </a:r>
            <a:r>
              <a:rPr lang="ru-RU" sz="1600" dirty="0" err="1" smtClean="0"/>
              <a:t>пестициди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нафтопродукти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 </a:t>
            </a:r>
            <a:r>
              <a:rPr lang="ru-RU" sz="1600" b="1" i="1" dirty="0" err="1" smtClean="0"/>
              <a:t>природи</a:t>
            </a:r>
            <a:r>
              <a:rPr lang="ru-RU" sz="1600" b="1" i="1" dirty="0" smtClean="0"/>
              <a:t>. </a:t>
            </a:r>
            <a:r>
              <a:rPr lang="ru-RU" sz="1600" i="1" dirty="0" err="1" smtClean="0"/>
              <a:t>Більшість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них </a:t>
            </a:r>
            <a:r>
              <a:rPr lang="ru-RU" sz="1600" i="1" dirty="0" err="1" smtClean="0"/>
              <a:t>отруйні</a:t>
            </a:r>
            <a:r>
              <a:rPr lang="ru-RU" sz="1600" i="1" dirty="0" smtClean="0"/>
              <a:t> для </a:t>
            </a:r>
            <a:r>
              <a:rPr lang="ru-RU" sz="1600" i="1" dirty="0" err="1" smtClean="0"/>
              <a:t>біоти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водойм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Ці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сполуки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поглинаються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фі</a:t>
            </a:r>
            <a:r>
              <a:rPr lang="ru-RU" sz="1600" dirty="0" err="1" smtClean="0"/>
              <a:t>топланктоном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живлення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високоорганізованим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організмам</a:t>
            </a:r>
            <a:r>
              <a:rPr lang="ru-RU" sz="1600" dirty="0" smtClean="0"/>
              <a:t>. У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м’ясі</a:t>
            </a:r>
            <a:r>
              <a:rPr lang="ru-RU" sz="1600" dirty="0" smtClean="0"/>
              <a:t> </a:t>
            </a:r>
            <a:r>
              <a:rPr lang="ru-RU" sz="1600" dirty="0" err="1" smtClean="0"/>
              <a:t>хижої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риби</a:t>
            </a:r>
            <a:r>
              <a:rPr lang="ru-RU" sz="1600" dirty="0" smtClean="0"/>
              <a:t> (щука, </a:t>
            </a:r>
            <a:r>
              <a:rPr lang="ru-RU" sz="1600" dirty="0" smtClean="0"/>
              <a:t>судак</a:t>
            </a:r>
            <a:r>
              <a:rPr lang="ru-RU" sz="1600" dirty="0" smtClean="0"/>
              <a:t>, окунь)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в </a:t>
            </a:r>
            <a:r>
              <a:rPr lang="ru-RU" sz="1600" dirty="0" err="1" smtClean="0"/>
              <a:t>тисячі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перевищувати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у </a:t>
            </a:r>
            <a:r>
              <a:rPr lang="ru-RU" sz="1600" dirty="0" err="1" smtClean="0"/>
              <a:t>воді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небезпечно</a:t>
            </a:r>
            <a:r>
              <a:rPr lang="ru-RU" sz="1600" dirty="0" smtClean="0"/>
              <a:t> для </a:t>
            </a:r>
            <a:r>
              <a:rPr lang="ru-RU" sz="1600" dirty="0" smtClean="0"/>
              <a:t>людей, </a:t>
            </a:r>
            <a:r>
              <a:rPr lang="ru-RU" sz="1600" dirty="0" err="1" smtClean="0"/>
              <a:t>птахів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цю</a:t>
            </a:r>
            <a:r>
              <a:rPr lang="ru-RU" sz="1600" dirty="0" smtClean="0"/>
              <a:t> </a:t>
            </a:r>
            <a:r>
              <a:rPr lang="ru-RU" sz="1600" dirty="0" err="1" smtClean="0"/>
              <a:t>рибу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7048" y="273269"/>
            <a:ext cx="8229600" cy="4165456"/>
          </a:xfrm>
        </p:spPr>
        <p:txBody>
          <a:bodyPr>
            <a:noAutofit/>
          </a:bodyPr>
          <a:lstStyle/>
          <a:p>
            <a:r>
              <a:rPr lang="ru-RU" sz="1600" b="1" i="1" dirty="0" err="1" smtClean="0"/>
              <a:t>Біологічне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забруднення</a:t>
            </a:r>
            <a:r>
              <a:rPr lang="ru-RU" sz="1600" b="1" i="1" dirty="0" smtClean="0"/>
              <a:t> води </a:t>
            </a:r>
            <a:r>
              <a:rPr lang="ru-RU" sz="1600" i="1" dirty="0" err="1" smtClean="0"/>
              <a:t>відбувається</a:t>
            </a:r>
            <a:r>
              <a:rPr lang="ru-RU" sz="1600" i="1" dirty="0" smtClean="0"/>
              <a:t> за </a:t>
            </a:r>
            <a:r>
              <a:rPr lang="ru-RU" sz="1600" i="1" dirty="0" err="1" smtClean="0"/>
              <a:t>рахунок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надходження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стіч</a:t>
            </a:r>
            <a:r>
              <a:rPr lang="ru-RU" sz="1600" dirty="0" err="1" smtClean="0"/>
              <a:t>ними</a:t>
            </a:r>
            <a:r>
              <a:rPr lang="ru-RU" sz="1600" dirty="0" smtClean="0"/>
              <a:t> </a:t>
            </a:r>
            <a:r>
              <a:rPr lang="ru-RU" sz="1600" dirty="0" smtClean="0"/>
              <a:t>водами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мікроорганізмів</a:t>
            </a:r>
            <a:r>
              <a:rPr lang="ru-RU" sz="1600" dirty="0" smtClean="0"/>
              <a:t>,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найпростіші</a:t>
            </a:r>
            <a:r>
              <a:rPr lang="ru-RU" sz="1600" dirty="0" smtClean="0"/>
              <a:t>, </a:t>
            </a:r>
            <a:r>
              <a:rPr lang="ru-RU" sz="1600" dirty="0" err="1" smtClean="0"/>
              <a:t>гриби</a:t>
            </a:r>
            <a:r>
              <a:rPr lang="ru-RU" sz="1600" dirty="0" smtClean="0"/>
              <a:t>, черви</a:t>
            </a:r>
            <a:r>
              <a:rPr lang="ru-RU" sz="1600" dirty="0" smtClean="0"/>
              <a:t>, </a:t>
            </a:r>
            <a:r>
              <a:rPr lang="ru-RU" sz="1600" dirty="0" err="1" smtClean="0"/>
              <a:t>бактерії</a:t>
            </a:r>
            <a:r>
              <a:rPr lang="ru-RU" sz="1600" dirty="0" smtClean="0"/>
              <a:t>, </a:t>
            </a:r>
            <a:r>
              <a:rPr lang="ru-RU" sz="1600" dirty="0" err="1" smtClean="0"/>
              <a:t>віруси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.). </a:t>
            </a:r>
            <a:r>
              <a:rPr lang="ru-RU" sz="1600" dirty="0" err="1" smtClean="0"/>
              <a:t>Найбільшими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забрудниками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комунальнопобутові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стічні</a:t>
            </a:r>
            <a:r>
              <a:rPr lang="ru-RU" sz="1600" dirty="0" smtClean="0"/>
              <a:t> води. </a:t>
            </a:r>
            <a:r>
              <a:rPr lang="ru-RU" sz="1600" dirty="0" err="1" smtClean="0"/>
              <a:t>Промисловими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забрудниками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шкірообробної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м’ясокомбінати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цукрові</a:t>
            </a:r>
            <a:r>
              <a:rPr lang="ru-RU" sz="1600" dirty="0" smtClean="0"/>
              <a:t> заводи.</a:t>
            </a:r>
          </a:p>
          <a:p>
            <a:r>
              <a:rPr lang="ru-RU" sz="1600" b="1" i="1" dirty="0" err="1" smtClean="0"/>
              <a:t>Фізичне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забруднення</a:t>
            </a:r>
            <a:r>
              <a:rPr lang="ru-RU" sz="1600" b="1" i="1" dirty="0" smtClean="0"/>
              <a:t> води </a:t>
            </a:r>
            <a:r>
              <a:rPr lang="ru-RU" sz="1600" i="1" dirty="0" err="1" smtClean="0"/>
              <a:t>пов’язане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зміною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її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фізичних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властивостей</a:t>
            </a:r>
            <a:r>
              <a:rPr lang="ru-RU" sz="1600" i="1" dirty="0" smtClean="0"/>
              <a:t>: </a:t>
            </a:r>
            <a:r>
              <a:rPr lang="ru-RU" sz="1600" dirty="0" err="1" smtClean="0"/>
              <a:t>прозорості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вмісту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зависей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нерозчинних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домішок</a:t>
            </a:r>
            <a:r>
              <a:rPr lang="ru-RU" sz="1600" dirty="0" smtClean="0"/>
              <a:t>, </a:t>
            </a:r>
            <a:r>
              <a:rPr lang="ru-RU" sz="1600" dirty="0" err="1" smtClean="0"/>
              <a:t>температури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радіоактивності</a:t>
            </a:r>
            <a:r>
              <a:rPr lang="ru-RU" sz="1600" dirty="0" smtClean="0"/>
              <a:t>.</a:t>
            </a:r>
          </a:p>
          <a:p>
            <a:r>
              <a:rPr lang="ru-RU" sz="1600" b="1" i="1" dirty="0" smtClean="0"/>
              <a:t>Теплове </a:t>
            </a:r>
            <a:r>
              <a:rPr lang="ru-RU" sz="1600" b="1" i="1" dirty="0" err="1" smtClean="0"/>
              <a:t>забруднення</a:t>
            </a:r>
            <a:r>
              <a:rPr lang="ru-RU" sz="1600" b="1" i="1" dirty="0" smtClean="0"/>
              <a:t> </a:t>
            </a:r>
            <a:r>
              <a:rPr lang="ru-RU" sz="1600" i="1" dirty="0" err="1" smtClean="0"/>
              <a:t>спричиняє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спускання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водоймища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теплих</a:t>
            </a:r>
            <a:r>
              <a:rPr lang="ru-RU" sz="1600" i="1" dirty="0" smtClean="0"/>
              <a:t> вод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різ</a:t>
            </a:r>
            <a:r>
              <a:rPr lang="ru-RU" sz="1600" dirty="0" err="1" smtClean="0"/>
              <a:t>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енергетичних</a:t>
            </a:r>
            <a:r>
              <a:rPr lang="ru-RU" sz="1600" dirty="0" smtClean="0"/>
              <a:t> установок. </a:t>
            </a:r>
            <a:r>
              <a:rPr lang="ru-RU" sz="1600" dirty="0" err="1" smtClean="0"/>
              <a:t>Надходження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нагрітих</a:t>
            </a:r>
            <a:r>
              <a:rPr lang="ru-RU" sz="1600" dirty="0" smtClean="0"/>
              <a:t> вод у </a:t>
            </a:r>
            <a:r>
              <a:rPr lang="ru-RU" sz="1600" dirty="0" err="1" smtClean="0"/>
              <a:t>ріки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озера </a:t>
            </a:r>
            <a:r>
              <a:rPr lang="ru-RU" sz="1600" dirty="0" err="1" smtClean="0"/>
              <a:t>істотно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режими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Забруднення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скидання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недостатньо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очищених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стічних</a:t>
            </a:r>
            <a:r>
              <a:rPr lang="ru-RU" sz="1600" dirty="0" smtClean="0"/>
              <a:t> </a:t>
            </a:r>
            <a:r>
              <a:rPr lang="ru-RU" sz="1600" dirty="0" smtClean="0"/>
              <a:t>вод, </a:t>
            </a:r>
            <a:r>
              <a:rPr lang="ru-RU" sz="1600" dirty="0" err="1" smtClean="0"/>
              <a:t>термічні</a:t>
            </a:r>
            <a:r>
              <a:rPr lang="ru-RU" sz="1600" dirty="0" smtClean="0"/>
              <a:t> води, </a:t>
            </a:r>
            <a:r>
              <a:rPr lang="ru-RU" sz="1600" dirty="0" err="1" smtClean="0"/>
              <a:t>змивання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сільськогосподарських</a:t>
            </a:r>
            <a:r>
              <a:rPr lang="ru-RU" sz="1600" dirty="0" smtClean="0"/>
              <a:t> добрив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пестицидів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дощі</a:t>
            </a:r>
            <a:r>
              <a:rPr lang="ru-RU" sz="1600" dirty="0" smtClean="0"/>
              <a:t> стали реальною </a:t>
            </a:r>
            <a:r>
              <a:rPr lang="ru-RU" sz="1600" dirty="0" err="1" smtClean="0"/>
              <a:t>загрозою</a:t>
            </a:r>
            <a:r>
              <a:rPr lang="ru-RU" sz="1600" dirty="0" smtClean="0"/>
              <a:t> </a:t>
            </a:r>
            <a:r>
              <a:rPr lang="ru-RU" sz="1600" dirty="0" err="1" smtClean="0"/>
              <a:t>всій</a:t>
            </a:r>
            <a:r>
              <a:rPr lang="ru-RU" sz="1600" dirty="0" smtClean="0"/>
              <a:t> </a:t>
            </a:r>
            <a:r>
              <a:rPr lang="ru-RU" sz="1600" dirty="0" err="1" smtClean="0"/>
              <a:t>гідрографічній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системі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існуванню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346841" y="346842"/>
            <a:ext cx="7978009" cy="4729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 smtClean="0"/>
              <a:t>7.1 </a:t>
            </a:r>
            <a:r>
              <a:rPr lang="ru-RU" sz="2000" dirty="0" err="1" smtClean="0"/>
              <a:t>Джерела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гідросфери</a:t>
            </a:r>
            <a:endParaRPr sz="2000" dirty="0"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378372" y="1303284"/>
            <a:ext cx="8481849" cy="26416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Вода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найпоширеніших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. Вода </a:t>
            </a:r>
            <a:r>
              <a:rPr lang="ru-RU" sz="1800" dirty="0" err="1" smtClean="0"/>
              <a:t>необхідна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бере</a:t>
            </a:r>
            <a:r>
              <a:rPr lang="ru-RU" sz="1800" dirty="0" smtClean="0"/>
              <a:t> участь у кожному </a:t>
            </a:r>
            <a:r>
              <a:rPr lang="ru-RU" sz="1800" dirty="0" err="1" smtClean="0"/>
              <a:t>процесі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відбувається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рослинах</a:t>
            </a:r>
            <a:r>
              <a:rPr lang="ru-RU" sz="1800" dirty="0" smtClean="0"/>
              <a:t> та в </a:t>
            </a:r>
            <a:r>
              <a:rPr lang="ru-RU" sz="1800" dirty="0" err="1" smtClean="0"/>
              <a:t>живих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організмах</a:t>
            </a:r>
            <a:r>
              <a:rPr lang="ru-RU" sz="1800" dirty="0" smtClean="0"/>
              <a:t>. Вона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потужним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розчинником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живі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функціонування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біологічних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процесів</a:t>
            </a:r>
            <a:r>
              <a:rPr lang="ru-RU" sz="1800" dirty="0" smtClean="0"/>
              <a:t>. </a:t>
            </a:r>
            <a:r>
              <a:rPr lang="ru-RU" sz="1800" dirty="0" err="1" smtClean="0"/>
              <a:t>Загальний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об’єм</a:t>
            </a:r>
            <a:r>
              <a:rPr lang="ru-RU" sz="1800" dirty="0" smtClean="0"/>
              <a:t> води на </a:t>
            </a:r>
            <a:r>
              <a:rPr lang="ru-RU" sz="1800" dirty="0" err="1" smtClean="0"/>
              <a:t>нашій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планеті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оцінюється</a:t>
            </a:r>
            <a:r>
              <a:rPr lang="ru-RU" sz="1800" dirty="0" smtClean="0"/>
              <a:t> у 1385 млн. км3 [3].</a:t>
            </a:r>
          </a:p>
          <a:p>
            <a:r>
              <a:rPr lang="ru-RU" sz="1800" b="1" i="1" dirty="0" err="1" smtClean="0"/>
              <a:t>Усі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водні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ресурси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поділяють</a:t>
            </a:r>
            <a:r>
              <a:rPr lang="ru-RU" sz="1800" b="1" i="1" dirty="0" smtClean="0"/>
              <a:t> на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підземні</a:t>
            </a:r>
            <a:r>
              <a:rPr lang="ru-RU" sz="1800" b="1" i="1" dirty="0" smtClean="0">
                <a:solidFill>
                  <a:srgbClr val="FF0000"/>
                </a:solidFill>
              </a:rPr>
              <a:t>,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поверхневі</a:t>
            </a:r>
            <a:r>
              <a:rPr lang="ru-RU" sz="1800" b="1" i="1" dirty="0" smtClean="0">
                <a:solidFill>
                  <a:srgbClr val="FF0000"/>
                </a:solidFill>
              </a:rPr>
              <a:t> та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атмосферні</a:t>
            </a:r>
            <a:r>
              <a:rPr lang="ru-RU" sz="1800" b="1" i="1" dirty="0" smtClean="0"/>
              <a:t>. </a:t>
            </a:r>
            <a:r>
              <a:rPr lang="ru-RU" sz="1800" dirty="0" smtClean="0"/>
              <a:t>Водою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вкрито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70% </a:t>
            </a:r>
            <a:r>
              <a:rPr lang="ru-RU" sz="1800" dirty="0" err="1" smtClean="0"/>
              <a:t>земної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кулі</a:t>
            </a:r>
            <a:r>
              <a:rPr lang="ru-RU" sz="1800" dirty="0" smtClean="0"/>
              <a:t>. </a:t>
            </a:r>
            <a:r>
              <a:rPr lang="ru-RU" sz="1800" dirty="0" err="1" smtClean="0"/>
              <a:t>Основна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маса</a:t>
            </a:r>
            <a:r>
              <a:rPr lang="ru-RU" sz="1800" dirty="0" smtClean="0"/>
              <a:t> води на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- солона,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4% - </a:t>
            </a:r>
            <a:r>
              <a:rPr lang="ru-RU" sz="1800" dirty="0" err="1" smtClean="0"/>
              <a:t>прісна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них 2% - доступна.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Джерела</a:t>
            </a:r>
            <a:endParaRPr dirty="0"/>
          </a:p>
        </p:txBody>
      </p:sp>
      <p:sp>
        <p:nvSpPr>
          <p:cNvPr id="245" name="Google Shape;245;p34"/>
          <p:cNvSpPr txBox="1">
            <a:spLocks noGrp="1"/>
          </p:cNvSpPr>
          <p:nvPr>
            <p:ph type="body" idx="1"/>
          </p:nvPr>
        </p:nvSpPr>
        <p:spPr>
          <a:xfrm>
            <a:off x="819150" y="1410650"/>
            <a:ext cx="7505700" cy="30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r>
              <a:rPr lang="ru-RU" sz="1400" dirty="0" smtClean="0"/>
              <a:t>1. </a:t>
            </a:r>
            <a:r>
              <a:rPr lang="ru-RU" sz="1400" dirty="0" err="1" smtClean="0"/>
              <a:t>Батлук</a:t>
            </a:r>
            <a:r>
              <a:rPr lang="ru-RU" sz="1400" dirty="0" smtClean="0"/>
              <a:t> В.А. « Основы экологии и охраны окружающей среды. Учебное пособие.»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Афіша</a:t>
            </a:r>
            <a:r>
              <a:rPr lang="ru-RU" sz="1400" dirty="0" smtClean="0"/>
              <a:t>, 2001. – 333 с.</a:t>
            </a:r>
          </a:p>
          <a:p>
            <a:r>
              <a:rPr lang="ru-RU" sz="1400" dirty="0" smtClean="0"/>
              <a:t>2. </a:t>
            </a:r>
            <a:r>
              <a:rPr lang="ru-RU" sz="1400" dirty="0" err="1" smtClean="0"/>
              <a:t>Даценко</a:t>
            </a:r>
            <a:r>
              <a:rPr lang="ru-RU" sz="1400" dirty="0" smtClean="0"/>
              <a:t> І.І. </a:t>
            </a:r>
            <a:r>
              <a:rPr lang="ru-RU" sz="1400" dirty="0" err="1" smtClean="0"/>
              <a:t>Гігієна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</a:t>
            </a:r>
            <a:r>
              <a:rPr lang="ru-RU" sz="1400" dirty="0" err="1" smtClean="0"/>
              <a:t>Навч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.: </a:t>
            </a:r>
            <a:r>
              <a:rPr lang="ru-RU" sz="1400" dirty="0" err="1" smtClean="0"/>
              <a:t>Афіша</a:t>
            </a:r>
            <a:r>
              <a:rPr lang="ru-RU" sz="1400" dirty="0" smtClean="0"/>
              <a:t>, 2000. – 248 с.</a:t>
            </a:r>
          </a:p>
          <a:p>
            <a:r>
              <a:rPr lang="ru-RU" sz="1400" dirty="0" smtClean="0"/>
              <a:t>3. </a:t>
            </a:r>
            <a:r>
              <a:rPr lang="ru-RU" sz="1400" dirty="0" err="1" smtClean="0"/>
              <a:t>Джигирей</a:t>
            </a:r>
            <a:r>
              <a:rPr lang="ru-RU" sz="1400" dirty="0" smtClean="0"/>
              <a:t> В.С.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охорона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навколишнього</a:t>
            </a:r>
            <a:r>
              <a:rPr lang="ru-RU" sz="1400" dirty="0" smtClean="0"/>
              <a:t> природного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: </a:t>
            </a:r>
            <a:r>
              <a:rPr lang="ru-RU" sz="1400" dirty="0" err="1" smtClean="0"/>
              <a:t>Навч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. – К.: </a:t>
            </a:r>
            <a:r>
              <a:rPr lang="ru-RU" sz="1400" dirty="0" err="1" smtClean="0"/>
              <a:t>Т-во</a:t>
            </a:r>
            <a:r>
              <a:rPr lang="ru-RU" sz="1400" dirty="0" smtClean="0"/>
              <a:t> “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”, 2002. – 203 с.</a:t>
            </a:r>
          </a:p>
          <a:p>
            <a:r>
              <a:rPr lang="ru-RU" sz="1400" dirty="0" smtClean="0"/>
              <a:t>4. </a:t>
            </a:r>
            <a:r>
              <a:rPr lang="ru-RU" sz="1400" dirty="0" err="1" smtClean="0"/>
              <a:t>Запольський</a:t>
            </a:r>
            <a:r>
              <a:rPr lang="ru-RU" sz="1400" dirty="0" smtClean="0"/>
              <a:t> А.К., </a:t>
            </a:r>
            <a:r>
              <a:rPr lang="ru-RU" sz="1400" dirty="0" err="1" smtClean="0"/>
              <a:t>Салюк</a:t>
            </a:r>
            <a:r>
              <a:rPr lang="ru-RU" sz="1400" dirty="0" smtClean="0"/>
              <a:t> А.І. </a:t>
            </a:r>
            <a:r>
              <a:rPr lang="ru-RU" sz="1400" dirty="0" err="1" smtClean="0"/>
              <a:t>Основи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екології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 / За ред.  К.М. Ситника. – 3-тє вид., стер. – К.: </a:t>
            </a:r>
            <a:r>
              <a:rPr lang="ru-RU" sz="1400" dirty="0" err="1" smtClean="0"/>
              <a:t>Вища</a:t>
            </a:r>
            <a:r>
              <a:rPr lang="ru-RU" sz="1400" dirty="0" smtClean="0"/>
              <a:t> </a:t>
            </a:r>
            <a:r>
              <a:rPr lang="ru-RU" sz="1400" dirty="0" err="1" smtClean="0"/>
              <a:t>шк</a:t>
            </a:r>
            <a:r>
              <a:rPr lang="ru-RU" sz="1400" dirty="0" smtClean="0"/>
              <a:t>., 2005. – 285 с.</a:t>
            </a:r>
          </a:p>
          <a:p>
            <a:r>
              <a:rPr lang="ru-RU" sz="1400" dirty="0" smtClean="0"/>
              <a:t>5. </a:t>
            </a:r>
            <a:r>
              <a:rPr lang="ru-RU" sz="1400" dirty="0" err="1" smtClean="0"/>
              <a:t>Корабльова</a:t>
            </a:r>
            <a:r>
              <a:rPr lang="ru-RU" sz="1400" dirty="0" smtClean="0"/>
              <a:t> А.І.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Взаємовідносини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. – </a:t>
            </a:r>
            <a:r>
              <a:rPr lang="ru-RU" sz="1400" dirty="0" err="1" smtClean="0"/>
              <a:t>Дніпропетровськ</a:t>
            </a:r>
            <a:r>
              <a:rPr lang="ru-RU" sz="1400" dirty="0" smtClean="0"/>
              <a:t>: Центр </a:t>
            </a:r>
            <a:r>
              <a:rPr lang="ru-RU" sz="1400" dirty="0" err="1" smtClean="0"/>
              <a:t>екологічної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, КОО, 2001. – 291 с.</a:t>
            </a:r>
          </a:p>
          <a:p>
            <a:r>
              <a:rPr lang="ru-RU" sz="1400" dirty="0" smtClean="0"/>
              <a:t>6. </a:t>
            </a:r>
            <a:r>
              <a:rPr lang="ru-RU" sz="1400" dirty="0" err="1" smtClean="0"/>
              <a:t>Промислова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С.О. </a:t>
            </a:r>
            <a:r>
              <a:rPr lang="ru-RU" sz="1400" dirty="0" err="1" smtClean="0"/>
              <a:t>Апостолюк</a:t>
            </a:r>
            <a:r>
              <a:rPr lang="ru-RU" sz="1400" dirty="0" smtClean="0"/>
              <a:t>, В.С. </a:t>
            </a:r>
            <a:r>
              <a:rPr lang="ru-RU" sz="1400" dirty="0" err="1" smtClean="0"/>
              <a:t>Джигирей</a:t>
            </a:r>
            <a:r>
              <a:rPr lang="ru-RU" sz="1400" dirty="0" smtClean="0"/>
              <a:t>, А.С. </a:t>
            </a:r>
            <a:r>
              <a:rPr lang="ru-RU" sz="1400" dirty="0" err="1" smtClean="0"/>
              <a:t>Апостолюк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 – К.: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, 2005. – 474 с.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Сторожук</a:t>
            </a:r>
            <a:r>
              <a:rPr lang="ru-RU" sz="1400" dirty="0" smtClean="0"/>
              <a:t> В.М., </a:t>
            </a:r>
            <a:r>
              <a:rPr lang="ru-RU" sz="1400" dirty="0" err="1" smtClean="0"/>
              <a:t>Батлук</a:t>
            </a:r>
            <a:r>
              <a:rPr lang="ru-RU" sz="1400" dirty="0" smtClean="0"/>
              <a:t> В.А., </a:t>
            </a:r>
            <a:r>
              <a:rPr lang="ru-RU" sz="1400" dirty="0" err="1" smtClean="0"/>
              <a:t>Назарук</a:t>
            </a:r>
            <a:r>
              <a:rPr lang="ru-RU" sz="1400" dirty="0" smtClean="0"/>
              <a:t> М.М. </a:t>
            </a:r>
            <a:r>
              <a:rPr lang="ru-RU" sz="1400" dirty="0" err="1" smtClean="0"/>
              <a:t>Промислова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друкарства</a:t>
            </a:r>
            <a:r>
              <a:rPr lang="ru-RU" sz="1400" dirty="0" smtClean="0"/>
              <a:t>, 2006. – 574 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247" y="546538"/>
            <a:ext cx="8555421" cy="4309241"/>
          </a:xfrm>
        </p:spPr>
        <p:txBody>
          <a:bodyPr>
            <a:normAutofit fontScale="47500" lnSpcReduction="20000"/>
          </a:bodyPr>
          <a:lstStyle/>
          <a:p>
            <a:r>
              <a:rPr lang="ru-RU" sz="2800" dirty="0" err="1" smtClean="0"/>
              <a:t>Зростання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бурхливий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транспорту </a:t>
            </a:r>
            <a:r>
              <a:rPr lang="ru-RU" sz="2800" dirty="0" err="1" smtClean="0"/>
              <a:t>викликає</a:t>
            </a:r>
            <a:r>
              <a:rPr lang="ru-RU" sz="2800" dirty="0" smtClean="0"/>
              <a:t> подальше </a:t>
            </a:r>
            <a:r>
              <a:rPr lang="ru-RU" sz="2800" dirty="0" err="1" smtClean="0"/>
              <a:t>збільшення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водоспоживання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призводить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прогресуючого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забруднення</a:t>
            </a:r>
            <a:r>
              <a:rPr lang="ru-RU" sz="2800" dirty="0" smtClean="0"/>
              <a:t> води, яке </a:t>
            </a:r>
            <a:r>
              <a:rPr lang="ru-RU" sz="2800" dirty="0" err="1" smtClean="0"/>
              <a:t>спостерігається</a:t>
            </a:r>
            <a:r>
              <a:rPr lang="ru-RU" sz="2800" dirty="0" smtClean="0"/>
              <a:t>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в </a:t>
            </a:r>
            <a:r>
              <a:rPr lang="ru-RU" sz="2800" dirty="0" err="1" smtClean="0"/>
              <a:t>річках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озерах,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навіть</a:t>
            </a:r>
            <a:r>
              <a:rPr lang="ru-RU" sz="2800" dirty="0" smtClean="0"/>
              <a:t> у морях </a:t>
            </a:r>
            <a:r>
              <a:rPr lang="ru-RU" sz="2800" dirty="0" err="1" smtClean="0"/>
              <a:t>і</a:t>
            </a:r>
            <a:r>
              <a:rPr lang="ru-RU" sz="2800" dirty="0" smtClean="0"/>
              <a:t> океанах.</a:t>
            </a:r>
          </a:p>
          <a:p>
            <a:endParaRPr lang="ru-RU" sz="2800" dirty="0" smtClean="0"/>
          </a:p>
          <a:p>
            <a:r>
              <a:rPr lang="ru-RU" sz="4400" b="1" i="1" dirty="0" err="1" smtClean="0"/>
              <a:t>Основними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джерелами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забруднення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і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засмічення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водоймищ</a:t>
            </a:r>
            <a:r>
              <a:rPr lang="ru-RU" sz="4400" b="1" i="1" dirty="0" smtClean="0"/>
              <a:t> є:</a:t>
            </a:r>
          </a:p>
          <a:p>
            <a:pPr>
              <a:buNone/>
            </a:pPr>
            <a:r>
              <a:rPr lang="ru-RU" sz="4400" dirty="0" smtClean="0"/>
              <a:t>– </a:t>
            </a:r>
            <a:r>
              <a:rPr lang="ru-RU" sz="4400" dirty="0" err="1" smtClean="0"/>
              <a:t>стічні</a:t>
            </a:r>
            <a:r>
              <a:rPr lang="ru-RU" sz="4400" dirty="0" smtClean="0"/>
              <a:t> води </a:t>
            </a:r>
            <a:r>
              <a:rPr lang="ru-RU" sz="4400" dirty="0" err="1" smtClean="0"/>
              <a:t>промислових</a:t>
            </a:r>
            <a:r>
              <a:rPr lang="ru-RU" sz="4400" dirty="0" smtClean="0"/>
              <a:t> та </a:t>
            </a:r>
            <a:r>
              <a:rPr lang="ru-RU" sz="4400" dirty="0" err="1" smtClean="0"/>
              <a:t>комунальних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підприємств</a:t>
            </a:r>
            <a:r>
              <a:rPr lang="ru-RU" sz="4400" dirty="0" smtClean="0"/>
              <a:t>;</a:t>
            </a:r>
          </a:p>
          <a:p>
            <a:pPr>
              <a:buNone/>
            </a:pPr>
            <a:r>
              <a:rPr lang="ru-RU" sz="4400" dirty="0" smtClean="0"/>
              <a:t>– </a:t>
            </a:r>
            <a:r>
              <a:rPr lang="ru-RU" sz="4400" dirty="0" err="1" smtClean="0"/>
              <a:t>відходи</a:t>
            </a:r>
            <a:r>
              <a:rPr lang="ru-RU" sz="4400" dirty="0" smtClean="0"/>
              <a:t> </a:t>
            </a:r>
            <a:r>
              <a:rPr lang="ru-RU" sz="4400" dirty="0" err="1" smtClean="0"/>
              <a:t>від</a:t>
            </a:r>
            <a:r>
              <a:rPr lang="ru-RU" sz="4400" dirty="0" smtClean="0"/>
              <a:t> </a:t>
            </a:r>
            <a:r>
              <a:rPr lang="ru-RU" sz="4400" dirty="0" err="1" smtClean="0"/>
              <a:t>розробок</a:t>
            </a:r>
            <a:r>
              <a:rPr lang="ru-RU" sz="4400" dirty="0" smtClean="0"/>
              <a:t> </a:t>
            </a:r>
            <a:r>
              <a:rPr lang="ru-RU" sz="4400" dirty="0" err="1" smtClean="0"/>
              <a:t>рудних</a:t>
            </a:r>
            <a:r>
              <a:rPr lang="ru-RU" sz="4400" dirty="0" smtClean="0"/>
              <a:t>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нерудних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копалин</a:t>
            </a:r>
            <a:r>
              <a:rPr lang="ru-RU" sz="4400" dirty="0" smtClean="0"/>
              <a:t>;</a:t>
            </a:r>
          </a:p>
          <a:p>
            <a:pPr>
              <a:buNone/>
            </a:pPr>
            <a:r>
              <a:rPr lang="ru-RU" sz="4400" dirty="0" smtClean="0"/>
              <a:t>– води </a:t>
            </a:r>
            <a:r>
              <a:rPr lang="ru-RU" sz="4400" dirty="0" err="1" smtClean="0"/>
              <a:t>рудників</a:t>
            </a:r>
            <a:r>
              <a:rPr lang="ru-RU" sz="4400" dirty="0" smtClean="0"/>
              <a:t>, шахт, </a:t>
            </a:r>
            <a:r>
              <a:rPr lang="ru-RU" sz="4400" dirty="0" err="1" smtClean="0"/>
              <a:t>нафтопромислів</a:t>
            </a:r>
            <a:r>
              <a:rPr lang="ru-RU" sz="4400" dirty="0" smtClean="0"/>
              <a:t>;</a:t>
            </a:r>
          </a:p>
          <a:p>
            <a:pPr>
              <a:buNone/>
            </a:pPr>
            <a:r>
              <a:rPr lang="ru-RU" sz="4400" dirty="0" smtClean="0"/>
              <a:t>– </a:t>
            </a:r>
            <a:r>
              <a:rPr lang="ru-RU" sz="4400" dirty="0" err="1" smtClean="0"/>
              <a:t>відходи</a:t>
            </a:r>
            <a:r>
              <a:rPr lang="ru-RU" sz="4400" dirty="0" smtClean="0"/>
              <a:t> </a:t>
            </a:r>
            <a:r>
              <a:rPr lang="ru-RU" sz="4400" dirty="0" err="1" smtClean="0"/>
              <a:t>деревини</a:t>
            </a:r>
            <a:r>
              <a:rPr lang="ru-RU" sz="4400" dirty="0" smtClean="0"/>
              <a:t> при </a:t>
            </a:r>
            <a:r>
              <a:rPr lang="ru-RU" sz="4400" dirty="0" err="1" smtClean="0"/>
              <a:t>заготівлі</a:t>
            </a:r>
            <a:r>
              <a:rPr lang="ru-RU" sz="4400" dirty="0" smtClean="0"/>
              <a:t>, </a:t>
            </a:r>
            <a:r>
              <a:rPr lang="ru-RU" sz="4400" dirty="0" err="1" smtClean="0"/>
              <a:t>обробці</a:t>
            </a:r>
            <a:r>
              <a:rPr lang="ru-RU" sz="4400" dirty="0" smtClean="0"/>
              <a:t>, </a:t>
            </a:r>
            <a:r>
              <a:rPr lang="ru-RU" sz="4400" dirty="0" err="1" smtClean="0"/>
              <a:t>сплаві</a:t>
            </a:r>
            <a:r>
              <a:rPr lang="ru-RU" sz="4400" dirty="0" smtClean="0"/>
              <a:t> </a:t>
            </a:r>
            <a:r>
              <a:rPr lang="ru-RU" sz="4400" dirty="0" err="1" smtClean="0"/>
              <a:t>лісових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матеріалів</a:t>
            </a:r>
            <a:r>
              <a:rPr lang="ru-RU" sz="4400" dirty="0" smtClean="0"/>
              <a:t> (кора,</a:t>
            </a:r>
          </a:p>
          <a:p>
            <a:pPr>
              <a:buNone/>
            </a:pPr>
            <a:r>
              <a:rPr lang="ru-RU" sz="4400" dirty="0" smtClean="0"/>
              <a:t>тирса, </a:t>
            </a:r>
            <a:r>
              <a:rPr lang="ru-RU" sz="4400" dirty="0" err="1" smtClean="0"/>
              <a:t>тріска</a:t>
            </a:r>
            <a:r>
              <a:rPr lang="ru-RU" sz="4400" dirty="0" smtClean="0"/>
              <a:t>, </a:t>
            </a:r>
            <a:r>
              <a:rPr lang="ru-RU" sz="4400" dirty="0" err="1" smtClean="0"/>
              <a:t>колоди</a:t>
            </a:r>
            <a:r>
              <a:rPr lang="ru-RU" sz="4400" dirty="0" smtClean="0"/>
              <a:t>, </a:t>
            </a:r>
            <a:r>
              <a:rPr lang="ru-RU" sz="4400" dirty="0" err="1" smtClean="0"/>
              <a:t>хмиз</a:t>
            </a:r>
            <a:r>
              <a:rPr lang="ru-RU" sz="4400" dirty="0" smtClean="0"/>
              <a:t> та </a:t>
            </a:r>
            <a:r>
              <a:rPr lang="ru-RU" sz="4400" dirty="0" err="1" smtClean="0"/>
              <a:t>ін</a:t>
            </a:r>
            <a:r>
              <a:rPr lang="ru-RU" sz="4400" dirty="0" smtClean="0"/>
              <a:t>.);</a:t>
            </a:r>
          </a:p>
          <a:p>
            <a:pPr>
              <a:buNone/>
            </a:pPr>
            <a:r>
              <a:rPr lang="ru-RU" sz="4400" dirty="0" smtClean="0"/>
              <a:t>– </a:t>
            </a:r>
            <a:r>
              <a:rPr lang="ru-RU" sz="4400" dirty="0" err="1" smtClean="0"/>
              <a:t>викиди</a:t>
            </a:r>
            <a:r>
              <a:rPr lang="ru-RU" sz="4400" dirty="0" smtClean="0"/>
              <a:t> водного, </a:t>
            </a:r>
            <a:r>
              <a:rPr lang="ru-RU" sz="4400" dirty="0" err="1" smtClean="0"/>
              <a:t>залізничного</a:t>
            </a:r>
            <a:r>
              <a:rPr lang="ru-RU" sz="4400" dirty="0" smtClean="0"/>
              <a:t> та </a:t>
            </a:r>
            <a:r>
              <a:rPr lang="ru-RU" sz="4400" dirty="0" err="1" smtClean="0"/>
              <a:t>автомобільного</a:t>
            </a:r>
            <a:r>
              <a:rPr lang="ru-RU" sz="4400" dirty="0" smtClean="0"/>
              <a:t> транспорту;</a:t>
            </a:r>
          </a:p>
          <a:p>
            <a:pPr>
              <a:buNone/>
            </a:pPr>
            <a:r>
              <a:rPr lang="ru-RU" sz="4400" dirty="0" smtClean="0"/>
              <a:t>– </a:t>
            </a:r>
            <a:r>
              <a:rPr lang="ru-RU" sz="4400" dirty="0" err="1" smtClean="0"/>
              <a:t>первинна</a:t>
            </a:r>
            <a:r>
              <a:rPr lang="ru-RU" sz="4400" dirty="0" smtClean="0"/>
              <a:t> </a:t>
            </a:r>
            <a:r>
              <a:rPr lang="ru-RU" sz="4400" dirty="0" err="1" smtClean="0"/>
              <a:t>переробка</a:t>
            </a:r>
            <a:r>
              <a:rPr lang="ru-RU" sz="4400" dirty="0" smtClean="0"/>
              <a:t> </a:t>
            </a:r>
            <a:r>
              <a:rPr lang="ru-RU" sz="4400" dirty="0" err="1" smtClean="0"/>
              <a:t>льону</a:t>
            </a:r>
            <a:r>
              <a:rPr lang="ru-RU" sz="4400" dirty="0" smtClean="0"/>
              <a:t>, </a:t>
            </a:r>
            <a:r>
              <a:rPr lang="ru-RU" sz="4400" dirty="0" err="1" smtClean="0"/>
              <a:t>коноплі</a:t>
            </a:r>
            <a:r>
              <a:rPr lang="ru-RU" sz="4400" dirty="0" smtClean="0"/>
              <a:t> та </a:t>
            </a:r>
            <a:r>
              <a:rPr lang="ru-RU" sz="4400" dirty="0" err="1" smtClean="0"/>
              <a:t>інших</a:t>
            </a:r>
            <a:r>
              <a:rPr lang="ru-RU" sz="4400" dirty="0" smtClean="0"/>
              <a:t> </a:t>
            </a:r>
            <a:r>
              <a:rPr lang="ru-RU" sz="4400" dirty="0" err="1" smtClean="0"/>
              <a:t>технічних</a:t>
            </a:r>
            <a:r>
              <a:rPr lang="ru-RU" sz="4400" dirty="0" smtClean="0"/>
              <a:t> культур [3].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19150" y="325821"/>
            <a:ext cx="7505700" cy="411290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Одним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гідросфери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континентальних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океанічних</a:t>
            </a:r>
            <a:r>
              <a:rPr lang="ru-RU" sz="1800" dirty="0" smtClean="0"/>
              <a:t> вод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вуглеводнями</a:t>
            </a:r>
            <a:r>
              <a:rPr lang="ru-RU" sz="1800" b="1" i="1" dirty="0" smtClean="0"/>
              <a:t>. </a:t>
            </a:r>
            <a:r>
              <a:rPr lang="ru-RU" sz="1800" dirty="0" err="1" smtClean="0"/>
              <a:t>Вуглеводневе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в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чинників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пов’язаних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видобутком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,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транспортуванням</a:t>
            </a:r>
            <a:r>
              <a:rPr lang="ru-RU" sz="1800" dirty="0" smtClean="0"/>
              <a:t> танкерами, </a:t>
            </a:r>
            <a:r>
              <a:rPr lang="ru-RU" sz="1800" dirty="0" err="1" smtClean="0"/>
              <a:t>переробкою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нафтопродуктів</a:t>
            </a:r>
            <a:r>
              <a:rPr lang="ru-RU" sz="1800" dirty="0" smtClean="0"/>
              <a:t>. На </a:t>
            </a:r>
            <a:r>
              <a:rPr lang="ru-RU" sz="1800" dirty="0" err="1" smtClean="0"/>
              <a:t>шельфі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видобувається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30 % </a:t>
            </a:r>
            <a:r>
              <a:rPr lang="ru-RU" sz="1800" dirty="0" err="1" smtClean="0"/>
              <a:t>всієї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, </a:t>
            </a:r>
            <a:r>
              <a:rPr lang="ru-RU" sz="1800" dirty="0" err="1" smtClean="0"/>
              <a:t>сотні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мільйонів</a:t>
            </a:r>
            <a:r>
              <a:rPr lang="ru-RU" sz="1800" dirty="0" smtClean="0"/>
              <a:t> тонн </a:t>
            </a:r>
            <a:r>
              <a:rPr lang="ru-RU" sz="1800" dirty="0" err="1" smtClean="0"/>
              <a:t>її</a:t>
            </a:r>
            <a:r>
              <a:rPr lang="ru-RU" sz="1800" dirty="0" smtClean="0"/>
              <a:t> перевозиться </a:t>
            </a:r>
            <a:r>
              <a:rPr lang="ru-RU" sz="1800" dirty="0" err="1" smtClean="0"/>
              <a:t>морськими</a:t>
            </a:r>
            <a:r>
              <a:rPr lang="ru-RU" sz="1800" dirty="0" smtClean="0"/>
              <a:t> шляхами, на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щорічно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втрачається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менше</a:t>
            </a:r>
            <a:r>
              <a:rPr lang="ru-RU" sz="1800" dirty="0" smtClean="0"/>
              <a:t> як 1%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5-10 млн. тонн. </a:t>
            </a:r>
            <a:r>
              <a:rPr lang="ru-RU" sz="1800" dirty="0" err="1" smtClean="0"/>
              <a:t>Особливу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тривогу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випадки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транспортних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аварій</a:t>
            </a:r>
            <a:r>
              <a:rPr lang="ru-RU" sz="1800" dirty="0" smtClean="0"/>
              <a:t> великих </a:t>
            </a:r>
            <a:r>
              <a:rPr lang="ru-RU" sz="1800" dirty="0" err="1" smtClean="0"/>
              <a:t>танкерів</a:t>
            </a:r>
            <a:r>
              <a:rPr lang="ru-RU" sz="1800" dirty="0" smtClean="0"/>
              <a:t>. У 1968 р. </a:t>
            </a:r>
            <a:r>
              <a:rPr lang="ru-RU" sz="1800" dirty="0" err="1" smtClean="0"/>
              <a:t>із</a:t>
            </a:r>
            <a:r>
              <a:rPr lang="ru-RU" sz="1800" dirty="0" smtClean="0"/>
              <a:t> «</a:t>
            </a:r>
            <a:r>
              <a:rPr lang="ru-RU" sz="1800" dirty="0" err="1" smtClean="0"/>
              <a:t>Торріканйону</a:t>
            </a:r>
            <a:r>
              <a:rPr lang="ru-RU" sz="1800" dirty="0" smtClean="0"/>
              <a:t>» в </a:t>
            </a:r>
            <a:r>
              <a:rPr lang="ru-RU" sz="1800" dirty="0" err="1" smtClean="0"/>
              <a:t>Ла-Манші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вилилося</a:t>
            </a:r>
            <a:r>
              <a:rPr lang="ru-RU" sz="1800" dirty="0" smtClean="0"/>
              <a:t> 119 тис. тонн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відомі</a:t>
            </a:r>
            <a:r>
              <a:rPr lang="ru-RU" sz="1800" dirty="0" smtClean="0"/>
              <a:t> </a:t>
            </a:r>
            <a:r>
              <a:rPr lang="ru-RU" sz="1800" dirty="0" err="1" smtClean="0"/>
              <a:t>катастрофи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морських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промислах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поблизу</a:t>
            </a:r>
            <a:r>
              <a:rPr lang="ru-RU" sz="1800" dirty="0" smtClean="0"/>
              <a:t> </a:t>
            </a:r>
            <a:r>
              <a:rPr lang="ru-RU" sz="1800" dirty="0" err="1" smtClean="0"/>
              <a:t>Каліфорнії</a:t>
            </a:r>
            <a:r>
              <a:rPr lang="ru-RU" sz="1800" dirty="0" smtClean="0"/>
              <a:t>, в </a:t>
            </a:r>
            <a:r>
              <a:rPr lang="ru-RU" sz="1800" dirty="0" err="1" smtClean="0"/>
              <a:t>Північному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морі</a:t>
            </a:r>
            <a:r>
              <a:rPr lang="ru-RU" sz="1800" dirty="0" smtClean="0"/>
              <a:t>, </a:t>
            </a:r>
            <a:r>
              <a:rPr lang="ru-RU" sz="1800" dirty="0" err="1" smtClean="0"/>
              <a:t>в</a:t>
            </a:r>
            <a:r>
              <a:rPr lang="ru-RU" sz="1800" dirty="0" smtClean="0"/>
              <a:t> </a:t>
            </a:r>
            <a:r>
              <a:rPr lang="ru-RU" sz="1800" dirty="0" err="1" smtClean="0"/>
              <a:t>Мексиканській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Персидській</a:t>
            </a:r>
            <a:r>
              <a:rPr lang="ru-RU" sz="1800" dirty="0" smtClean="0"/>
              <a:t> затоках [3].</a:t>
            </a:r>
          </a:p>
          <a:p>
            <a:r>
              <a:rPr lang="en-US" sz="1800" b="1" i="1" u="sng" dirty="0" smtClean="0"/>
              <a:t>https://www.youtube.com/watch?v=kyxBIWXOVLM</a:t>
            </a:r>
            <a:endParaRPr lang="ru-RU" sz="1800" b="1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0" y="336330"/>
            <a:ext cx="8324850" cy="44879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err="1" smtClean="0"/>
              <a:t>Забруднення</a:t>
            </a:r>
            <a:r>
              <a:rPr lang="ru-RU" sz="1800" dirty="0" smtClean="0"/>
              <a:t> океану </a:t>
            </a:r>
            <a:r>
              <a:rPr lang="ru-RU" sz="1800" dirty="0" err="1" smtClean="0"/>
              <a:t>вуглеводнями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основною причиною </a:t>
            </a:r>
            <a:r>
              <a:rPr lang="ru-RU" sz="1800" dirty="0" err="1" smtClean="0"/>
              <a:t>масової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загибелі</a:t>
            </a:r>
            <a:r>
              <a:rPr lang="ru-RU" sz="1800" dirty="0" smtClean="0"/>
              <a:t> </a:t>
            </a:r>
            <a:r>
              <a:rPr lang="ru-RU" sz="1800" dirty="0" err="1" smtClean="0"/>
              <a:t>птахів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морських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звірів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особливо </a:t>
            </a:r>
            <a:r>
              <a:rPr lang="ru-RU" sz="1800" dirty="0" err="1" smtClean="0"/>
              <a:t>наочно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виявляється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аваріях</a:t>
            </a:r>
            <a:r>
              <a:rPr lang="ru-RU" sz="1800" dirty="0" smtClean="0"/>
              <a:t> </a:t>
            </a:r>
            <a:r>
              <a:rPr lang="ru-RU" sz="1800" dirty="0" err="1" smtClean="0"/>
              <a:t>танкерів</a:t>
            </a:r>
            <a:r>
              <a:rPr lang="ru-RU" sz="1800" dirty="0" smtClean="0"/>
              <a:t>. </a:t>
            </a:r>
          </a:p>
          <a:p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контактів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різко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планктону </a:t>
            </a:r>
            <a:r>
              <a:rPr lang="ru-RU" sz="1800" dirty="0" err="1" smtClean="0"/>
              <a:t>і</a:t>
            </a:r>
            <a:r>
              <a:rPr lang="ru-RU" sz="1800" dirty="0" smtClean="0"/>
              <a:t> гинуть мальки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риб</a:t>
            </a:r>
            <a:r>
              <a:rPr lang="ru-RU" sz="1800" dirty="0" smtClean="0"/>
              <a:t>, а крупна </a:t>
            </a:r>
            <a:r>
              <a:rPr lang="ru-RU" sz="1800" dirty="0" err="1" smtClean="0"/>
              <a:t>риба</a:t>
            </a:r>
            <a:r>
              <a:rPr lang="ru-RU" sz="1800" dirty="0" smtClean="0"/>
              <a:t> </a:t>
            </a:r>
            <a:r>
              <a:rPr lang="ru-RU" sz="1800" dirty="0" err="1" smtClean="0"/>
              <a:t>із-за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неприємного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присмаку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непридатною</a:t>
            </a:r>
            <a:r>
              <a:rPr lang="ru-RU" sz="1800" dirty="0" smtClean="0"/>
              <a:t> до </a:t>
            </a:r>
            <a:r>
              <a:rPr lang="ru-RU" sz="1800" dirty="0" err="1" smtClean="0"/>
              <a:t>їжі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Нафтова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плівка</a:t>
            </a:r>
            <a:r>
              <a:rPr lang="ru-RU" sz="1800" dirty="0" smtClean="0"/>
              <a:t> </a:t>
            </a:r>
            <a:r>
              <a:rPr lang="ru-RU" sz="1800" dirty="0" err="1" smtClean="0"/>
              <a:t>зустрічається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антарктичних</a:t>
            </a:r>
            <a:r>
              <a:rPr lang="ru-RU" sz="1800" dirty="0" smtClean="0"/>
              <a:t> водах, де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неї</a:t>
            </a:r>
            <a:r>
              <a:rPr lang="ru-RU" sz="1800" dirty="0" smtClean="0"/>
              <a:t> гинуть </a:t>
            </a:r>
            <a:r>
              <a:rPr lang="ru-RU" sz="1800" dirty="0" err="1" smtClean="0"/>
              <a:t>тюлені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пінгвіни</a:t>
            </a:r>
            <a:r>
              <a:rPr lang="ru-RU" sz="1800" dirty="0" smtClean="0"/>
              <a:t>. </a:t>
            </a:r>
            <a:r>
              <a:rPr lang="ru-RU" sz="1800" dirty="0" err="1" smtClean="0"/>
              <a:t>Нафта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пошкодила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європейських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курортів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діє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міжнародна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конвенція</a:t>
            </a:r>
            <a:r>
              <a:rPr lang="ru-RU" sz="1800" dirty="0" smtClean="0"/>
              <a:t> -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запобігання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морських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просторів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нафтою</a:t>
            </a:r>
            <a:r>
              <a:rPr lang="ru-RU" sz="1800" dirty="0" smtClean="0"/>
              <a:t>, яку </a:t>
            </a:r>
            <a:r>
              <a:rPr lang="ru-RU" sz="1800" dirty="0" err="1" smtClean="0"/>
              <a:t>підписали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найбільші</a:t>
            </a:r>
            <a:r>
              <a:rPr lang="ru-RU" sz="1800" dirty="0" smtClean="0"/>
              <a:t> </a:t>
            </a:r>
            <a:r>
              <a:rPr lang="ru-RU" sz="1800" dirty="0" err="1" smtClean="0"/>
              <a:t>морські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.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Згідно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конвенцією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морські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райони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межах 50 миль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берега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забороненими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зонами, де не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дозволяється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вилив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нафти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море [3; 7].</a:t>
            </a:r>
            <a:endParaRPr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351" y="462455"/>
            <a:ext cx="8460827" cy="4372304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Приблизно</a:t>
            </a:r>
            <a:r>
              <a:rPr lang="ru-RU" sz="1800" dirty="0" smtClean="0"/>
              <a:t> 40 %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нафти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потрапила</a:t>
            </a:r>
            <a:r>
              <a:rPr lang="ru-RU" sz="1800" dirty="0" smtClean="0"/>
              <a:t> у </a:t>
            </a:r>
            <a:r>
              <a:rPr lang="ru-RU" sz="1800" dirty="0" err="1" smtClean="0"/>
              <a:t>водоймище</a:t>
            </a:r>
            <a:r>
              <a:rPr lang="ru-RU" sz="1800" dirty="0" smtClean="0"/>
              <a:t>, </a:t>
            </a:r>
            <a:r>
              <a:rPr lang="ru-RU" sz="1800" dirty="0" err="1" smtClean="0"/>
              <a:t>осідає</a:t>
            </a:r>
            <a:r>
              <a:rPr lang="ru-RU" sz="1800" dirty="0" smtClean="0"/>
              <a:t> на дно у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відкладень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причому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нафтопродукти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осіли</a:t>
            </a:r>
            <a:r>
              <a:rPr lang="ru-RU" sz="1800" dirty="0" smtClean="0"/>
              <a:t> на дно, </a:t>
            </a:r>
            <a:r>
              <a:rPr lang="ru-RU" sz="1800" dirty="0" err="1" smtClean="0"/>
              <a:t>окислюються</a:t>
            </a:r>
            <a:r>
              <a:rPr lang="ru-RU" sz="1800" dirty="0" smtClean="0"/>
              <a:t> у 10 </a:t>
            </a:r>
            <a:r>
              <a:rPr lang="ru-RU" sz="1800" dirty="0" err="1" smtClean="0"/>
              <a:t>разів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повільніше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води,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знаходяться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поверхні</a:t>
            </a:r>
            <a:r>
              <a:rPr lang="ru-RU" sz="1800" dirty="0" smtClean="0"/>
              <a:t>. Шар </a:t>
            </a:r>
            <a:r>
              <a:rPr lang="ru-RU" sz="1800" dirty="0" err="1" smtClean="0"/>
              <a:t>нафтопродуктів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воді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певній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товщині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продукт,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вбрався</a:t>
            </a:r>
            <a:r>
              <a:rPr lang="ru-RU" sz="1800" dirty="0" smtClean="0"/>
              <a:t> у берег,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спалахувати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пожежі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небезпечним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забруднювачем</a:t>
            </a:r>
            <a:r>
              <a:rPr lang="ru-RU" sz="1800" dirty="0" smtClean="0"/>
              <a:t> вод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фенол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міститься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стічних</a:t>
            </a:r>
            <a:r>
              <a:rPr lang="ru-RU" sz="1800" dirty="0" smtClean="0"/>
              <a:t> водах </a:t>
            </a:r>
            <a:r>
              <a:rPr lang="ru-RU" sz="1800" dirty="0" err="1" smtClean="0"/>
              <a:t>нафтохімічних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, особливо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в стоках </a:t>
            </a:r>
            <a:r>
              <a:rPr lang="ru-RU" sz="1800" dirty="0" err="1" smtClean="0"/>
              <a:t>коксохімічних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заводів</a:t>
            </a:r>
            <a:r>
              <a:rPr lang="ru-RU" sz="1800" dirty="0" smtClean="0"/>
              <a:t> - 0,4-0,75 г/л, а за </a:t>
            </a:r>
            <a:r>
              <a:rPr lang="ru-RU" sz="1800" dirty="0" err="1" smtClean="0"/>
              <a:t>добу</a:t>
            </a:r>
            <a:r>
              <a:rPr lang="ru-RU" sz="1800" dirty="0" smtClean="0"/>
              <a:t> </a:t>
            </a:r>
            <a:r>
              <a:rPr lang="ru-RU" sz="1800" dirty="0" err="1" smtClean="0"/>
              <a:t>скидається</a:t>
            </a:r>
            <a:r>
              <a:rPr lang="ru-RU" sz="1800" dirty="0" smtClean="0"/>
              <a:t> до 4-10 т фенолу. Вода </a:t>
            </a:r>
            <a:r>
              <a:rPr lang="ru-RU" sz="1800" dirty="0" err="1" smtClean="0"/>
              <a:t>водоймища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набуває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забарвлення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специфічного</a:t>
            </a:r>
            <a:r>
              <a:rPr lang="ru-RU" sz="1800" dirty="0" smtClean="0"/>
              <a:t> запаху </a:t>
            </a:r>
            <a:r>
              <a:rPr lang="ru-RU" sz="1800" dirty="0" err="1" smtClean="0"/>
              <a:t>карболу</a:t>
            </a:r>
            <a:r>
              <a:rPr lang="ru-RU" sz="1800" dirty="0" smtClean="0"/>
              <a:t>, </a:t>
            </a:r>
            <a:r>
              <a:rPr lang="ru-RU" sz="1800" dirty="0" err="1" smtClean="0"/>
              <a:t>покривається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флуоресцентуючою</a:t>
            </a:r>
            <a:r>
              <a:rPr lang="ru-RU" sz="1800" dirty="0" smtClean="0"/>
              <a:t> </a:t>
            </a:r>
            <a:r>
              <a:rPr lang="ru-RU" sz="1800" dirty="0" err="1" smtClean="0"/>
              <a:t>плівкою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заважає</a:t>
            </a:r>
            <a:r>
              <a:rPr lang="ru-RU" sz="1800" dirty="0" smtClean="0"/>
              <a:t> природному </a:t>
            </a:r>
            <a:r>
              <a:rPr lang="ru-RU" sz="1800" dirty="0" err="1" smtClean="0"/>
              <a:t>перебігу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біологічних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водоймищі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самоочищення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водоймищ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фенолу </a:t>
            </a:r>
            <a:r>
              <a:rPr lang="ru-RU" sz="1800" dirty="0" err="1" smtClean="0"/>
              <a:t>протікає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повільно</a:t>
            </a:r>
            <a:r>
              <a:rPr lang="ru-RU" sz="1800" dirty="0" smtClean="0"/>
              <a:t>,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відносяться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течією</a:t>
            </a:r>
            <a:r>
              <a:rPr lang="ru-RU" sz="1800" dirty="0" smtClean="0"/>
              <a:t> </a:t>
            </a:r>
            <a:r>
              <a:rPr lang="ru-RU" sz="1800" dirty="0" err="1" smtClean="0"/>
              <a:t>річки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відстані</a:t>
            </a:r>
            <a:r>
              <a:rPr lang="ru-RU" sz="1800" dirty="0" smtClean="0"/>
              <a:t>, а </a:t>
            </a:r>
            <a:r>
              <a:rPr lang="ru-RU" sz="1800" dirty="0" err="1" smtClean="0"/>
              <a:t>феноли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отрутами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риб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283779" y="315310"/>
            <a:ext cx="8534400" cy="41234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600" dirty="0" err="1" smtClean="0"/>
              <a:t>Велику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небезпеку</a:t>
            </a:r>
            <a:r>
              <a:rPr lang="ru-RU" sz="1600" dirty="0" smtClean="0"/>
              <a:t> становить </a:t>
            </a:r>
            <a:r>
              <a:rPr lang="ru-RU" sz="1600" dirty="0" err="1" smtClean="0"/>
              <a:t>забруднення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Світового</a:t>
            </a:r>
            <a:r>
              <a:rPr lang="ru-RU" sz="1600" dirty="0" smtClean="0"/>
              <a:t> океану </a:t>
            </a:r>
            <a:r>
              <a:rPr lang="ru-RU" sz="1600" b="1" i="1" dirty="0" err="1" smtClean="0"/>
              <a:t>радіоактивними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речовинами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термоядерної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зброї</a:t>
            </a:r>
            <a:r>
              <a:rPr lang="ru-RU" sz="1600" dirty="0" smtClean="0"/>
              <a:t>, </a:t>
            </a:r>
            <a:r>
              <a:rPr lang="ru-RU" sz="1600" dirty="0" err="1" smtClean="0"/>
              <a:t>захоронення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радіоактивних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відходів</a:t>
            </a:r>
            <a:r>
              <a:rPr lang="ru-RU" sz="1600" dirty="0" smtClean="0"/>
              <a:t>,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реакторів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військових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човнах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криголамах</a:t>
            </a:r>
            <a:r>
              <a:rPr lang="ru-RU" sz="1600" dirty="0" smtClean="0"/>
              <a:t>. </a:t>
            </a:r>
            <a:r>
              <a:rPr lang="ru-RU" sz="1600" dirty="0" err="1" smtClean="0"/>
              <a:t>Радіоактивність</a:t>
            </a:r>
            <a:r>
              <a:rPr lang="ru-RU" sz="1600" dirty="0" smtClean="0"/>
              <a:t> планктону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у 1000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вищою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радіоактивність</a:t>
            </a:r>
            <a:r>
              <a:rPr lang="ru-RU" sz="1600" dirty="0" smtClean="0"/>
              <a:t> води, а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риб</a:t>
            </a:r>
            <a:r>
              <a:rPr lang="ru-RU" sz="1600" dirty="0" smtClean="0"/>
              <a:t> - </a:t>
            </a:r>
            <a:r>
              <a:rPr lang="ru-RU" sz="1600" dirty="0" err="1" smtClean="0"/>
              <a:t>вищою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у 50 тис.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у </a:t>
            </a:r>
            <a:r>
              <a:rPr lang="ru-RU" sz="1600" dirty="0" err="1" smtClean="0"/>
              <a:t>ланцюгу</a:t>
            </a:r>
            <a:r>
              <a:rPr lang="ru-RU" sz="1600" dirty="0" smtClean="0"/>
              <a:t> </a:t>
            </a:r>
            <a:r>
              <a:rPr lang="ru-RU" sz="1600" dirty="0" err="1" smtClean="0"/>
              <a:t>живлення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Щороку</a:t>
            </a:r>
            <a:r>
              <a:rPr lang="ru-RU" sz="1600" dirty="0" smtClean="0"/>
              <a:t> у </a:t>
            </a:r>
            <a:r>
              <a:rPr lang="ru-RU" sz="1600" dirty="0" err="1" smtClean="0"/>
              <a:t>Світовий</a:t>
            </a:r>
            <a:r>
              <a:rPr lang="ru-RU" sz="1600" dirty="0" smtClean="0"/>
              <a:t> океан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потрапляє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4 млн. тонн </a:t>
            </a:r>
            <a:r>
              <a:rPr lang="ru-RU" sz="1600" b="1" i="1" dirty="0" err="1" smtClean="0"/>
              <a:t>летких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органічних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сполук</a:t>
            </a:r>
            <a:r>
              <a:rPr lang="ru-RU" sz="1600" b="1" i="1" dirty="0" smtClean="0"/>
              <a:t> (</a:t>
            </a:r>
            <a:r>
              <a:rPr lang="ru-RU" sz="1600" b="1" i="1" dirty="0" err="1" smtClean="0"/>
              <a:t>дихлоретан</a:t>
            </a:r>
            <a:r>
              <a:rPr lang="ru-RU" sz="1600" b="1" i="1" dirty="0" smtClean="0"/>
              <a:t>, фреон та </a:t>
            </a:r>
            <a:r>
              <a:rPr lang="ru-RU" sz="1600" b="1" i="1" dirty="0" err="1" smtClean="0"/>
              <a:t>ін</a:t>
            </a:r>
            <a:r>
              <a:rPr lang="ru-RU" sz="1600" b="1" i="1" dirty="0" smtClean="0"/>
              <a:t>.), </a:t>
            </a:r>
            <a:r>
              <a:rPr lang="ru-RU" sz="1600" b="1" i="1" dirty="0" err="1" smtClean="0"/>
              <a:t>близько</a:t>
            </a:r>
            <a:r>
              <a:rPr lang="ru-RU" sz="1600" b="1" i="1" dirty="0" smtClean="0"/>
              <a:t> 120 тис. тонн </a:t>
            </a:r>
            <a:r>
              <a:rPr lang="ru-RU" sz="1600" b="1" i="1" dirty="0" err="1" smtClean="0"/>
              <a:t>хлорованих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вуглеводнів</a:t>
            </a:r>
            <a:r>
              <a:rPr lang="ru-RU" sz="1600" b="1" i="1" dirty="0" smtClean="0"/>
              <a:t> (ДДТ, </a:t>
            </a:r>
            <a:r>
              <a:rPr lang="ru-RU" sz="1600" b="1" i="1" dirty="0" err="1" smtClean="0"/>
              <a:t>альдрин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бензилгексахлорид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поліхлоровані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біфеніли</a:t>
            </a:r>
            <a:r>
              <a:rPr lang="ru-RU" sz="1600" b="1" i="1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.),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300 тис. тонн </a:t>
            </a:r>
            <a:r>
              <a:rPr lang="ru-RU" sz="1600" b="1" i="1" dirty="0" err="1" smtClean="0"/>
              <a:t>свинцю</a:t>
            </a:r>
            <a:r>
              <a:rPr lang="ru-RU" sz="1600" b="1" i="1" dirty="0" smtClean="0"/>
              <a:t>, </a:t>
            </a:r>
            <a:r>
              <a:rPr lang="ru-RU" sz="1600" i="1" dirty="0" err="1" smtClean="0"/>
              <a:t>понад</a:t>
            </a:r>
            <a:r>
              <a:rPr lang="ru-RU" sz="1600" i="1" dirty="0" smtClean="0"/>
              <a:t> 5 тис. тонн </a:t>
            </a:r>
            <a:r>
              <a:rPr lang="ru-RU" sz="1600" b="1" i="1" dirty="0" err="1" smtClean="0"/>
              <a:t>ртуті</a:t>
            </a:r>
            <a:r>
              <a:rPr lang="ru-RU" sz="1600" b="1" i="1" dirty="0" smtClean="0"/>
              <a:t>, </a:t>
            </a:r>
            <a:r>
              <a:rPr lang="ru-RU" sz="1600" i="1" dirty="0" err="1" smtClean="0"/>
              <a:t>понад</a:t>
            </a:r>
            <a:r>
              <a:rPr lang="ru-RU" sz="1600" i="1" dirty="0" smtClean="0"/>
              <a:t> 10 тис. тонн </a:t>
            </a:r>
            <a:r>
              <a:rPr lang="ru-RU" sz="1600" b="1" i="1" dirty="0" err="1" smtClean="0"/>
              <a:t>кадмію</a:t>
            </a:r>
            <a:r>
              <a:rPr lang="ru-RU" sz="1600" b="1" i="1" dirty="0" smtClean="0"/>
              <a:t>. </a:t>
            </a:r>
            <a:r>
              <a:rPr lang="ru-RU" sz="1600" i="1" dirty="0" err="1" smtClean="0"/>
              <a:t>Крім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повітряного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перенесення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забруднення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внаслідок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судноплавства</a:t>
            </a:r>
            <a:r>
              <a:rPr lang="ru-RU" sz="1600" i="1" dirty="0" smtClean="0"/>
              <a:t> та </a:t>
            </a:r>
            <a:r>
              <a:rPr lang="ru-RU" sz="1600" dirty="0" err="1" smtClean="0"/>
              <a:t>робіт</a:t>
            </a:r>
            <a:r>
              <a:rPr lang="ru-RU" sz="1600" dirty="0" smtClean="0"/>
              <a:t> на </a:t>
            </a:r>
            <a:r>
              <a:rPr lang="ru-RU" sz="1600" dirty="0" err="1" smtClean="0"/>
              <a:t>шельфі</a:t>
            </a:r>
            <a:r>
              <a:rPr lang="ru-RU" sz="1600" dirty="0" smtClean="0"/>
              <a:t>, велика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забруднюючих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виноситься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річковим</a:t>
            </a:r>
            <a:r>
              <a:rPr lang="ru-RU" sz="1600" dirty="0" smtClean="0"/>
              <a:t> стоком, </a:t>
            </a:r>
            <a:r>
              <a:rPr lang="ru-RU" sz="1600" dirty="0" err="1" smtClean="0"/>
              <a:t>куди</a:t>
            </a:r>
            <a:r>
              <a:rPr lang="ru-RU" sz="1600" dirty="0" smtClean="0"/>
              <a:t> </a:t>
            </a:r>
            <a:r>
              <a:rPr lang="ru-RU" sz="1600" dirty="0" err="1" smtClean="0"/>
              <a:t>скидається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</a:t>
            </a:r>
            <a:r>
              <a:rPr lang="ru-RU" sz="1600" i="1" dirty="0" smtClean="0"/>
              <a:t>600 млрд. тонн </a:t>
            </a:r>
            <a:r>
              <a:rPr lang="ru-RU" sz="1600" i="1" dirty="0" err="1" smtClean="0"/>
              <a:t>промислових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побутових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стоків</a:t>
            </a:r>
            <a:r>
              <a:rPr lang="ru-RU" sz="1600" i="1" dirty="0" smtClean="0"/>
              <a:t>. </a:t>
            </a:r>
            <a:r>
              <a:rPr lang="ru-RU" sz="1600" dirty="0" smtClean="0"/>
              <a:t>За </a:t>
            </a:r>
            <a:r>
              <a:rPr lang="ru-RU" sz="1600" dirty="0" err="1" smtClean="0"/>
              <a:t>деякими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промислові</a:t>
            </a:r>
            <a:r>
              <a:rPr lang="ru-RU" sz="1600" dirty="0" smtClean="0"/>
              <a:t> стоки </a:t>
            </a:r>
            <a:r>
              <a:rPr lang="ru-RU" sz="1600" dirty="0" err="1" smtClean="0"/>
              <a:t>додають</a:t>
            </a:r>
            <a:r>
              <a:rPr lang="ru-RU" sz="1600" dirty="0" smtClean="0"/>
              <a:t> до природного </a:t>
            </a:r>
            <a:r>
              <a:rPr lang="ru-RU" sz="1600" dirty="0" err="1" smtClean="0"/>
              <a:t>виносу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річок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подвоєну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ртуті</a:t>
            </a:r>
            <a:r>
              <a:rPr lang="ru-RU" sz="1600" dirty="0" smtClean="0"/>
              <a:t>, у 12-13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більшу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свинцю</a:t>
            </a:r>
            <a:r>
              <a:rPr lang="ru-RU" sz="1600" dirty="0" smtClean="0"/>
              <a:t>, </a:t>
            </a:r>
            <a:r>
              <a:rPr lang="ru-RU" sz="1600" dirty="0" err="1" smtClean="0"/>
              <a:t>міді</a:t>
            </a:r>
            <a:r>
              <a:rPr lang="ru-RU" sz="1600" dirty="0" smtClean="0"/>
              <a:t>, цинку, у 30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більшу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сурми</a:t>
            </a:r>
            <a:r>
              <a:rPr lang="ru-RU" sz="1600" dirty="0" smtClean="0"/>
              <a:t>. За </a:t>
            </a:r>
            <a:r>
              <a:rPr lang="ru-RU" sz="1600" dirty="0" err="1" smtClean="0"/>
              <a:t>даними</a:t>
            </a:r>
            <a:r>
              <a:rPr lang="ru-RU" sz="1600" dirty="0" smtClean="0"/>
              <a:t> ЮНЕСКО, </a:t>
            </a:r>
            <a:r>
              <a:rPr lang="ru-RU" sz="1600" dirty="0" err="1" smtClean="0"/>
              <a:t>щороку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водами </a:t>
            </a:r>
            <a:r>
              <a:rPr lang="ru-RU" sz="1600" dirty="0" err="1" smtClean="0"/>
              <a:t>річок</a:t>
            </a:r>
            <a:r>
              <a:rPr lang="ru-RU" sz="1600" dirty="0" smtClean="0"/>
              <a:t> у море </a:t>
            </a:r>
            <a:r>
              <a:rPr lang="ru-RU" sz="1600" dirty="0" err="1" smtClean="0"/>
              <a:t>потрапляє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320 млн. тонн </a:t>
            </a:r>
            <a:r>
              <a:rPr lang="ru-RU" sz="1600" dirty="0" err="1" smtClean="0"/>
              <a:t>заліза</a:t>
            </a:r>
            <a:r>
              <a:rPr lang="ru-RU" sz="1600" dirty="0" smtClean="0"/>
              <a:t>, 6,5 млн. тонн </a:t>
            </a:r>
            <a:r>
              <a:rPr lang="ru-RU" sz="1600" b="1" i="1" dirty="0" smtClean="0"/>
              <a:t>фосфору.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9150" y="451944"/>
            <a:ext cx="7505700" cy="4246179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Особливим</a:t>
            </a:r>
            <a:r>
              <a:rPr lang="ru-RU" sz="2000" dirty="0" smtClean="0"/>
              <a:t> видом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гідросфери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теплове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забруднення</a:t>
            </a:r>
            <a:r>
              <a:rPr lang="ru-RU" sz="2000" b="1" i="1" dirty="0" smtClean="0"/>
              <a:t>, </a:t>
            </a:r>
            <a:r>
              <a:rPr lang="ru-RU" sz="2000" i="1" dirty="0" smtClean="0"/>
              <a:t>яке</a:t>
            </a:r>
            <a:r>
              <a:rPr lang="ru-RU" sz="2000" b="1" i="1" dirty="0" smtClean="0"/>
              <a:t> </a:t>
            </a:r>
            <a:r>
              <a:rPr lang="ru-RU" sz="2000" dirty="0" err="1" smtClean="0"/>
              <a:t>спричинене</a:t>
            </a:r>
            <a:r>
              <a:rPr lang="ru-RU" sz="2000" dirty="0" smtClean="0"/>
              <a:t> спуском у </a:t>
            </a:r>
            <a:r>
              <a:rPr lang="ru-RU" sz="2000" dirty="0" err="1" smtClean="0"/>
              <a:t>водойми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теплих</a:t>
            </a:r>
            <a:r>
              <a:rPr lang="ru-RU" sz="2000" dirty="0" smtClean="0"/>
              <a:t> вод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енергетичних</a:t>
            </a:r>
            <a:r>
              <a:rPr lang="ru-RU" sz="2000" dirty="0" smtClean="0"/>
              <a:t> установок. </a:t>
            </a:r>
            <a:r>
              <a:rPr lang="ru-RU" sz="2000" dirty="0" err="1" smtClean="0"/>
              <a:t>Величезна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тепла,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нагрітими</a:t>
            </a:r>
            <a:r>
              <a:rPr lang="ru-RU" sz="2000" dirty="0" smtClean="0"/>
              <a:t> водами в </a:t>
            </a:r>
            <a:r>
              <a:rPr lang="ru-RU" sz="2000" dirty="0" err="1" smtClean="0"/>
              <a:t>річки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озера, </a:t>
            </a:r>
            <a:r>
              <a:rPr lang="ru-RU" sz="2000" dirty="0" err="1" smtClean="0"/>
              <a:t>істотно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змінює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біологічний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режими</a:t>
            </a:r>
            <a:r>
              <a:rPr lang="ru-RU" sz="2000" dirty="0" smtClean="0"/>
              <a:t>.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теплових</a:t>
            </a:r>
            <a:r>
              <a:rPr lang="ru-RU" sz="2000" dirty="0" smtClean="0"/>
              <a:t>  </a:t>
            </a:r>
            <a:r>
              <a:rPr lang="ru-RU" sz="2000" dirty="0" err="1" smtClean="0"/>
              <a:t>забруднювачів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гідросфери</a:t>
            </a:r>
            <a:r>
              <a:rPr lang="ru-RU" sz="2000" dirty="0" smtClean="0"/>
              <a:t> перше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посідають</a:t>
            </a:r>
            <a:r>
              <a:rPr lang="ru-RU" sz="2000" dirty="0" smtClean="0"/>
              <a:t> АЕС.</a:t>
            </a:r>
            <a:endParaRPr lang="ru-RU" sz="14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3723</Words>
  <Application>Microsoft Office PowerPoint</Application>
  <PresentationFormat>Экран (16:9)</PresentationFormat>
  <Paragraphs>115</Paragraphs>
  <Slides>30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Nunito</vt:lpstr>
      <vt:lpstr>Times New Roman</vt:lpstr>
      <vt:lpstr>Calibri</vt:lpstr>
      <vt:lpstr>Shift</vt:lpstr>
      <vt:lpstr>Промислова екологія</vt:lpstr>
      <vt:lpstr>План</vt:lpstr>
      <vt:lpstr>7.1 Джерела забруднення гідросфери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7.2 Забруднення природних вод України</vt:lpstr>
      <vt:lpstr>Слайд 14</vt:lpstr>
      <vt:lpstr>Слайд 15</vt:lpstr>
      <vt:lpstr>Слайд 16</vt:lpstr>
      <vt:lpstr>Слайд 17</vt:lpstr>
      <vt:lpstr>Слайд 18</vt:lpstr>
      <vt:lpstr>7.3 Основні види стічних вод</vt:lpstr>
      <vt:lpstr>Слайд 20</vt:lpstr>
      <vt:lpstr>Слайд 21</vt:lpstr>
      <vt:lpstr>Слайд 22</vt:lpstr>
      <vt:lpstr>Слайд 23</vt:lpstr>
      <vt:lpstr>Слайд 24</vt:lpstr>
      <vt:lpstr>7.4 Особливості забруднення побутовими стічними водами</vt:lpstr>
      <vt:lpstr>Слайд 26</vt:lpstr>
      <vt:lpstr>Слайд 27</vt:lpstr>
      <vt:lpstr>Слайд 28</vt:lpstr>
      <vt:lpstr>Слайд 29</vt:lpstr>
      <vt:lpstr>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Промислова екологія</dc:title>
  <cp:lastModifiedBy>Пользователь Windows</cp:lastModifiedBy>
  <cp:revision>85</cp:revision>
  <dcterms:modified xsi:type="dcterms:W3CDTF">2021-09-19T13:38:40Z</dcterms:modified>
</cp:coreProperties>
</file>