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2"/>
  </p:notesMasterIdLst>
  <p:sldIdLst>
    <p:sldId id="256" r:id="rId2"/>
    <p:sldId id="257" r:id="rId3"/>
    <p:sldId id="258" r:id="rId4"/>
    <p:sldId id="286" r:id="rId5"/>
    <p:sldId id="297" r:id="rId6"/>
    <p:sldId id="259" r:id="rId7"/>
    <p:sldId id="298" r:id="rId8"/>
    <p:sldId id="260" r:id="rId9"/>
    <p:sldId id="279" r:id="rId10"/>
    <p:sldId id="280" r:id="rId11"/>
    <p:sldId id="299" r:id="rId12"/>
    <p:sldId id="285" r:id="rId13"/>
    <p:sldId id="305" r:id="rId14"/>
    <p:sldId id="262" r:id="rId15"/>
    <p:sldId id="263" r:id="rId16"/>
    <p:sldId id="300" r:id="rId17"/>
    <p:sldId id="301" r:id="rId18"/>
    <p:sldId id="302" r:id="rId19"/>
    <p:sldId id="281" r:id="rId20"/>
    <p:sldId id="303" r:id="rId21"/>
    <p:sldId id="278" r:id="rId22"/>
    <p:sldId id="265" r:id="rId23"/>
    <p:sldId id="304" r:id="rId24"/>
    <p:sldId id="306" r:id="rId25"/>
    <p:sldId id="307" r:id="rId26"/>
    <p:sldId id="308" r:id="rId27"/>
    <p:sldId id="309" r:id="rId28"/>
    <p:sldId id="310" r:id="rId29"/>
    <p:sldId id="311" r:id="rId30"/>
    <p:sldId id="277" r:id="rId31"/>
  </p:sldIdLst>
  <p:sldSz cx="9144000" cy="5143500" type="screen16x9"/>
  <p:notesSz cx="6858000" cy="9144000"/>
  <p:embeddedFontLst>
    <p:embeddedFont>
      <p:font typeface="Nunito" charset="-52"/>
      <p:regular r:id="rId33"/>
      <p:bold r:id="rId34"/>
      <p:italic r:id="rId35"/>
      <p:boldItalic r:id="rId36"/>
    </p:embeddedFont>
    <p:embeddedFont>
      <p:font typeface="Calibri" pitchFamily="34" charset="0"/>
      <p:regular r:id="rId37"/>
      <p:bold r:id="rId38"/>
      <p:italic r:id="rId39"/>
      <p:boldItalic r:id="rId4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786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2.fntdata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1.fntdata"/><Relationship Id="rId38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font" Target="fonts/font5.fntdata"/><Relationship Id="rId40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3.fntdata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ec862e174a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ec862e174a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ec862e174a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ec862e174a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ec862e174a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ec862e174a_0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ec862e174a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ec862e174a_0_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ec862e174a_0_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ec862e174a_0_1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ec862e174a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ec862e174a_0_1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ec862e174a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ec862e174a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ec862e174a_0_2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ec862e174a_0_2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11"/>
          <p:cNvSpPr txBox="1">
            <a:spLocks noGrp="1"/>
          </p:cNvSpPr>
          <p:nvPr>
            <p:ph type="title" hasCustomPrompt="1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>
            <a:spLocks noGrp="1"/>
          </p:cNvSpPr>
          <p:nvPr>
            <p:ph type="body" idx="1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1" name="Google Shape;121;p1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47;p3"/>
          <p:cNvSpPr txBox="1">
            <a:spLocks noGrp="1"/>
          </p:cNvSpPr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4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dk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2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3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body" idx="1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6" name="Google Shape;76;p7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" name="Google Shape;93;p8"/>
          <p:cNvSpPr txBox="1">
            <a:spLocks noGrp="1"/>
          </p:cNvSpPr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94" name="Google Shape;94;p8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subTitle" idx="1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9"/>
          <p:cNvSpPr txBox="1">
            <a:spLocks noGrp="1"/>
          </p:cNvSpPr>
          <p:nvPr>
            <p:ph type="body" idx="2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02" name="Google Shape;102;p9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accen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8" name="Google Shape;108;p10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hift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>
            <a:spLocks noGrp="1"/>
          </p:cNvSpPr>
          <p:nvPr>
            <p:ph type="ctrTitle"/>
          </p:nvPr>
        </p:nvSpPr>
        <p:spPr>
          <a:xfrm>
            <a:off x="1891350" y="847622"/>
            <a:ext cx="5361300" cy="2032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4800" b="1"/>
              <a:t>Промислова екологія</a:t>
            </a:r>
            <a:endParaRPr sz="4800" b="1"/>
          </a:p>
        </p:txBody>
      </p:sp>
      <p:sp>
        <p:nvSpPr>
          <p:cNvPr id="129" name="Google Shape;129;p13"/>
          <p:cNvSpPr txBox="1">
            <a:spLocks noGrp="1"/>
          </p:cNvSpPr>
          <p:nvPr>
            <p:ph type="subTitle" idx="1"/>
          </p:nvPr>
        </p:nvSpPr>
        <p:spPr>
          <a:xfrm>
            <a:off x="1912371" y="2368706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44500" algn="ctr" rtl="0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endParaRPr sz="158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lnSpc>
                <a:spcPct val="80000"/>
              </a:lnSpc>
              <a:buSzPts val="770"/>
            </a:pPr>
            <a:r>
              <a:rPr lang="ru" sz="2520" dirty="0"/>
              <a:t>Лекція № </a:t>
            </a:r>
            <a:r>
              <a:rPr lang="ru-RU" sz="2520" dirty="0" smtClean="0"/>
              <a:t>7</a:t>
            </a:r>
            <a:endParaRPr lang="ru" sz="2520" dirty="0" smtClean="0"/>
          </a:p>
          <a:p>
            <a:pPr marL="0" lvl="0" indent="0">
              <a:lnSpc>
                <a:spcPct val="80000"/>
              </a:lnSpc>
              <a:buSzPts val="770"/>
            </a:pPr>
            <a:r>
              <a:rPr lang="ru-RU" sz="2800" b="1" dirty="0" err="1" smtClean="0"/>
              <a:t>Основні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джерела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забруднення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водоймищ</a:t>
            </a:r>
            <a:endParaRPr sz="252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4289" y="260697"/>
            <a:ext cx="831368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i="1" dirty="0" err="1" smtClean="0"/>
              <a:t>Сільське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господарство</a:t>
            </a:r>
            <a:r>
              <a:rPr lang="ru-RU" sz="1800" b="1" i="1" dirty="0" smtClean="0"/>
              <a:t> - </a:t>
            </a:r>
            <a:r>
              <a:rPr lang="ru-RU" sz="1800" i="1" dirty="0" smtClean="0"/>
              <a:t>один </a:t>
            </a:r>
            <a:r>
              <a:rPr lang="ru-RU" sz="1800" i="1" dirty="0" err="1" smtClean="0"/>
              <a:t>з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найбільших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споживачів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і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одночасно</a:t>
            </a:r>
            <a:r>
              <a:rPr lang="ru-RU" sz="1800" i="1" dirty="0" smtClean="0"/>
              <a:t>, </a:t>
            </a:r>
            <a:r>
              <a:rPr lang="ru-RU" sz="1800" dirty="0" err="1" smtClean="0"/>
              <a:t>забруднювачів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природних</a:t>
            </a:r>
            <a:r>
              <a:rPr lang="ru-RU" sz="1800" dirty="0" smtClean="0"/>
              <a:t> вод </a:t>
            </a:r>
            <a:r>
              <a:rPr lang="ru-RU" sz="1800" dirty="0" err="1" smtClean="0"/>
              <a:t>внаслідок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міндобрив</a:t>
            </a:r>
            <a:r>
              <a:rPr lang="ru-RU" sz="1800" dirty="0" smtClean="0"/>
              <a:t>, </a:t>
            </a:r>
            <a:r>
              <a:rPr lang="ru-RU" sz="1800" dirty="0" err="1" smtClean="0"/>
              <a:t>пестицидів</a:t>
            </a:r>
            <a:r>
              <a:rPr lang="ru-RU" sz="1800" dirty="0" smtClean="0"/>
              <a:t> та </a:t>
            </a:r>
            <a:r>
              <a:rPr lang="ru-RU" sz="1800" dirty="0" err="1" smtClean="0"/>
              <a:t>інших</a:t>
            </a:r>
            <a:r>
              <a:rPr lang="ru-RU" sz="1800" dirty="0" smtClean="0"/>
              <a:t> </a:t>
            </a:r>
            <a:r>
              <a:rPr lang="ru-RU" sz="1800" dirty="0" err="1" smtClean="0"/>
              <a:t>хімікатів</a:t>
            </a:r>
            <a:r>
              <a:rPr lang="ru-RU" sz="1800" dirty="0" smtClean="0"/>
              <a:t>, </a:t>
            </a:r>
            <a:r>
              <a:rPr lang="ru-RU" sz="1800" dirty="0" err="1" smtClean="0"/>
              <a:t>функціонування</a:t>
            </a:r>
            <a:r>
              <a:rPr lang="ru-RU" sz="1800" dirty="0" smtClean="0"/>
              <a:t> великих </a:t>
            </a:r>
            <a:r>
              <a:rPr lang="ru-RU" sz="1800" dirty="0" err="1" smtClean="0"/>
              <a:t>тваринницьких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комплексів</a:t>
            </a:r>
            <a:r>
              <a:rPr lang="ru-RU" sz="1800" dirty="0" smtClean="0"/>
              <a:t>, </a:t>
            </a:r>
            <a:r>
              <a:rPr lang="ru-RU" sz="1800" dirty="0" err="1" smtClean="0"/>
              <a:t>зрошування</a:t>
            </a:r>
            <a:r>
              <a:rPr lang="ru-RU" sz="1800" dirty="0" smtClean="0"/>
              <a:t> земель.</a:t>
            </a:r>
          </a:p>
          <a:p>
            <a:r>
              <a:rPr lang="ru-RU" sz="1800" dirty="0" smtClean="0"/>
              <a:t>Одним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серйозних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наслідків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забруднень</a:t>
            </a:r>
            <a:r>
              <a:rPr lang="ru-RU" sz="1800" dirty="0" smtClean="0"/>
              <a:t> </a:t>
            </a:r>
            <a:r>
              <a:rPr lang="ru-RU" sz="1800" dirty="0" err="1" smtClean="0"/>
              <a:t>водоймищ</a:t>
            </a:r>
            <a:r>
              <a:rPr lang="ru-RU" sz="1800" dirty="0" smtClean="0"/>
              <a:t> </a:t>
            </a:r>
            <a:r>
              <a:rPr lang="ru-RU" sz="1800" dirty="0" err="1" smtClean="0"/>
              <a:t>мінеральними</a:t>
            </a:r>
            <a:r>
              <a:rPr lang="ru-RU" sz="1800" dirty="0" smtClean="0"/>
              <a:t> солями,</a:t>
            </a:r>
          </a:p>
          <a:p>
            <a:r>
              <a:rPr lang="ru-RU" sz="1800" dirty="0" err="1" smtClean="0"/>
              <a:t>головним</a:t>
            </a:r>
            <a:r>
              <a:rPr lang="ru-RU" sz="1800" dirty="0" smtClean="0"/>
              <a:t> чином, </a:t>
            </a:r>
            <a:r>
              <a:rPr lang="ru-RU" sz="1800" dirty="0" err="1" smtClean="0"/>
              <a:t>з’єднаннями</a:t>
            </a:r>
            <a:r>
              <a:rPr lang="ru-RU" sz="1800" dirty="0" smtClean="0"/>
              <a:t> фосфору </a:t>
            </a:r>
            <a:r>
              <a:rPr lang="ru-RU" sz="1800" dirty="0" err="1" smtClean="0"/>
              <a:t>і</a:t>
            </a:r>
            <a:r>
              <a:rPr lang="ru-RU" sz="1800" dirty="0" smtClean="0"/>
              <a:t> азоту,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b="1" dirty="0" err="1" smtClean="0">
                <a:solidFill>
                  <a:srgbClr val="FF0000"/>
                </a:solidFill>
              </a:rPr>
              <a:t>евтрофікація</a:t>
            </a:r>
            <a:r>
              <a:rPr lang="ru-RU" sz="1800" dirty="0" smtClean="0"/>
              <a:t>. </a:t>
            </a:r>
            <a:r>
              <a:rPr lang="ru-RU" sz="1800" dirty="0" err="1" smtClean="0"/>
              <a:t>Під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процесом</a:t>
            </a:r>
            <a:r>
              <a:rPr lang="ru-RU" sz="1800" dirty="0" smtClean="0"/>
              <a:t> </a:t>
            </a:r>
            <a:r>
              <a:rPr lang="ru-RU" sz="1800" dirty="0" err="1" smtClean="0"/>
              <a:t>евтрофікації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розуміють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різке</a:t>
            </a:r>
            <a:r>
              <a:rPr lang="ru-RU" sz="1800" dirty="0" smtClean="0"/>
              <a:t> </a:t>
            </a:r>
            <a:r>
              <a:rPr lang="ru-RU" sz="1800" dirty="0" err="1" smtClean="0"/>
              <a:t>збільшення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біопродуктивності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водоймищ</a:t>
            </a:r>
            <a:r>
              <a:rPr lang="ru-RU" sz="1800" dirty="0" smtClean="0"/>
              <a:t> у </a:t>
            </a:r>
            <a:r>
              <a:rPr lang="ru-RU" sz="1800" dirty="0" err="1" smtClean="0"/>
              <a:t>зв’язку</a:t>
            </a:r>
            <a:r>
              <a:rPr lang="ru-RU" sz="1800" dirty="0" smtClean="0"/>
              <a:t>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збільшенням</a:t>
            </a:r>
            <a:r>
              <a:rPr lang="ru-RU" sz="1800" dirty="0" smtClean="0"/>
              <a:t> </a:t>
            </a:r>
            <a:r>
              <a:rPr lang="ru-RU" sz="1800" dirty="0" err="1" smtClean="0"/>
              <a:t>кількості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живильних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речовин</a:t>
            </a:r>
            <a:r>
              <a:rPr lang="ru-RU" sz="1800" dirty="0" smtClean="0"/>
              <a:t>. </a:t>
            </a:r>
            <a:r>
              <a:rPr lang="ru-RU" sz="1800" dirty="0" err="1" smtClean="0"/>
              <a:t>Зовні</a:t>
            </a:r>
            <a:r>
              <a:rPr lang="ru-RU" sz="1800" dirty="0" smtClean="0"/>
              <a:t>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виявляється</a:t>
            </a:r>
            <a:r>
              <a:rPr lang="ru-RU" sz="1800" dirty="0" smtClean="0"/>
              <a:t>, як правило, у «</a:t>
            </a:r>
            <a:r>
              <a:rPr lang="ru-RU" sz="1800" dirty="0" err="1" smtClean="0"/>
              <a:t>цвітінні</a:t>
            </a:r>
            <a:r>
              <a:rPr lang="ru-RU" sz="1800" dirty="0" smtClean="0"/>
              <a:t>» </a:t>
            </a:r>
            <a:r>
              <a:rPr lang="ru-RU" sz="1800" dirty="0" err="1" smtClean="0"/>
              <a:t>водоймищ</a:t>
            </a:r>
            <a:r>
              <a:rPr lang="ru-RU" sz="1800" dirty="0" smtClean="0"/>
              <a:t> - </a:t>
            </a:r>
            <a:r>
              <a:rPr lang="ru-RU" sz="1800" dirty="0" err="1" smtClean="0"/>
              <a:t>утворенні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великої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кількості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водоростей</a:t>
            </a:r>
            <a:r>
              <a:rPr lang="ru-RU" sz="1800" dirty="0" smtClean="0"/>
              <a:t>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</a:t>
            </a:r>
            <a:r>
              <a:rPr lang="ru-RU" sz="1800" dirty="0" err="1" smtClean="0"/>
              <a:t>потім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відмирають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загнивають</a:t>
            </a:r>
            <a:r>
              <a:rPr lang="ru-RU" sz="1800" dirty="0" smtClean="0"/>
              <a:t>. У </a:t>
            </a:r>
            <a:r>
              <a:rPr lang="ru-RU" sz="1800" dirty="0" err="1" smtClean="0"/>
              <a:t>результаті</a:t>
            </a:r>
            <a:r>
              <a:rPr lang="ru-RU" sz="1800" dirty="0" smtClean="0"/>
              <a:t> </a:t>
            </a:r>
            <a:r>
              <a:rPr lang="ru-RU" sz="1800" dirty="0" err="1" smtClean="0"/>
              <a:t>зменшується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кількість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розчиненого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у</a:t>
            </a:r>
            <a:r>
              <a:rPr lang="ru-RU" sz="1800" dirty="0" smtClean="0"/>
              <a:t> </a:t>
            </a:r>
            <a:r>
              <a:rPr lang="ru-RU" sz="1800" dirty="0" err="1" smtClean="0"/>
              <a:t>воді</a:t>
            </a:r>
            <a:r>
              <a:rPr lang="ru-RU" sz="1800" dirty="0" smtClean="0"/>
              <a:t> </a:t>
            </a:r>
            <a:r>
              <a:rPr lang="ru-RU" sz="1800" dirty="0" err="1" smtClean="0"/>
              <a:t>кисню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гине</a:t>
            </a:r>
            <a:r>
              <a:rPr lang="ru-RU" sz="1800" dirty="0" smtClean="0"/>
              <a:t> </a:t>
            </a:r>
            <a:r>
              <a:rPr lang="ru-RU" sz="1800" dirty="0" err="1" smtClean="0"/>
              <a:t>риба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Ознаки</a:t>
            </a:r>
            <a:r>
              <a:rPr lang="ru-RU" sz="1800" dirty="0" smtClean="0"/>
              <a:t> </a:t>
            </a:r>
            <a:r>
              <a:rPr lang="ru-RU" sz="1800" dirty="0" err="1" smtClean="0"/>
              <a:t>евтрофікації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водоймищ</a:t>
            </a:r>
            <a:r>
              <a:rPr lang="ru-RU" sz="1800" dirty="0" smtClean="0"/>
              <a:t> </a:t>
            </a:r>
            <a:r>
              <a:rPr lang="ru-RU" sz="1800" dirty="0" err="1" smtClean="0"/>
              <a:t>спостерігаються</a:t>
            </a:r>
            <a:r>
              <a:rPr lang="ru-RU" sz="1800" dirty="0" smtClean="0"/>
              <a:t>, </a:t>
            </a:r>
            <a:r>
              <a:rPr lang="ru-RU" sz="1800" dirty="0" err="1" smtClean="0"/>
              <a:t>якщо</a:t>
            </a:r>
            <a:r>
              <a:rPr lang="ru-RU" sz="1800" dirty="0" smtClean="0"/>
              <a:t> кон-</a:t>
            </a:r>
          </a:p>
          <a:p>
            <a:r>
              <a:rPr lang="ru-RU" sz="1800" dirty="0" err="1" smtClean="0"/>
              <a:t>центрація</a:t>
            </a:r>
            <a:r>
              <a:rPr lang="ru-RU" sz="1800" dirty="0" smtClean="0"/>
              <a:t> фосфору у </a:t>
            </a:r>
            <a:r>
              <a:rPr lang="ru-RU" sz="1800" dirty="0" err="1" smtClean="0"/>
              <a:t>воді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перевищує</a:t>
            </a:r>
            <a:r>
              <a:rPr lang="ru-RU" sz="1800" dirty="0" smtClean="0"/>
              <a:t> 0,3 мг/л, а азоту - 15 мг/л.</a:t>
            </a:r>
          </a:p>
          <a:p>
            <a:r>
              <a:rPr lang="ru-RU" sz="1800" b="1" i="1" dirty="0" err="1" smtClean="0"/>
              <a:t>Біологічно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чисті</a:t>
            </a:r>
            <a:r>
              <a:rPr lang="ru-RU" sz="1800" b="1" i="1" dirty="0" smtClean="0"/>
              <a:t> води </a:t>
            </a:r>
            <a:r>
              <a:rPr lang="ru-RU" sz="1800" dirty="0" err="1" smtClean="0"/>
              <a:t>містять</a:t>
            </a:r>
            <a:r>
              <a:rPr lang="ru-RU" sz="1800" dirty="0" smtClean="0"/>
              <a:t> </a:t>
            </a:r>
            <a:r>
              <a:rPr lang="ru-RU" sz="1800" dirty="0" err="1" smtClean="0"/>
              <a:t>лише</a:t>
            </a:r>
            <a:r>
              <a:rPr lang="ru-RU" sz="1800" dirty="0" smtClean="0"/>
              <a:t> </a:t>
            </a:r>
            <a:r>
              <a:rPr lang="ru-RU" sz="1800" dirty="0" err="1" smtClean="0"/>
              <a:t>соті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тисячні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долі</a:t>
            </a:r>
            <a:r>
              <a:rPr lang="ru-RU" sz="1800" dirty="0" smtClean="0"/>
              <a:t> мг/л фосфору. </a:t>
            </a:r>
            <a:r>
              <a:rPr lang="ru-RU" sz="1800" dirty="0" err="1" smtClean="0"/>
              <a:t>Сьогодні</a:t>
            </a:r>
            <a:r>
              <a:rPr lang="ru-RU" sz="1800" dirty="0" smtClean="0"/>
              <a:t> </a:t>
            </a:r>
            <a:r>
              <a:rPr lang="ru-RU" sz="1800" dirty="0" err="1" smtClean="0"/>
              <a:t>усі</a:t>
            </a:r>
            <a:r>
              <a:rPr lang="ru-RU" sz="1800" dirty="0" smtClean="0"/>
              <a:t> </a:t>
            </a:r>
            <a:r>
              <a:rPr lang="ru-RU" sz="1800" dirty="0" err="1" smtClean="0"/>
              <a:t>великі</a:t>
            </a:r>
            <a:r>
              <a:rPr lang="ru-RU" sz="1800" dirty="0" smtClean="0"/>
              <a:t> </a:t>
            </a:r>
            <a:r>
              <a:rPr lang="ru-RU" sz="1800" dirty="0" err="1" smtClean="0"/>
              <a:t>альпійські</a:t>
            </a:r>
            <a:r>
              <a:rPr lang="ru-RU" sz="1800" dirty="0" smtClean="0"/>
              <a:t> озера в </a:t>
            </a:r>
            <a:r>
              <a:rPr lang="ru-RU" sz="1800" dirty="0" err="1" smtClean="0"/>
              <a:t>Європі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Великі</a:t>
            </a:r>
            <a:r>
              <a:rPr lang="ru-RU" sz="1800" dirty="0" smtClean="0"/>
              <a:t> озера у </a:t>
            </a:r>
            <a:r>
              <a:rPr lang="ru-RU" sz="1800" dirty="0" err="1" smtClean="0"/>
              <a:t>Північній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Америці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перебувають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під</a:t>
            </a:r>
            <a:r>
              <a:rPr lang="ru-RU" sz="1800" dirty="0" smtClean="0"/>
              <a:t> </a:t>
            </a:r>
            <a:r>
              <a:rPr lang="ru-RU" sz="1800" dirty="0" err="1" smtClean="0"/>
              <a:t>загрозою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на шляху до </a:t>
            </a:r>
            <a:r>
              <a:rPr lang="ru-RU" sz="1800" dirty="0" err="1" smtClean="0"/>
              <a:t>прискореної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евтрофікації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697" y="546538"/>
            <a:ext cx="8734096" cy="4056993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Зважені</a:t>
            </a:r>
            <a:r>
              <a:rPr lang="ru-RU" sz="2400" dirty="0" smtClean="0"/>
              <a:t> у </a:t>
            </a:r>
            <a:r>
              <a:rPr lang="ru-RU" sz="2400" dirty="0" err="1" smtClean="0"/>
              <a:t>воді</a:t>
            </a:r>
            <a:r>
              <a:rPr lang="ru-RU" sz="2400" dirty="0" smtClean="0"/>
              <a:t> </a:t>
            </a:r>
            <a:r>
              <a:rPr lang="ru-RU" sz="2400" dirty="0" err="1" smtClean="0"/>
              <a:t>мінеральні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частинки</a:t>
            </a:r>
            <a:r>
              <a:rPr lang="ru-RU" sz="2400" dirty="0" smtClean="0"/>
              <a:t>, особливо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гострими</a:t>
            </a:r>
            <a:r>
              <a:rPr lang="ru-RU" sz="2400" dirty="0" smtClean="0"/>
              <a:t> краями, </a:t>
            </a:r>
            <a:r>
              <a:rPr lang="ru-RU" sz="2400" dirty="0" err="1" smtClean="0"/>
              <a:t>наносять</a:t>
            </a:r>
            <a:r>
              <a:rPr lang="ru-RU" sz="2400" dirty="0" smtClean="0"/>
              <a:t> </a:t>
            </a:r>
            <a:r>
              <a:rPr lang="ru-RU" sz="2400" dirty="0" err="1" smtClean="0"/>
              <a:t>пошкодження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зябрам</a:t>
            </a:r>
            <a:r>
              <a:rPr lang="ru-RU" sz="2400" dirty="0" smtClean="0"/>
              <a:t> </a:t>
            </a:r>
            <a:r>
              <a:rPr lang="ru-RU" sz="2400" dirty="0" err="1" smtClean="0"/>
              <a:t>риб</a:t>
            </a:r>
            <a:r>
              <a:rPr lang="ru-RU" sz="2400" dirty="0" smtClean="0"/>
              <a:t>; </a:t>
            </a:r>
            <a:r>
              <a:rPr lang="ru-RU" sz="2400" dirty="0" err="1" smtClean="0"/>
              <a:t>деякі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водні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організми</a:t>
            </a:r>
            <a:r>
              <a:rPr lang="ru-RU" sz="2400" dirty="0" smtClean="0"/>
              <a:t> </a:t>
            </a:r>
            <a:r>
              <a:rPr lang="ru-RU" sz="2400" dirty="0" err="1" smtClean="0"/>
              <a:t>обволікаються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цими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частинками</a:t>
            </a:r>
            <a:r>
              <a:rPr lang="ru-RU" sz="2400" dirty="0" smtClean="0"/>
              <a:t>, </a:t>
            </a:r>
            <a:r>
              <a:rPr lang="ru-RU" sz="2400" dirty="0" err="1" smtClean="0"/>
              <a:t>втрачають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здібність</a:t>
            </a:r>
            <a:r>
              <a:rPr lang="ru-RU" sz="2400" dirty="0" smtClean="0"/>
              <a:t> до </a:t>
            </a:r>
            <a:r>
              <a:rPr lang="ru-RU" sz="2400" dirty="0" err="1" smtClean="0"/>
              <a:t>пересування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гинуть. </a:t>
            </a:r>
            <a:r>
              <a:rPr lang="ru-RU" sz="2400" dirty="0" err="1" smtClean="0"/>
              <a:t>Зважені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речовини</a:t>
            </a:r>
            <a:r>
              <a:rPr lang="ru-RU" sz="2400" dirty="0" smtClean="0"/>
              <a:t>, смоли, </a:t>
            </a:r>
            <a:r>
              <a:rPr lang="ru-RU" sz="2400" dirty="0" err="1" smtClean="0"/>
              <a:t>важкі</a:t>
            </a:r>
            <a:r>
              <a:rPr lang="ru-RU" sz="2400" dirty="0" smtClean="0"/>
              <a:t> </a:t>
            </a:r>
            <a:r>
              <a:rPr lang="ru-RU" sz="2400" dirty="0" err="1" smtClean="0"/>
              <a:t>фракції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нафтопродуктів</a:t>
            </a:r>
            <a:r>
              <a:rPr lang="ru-RU" sz="2400" dirty="0" smtClean="0"/>
              <a:t> </a:t>
            </a:r>
            <a:r>
              <a:rPr lang="ru-RU" sz="2400" dirty="0" err="1" smtClean="0"/>
              <a:t>утворюють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донні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осідання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дуже</a:t>
            </a:r>
            <a:r>
              <a:rPr lang="ru-RU" sz="2400" dirty="0" smtClean="0"/>
              <a:t> </a:t>
            </a:r>
            <a:r>
              <a:rPr lang="ru-RU" sz="2400" dirty="0" err="1" smtClean="0"/>
              <a:t>стійкі</a:t>
            </a:r>
            <a:r>
              <a:rPr lang="ru-RU" sz="2400" dirty="0" smtClean="0"/>
              <a:t> до </a:t>
            </a:r>
            <a:r>
              <a:rPr lang="ru-RU" sz="2400" dirty="0" err="1" smtClean="0"/>
              <a:t>процесів</a:t>
            </a:r>
            <a:r>
              <a:rPr lang="ru-RU" sz="2400" dirty="0" smtClean="0"/>
              <a:t> </a:t>
            </a:r>
            <a:r>
              <a:rPr lang="ru-RU" sz="2400" dirty="0" err="1" smtClean="0"/>
              <a:t>самоочищення</a:t>
            </a:r>
            <a:r>
              <a:rPr lang="ru-RU" sz="2400" dirty="0" smtClean="0"/>
              <a:t>, а </a:t>
            </a:r>
            <a:r>
              <a:rPr lang="ru-RU" sz="2400" dirty="0" err="1" smtClean="0"/>
              <a:t>іноді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зовсім</a:t>
            </a:r>
            <a:r>
              <a:rPr lang="ru-RU" sz="2400" dirty="0" smtClean="0"/>
              <a:t> </a:t>
            </a:r>
            <a:r>
              <a:rPr lang="ru-RU" sz="2400" dirty="0" err="1" smtClean="0"/>
              <a:t>йому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непіддатливі</a:t>
            </a:r>
            <a:r>
              <a:rPr lang="ru-RU" sz="2400" dirty="0" smtClean="0"/>
              <a:t>. Донна </a:t>
            </a:r>
            <a:r>
              <a:rPr lang="ru-RU" sz="2400" dirty="0" err="1" smtClean="0"/>
              <a:t>рослинність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покривається</a:t>
            </a:r>
            <a:r>
              <a:rPr lang="ru-RU" sz="2400" dirty="0" smtClean="0"/>
              <a:t> ними </a:t>
            </a:r>
            <a:r>
              <a:rPr lang="ru-RU" sz="2400" dirty="0" err="1" smtClean="0"/>
              <a:t>і</a:t>
            </a:r>
            <a:r>
              <a:rPr lang="ru-RU" sz="2400" dirty="0" smtClean="0"/>
              <a:t> не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розвиватися</a:t>
            </a:r>
            <a:r>
              <a:rPr lang="ru-RU" sz="2400" dirty="0" smtClean="0"/>
              <a:t>.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викликає</a:t>
            </a:r>
            <a:r>
              <a:rPr lang="ru-RU" sz="2400" dirty="0" smtClean="0"/>
              <a:t>, так </a:t>
            </a:r>
            <a:r>
              <a:rPr lang="ru-RU" sz="2400" dirty="0" err="1" smtClean="0"/>
              <a:t>зване</a:t>
            </a:r>
            <a:r>
              <a:rPr lang="ru-RU" sz="2400" dirty="0" smtClean="0"/>
              <a:t>, </a:t>
            </a:r>
            <a:r>
              <a:rPr lang="ru-RU" sz="24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вторинне</a:t>
            </a:r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забруднення</a:t>
            </a:r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водоймища</a:t>
            </a:r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57654"/>
            <a:ext cx="8912771" cy="4782207"/>
          </a:xfrm>
        </p:spPr>
        <p:txBody>
          <a:bodyPr>
            <a:noAutofit/>
          </a:bodyPr>
          <a:lstStyle/>
          <a:p>
            <a:r>
              <a:rPr lang="ru-RU" sz="1600" dirty="0" err="1" smtClean="0"/>
              <a:t>Останнім</a:t>
            </a:r>
            <a:r>
              <a:rPr lang="ru-RU" sz="1600" dirty="0" smtClean="0"/>
              <a:t> часом </a:t>
            </a:r>
            <a:r>
              <a:rPr lang="ru-RU" sz="1600" dirty="0" err="1" smtClean="0"/>
              <a:t>великої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шкоди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завдають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природним</a:t>
            </a:r>
            <a:r>
              <a:rPr lang="ru-RU" sz="1600" dirty="0" smtClean="0"/>
              <a:t> водам </a:t>
            </a:r>
            <a:r>
              <a:rPr lang="ru-RU" sz="1600" b="1" i="1" dirty="0" err="1" smtClean="0"/>
              <a:t>кислотні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дощі</a:t>
            </a:r>
            <a:r>
              <a:rPr lang="ru-RU" sz="1600" b="1" i="1" dirty="0" smtClean="0"/>
              <a:t>.</a:t>
            </a:r>
          </a:p>
          <a:p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частіше</a:t>
            </a:r>
            <a:r>
              <a:rPr lang="ru-RU" sz="1600" dirty="0" smtClean="0"/>
              <a:t> </a:t>
            </a:r>
            <a:r>
              <a:rPr lang="ru-RU" sz="1600" dirty="0" err="1" smtClean="0"/>
              <a:t>випадають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кислотні</a:t>
            </a:r>
            <a:r>
              <a:rPr lang="ru-RU" sz="1600" dirty="0" smtClean="0"/>
              <a:t> </a:t>
            </a:r>
            <a:r>
              <a:rPr lang="ru-RU" sz="1600" dirty="0" err="1" smtClean="0"/>
              <a:t>дощі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більшу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концентрацію</a:t>
            </a:r>
            <a:r>
              <a:rPr lang="ru-RU" sz="1600" dirty="0" smtClean="0"/>
              <a:t> </a:t>
            </a:r>
            <a:r>
              <a:rPr lang="ru-RU" sz="1600" dirty="0" err="1" smtClean="0"/>
              <a:t>кислоти</a:t>
            </a:r>
            <a:r>
              <a:rPr lang="ru-RU" sz="1600" dirty="0" smtClean="0"/>
              <a:t> вони </a:t>
            </a:r>
            <a:r>
              <a:rPr lang="ru-RU" sz="1600" dirty="0" err="1" smtClean="0"/>
              <a:t>містять</a:t>
            </a:r>
            <a:r>
              <a:rPr lang="ru-RU" sz="1600" dirty="0" smtClean="0"/>
              <a:t>, </a:t>
            </a:r>
            <a:r>
              <a:rPr lang="ru-RU" sz="1600" dirty="0" err="1" smtClean="0"/>
              <a:t>тим</a:t>
            </a:r>
            <a:r>
              <a:rPr lang="ru-RU" sz="1600" dirty="0" smtClean="0"/>
              <a:t> </a:t>
            </a:r>
            <a:r>
              <a:rPr lang="ru-RU" sz="1600" dirty="0" err="1" smtClean="0"/>
              <a:t>швидше</a:t>
            </a:r>
            <a:r>
              <a:rPr lang="ru-RU" sz="1600" dirty="0" smtClean="0"/>
              <a:t> </a:t>
            </a:r>
            <a:r>
              <a:rPr lang="ru-RU" sz="1600" dirty="0" err="1" smtClean="0"/>
              <a:t>зменшується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видовий</a:t>
            </a:r>
            <a:r>
              <a:rPr lang="ru-RU" sz="1600" dirty="0" smtClean="0"/>
              <a:t> склад </a:t>
            </a:r>
            <a:r>
              <a:rPr lang="ru-RU" sz="1600" dirty="0" err="1" smtClean="0"/>
              <a:t>живих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істот</a:t>
            </a:r>
            <a:r>
              <a:rPr lang="ru-RU" sz="1600" dirty="0" smtClean="0"/>
              <a:t>, у </a:t>
            </a:r>
            <a:r>
              <a:rPr lang="ru-RU" sz="1600" dirty="0" err="1" smtClean="0"/>
              <a:t>водоймах</a:t>
            </a:r>
            <a:r>
              <a:rPr lang="ru-RU" sz="1600" dirty="0" smtClean="0"/>
              <a:t> гинуть </a:t>
            </a:r>
            <a:r>
              <a:rPr lang="ru-RU" sz="1600" dirty="0" err="1" smtClean="0"/>
              <a:t>ікринки</a:t>
            </a:r>
            <a:r>
              <a:rPr lang="ru-RU" sz="1600" dirty="0" smtClean="0"/>
              <a:t> </a:t>
            </a:r>
            <a:r>
              <a:rPr lang="ru-RU" sz="1600" dirty="0" err="1" smtClean="0"/>
              <a:t>земноводних</a:t>
            </a:r>
            <a:r>
              <a:rPr lang="ru-RU" sz="1600" dirty="0" smtClean="0"/>
              <a:t>, </a:t>
            </a:r>
            <a:r>
              <a:rPr lang="ru-RU" sz="1600" dirty="0" err="1" smtClean="0"/>
              <a:t>равлики</a:t>
            </a:r>
            <a:r>
              <a:rPr lang="ru-RU" sz="1600" dirty="0" smtClean="0"/>
              <a:t>, </a:t>
            </a:r>
            <a:r>
              <a:rPr lang="ru-RU" sz="1600" dirty="0" err="1" smtClean="0"/>
              <a:t>прісноводні</a:t>
            </a:r>
            <a:r>
              <a:rPr lang="ru-RU" sz="1600" dirty="0" smtClean="0"/>
              <a:t> креветки, </a:t>
            </a:r>
            <a:r>
              <a:rPr lang="ru-RU" sz="1600" dirty="0" err="1" smtClean="0"/>
              <a:t>вимирають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бактерії</a:t>
            </a:r>
            <a:r>
              <a:rPr lang="ru-RU" sz="1600" dirty="0" smtClean="0"/>
              <a:t>, а </a:t>
            </a:r>
            <a:r>
              <a:rPr lang="ru-RU" sz="1600" dirty="0" err="1" smtClean="0"/>
              <a:t>отруєні</a:t>
            </a:r>
            <a:r>
              <a:rPr lang="ru-RU" sz="1600" dirty="0" smtClean="0"/>
              <a:t> листки </a:t>
            </a:r>
            <a:r>
              <a:rPr lang="ru-RU" sz="1600" dirty="0" err="1" smtClean="0"/>
              <a:t>і</a:t>
            </a:r>
            <a:r>
              <a:rPr lang="ru-RU" sz="1600" dirty="0" smtClean="0"/>
              <a:t> стебла </a:t>
            </a:r>
            <a:r>
              <a:rPr lang="ru-RU" sz="1600" dirty="0" err="1" smtClean="0"/>
              <a:t>накопичуються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дні</a:t>
            </a:r>
            <a:r>
              <a:rPr lang="ru-RU" sz="1600" dirty="0" smtClean="0"/>
              <a:t>, </a:t>
            </a:r>
            <a:r>
              <a:rPr lang="ru-RU" sz="1600" dirty="0" err="1" smtClean="0"/>
              <a:t>зникає</a:t>
            </a:r>
            <a:r>
              <a:rPr lang="ru-RU" sz="1600" dirty="0" smtClean="0"/>
              <a:t> планктон. З </a:t>
            </a:r>
            <a:r>
              <a:rPr lang="ru-RU" sz="1600" dirty="0" err="1" smtClean="0"/>
              <a:t>донних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залишків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починається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вилуговування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отруйних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металів</a:t>
            </a:r>
            <a:r>
              <a:rPr lang="ru-RU" sz="1600" dirty="0" smtClean="0"/>
              <a:t>: </a:t>
            </a:r>
            <a:r>
              <a:rPr lang="ru-RU" sz="1600" dirty="0" err="1" smtClean="0"/>
              <a:t>алюмінію</a:t>
            </a:r>
            <a:r>
              <a:rPr lang="ru-RU" sz="1600" dirty="0" smtClean="0"/>
              <a:t>, </a:t>
            </a:r>
            <a:r>
              <a:rPr lang="ru-RU" sz="1600" dirty="0" err="1" smtClean="0"/>
              <a:t>ртуті</a:t>
            </a:r>
            <a:r>
              <a:rPr lang="ru-RU" sz="1600" dirty="0" smtClean="0"/>
              <a:t>, </a:t>
            </a:r>
            <a:r>
              <a:rPr lang="ru-RU" sz="1600" dirty="0" err="1" smtClean="0"/>
              <a:t>свинцю</a:t>
            </a:r>
            <a:r>
              <a:rPr lang="ru-RU" sz="1600" dirty="0" smtClean="0"/>
              <a:t>, </a:t>
            </a:r>
            <a:r>
              <a:rPr lang="ru-RU" sz="1600" dirty="0" err="1" smtClean="0"/>
              <a:t>кадмію</a:t>
            </a:r>
            <a:r>
              <a:rPr lang="ru-RU" sz="1600" dirty="0" smtClean="0"/>
              <a:t>, олова, </a:t>
            </a:r>
            <a:r>
              <a:rPr lang="ru-RU" sz="1600" dirty="0" err="1" smtClean="0"/>
              <a:t>берилію</a:t>
            </a:r>
            <a:r>
              <a:rPr lang="ru-RU" sz="1600" dirty="0" smtClean="0"/>
              <a:t>, </a:t>
            </a:r>
            <a:r>
              <a:rPr lang="ru-RU" sz="1600" dirty="0" err="1" smtClean="0"/>
              <a:t>нікелю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</a:t>
            </a:r>
            <a:r>
              <a:rPr lang="ru-RU" sz="1600" dirty="0" smtClean="0"/>
              <a:t>. </a:t>
            </a:r>
            <a:r>
              <a:rPr lang="ru-RU" sz="1600" dirty="0" err="1" smtClean="0"/>
              <a:t>Внаслідок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багато</a:t>
            </a:r>
            <a:r>
              <a:rPr lang="ru-RU" sz="1600" dirty="0" smtClean="0"/>
              <a:t> </a:t>
            </a:r>
            <a:r>
              <a:rPr lang="ru-RU" sz="1600" dirty="0" err="1" smtClean="0"/>
              <a:t>риб</a:t>
            </a:r>
            <a:r>
              <a:rPr lang="ru-RU" sz="1600" dirty="0" smtClean="0"/>
              <a:t> </a:t>
            </a:r>
            <a:r>
              <a:rPr lang="ru-RU" sz="1600" dirty="0" err="1" smtClean="0"/>
              <a:t>гине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пошкодження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зябер</a:t>
            </a:r>
            <a:r>
              <a:rPr lang="ru-RU" sz="1600" dirty="0" smtClean="0"/>
              <a:t>, </a:t>
            </a:r>
            <a:r>
              <a:rPr lang="ru-RU" sz="1600" dirty="0" err="1" smtClean="0"/>
              <a:t>викликаного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отруйною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дією</a:t>
            </a:r>
            <a:r>
              <a:rPr lang="ru-RU" sz="1600" dirty="0" smtClean="0"/>
              <a:t> </a:t>
            </a:r>
            <a:r>
              <a:rPr lang="ru-RU" sz="1600" dirty="0" err="1" smtClean="0"/>
              <a:t>алюмінію</a:t>
            </a:r>
            <a:r>
              <a:rPr lang="ru-RU" sz="1600" dirty="0" smtClean="0"/>
              <a:t>. </a:t>
            </a:r>
            <a:r>
              <a:rPr lang="ru-RU" sz="1600" dirty="0" err="1" smtClean="0"/>
              <a:t>Далі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розвиваються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кислолюбиві</a:t>
            </a:r>
            <a:r>
              <a:rPr lang="ru-RU" sz="1600" dirty="0" smtClean="0"/>
              <a:t> </a:t>
            </a:r>
            <a:r>
              <a:rPr lang="ru-RU" sz="1600" dirty="0" err="1" smtClean="0"/>
              <a:t>мохи</a:t>
            </a:r>
            <a:r>
              <a:rPr lang="ru-RU" sz="1600" dirty="0" smtClean="0"/>
              <a:t>, </a:t>
            </a:r>
            <a:r>
              <a:rPr lang="ru-RU" sz="1600" dirty="0" err="1" smtClean="0"/>
              <a:t>гриби</a:t>
            </a:r>
            <a:r>
              <a:rPr lang="ru-RU" sz="1600" dirty="0" smtClean="0"/>
              <a:t>, </a:t>
            </a:r>
            <a:r>
              <a:rPr lang="ru-RU" sz="1600" dirty="0" err="1" smtClean="0"/>
              <a:t>нитчасті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водорості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пригнічують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решту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рослинності</a:t>
            </a:r>
            <a:r>
              <a:rPr lang="ru-RU" sz="1600" dirty="0" smtClean="0"/>
              <a:t>. </a:t>
            </a:r>
            <a:r>
              <a:rPr lang="ru-RU" sz="1600" dirty="0" err="1" smtClean="0"/>
              <a:t>Гине</a:t>
            </a:r>
            <a:r>
              <a:rPr lang="ru-RU" sz="1600" dirty="0" smtClean="0"/>
              <a:t> </a:t>
            </a:r>
            <a:r>
              <a:rPr lang="ru-RU" sz="1600" dirty="0" err="1" smtClean="0"/>
              <a:t>риба</a:t>
            </a:r>
            <a:r>
              <a:rPr lang="ru-RU" sz="1600" dirty="0" smtClean="0"/>
              <a:t>, в першу </a:t>
            </a:r>
            <a:r>
              <a:rPr lang="ru-RU" sz="1600" dirty="0" err="1" smtClean="0"/>
              <a:t>чергу</a:t>
            </a:r>
            <a:r>
              <a:rPr lang="ru-RU" sz="1600" dirty="0" smtClean="0"/>
              <a:t> щука </a:t>
            </a:r>
            <a:r>
              <a:rPr lang="ru-RU" sz="1600" dirty="0" err="1" smtClean="0"/>
              <a:t>й</a:t>
            </a:r>
            <a:r>
              <a:rPr lang="ru-RU" sz="1600" dirty="0" smtClean="0"/>
              <a:t> окунь. </a:t>
            </a:r>
            <a:r>
              <a:rPr lang="ru-RU" sz="1600" dirty="0" err="1" smtClean="0"/>
              <a:t>Вимирають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жаби</a:t>
            </a:r>
            <a:r>
              <a:rPr lang="ru-RU" sz="1600" dirty="0" smtClean="0"/>
              <a:t>, </a:t>
            </a:r>
            <a:r>
              <a:rPr lang="ru-RU" sz="1600" dirty="0" err="1" smtClean="0"/>
              <a:t>комахи</a:t>
            </a:r>
            <a:r>
              <a:rPr lang="ru-RU" sz="1600" dirty="0" smtClean="0"/>
              <a:t>. </a:t>
            </a:r>
            <a:r>
              <a:rPr lang="ru-RU" sz="1600" dirty="0" err="1" smtClean="0"/>
              <a:t>Проте</a:t>
            </a:r>
            <a:r>
              <a:rPr lang="ru-RU" sz="1600" dirty="0" smtClean="0"/>
              <a:t>, вода </a:t>
            </a:r>
            <a:r>
              <a:rPr lang="ru-RU" sz="1600" dirty="0" err="1" smtClean="0"/>
              <a:t>здається</a:t>
            </a:r>
            <a:r>
              <a:rPr lang="ru-RU" sz="1600" dirty="0" smtClean="0"/>
              <a:t> чистою, </a:t>
            </a:r>
            <a:r>
              <a:rPr lang="ru-RU" sz="1600" dirty="0" err="1" smtClean="0"/>
              <a:t>оскільки</a:t>
            </a:r>
            <a:r>
              <a:rPr lang="ru-RU" sz="1600" dirty="0" smtClean="0"/>
              <a:t> в </a:t>
            </a:r>
            <a:r>
              <a:rPr lang="ru-RU" sz="1600" dirty="0" err="1" smtClean="0"/>
              <a:t>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відсутні</a:t>
            </a:r>
            <a:r>
              <a:rPr lang="ru-RU" sz="1600" dirty="0" smtClean="0"/>
              <a:t> </a:t>
            </a:r>
            <a:r>
              <a:rPr lang="ru-RU" sz="1600" dirty="0" err="1" smtClean="0"/>
              <a:t>майже</a:t>
            </a:r>
            <a:r>
              <a:rPr lang="ru-RU" sz="1600" dirty="0" smtClean="0"/>
              <a:t> </a:t>
            </a:r>
            <a:r>
              <a:rPr lang="ru-RU" sz="1600" dirty="0" err="1" smtClean="0"/>
              <a:t>всі</a:t>
            </a:r>
            <a:r>
              <a:rPr lang="ru-RU" sz="1600" dirty="0" smtClean="0"/>
              <a:t> </a:t>
            </a:r>
            <a:r>
              <a:rPr lang="ru-RU" sz="1600" dirty="0" err="1" smtClean="0"/>
              <a:t>мікроорганізми</a:t>
            </a:r>
            <a:r>
              <a:rPr lang="ru-RU" sz="1600" dirty="0" smtClean="0"/>
              <a:t>. </a:t>
            </a:r>
            <a:r>
              <a:rPr lang="ru-RU" sz="1600" dirty="0" err="1" smtClean="0"/>
              <a:t>Наявні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</a:t>
            </a:r>
            <a:r>
              <a:rPr lang="ru-RU" sz="1600" dirty="0" err="1" smtClean="0"/>
              <a:t>анаеробні</a:t>
            </a:r>
            <a:r>
              <a:rPr lang="ru-RU" sz="1600" dirty="0" smtClean="0"/>
              <a:t> </a:t>
            </a:r>
            <a:r>
              <a:rPr lang="ru-RU" sz="1600" dirty="0" err="1" smtClean="0"/>
              <a:t>бактерії</a:t>
            </a:r>
            <a:r>
              <a:rPr lang="ru-RU" sz="1600" dirty="0" smtClean="0"/>
              <a:t>, </a:t>
            </a:r>
            <a:r>
              <a:rPr lang="ru-RU" sz="1600" dirty="0" err="1" smtClean="0"/>
              <a:t>котрі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виділяють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вуглекислий</a:t>
            </a:r>
            <a:r>
              <a:rPr lang="ru-RU" sz="1600" dirty="0" smtClean="0"/>
              <a:t> газ, метан, </a:t>
            </a:r>
            <a:r>
              <a:rPr lang="ru-RU" sz="1600" dirty="0" err="1" smtClean="0"/>
              <a:t>сірководень</a:t>
            </a:r>
            <a:r>
              <a:rPr lang="ru-RU" sz="1600" dirty="0" smtClean="0"/>
              <a:t> [3].</a:t>
            </a:r>
          </a:p>
          <a:p>
            <a:r>
              <a:rPr lang="ru-RU" sz="1600" dirty="0" err="1" smtClean="0"/>
              <a:t>Сьогодні</a:t>
            </a:r>
            <a:r>
              <a:rPr lang="ru-RU" sz="1600" dirty="0" smtClean="0"/>
              <a:t> проблема </a:t>
            </a:r>
            <a:r>
              <a:rPr lang="ru-RU" sz="1600" dirty="0" err="1" smtClean="0"/>
              <a:t>захисту</a:t>
            </a:r>
            <a:r>
              <a:rPr lang="ru-RU" sz="1600" dirty="0" smtClean="0"/>
              <a:t> вод </a:t>
            </a:r>
            <a:r>
              <a:rPr lang="ru-RU" sz="1600" dirty="0" err="1" smtClean="0"/>
              <a:t>Світового</a:t>
            </a:r>
            <a:r>
              <a:rPr lang="ru-RU" sz="1600" dirty="0" smtClean="0"/>
              <a:t> океану стала </a:t>
            </a:r>
            <a:r>
              <a:rPr lang="ru-RU" sz="1600" dirty="0" err="1" smtClean="0"/>
              <a:t>однією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найактуальніших</a:t>
            </a:r>
            <a:r>
              <a:rPr lang="ru-RU" sz="1600" dirty="0" smtClean="0"/>
              <a:t>, </a:t>
            </a:r>
            <a:r>
              <a:rPr lang="ru-RU" sz="1600" dirty="0" err="1" smtClean="0"/>
              <a:t>бо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стосується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всіх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світу</a:t>
            </a:r>
            <a:r>
              <a:rPr lang="ru-RU" sz="1600" dirty="0" smtClean="0"/>
              <a:t>. Через </a:t>
            </a:r>
            <a:r>
              <a:rPr lang="ru-RU" sz="1600" dirty="0" err="1" smtClean="0"/>
              <a:t>це</a:t>
            </a:r>
            <a:r>
              <a:rPr lang="ru-RU" sz="1600" dirty="0" smtClean="0"/>
              <a:t> в ООН </a:t>
            </a:r>
            <a:r>
              <a:rPr lang="ru-RU" sz="1600" dirty="0" err="1" smtClean="0"/>
              <a:t>розроблено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прийнято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кілька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важливих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угод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регулюють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рибальство</a:t>
            </a:r>
            <a:r>
              <a:rPr lang="ru-RU" sz="1600" dirty="0" smtClean="0"/>
              <a:t>, </a:t>
            </a:r>
            <a:r>
              <a:rPr lang="ru-RU" sz="1600" dirty="0" err="1" smtClean="0"/>
              <a:t>судноплавство</a:t>
            </a:r>
            <a:r>
              <a:rPr lang="ru-RU" sz="1600" dirty="0" smtClean="0"/>
              <a:t>, </a:t>
            </a:r>
            <a:r>
              <a:rPr lang="ru-RU" sz="1600" dirty="0" err="1" smtClean="0"/>
              <a:t>добування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корисних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копалин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морських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родовищ</a:t>
            </a:r>
            <a:r>
              <a:rPr lang="ru-RU" sz="1600" dirty="0" smtClean="0"/>
              <a:t>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. 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У1982 р. </a:t>
            </a:r>
            <a:r>
              <a:rPr lang="ru-RU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була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підписана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більшістю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світу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відома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угода «</a:t>
            </a:r>
            <a:r>
              <a:rPr lang="ru-RU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Хартія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морів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створена </a:t>
            </a:r>
            <a:r>
              <a:rPr lang="ru-RU" sz="1600" dirty="0" err="1" smtClean="0"/>
              <a:t>міжнародна</a:t>
            </a:r>
            <a:r>
              <a:rPr lang="ru-RU" sz="1600" dirty="0" smtClean="0"/>
              <a:t> служба </a:t>
            </a:r>
            <a:r>
              <a:rPr lang="ru-RU" sz="1600" dirty="0" err="1" smtClean="0"/>
              <a:t>моніторингу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постійного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спостереження</a:t>
            </a:r>
            <a:r>
              <a:rPr lang="ru-RU" sz="1600" dirty="0" smtClean="0"/>
              <a:t> за станом </a:t>
            </a:r>
            <a:r>
              <a:rPr lang="ru-RU" sz="1600" dirty="0" err="1" smtClean="0"/>
              <a:t>Світового</a:t>
            </a:r>
            <a:r>
              <a:rPr lang="ru-RU" sz="1600" dirty="0" smtClean="0"/>
              <a:t> океану.</a:t>
            </a:r>
            <a:endParaRPr lang="ru-RU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9150" y="404166"/>
            <a:ext cx="7505700" cy="730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7.2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вод </a:t>
            </a:r>
            <a:r>
              <a:rPr lang="ru-RU" dirty="0" err="1" smtClean="0"/>
              <a:t>України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3779" y="924910"/>
            <a:ext cx="8650014" cy="3920359"/>
          </a:xfrm>
        </p:spPr>
        <p:txBody>
          <a:bodyPr>
            <a:noAutofit/>
          </a:bodyPr>
          <a:lstStyle/>
          <a:p>
            <a:r>
              <a:rPr lang="ru-RU" sz="1600" dirty="0" err="1" smtClean="0"/>
              <a:t>Ріки</a:t>
            </a:r>
            <a:r>
              <a:rPr lang="ru-RU" sz="1600" dirty="0" smtClean="0"/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Дніпро</a:t>
            </a:r>
            <a:r>
              <a:rPr lang="ru-RU" sz="1600" dirty="0" smtClean="0"/>
              <a:t> та </a:t>
            </a:r>
            <a:r>
              <a:rPr lang="ru-RU" sz="1600" dirty="0" err="1" smtClean="0">
                <a:solidFill>
                  <a:srgbClr val="FF0000"/>
                </a:solidFill>
              </a:rPr>
              <a:t>Дністер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найбільшими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прісноводними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водоймами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країни</a:t>
            </a:r>
            <a:r>
              <a:rPr lang="ru-RU" sz="1600" dirty="0" smtClean="0"/>
              <a:t>, в </a:t>
            </a:r>
            <a:r>
              <a:rPr lang="ru-RU" sz="1600" dirty="0" err="1" smtClean="0"/>
              <a:t>басейнах</a:t>
            </a:r>
            <a:r>
              <a:rPr lang="ru-RU" sz="1600" dirty="0" smtClean="0"/>
              <a:t> </a:t>
            </a:r>
            <a:r>
              <a:rPr lang="ru-RU" sz="1600" dirty="0" err="1" smtClean="0"/>
              <a:t>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проживає</a:t>
            </a:r>
            <a:r>
              <a:rPr lang="ru-RU" sz="1600" dirty="0" smtClean="0"/>
              <a:t> </a:t>
            </a:r>
            <a:r>
              <a:rPr lang="ru-RU" sz="1600" dirty="0" err="1" smtClean="0"/>
              <a:t>близько</a:t>
            </a:r>
            <a:r>
              <a:rPr lang="ru-RU" sz="1600" dirty="0" smtClean="0"/>
              <a:t> 80 % </a:t>
            </a:r>
            <a:r>
              <a:rPr lang="ru-RU" sz="1600" dirty="0" err="1" smtClean="0"/>
              <a:t>населення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Ці</a:t>
            </a:r>
            <a:r>
              <a:rPr lang="ru-RU" sz="1600" dirty="0" smtClean="0"/>
              <a:t> </a:t>
            </a:r>
            <a:r>
              <a:rPr lang="ru-RU" sz="1600" dirty="0" err="1" smtClean="0"/>
              <a:t>ріки</a:t>
            </a:r>
            <a:r>
              <a:rPr lang="ru-RU" sz="1600" dirty="0" smtClean="0"/>
              <a:t> </a:t>
            </a:r>
            <a:r>
              <a:rPr lang="ru-RU" sz="1600" dirty="0" err="1" smtClean="0"/>
              <a:t>впродовж</a:t>
            </a:r>
            <a:r>
              <a:rPr lang="ru-RU" sz="1600" dirty="0" smtClean="0"/>
              <a:t> </a:t>
            </a:r>
            <a:r>
              <a:rPr lang="ru-RU" sz="1600" dirty="0" err="1" smtClean="0"/>
              <a:t>тривалого</a:t>
            </a:r>
            <a:r>
              <a:rPr lang="ru-RU" sz="1600" dirty="0" smtClean="0"/>
              <a:t> часу </a:t>
            </a:r>
            <a:r>
              <a:rPr lang="ru-RU" sz="1600" dirty="0" err="1" smtClean="0"/>
              <a:t>мали</a:t>
            </a:r>
            <a:r>
              <a:rPr lang="ru-RU" sz="1600" dirty="0" smtClean="0"/>
              <a:t> </a:t>
            </a:r>
            <a:r>
              <a:rPr lang="ru-RU" sz="1600" dirty="0" err="1" smtClean="0"/>
              <a:t>велику</a:t>
            </a:r>
            <a:r>
              <a:rPr lang="ru-RU" sz="1600" dirty="0" smtClean="0"/>
              <a:t> </a:t>
            </a:r>
            <a:r>
              <a:rPr lang="ru-RU" sz="1600" dirty="0" err="1" smtClean="0"/>
              <a:t>біологічну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продуктивність</a:t>
            </a:r>
            <a:r>
              <a:rPr lang="ru-RU" sz="1600" dirty="0" smtClean="0"/>
              <a:t>, а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природні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ресурси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споживали</a:t>
            </a:r>
            <a:r>
              <a:rPr lang="ru-RU" sz="1600" dirty="0" smtClean="0"/>
              <a:t> </a:t>
            </a:r>
            <a:r>
              <a:rPr lang="ru-RU" sz="1600" dirty="0" err="1" smtClean="0"/>
              <a:t>мільйони</a:t>
            </a:r>
            <a:r>
              <a:rPr lang="ru-RU" sz="1600" dirty="0" smtClean="0"/>
              <a:t> людей. З </a:t>
            </a:r>
            <a:r>
              <a:rPr lang="ru-RU" sz="1600" dirty="0" err="1" smtClean="0"/>
              <a:t>інтенсивним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розвитком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промисловості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сільського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житловокомунального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господарства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побудовано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понад</a:t>
            </a:r>
            <a:r>
              <a:rPr lang="ru-RU" sz="1600" dirty="0" smtClean="0"/>
              <a:t> 800 </a:t>
            </a:r>
            <a:r>
              <a:rPr lang="ru-RU" sz="1600" dirty="0" err="1" smtClean="0"/>
              <a:t>водосховищ</a:t>
            </a:r>
            <a:r>
              <a:rPr lang="ru-RU" sz="1600" dirty="0" smtClean="0"/>
              <a:t>, у тому </a:t>
            </a:r>
            <a:r>
              <a:rPr lang="ru-RU" sz="1600" dirty="0" err="1" smtClean="0"/>
              <a:t>числі</a:t>
            </a:r>
            <a:r>
              <a:rPr lang="ru-RU" sz="1600" dirty="0" smtClean="0"/>
              <a:t> 13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об’ємом</a:t>
            </a:r>
            <a:r>
              <a:rPr lang="ru-RU" sz="1600" dirty="0" smtClean="0"/>
              <a:t> </a:t>
            </a:r>
            <a:r>
              <a:rPr lang="ru-RU" sz="1600" dirty="0" err="1" smtClean="0"/>
              <a:t>понад</a:t>
            </a:r>
            <a:r>
              <a:rPr lang="ru-RU" sz="1600" dirty="0" smtClean="0"/>
              <a:t> 100 млн. м3, </a:t>
            </a:r>
            <a:r>
              <a:rPr lang="ru-RU" sz="1600" dirty="0" err="1" smtClean="0"/>
              <a:t>значно</a:t>
            </a:r>
            <a:r>
              <a:rPr lang="ru-RU" sz="1600" dirty="0" smtClean="0"/>
              <a:t> </a:t>
            </a:r>
            <a:r>
              <a:rPr lang="ru-RU" sz="1600" dirty="0" err="1" smtClean="0"/>
              <a:t>зросло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споживання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прісної</a:t>
            </a:r>
            <a:r>
              <a:rPr lang="ru-RU" sz="1600" dirty="0" smtClean="0"/>
              <a:t> води та </a:t>
            </a:r>
            <a:r>
              <a:rPr lang="ru-RU" sz="1600" dirty="0" err="1" smtClean="0"/>
              <a:t>скидання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забруднених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стічних</a:t>
            </a:r>
            <a:r>
              <a:rPr lang="ru-RU" sz="1600" dirty="0" smtClean="0"/>
              <a:t> вод. Для потреб </a:t>
            </a:r>
            <a:r>
              <a:rPr lang="ru-RU" sz="1600" dirty="0" err="1" smtClean="0"/>
              <a:t>промисловості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сільського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господарства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Дніпра</a:t>
            </a:r>
            <a:r>
              <a:rPr lang="ru-RU" sz="1600" dirty="0" smtClean="0"/>
              <a:t> </a:t>
            </a:r>
            <a:r>
              <a:rPr lang="ru-RU" sz="1600" dirty="0" err="1" smtClean="0"/>
              <a:t>щороку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відбирають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близько</a:t>
            </a:r>
            <a:r>
              <a:rPr lang="ru-RU" sz="1600" dirty="0" smtClean="0"/>
              <a:t> 15 млрд. м3 води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скидають</a:t>
            </a:r>
            <a:r>
              <a:rPr lang="ru-RU" sz="1600" dirty="0" smtClean="0"/>
              <a:t> у </a:t>
            </a:r>
            <a:r>
              <a:rPr lang="ru-RU" sz="1600" dirty="0" err="1" smtClean="0"/>
              <a:t>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близько</a:t>
            </a:r>
            <a:r>
              <a:rPr lang="ru-RU" sz="1600" dirty="0" smtClean="0"/>
              <a:t> 10 млрд. м3 </a:t>
            </a:r>
            <a:r>
              <a:rPr lang="ru-RU" sz="1600" dirty="0" err="1" smtClean="0"/>
              <a:t>неочищених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стічних</a:t>
            </a:r>
            <a:r>
              <a:rPr lang="ru-RU" sz="1600" dirty="0" smtClean="0"/>
              <a:t> вод. В атмосферу </a:t>
            </a:r>
            <a:r>
              <a:rPr lang="ru-RU" sz="1600" dirty="0" err="1" smtClean="0"/>
              <a:t>басейну</a:t>
            </a:r>
            <a:r>
              <a:rPr lang="ru-RU" sz="1600" dirty="0" smtClean="0"/>
              <a:t> </a:t>
            </a:r>
            <a:r>
              <a:rPr lang="ru-RU" sz="1600" dirty="0" err="1" smtClean="0"/>
              <a:t>щороку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викидається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понад</a:t>
            </a:r>
            <a:r>
              <a:rPr lang="ru-RU" sz="1600" dirty="0" smtClean="0"/>
              <a:t> 10 млн. т </a:t>
            </a:r>
            <a:r>
              <a:rPr lang="ru-RU" sz="1600" dirty="0" err="1" smtClean="0"/>
              <a:t>газопилових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забруднень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промислових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об’єктів</a:t>
            </a:r>
            <a:r>
              <a:rPr lang="ru-RU" sz="1600" dirty="0" smtClean="0"/>
              <a:t>. У </a:t>
            </a:r>
            <a:r>
              <a:rPr lang="ru-RU" sz="1600" dirty="0" err="1" smtClean="0"/>
              <a:t>басейні</a:t>
            </a:r>
            <a:r>
              <a:rPr lang="ru-RU" sz="1600" dirty="0" smtClean="0"/>
              <a:t> </a:t>
            </a:r>
            <a:r>
              <a:rPr lang="ru-RU" sz="1600" dirty="0" err="1" smtClean="0"/>
              <a:t>Дніпра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працюють</a:t>
            </a:r>
            <a:r>
              <a:rPr lang="ru-RU" sz="1600" dirty="0" smtClean="0"/>
              <a:t> 4 </a:t>
            </a:r>
            <a:r>
              <a:rPr lang="ru-RU" sz="1600" dirty="0" err="1" smtClean="0"/>
              <a:t>атомні</a:t>
            </a:r>
            <a:r>
              <a:rPr lang="ru-RU" sz="1600" dirty="0" smtClean="0"/>
              <a:t> </a:t>
            </a:r>
            <a:r>
              <a:rPr lang="ru-RU" sz="1600" dirty="0" err="1" smtClean="0"/>
              <a:t>електростанції</a:t>
            </a:r>
            <a:r>
              <a:rPr lang="ru-RU" sz="1600" dirty="0" smtClean="0"/>
              <a:t>. У </a:t>
            </a:r>
            <a:r>
              <a:rPr lang="ru-RU" sz="1600" dirty="0" err="1" smtClean="0"/>
              <a:t>стічних</a:t>
            </a:r>
            <a:r>
              <a:rPr lang="ru-RU" sz="1600" dirty="0" smtClean="0"/>
              <a:t> водах </a:t>
            </a:r>
            <a:r>
              <a:rPr lang="ru-RU" sz="1600" dirty="0" err="1" smtClean="0"/>
              <a:t>містяться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надлишковій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амонійний</a:t>
            </a:r>
            <a:r>
              <a:rPr lang="ru-RU" sz="1600" dirty="0" smtClean="0"/>
              <a:t> та </a:t>
            </a:r>
            <a:r>
              <a:rPr lang="ru-RU" sz="1600" dirty="0" err="1" smtClean="0"/>
              <a:t>нітратний</a:t>
            </a:r>
            <a:r>
              <a:rPr lang="ru-RU" sz="1600" dirty="0" smtClean="0"/>
              <a:t> азот, </a:t>
            </a:r>
            <a:r>
              <a:rPr lang="ru-RU" sz="1600" dirty="0" err="1" smtClean="0"/>
              <a:t>нафтопродукти</a:t>
            </a:r>
            <a:r>
              <a:rPr lang="ru-RU" sz="1600" dirty="0" smtClean="0"/>
              <a:t>, фенол, </a:t>
            </a:r>
            <a:r>
              <a:rPr lang="ru-RU" sz="1600" dirty="0" err="1" smtClean="0"/>
              <a:t>солі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металів</a:t>
            </a:r>
            <a:r>
              <a:rPr lang="ru-RU" sz="1600" dirty="0" smtClean="0"/>
              <a:t> та </a:t>
            </a:r>
            <a:r>
              <a:rPr lang="ru-RU" sz="1600" dirty="0" err="1" smtClean="0"/>
              <a:t>хлорорганічні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пестициди</a:t>
            </a:r>
            <a:r>
              <a:rPr lang="ru-RU" sz="1600" dirty="0" smtClean="0"/>
              <a:t>. </a:t>
            </a:r>
            <a:endParaRPr lang="ru-RU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9"/>
          <p:cNvSpPr txBox="1">
            <a:spLocks noGrp="1"/>
          </p:cNvSpPr>
          <p:nvPr>
            <p:ph type="body" idx="1"/>
          </p:nvPr>
        </p:nvSpPr>
        <p:spPr>
          <a:xfrm>
            <a:off x="210207" y="325820"/>
            <a:ext cx="8713076" cy="45404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1800" dirty="0" err="1" smtClean="0"/>
              <a:t>Значної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шкоди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Придніпров’ю</a:t>
            </a:r>
            <a:r>
              <a:rPr lang="ru-RU" sz="1800" dirty="0" smtClean="0"/>
              <a:t> </a:t>
            </a:r>
            <a:r>
              <a:rPr lang="ru-RU" sz="1800" dirty="0" err="1" smtClean="0"/>
              <a:t>завдало</a:t>
            </a:r>
            <a:r>
              <a:rPr lang="ru-RU" sz="1800" dirty="0" smtClean="0"/>
              <a:t> </a:t>
            </a:r>
            <a:r>
              <a:rPr lang="ru-RU" sz="1800" dirty="0" err="1" smtClean="0"/>
              <a:t>будівництво</a:t>
            </a:r>
            <a:r>
              <a:rPr lang="ru-RU" sz="1800" dirty="0" smtClean="0"/>
              <a:t> </a:t>
            </a:r>
            <a:r>
              <a:rPr lang="ru-RU" sz="1800" dirty="0" err="1" smtClean="0"/>
              <a:t>шістьох</a:t>
            </a:r>
            <a:r>
              <a:rPr lang="ru-RU" sz="1800" dirty="0" smtClean="0"/>
              <a:t> ТЕС та </a:t>
            </a:r>
            <a:r>
              <a:rPr lang="ru-RU" sz="1800" dirty="0" err="1" smtClean="0"/>
              <a:t>водосховищ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затопили </a:t>
            </a:r>
            <a:r>
              <a:rPr lang="ru-RU" sz="1800" dirty="0" err="1" smtClean="0"/>
              <a:t>майже</a:t>
            </a:r>
            <a:r>
              <a:rPr lang="ru-RU" sz="1800" dirty="0" smtClean="0"/>
              <a:t> 700 тис. га </a:t>
            </a:r>
            <a:r>
              <a:rPr lang="ru-RU" sz="1800" dirty="0" err="1" smtClean="0"/>
              <a:t>родючих</a:t>
            </a:r>
            <a:r>
              <a:rPr lang="ru-RU" sz="1800" dirty="0" smtClean="0"/>
              <a:t> </a:t>
            </a:r>
            <a:r>
              <a:rPr lang="ru-RU" sz="1800" dirty="0" err="1" smtClean="0"/>
              <a:t>заплавних</a:t>
            </a:r>
            <a:r>
              <a:rPr lang="ru-RU" sz="1800" dirty="0" smtClean="0"/>
              <a:t> земель (</a:t>
            </a:r>
            <a:r>
              <a:rPr lang="ru-RU" sz="1800" dirty="0" err="1" smtClean="0"/>
              <a:t>близько</a:t>
            </a:r>
            <a:r>
              <a:rPr lang="ru-RU" sz="1800" dirty="0" smtClean="0"/>
              <a:t> 2,1 % </a:t>
            </a:r>
            <a:r>
              <a:rPr lang="ru-RU" sz="1800" dirty="0" err="1" smtClean="0"/>
              <a:t>загальної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площі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України</a:t>
            </a:r>
            <a:r>
              <a:rPr lang="ru-RU" sz="1800" dirty="0" smtClean="0"/>
              <a:t>). У </a:t>
            </a:r>
            <a:r>
              <a:rPr lang="ru-RU" sz="1800" dirty="0" err="1" smtClean="0"/>
              <a:t>результаті</a:t>
            </a:r>
            <a:r>
              <a:rPr lang="ru-RU" sz="1800" dirty="0" smtClean="0"/>
              <a:t> такого </a:t>
            </a:r>
            <a:r>
              <a:rPr lang="ru-RU" sz="1800" dirty="0" err="1" smtClean="0"/>
              <a:t>будівництва</a:t>
            </a:r>
            <a:r>
              <a:rPr lang="ru-RU" sz="1800" dirty="0" smtClean="0"/>
              <a:t> режим </a:t>
            </a:r>
            <a:r>
              <a:rPr lang="ru-RU" sz="1800" dirty="0" err="1" smtClean="0"/>
              <a:t>Дніпра</a:t>
            </a:r>
            <a:r>
              <a:rPr lang="ru-RU" sz="1800" dirty="0" smtClean="0"/>
              <a:t> </a:t>
            </a:r>
            <a:r>
              <a:rPr lang="ru-RU" sz="1800" dirty="0" err="1" smtClean="0"/>
              <a:t>наблизився</a:t>
            </a:r>
            <a:r>
              <a:rPr lang="ru-RU" sz="1800" dirty="0" smtClean="0"/>
              <a:t> до </a:t>
            </a:r>
            <a:r>
              <a:rPr lang="ru-RU" sz="1800" dirty="0" err="1" smtClean="0"/>
              <a:t>застійного</a:t>
            </a:r>
            <a:r>
              <a:rPr lang="ru-RU" sz="1800" dirty="0" smtClean="0"/>
              <a:t> озерного. </a:t>
            </a:r>
            <a:r>
              <a:rPr lang="ru-RU" sz="1800" dirty="0" err="1" smtClean="0"/>
              <a:t>Різко</a:t>
            </a:r>
            <a:r>
              <a:rPr lang="ru-RU" sz="1800" dirty="0" smtClean="0"/>
              <a:t> </a:t>
            </a:r>
            <a:r>
              <a:rPr lang="ru-RU" sz="1800" dirty="0" err="1" smtClean="0"/>
              <a:t>зменшився</a:t>
            </a:r>
            <a:r>
              <a:rPr lang="ru-RU" sz="1800" dirty="0" smtClean="0"/>
              <a:t> </a:t>
            </a:r>
            <a:r>
              <a:rPr lang="ru-RU" sz="1800" dirty="0" err="1" smtClean="0"/>
              <a:t>водообмін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створилися</a:t>
            </a:r>
            <a:r>
              <a:rPr lang="ru-RU" sz="1800" dirty="0" smtClean="0"/>
              <a:t> </a:t>
            </a:r>
            <a:r>
              <a:rPr lang="ru-RU" sz="1800" dirty="0" err="1" smtClean="0"/>
              <a:t>застійні</a:t>
            </a:r>
            <a:r>
              <a:rPr lang="ru-RU" sz="1800" dirty="0" smtClean="0"/>
              <a:t> </a:t>
            </a:r>
            <a:r>
              <a:rPr lang="ru-RU" sz="1800" dirty="0" err="1" smtClean="0"/>
              <a:t>зони</a:t>
            </a:r>
            <a:r>
              <a:rPr lang="ru-RU" sz="1800" dirty="0" smtClean="0"/>
              <a:t>. </a:t>
            </a:r>
            <a:r>
              <a:rPr lang="ru-RU" sz="1800" dirty="0" err="1" smtClean="0"/>
              <a:t>Ріка</a:t>
            </a:r>
            <a:r>
              <a:rPr lang="ru-RU" sz="1800" dirty="0" smtClean="0"/>
              <a:t> </a:t>
            </a:r>
            <a:r>
              <a:rPr lang="ru-RU" sz="1800" dirty="0" err="1" smtClean="0"/>
              <a:t>втратила</a:t>
            </a:r>
            <a:r>
              <a:rPr lang="ru-RU" sz="1800" dirty="0" smtClean="0"/>
              <a:t> </a:t>
            </a:r>
            <a:r>
              <a:rPr lang="ru-RU" sz="1800" dirty="0" err="1" smtClean="0"/>
              <a:t>здатність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самоочищатися</a:t>
            </a:r>
            <a:r>
              <a:rPr lang="ru-RU" sz="1800" dirty="0" smtClean="0"/>
              <a:t>. </a:t>
            </a:r>
            <a:r>
              <a:rPr lang="ru-RU" sz="1800" dirty="0" err="1" smtClean="0"/>
              <a:t>Піднявся</a:t>
            </a:r>
            <a:r>
              <a:rPr lang="ru-RU" sz="1800" dirty="0" smtClean="0"/>
              <a:t> </a:t>
            </a:r>
            <a:r>
              <a:rPr lang="ru-RU" sz="1800" dirty="0" err="1" smtClean="0"/>
              <a:t>рівень</a:t>
            </a:r>
            <a:r>
              <a:rPr lang="ru-RU" sz="1800" dirty="0" smtClean="0"/>
              <a:t> </a:t>
            </a:r>
            <a:r>
              <a:rPr lang="ru-RU" sz="1800" dirty="0" err="1" smtClean="0"/>
              <a:t>ґрунтових</a:t>
            </a:r>
            <a:r>
              <a:rPr lang="ru-RU" sz="1800" dirty="0" smtClean="0"/>
              <a:t> вод далеко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берегів</a:t>
            </a:r>
            <a:r>
              <a:rPr lang="ru-RU" sz="1800" dirty="0" smtClean="0"/>
              <a:t>. </a:t>
            </a:r>
            <a:r>
              <a:rPr lang="ru-RU" sz="1800" dirty="0" err="1" smtClean="0"/>
              <a:t>Почастішала</a:t>
            </a:r>
            <a:r>
              <a:rPr lang="ru-RU" sz="1800" dirty="0" smtClean="0"/>
              <a:t> </a:t>
            </a:r>
            <a:r>
              <a:rPr lang="ru-RU" sz="1800" dirty="0" err="1" smtClean="0"/>
              <a:t>евтрофікація</a:t>
            </a:r>
            <a:r>
              <a:rPr lang="ru-RU" sz="1800" dirty="0" smtClean="0"/>
              <a:t> вод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посилилося</a:t>
            </a:r>
            <a:r>
              <a:rPr lang="ru-RU" sz="1800" dirty="0" smtClean="0"/>
              <a:t> </a:t>
            </a:r>
            <a:r>
              <a:rPr lang="ru-RU" sz="1800" dirty="0" err="1" smtClean="0"/>
              <a:t>засолення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ґрунтів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Майже</a:t>
            </a:r>
            <a:r>
              <a:rPr lang="ru-RU" sz="1800" dirty="0" smtClean="0"/>
              <a:t> в десять </a:t>
            </a:r>
            <a:r>
              <a:rPr lang="ru-RU" sz="1800" dirty="0" err="1" smtClean="0"/>
              <a:t>разів</a:t>
            </a:r>
            <a:r>
              <a:rPr lang="ru-RU" sz="1800" dirty="0" smtClean="0"/>
              <a:t> </a:t>
            </a:r>
            <a:r>
              <a:rPr lang="ru-RU" sz="1800" dirty="0" err="1" smtClean="0"/>
              <a:t>збільшився</a:t>
            </a:r>
            <a:r>
              <a:rPr lang="ru-RU" sz="1800" dirty="0" smtClean="0"/>
              <a:t> </a:t>
            </a:r>
            <a:r>
              <a:rPr lang="ru-RU" sz="1800" dirty="0" err="1" smtClean="0"/>
              <a:t>об’єм</a:t>
            </a:r>
            <a:r>
              <a:rPr lang="ru-RU" sz="1800" dirty="0" smtClean="0"/>
              <a:t> </a:t>
            </a:r>
            <a:r>
              <a:rPr lang="ru-RU" sz="1800" dirty="0" err="1" smtClean="0"/>
              <a:t>підземного</a:t>
            </a:r>
            <a:r>
              <a:rPr lang="ru-RU" sz="1800" dirty="0" smtClean="0"/>
              <a:t> стоку вод. У </a:t>
            </a:r>
            <a:r>
              <a:rPr lang="ru-RU" sz="1800" dirty="0" err="1" smtClean="0"/>
              <a:t>нижній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частині</a:t>
            </a:r>
            <a:r>
              <a:rPr lang="ru-RU" sz="1800" dirty="0" smtClean="0"/>
              <a:t> </a:t>
            </a:r>
            <a:r>
              <a:rPr lang="ru-RU" sz="1800" dirty="0" err="1" smtClean="0"/>
              <a:t>басейну</a:t>
            </a:r>
            <a:r>
              <a:rPr lang="ru-RU" sz="1800" dirty="0" smtClean="0"/>
              <a:t> </a:t>
            </a:r>
            <a:r>
              <a:rPr lang="ru-RU" sz="1800" dirty="0" err="1" smtClean="0"/>
              <a:t>іригації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змінився</a:t>
            </a:r>
            <a:r>
              <a:rPr lang="ru-RU" sz="1800" dirty="0" smtClean="0"/>
              <a:t> </a:t>
            </a:r>
            <a:r>
              <a:rPr lang="ru-RU" sz="1800" dirty="0" err="1" smtClean="0"/>
              <a:t>водно-сольовий</a:t>
            </a:r>
            <a:r>
              <a:rPr lang="ru-RU" sz="1800" dirty="0" smtClean="0"/>
              <a:t> режим </a:t>
            </a:r>
            <a:r>
              <a:rPr lang="ru-RU" sz="1800" dirty="0" err="1" smtClean="0"/>
              <a:t>ґрунтів</a:t>
            </a:r>
            <a:r>
              <a:rPr lang="ru-RU" sz="1800" dirty="0" smtClean="0"/>
              <a:t>, </a:t>
            </a:r>
            <a:r>
              <a:rPr lang="ru-RU" sz="1800" dirty="0" err="1" smtClean="0"/>
              <a:t>зменшився</a:t>
            </a:r>
            <a:r>
              <a:rPr lang="ru-RU" sz="1800" dirty="0" smtClean="0"/>
              <a:t> </a:t>
            </a:r>
            <a:r>
              <a:rPr lang="ru-RU" sz="1800" dirty="0" err="1" smtClean="0"/>
              <a:t>вміст</a:t>
            </a:r>
            <a:r>
              <a:rPr lang="ru-RU" sz="1800" dirty="0" smtClean="0"/>
              <a:t> гумусу в </a:t>
            </a:r>
            <a:r>
              <a:rPr lang="ru-RU" sz="1800" dirty="0" err="1" smtClean="0"/>
              <a:t>ґрунтах</a:t>
            </a:r>
            <a:r>
              <a:rPr lang="ru-RU" sz="1800" dirty="0" smtClean="0"/>
              <a:t> та </a:t>
            </a:r>
            <a:r>
              <a:rPr lang="ru-RU" sz="1800" dirty="0" err="1" smtClean="0"/>
              <a:t>посилилася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ерозія</a:t>
            </a:r>
            <a:r>
              <a:rPr lang="ru-RU" sz="1800" dirty="0" smtClean="0"/>
              <a:t> в </a:t>
            </a:r>
            <a:r>
              <a:rPr lang="ru-RU" sz="1800" dirty="0" err="1" smtClean="0"/>
              <a:t>прибережній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зоні</a:t>
            </a:r>
            <a:r>
              <a:rPr lang="ru-RU" sz="1800" dirty="0" smtClean="0"/>
              <a:t>. </a:t>
            </a:r>
            <a:r>
              <a:rPr lang="ru-RU" sz="1800" dirty="0" err="1" smtClean="0"/>
              <a:t>Внаслідок</a:t>
            </a:r>
            <a:r>
              <a:rPr lang="ru-RU" sz="1800" dirty="0" smtClean="0"/>
              <a:t> </a:t>
            </a:r>
            <a:r>
              <a:rPr lang="ru-RU" sz="1800" dirty="0" err="1" smtClean="0"/>
              <a:t>затоплення</a:t>
            </a:r>
            <a:r>
              <a:rPr lang="ru-RU" sz="1800" dirty="0" smtClean="0"/>
              <a:t> водою </a:t>
            </a:r>
            <a:r>
              <a:rPr lang="ru-RU" sz="1800" dirty="0" err="1" smtClean="0"/>
              <a:t>садів</a:t>
            </a:r>
            <a:r>
              <a:rPr lang="ru-RU" sz="1800" dirty="0" smtClean="0"/>
              <a:t> та </a:t>
            </a:r>
            <a:r>
              <a:rPr lang="ru-RU" sz="1800" dirty="0" err="1" smtClean="0"/>
              <a:t>городів</a:t>
            </a:r>
            <a:r>
              <a:rPr lang="ru-RU" sz="1800" dirty="0" smtClean="0"/>
              <a:t> </a:t>
            </a:r>
            <a:r>
              <a:rPr lang="ru-RU" sz="1800" dirty="0" err="1" smtClean="0"/>
              <a:t>щороку</a:t>
            </a:r>
            <a:r>
              <a:rPr lang="ru-RU" sz="1800" dirty="0" smtClean="0"/>
              <a:t> </a:t>
            </a:r>
            <a:r>
              <a:rPr lang="ru-RU" sz="1800" dirty="0" err="1" smtClean="0"/>
              <a:t>втрачається</a:t>
            </a:r>
            <a:r>
              <a:rPr lang="ru-RU" sz="1800" dirty="0" smtClean="0"/>
              <a:t> 3-4 млн. т </a:t>
            </a:r>
            <a:r>
              <a:rPr lang="ru-RU" sz="1800" dirty="0" err="1" smtClean="0"/>
              <a:t>фруктів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овочів</a:t>
            </a:r>
            <a:r>
              <a:rPr lang="ru-RU" sz="1800" dirty="0" smtClean="0"/>
              <a:t> та </a:t>
            </a:r>
            <a:r>
              <a:rPr lang="ru-RU" sz="1800" dirty="0" err="1" smtClean="0"/>
              <a:t>близько</a:t>
            </a:r>
            <a:r>
              <a:rPr lang="ru-RU" sz="1800" dirty="0" smtClean="0"/>
              <a:t> 1 млн. т зерна. </a:t>
            </a:r>
            <a:r>
              <a:rPr lang="ru-RU" sz="1800" dirty="0" err="1" smtClean="0"/>
              <a:t>Екологічна</a:t>
            </a:r>
            <a:r>
              <a:rPr lang="ru-RU" sz="1800" dirty="0" smtClean="0"/>
              <a:t>, </a:t>
            </a:r>
            <a:r>
              <a:rPr lang="ru-RU" sz="1800" dirty="0" err="1" smtClean="0"/>
              <a:t>енергетична</a:t>
            </a:r>
            <a:r>
              <a:rPr lang="ru-RU" sz="1800" dirty="0" smtClean="0"/>
              <a:t> та </a:t>
            </a:r>
            <a:r>
              <a:rPr lang="ru-RU" sz="1800" dirty="0" err="1" smtClean="0"/>
              <a:t>рибогосподарська</a:t>
            </a:r>
            <a:r>
              <a:rPr lang="ru-RU" sz="1800" dirty="0" smtClean="0"/>
              <a:t> </a:t>
            </a:r>
            <a:r>
              <a:rPr lang="ru-RU" sz="1800" dirty="0" err="1" smtClean="0"/>
              <a:t>вигода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створення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водосховищ</a:t>
            </a:r>
            <a:r>
              <a:rPr lang="ru-RU" sz="1800" dirty="0" smtClean="0"/>
              <a:t> </a:t>
            </a:r>
            <a:r>
              <a:rPr lang="ru-RU" sz="1800" dirty="0" err="1" smtClean="0"/>
              <a:t>незначна</a:t>
            </a:r>
            <a:r>
              <a:rPr lang="ru-RU" sz="1800" dirty="0" smtClean="0"/>
              <a:t>, а </a:t>
            </a:r>
            <a:r>
              <a:rPr lang="ru-RU" sz="1800" dirty="0" err="1" smtClean="0"/>
              <a:t>нині</a:t>
            </a:r>
            <a:r>
              <a:rPr lang="ru-RU" sz="1800" dirty="0" smtClean="0"/>
              <a:t> вони </a:t>
            </a:r>
            <a:r>
              <a:rPr lang="ru-RU" sz="1800" dirty="0" err="1" smtClean="0"/>
              <a:t>перетворилися</a:t>
            </a:r>
            <a:r>
              <a:rPr lang="ru-RU" sz="1800" dirty="0" smtClean="0"/>
              <a:t> на </a:t>
            </a:r>
            <a:r>
              <a:rPr lang="ru-RU" sz="1800" dirty="0" err="1" smtClean="0"/>
              <a:t>гігантські</a:t>
            </a:r>
            <a:r>
              <a:rPr lang="ru-RU" sz="1800" dirty="0" smtClean="0"/>
              <a:t> </a:t>
            </a:r>
            <a:r>
              <a:rPr lang="ru-RU" sz="1800" dirty="0" err="1" smtClean="0"/>
              <a:t>накопичувачі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промислового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побутового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бруду</a:t>
            </a:r>
            <a:r>
              <a:rPr lang="ru-RU" sz="1800" dirty="0" smtClean="0"/>
              <a:t>. </a:t>
            </a:r>
            <a:r>
              <a:rPr lang="ru-RU" sz="1800" dirty="0" err="1" smtClean="0"/>
              <a:t>Майже</a:t>
            </a:r>
            <a:r>
              <a:rPr lang="ru-RU" sz="1800" dirty="0" smtClean="0"/>
              <a:t> половина </a:t>
            </a:r>
            <a:r>
              <a:rPr lang="ru-RU" sz="1800" dirty="0" err="1" smtClean="0"/>
              <a:t>річного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обсягу</a:t>
            </a:r>
            <a:r>
              <a:rPr lang="ru-RU" sz="1800" dirty="0" smtClean="0"/>
              <a:t> стоку </a:t>
            </a:r>
            <a:r>
              <a:rPr lang="ru-RU" sz="1800" dirty="0" err="1" smtClean="0"/>
              <a:t>Дніпра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забруднена</a:t>
            </a:r>
            <a:r>
              <a:rPr lang="ru-RU" sz="1800" dirty="0" smtClean="0"/>
              <a:t> [4;5].</a:t>
            </a:r>
            <a:endParaRPr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"/>
          <p:cNvSpPr txBox="1">
            <a:spLocks noGrp="1"/>
          </p:cNvSpPr>
          <p:nvPr>
            <p:ph type="body" idx="1"/>
          </p:nvPr>
        </p:nvSpPr>
        <p:spPr>
          <a:xfrm>
            <a:off x="220717" y="241738"/>
            <a:ext cx="8681545" cy="470037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1800" dirty="0" smtClean="0"/>
              <a:t>Наша </a:t>
            </a:r>
            <a:r>
              <a:rPr lang="ru-RU" sz="1800" dirty="0" err="1" smtClean="0"/>
              <a:t>країна</a:t>
            </a:r>
            <a:r>
              <a:rPr lang="ru-RU" sz="1800" dirty="0" smtClean="0"/>
              <a:t> </a:t>
            </a:r>
            <a:r>
              <a:rPr lang="ru-RU" sz="1800" dirty="0" err="1" smtClean="0"/>
              <a:t>вважається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найменш</a:t>
            </a:r>
            <a:r>
              <a:rPr lang="ru-RU" sz="1800" dirty="0" smtClean="0"/>
              <a:t> </a:t>
            </a:r>
            <a:r>
              <a:rPr lang="ru-RU" sz="1800" dirty="0" err="1" smtClean="0"/>
              <a:t>забезпеченою</a:t>
            </a:r>
            <a:r>
              <a:rPr lang="ru-RU" sz="1800" dirty="0" smtClean="0"/>
              <a:t> </a:t>
            </a:r>
            <a:r>
              <a:rPr lang="ru-RU" sz="1800" dirty="0" err="1" smtClean="0"/>
              <a:t>водними</a:t>
            </a:r>
            <a:r>
              <a:rPr lang="ru-RU" sz="1800" dirty="0" smtClean="0"/>
              <a:t> ресурсами в </a:t>
            </a:r>
            <a:r>
              <a:rPr lang="ru-RU" sz="1800" dirty="0" err="1" smtClean="0"/>
              <a:t>Європі</a:t>
            </a:r>
            <a:r>
              <a:rPr lang="ru-RU" sz="1800" dirty="0" smtClean="0"/>
              <a:t>. У </a:t>
            </a:r>
            <a:r>
              <a:rPr lang="ru-RU" sz="1800" dirty="0" err="1" smtClean="0"/>
              <a:t>малодощові</a:t>
            </a:r>
            <a:r>
              <a:rPr lang="ru-RU" sz="1800" dirty="0" smtClean="0"/>
              <a:t> роки на одного жителя </a:t>
            </a:r>
            <a:r>
              <a:rPr lang="ru-RU" sz="1800" dirty="0" err="1" smtClean="0"/>
              <a:t>припадає</a:t>
            </a:r>
            <a:r>
              <a:rPr lang="ru-RU" sz="1800" dirty="0" smtClean="0"/>
              <a:t> 1000 м3 води, </a:t>
            </a:r>
            <a:r>
              <a:rPr lang="ru-RU" sz="1800" dirty="0" err="1" smtClean="0"/>
              <a:t>що</a:t>
            </a:r>
            <a:r>
              <a:rPr lang="ru-RU" sz="1800" dirty="0" smtClean="0"/>
              <a:t> у 10 </a:t>
            </a:r>
            <a:r>
              <a:rPr lang="ru-RU" sz="1800" dirty="0" err="1" smtClean="0"/>
              <a:t>разів</a:t>
            </a:r>
            <a:r>
              <a:rPr lang="ru-RU" sz="1800" dirty="0" smtClean="0"/>
              <a:t> </a:t>
            </a:r>
            <a:r>
              <a:rPr lang="ru-RU" sz="1800" dirty="0" err="1" smtClean="0"/>
              <a:t>менше</a:t>
            </a:r>
            <a:r>
              <a:rPr lang="ru-RU" sz="1800" dirty="0" smtClean="0"/>
              <a:t>, </a:t>
            </a:r>
            <a:r>
              <a:rPr lang="ru-RU" sz="1800" dirty="0" err="1" smtClean="0"/>
              <a:t>ніж</a:t>
            </a:r>
            <a:r>
              <a:rPr lang="ru-RU" sz="1800" dirty="0" smtClean="0"/>
              <a:t> у </a:t>
            </a:r>
            <a:r>
              <a:rPr lang="ru-RU" sz="1800" dirty="0" err="1" smtClean="0"/>
              <a:t>багатих</a:t>
            </a:r>
            <a:r>
              <a:rPr lang="ru-RU" sz="1800" dirty="0" smtClean="0"/>
              <a:t> водою </a:t>
            </a:r>
            <a:r>
              <a:rPr lang="ru-RU" sz="1800" dirty="0" err="1" smtClean="0"/>
              <a:t>країнах</a:t>
            </a:r>
            <a:r>
              <a:rPr lang="ru-RU" sz="1800" dirty="0" smtClean="0"/>
              <a:t>. Для </a:t>
            </a:r>
            <a:r>
              <a:rPr lang="ru-RU" sz="1800" dirty="0" err="1" smtClean="0"/>
              <a:t>збалансування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водних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ресурсів</a:t>
            </a:r>
            <a:r>
              <a:rPr lang="ru-RU" sz="1800" dirty="0" smtClean="0"/>
              <a:t> в </a:t>
            </a:r>
            <a:r>
              <a:rPr lang="ru-RU" sz="1800" dirty="0" err="1" smtClean="0"/>
              <a:t>Україні</a:t>
            </a:r>
            <a:r>
              <a:rPr lang="ru-RU" sz="1800" dirty="0" smtClean="0"/>
              <a:t> </a:t>
            </a:r>
            <a:r>
              <a:rPr lang="ru-RU" sz="1800" dirty="0" err="1" smtClean="0"/>
              <a:t>будувались</a:t>
            </a:r>
            <a:r>
              <a:rPr lang="ru-RU" sz="1800" dirty="0" smtClean="0"/>
              <a:t> </a:t>
            </a:r>
            <a:r>
              <a:rPr lang="ru-RU" sz="1800" dirty="0" err="1" smtClean="0"/>
              <a:t>сотні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водосховищ</a:t>
            </a:r>
            <a:r>
              <a:rPr lang="ru-RU" sz="1800" dirty="0" smtClean="0"/>
              <a:t>, </a:t>
            </a:r>
            <a:r>
              <a:rPr lang="ru-RU" sz="1800" dirty="0" err="1" smtClean="0"/>
              <a:t>тисячі</a:t>
            </a:r>
            <a:r>
              <a:rPr lang="ru-RU" sz="1800" dirty="0" smtClean="0"/>
              <a:t> озер.</a:t>
            </a:r>
          </a:p>
          <a:p>
            <a:r>
              <a:rPr lang="ru-RU" sz="1800" dirty="0" smtClean="0"/>
              <a:t>На </a:t>
            </a:r>
            <a:r>
              <a:rPr lang="ru-RU" sz="1800" dirty="0" err="1" smtClean="0"/>
              <a:t>межі</a:t>
            </a:r>
            <a:r>
              <a:rPr lang="ru-RU" sz="1800" dirty="0" smtClean="0"/>
              <a:t> 50-60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 ХХ </a:t>
            </a:r>
            <a:r>
              <a:rPr lang="ru-RU" sz="1800" dirty="0" err="1" smtClean="0"/>
              <a:t>століття</a:t>
            </a:r>
            <a:r>
              <a:rPr lang="ru-RU" sz="1800" dirty="0" smtClean="0"/>
              <a:t>, коли, </a:t>
            </a:r>
            <a:r>
              <a:rPr lang="ru-RU" sz="1800" dirty="0" err="1" smtClean="0"/>
              <a:t>наприклад</a:t>
            </a:r>
            <a:r>
              <a:rPr lang="ru-RU" sz="1800" dirty="0" smtClean="0"/>
              <a:t>, </a:t>
            </a:r>
            <a:r>
              <a:rPr lang="ru-RU" sz="1800" dirty="0" err="1" smtClean="0"/>
              <a:t>бурхливо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розвивалася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промисловість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Львівщини</a:t>
            </a:r>
            <a:r>
              <a:rPr lang="ru-RU" sz="1800" dirty="0" smtClean="0"/>
              <a:t>, </a:t>
            </a:r>
            <a:r>
              <a:rPr lang="ru-RU" sz="1800" dirty="0" err="1" smtClean="0"/>
              <a:t>вирішено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було</a:t>
            </a:r>
            <a:r>
              <a:rPr lang="ru-RU" sz="1800" dirty="0" smtClean="0"/>
              <a:t> </a:t>
            </a:r>
            <a:r>
              <a:rPr lang="ru-RU" sz="1800" dirty="0" err="1" smtClean="0"/>
              <a:t>обудувати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Буське</a:t>
            </a:r>
            <a:r>
              <a:rPr lang="ru-RU" sz="1800" dirty="0" smtClean="0"/>
              <a:t> море, </a:t>
            </a:r>
            <a:r>
              <a:rPr lang="ru-RU" sz="1800" dirty="0" err="1" smtClean="0"/>
              <a:t>потім</a:t>
            </a:r>
            <a:r>
              <a:rPr lang="ru-RU" sz="1800" dirty="0" smtClean="0"/>
              <a:t> - </a:t>
            </a:r>
            <a:r>
              <a:rPr lang="ru-RU" sz="1800" dirty="0" err="1" smtClean="0"/>
              <a:t>Львівське</a:t>
            </a:r>
            <a:r>
              <a:rPr lang="ru-RU" sz="1800" dirty="0" smtClean="0"/>
              <a:t> море. </a:t>
            </a:r>
            <a:r>
              <a:rPr lang="ru-RU" sz="1800" dirty="0" err="1" smtClean="0"/>
              <a:t>Сьогодні</a:t>
            </a:r>
            <a:r>
              <a:rPr lang="ru-RU" sz="1800" dirty="0" smtClean="0"/>
              <a:t> </a:t>
            </a:r>
            <a:r>
              <a:rPr lang="ru-RU" sz="1800" dirty="0" err="1" smtClean="0"/>
              <a:t>побудовано</a:t>
            </a:r>
            <a:r>
              <a:rPr lang="ru-RU" sz="1800" dirty="0" smtClean="0"/>
              <a:t> 80-гектарне озеро для </a:t>
            </a:r>
            <a:r>
              <a:rPr lang="ru-RU" sz="1800" dirty="0" err="1" smtClean="0"/>
              <a:t>технічних</a:t>
            </a:r>
            <a:r>
              <a:rPr lang="ru-RU" sz="1800" dirty="0" smtClean="0"/>
              <a:t> потреб </a:t>
            </a:r>
            <a:r>
              <a:rPr lang="ru-RU" sz="1800" dirty="0" err="1" smtClean="0"/>
              <a:t>Львівської</a:t>
            </a:r>
            <a:r>
              <a:rPr lang="ru-RU" sz="1800" dirty="0" smtClean="0"/>
              <a:t> ТЕЦ-2. У 80-і роки </a:t>
            </a:r>
            <a:r>
              <a:rPr lang="ru-RU" sz="1800" dirty="0" err="1" smtClean="0"/>
              <a:t>минулого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століття</a:t>
            </a:r>
            <a:r>
              <a:rPr lang="ru-RU" sz="1800" dirty="0" smtClean="0"/>
              <a:t> почали </a:t>
            </a:r>
            <a:r>
              <a:rPr lang="ru-RU" sz="1800" dirty="0" err="1" smtClean="0"/>
              <a:t>реалізовувати</a:t>
            </a:r>
            <a:r>
              <a:rPr lang="ru-RU" sz="1800" dirty="0" smtClean="0"/>
              <a:t> проект </a:t>
            </a:r>
            <a:r>
              <a:rPr lang="ru-RU" sz="1800" dirty="0" err="1" smtClean="0"/>
              <a:t>водосховища</a:t>
            </a:r>
            <a:r>
              <a:rPr lang="ru-RU" sz="1800" dirty="0" smtClean="0"/>
              <a:t> </a:t>
            </a:r>
            <a:r>
              <a:rPr lang="ru-RU" sz="1800" dirty="0" err="1" smtClean="0"/>
              <a:t>Стрійського</a:t>
            </a:r>
            <a:r>
              <a:rPr lang="ru-RU" sz="1800" dirty="0" smtClean="0"/>
              <a:t>, так званого </a:t>
            </a:r>
            <a:r>
              <a:rPr lang="ru-RU" sz="1800" dirty="0" err="1" smtClean="0"/>
              <a:t>Карпатського</a:t>
            </a:r>
            <a:r>
              <a:rPr lang="ru-RU" sz="1800" dirty="0" smtClean="0"/>
              <a:t> моря. У </a:t>
            </a:r>
            <a:r>
              <a:rPr lang="ru-RU" sz="1800" dirty="0" err="1" smtClean="0"/>
              <a:t>нереалізовані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проекти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було</a:t>
            </a:r>
            <a:r>
              <a:rPr lang="ru-RU" sz="1800" dirty="0" smtClean="0"/>
              <a:t> </a:t>
            </a:r>
            <a:r>
              <a:rPr lang="ru-RU" sz="1800" dirty="0" err="1" smtClean="0"/>
              <a:t>вкладено</a:t>
            </a:r>
            <a:r>
              <a:rPr lang="ru-RU" sz="1800" dirty="0" smtClean="0"/>
              <a:t> десятки </a:t>
            </a:r>
            <a:r>
              <a:rPr lang="ru-RU" sz="1800" dirty="0" err="1" smtClean="0"/>
              <a:t>мільйонів</a:t>
            </a:r>
            <a:r>
              <a:rPr lang="ru-RU" sz="1800" dirty="0" smtClean="0"/>
              <a:t> </a:t>
            </a:r>
            <a:r>
              <a:rPr lang="ru-RU" sz="1800" dirty="0" err="1" smtClean="0"/>
              <a:t>умовних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одиниць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Із-за</a:t>
            </a:r>
            <a:r>
              <a:rPr lang="ru-RU" sz="1800" dirty="0" smtClean="0"/>
              <a:t> </a:t>
            </a:r>
            <a:r>
              <a:rPr lang="ru-RU" sz="1800" dirty="0" err="1" smtClean="0"/>
              <a:t>варварського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водогосподарства</a:t>
            </a:r>
            <a:r>
              <a:rPr lang="ru-RU" sz="1800" dirty="0" smtClean="0"/>
              <a:t> в </a:t>
            </a:r>
            <a:r>
              <a:rPr lang="ru-RU" sz="1800" dirty="0" err="1" smtClean="0"/>
              <a:t>Україні</a:t>
            </a:r>
            <a:r>
              <a:rPr lang="ru-RU" sz="1800" dirty="0" smtClean="0"/>
              <a:t> </a:t>
            </a:r>
            <a:r>
              <a:rPr lang="ru-RU" sz="1800" dirty="0" err="1" smtClean="0"/>
              <a:t>знищено</a:t>
            </a:r>
            <a:r>
              <a:rPr lang="ru-RU" sz="1800" dirty="0" smtClean="0"/>
              <a:t> 3% </a:t>
            </a:r>
            <a:r>
              <a:rPr lang="ru-RU" sz="1800" dirty="0" err="1" smtClean="0"/>
              <a:t>територій</a:t>
            </a:r>
            <a:r>
              <a:rPr lang="ru-RU" sz="1800" dirty="0" smtClean="0"/>
              <a:t> (</a:t>
            </a:r>
            <a:r>
              <a:rPr lang="ru-RU" sz="1800" dirty="0" err="1" smtClean="0"/>
              <a:t>втрачено</a:t>
            </a:r>
            <a:r>
              <a:rPr lang="ru-RU" sz="1800" dirty="0" smtClean="0"/>
              <a:t>, затоплено, пересушено </a:t>
            </a:r>
            <a:r>
              <a:rPr lang="ru-RU" sz="1800" dirty="0" err="1" smtClean="0"/>
              <a:t>і</a:t>
            </a:r>
            <a:r>
              <a:rPr lang="ru-RU" sz="1800" dirty="0" smtClean="0"/>
              <a:t> т. д.). З 71 </a:t>
            </a:r>
            <a:r>
              <a:rPr lang="ru-RU" sz="1800" dirty="0" err="1" smtClean="0"/>
              <a:t>тисячі</a:t>
            </a:r>
            <a:r>
              <a:rPr lang="ru-RU" sz="1800" dirty="0" smtClean="0"/>
              <a:t> </a:t>
            </a:r>
            <a:r>
              <a:rPr lang="ru-RU" sz="1800" dirty="0" err="1" smtClean="0"/>
              <a:t>річок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України</a:t>
            </a:r>
            <a:r>
              <a:rPr lang="ru-RU" sz="1800" dirty="0" smtClean="0"/>
              <a:t> за </a:t>
            </a:r>
            <a:r>
              <a:rPr lang="ru-RU" sz="1800" dirty="0" err="1" smtClean="0"/>
              <a:t>останні</a:t>
            </a:r>
            <a:r>
              <a:rPr lang="ru-RU" sz="1800" dirty="0" smtClean="0"/>
              <a:t> 10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 пропало 8 </a:t>
            </a:r>
            <a:r>
              <a:rPr lang="ru-RU" sz="1800" dirty="0" err="1" smtClean="0"/>
              <a:t>тисяч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353" y="309069"/>
            <a:ext cx="8397764" cy="4599262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Враховуючи</a:t>
            </a:r>
            <a:r>
              <a:rPr lang="ru-RU" sz="2000" dirty="0" smtClean="0"/>
              <a:t> </a:t>
            </a:r>
            <a:r>
              <a:rPr lang="ru-RU" sz="2000" dirty="0" err="1" smtClean="0"/>
              <a:t>невеликі</a:t>
            </a:r>
            <a:r>
              <a:rPr lang="ru-RU" sz="2000" dirty="0" smtClean="0"/>
              <a:t> запаси </a:t>
            </a:r>
            <a:r>
              <a:rPr lang="ru-RU" sz="2000" dirty="0" err="1" smtClean="0"/>
              <a:t>поверхневих</a:t>
            </a:r>
            <a:r>
              <a:rPr lang="ru-RU" sz="2000" dirty="0" smtClean="0"/>
              <a:t> вод </a:t>
            </a:r>
            <a:r>
              <a:rPr lang="ru-RU" sz="2000" dirty="0" err="1" smtClean="0"/>
              <a:t>фахівці</a:t>
            </a:r>
            <a:r>
              <a:rPr lang="ru-RU" sz="2000" dirty="0" smtClean="0"/>
              <a:t> </a:t>
            </a:r>
            <a:r>
              <a:rPr lang="ru-RU" sz="2000" dirty="0" err="1" smtClean="0"/>
              <a:t>змушені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впритул</a:t>
            </a:r>
            <a:r>
              <a:rPr lang="ru-RU" sz="2000" dirty="0" smtClean="0"/>
              <a:t> </a:t>
            </a:r>
            <a:r>
              <a:rPr lang="ru-RU" sz="2000" dirty="0" err="1" smtClean="0"/>
              <a:t>займатися</a:t>
            </a:r>
            <a:r>
              <a:rPr lang="ru-RU" sz="2000" dirty="0" smtClean="0"/>
              <a:t> проблемами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експлуатації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підземних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родовищ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води</a:t>
            </a:r>
            <a:r>
              <a:rPr lang="ru-RU" sz="2000" dirty="0" smtClean="0"/>
              <a:t>. В </a:t>
            </a:r>
            <a:r>
              <a:rPr lang="ru-RU" sz="2000" dirty="0" err="1" smtClean="0"/>
              <a:t>Україні</a:t>
            </a:r>
            <a:r>
              <a:rPr lang="ru-RU" sz="2000" dirty="0" smtClean="0"/>
              <a:t> </a:t>
            </a:r>
            <a:r>
              <a:rPr lang="ru-RU" sz="2000" dirty="0" err="1" smtClean="0"/>
              <a:t>щорічно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видобувається</a:t>
            </a:r>
            <a:r>
              <a:rPr lang="ru-RU" sz="2000" dirty="0" smtClean="0"/>
              <a:t> 5,15 км3 </a:t>
            </a:r>
            <a:r>
              <a:rPr lang="ru-RU" sz="2000" dirty="0" err="1" smtClean="0"/>
              <a:t>підземних</a:t>
            </a:r>
            <a:r>
              <a:rPr lang="ru-RU" sz="2000" dirty="0" smtClean="0"/>
              <a:t> вод (77% - для потреб </a:t>
            </a:r>
            <a:r>
              <a:rPr lang="ru-RU" sz="2000" dirty="0" err="1" smtClean="0"/>
              <a:t>питного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технічного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постачання</a:t>
            </a:r>
            <a:r>
              <a:rPr lang="ru-RU" sz="2000" dirty="0" smtClean="0"/>
              <a:t>, 23% - </a:t>
            </a:r>
            <a:r>
              <a:rPr lang="ru-RU" sz="2000" dirty="0" err="1" smtClean="0"/>
              <a:t>водовідлив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виробництвах</a:t>
            </a:r>
            <a:r>
              <a:rPr lang="ru-RU" sz="2000" dirty="0" smtClean="0"/>
              <a:t> </a:t>
            </a:r>
            <a:r>
              <a:rPr lang="ru-RU" sz="2000" dirty="0" err="1" smtClean="0"/>
              <a:t>добувної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промисловості</a:t>
            </a:r>
            <a:r>
              <a:rPr lang="ru-RU" sz="2000" dirty="0" smtClean="0"/>
              <a:t>). </a:t>
            </a:r>
            <a:r>
              <a:rPr lang="ru-RU" sz="2000" dirty="0" err="1" smtClean="0"/>
              <a:t>Найбільший</a:t>
            </a:r>
            <a:r>
              <a:rPr lang="ru-RU" sz="2000" dirty="0" smtClean="0"/>
              <a:t> </a:t>
            </a:r>
            <a:r>
              <a:rPr lang="ru-RU" sz="2000" dirty="0" err="1" smtClean="0"/>
              <a:t>водозабір</a:t>
            </a:r>
            <a:r>
              <a:rPr lang="ru-RU" sz="2000" dirty="0" smtClean="0"/>
              <a:t> </a:t>
            </a:r>
            <a:r>
              <a:rPr lang="ru-RU" sz="2000" dirty="0" err="1" smtClean="0"/>
              <a:t>артезіанських</a:t>
            </a:r>
            <a:r>
              <a:rPr lang="ru-RU" sz="2000" dirty="0" smtClean="0"/>
              <a:t> вод </a:t>
            </a:r>
            <a:r>
              <a:rPr lang="ru-RU" sz="2000" dirty="0" err="1" smtClean="0"/>
              <a:t>здійснюється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Луганській</a:t>
            </a:r>
            <a:r>
              <a:rPr lang="ru-RU" sz="2000" dirty="0" smtClean="0"/>
              <a:t>, </a:t>
            </a:r>
            <a:r>
              <a:rPr lang="ru-RU" sz="2000" dirty="0" err="1" smtClean="0"/>
              <a:t>Донецькій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Львівській</a:t>
            </a:r>
            <a:r>
              <a:rPr lang="ru-RU" sz="2000" dirty="0" smtClean="0"/>
              <a:t> областях. </a:t>
            </a:r>
            <a:r>
              <a:rPr lang="ru-RU" sz="2000" dirty="0" err="1" smtClean="0"/>
              <a:t>Оскільки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має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місце</a:t>
            </a:r>
            <a:r>
              <a:rPr lang="ru-RU" sz="2000" dirty="0" smtClean="0"/>
              <a:t> </a:t>
            </a:r>
            <a:r>
              <a:rPr lang="ru-RU" sz="2000" dirty="0" err="1" smtClean="0"/>
              <a:t>тотальне</a:t>
            </a:r>
            <a:r>
              <a:rPr lang="ru-RU" sz="2000" dirty="0" smtClean="0"/>
              <a:t> </a:t>
            </a:r>
            <a:r>
              <a:rPr lang="ru-RU" sz="2000" dirty="0" err="1" smtClean="0"/>
              <a:t>забруднення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підземних</a:t>
            </a:r>
            <a:r>
              <a:rPr lang="ru-RU" sz="2000" dirty="0" smtClean="0"/>
              <a:t> вод, </a:t>
            </a:r>
            <a:r>
              <a:rPr lang="ru-RU" sz="2000" dirty="0" err="1" smtClean="0"/>
              <a:t>деякі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водозабори</a:t>
            </a:r>
            <a:r>
              <a:rPr lang="ru-RU" sz="2000" dirty="0" smtClean="0"/>
              <a:t> </a:t>
            </a:r>
            <a:r>
              <a:rPr lang="ru-RU" sz="2000" dirty="0" err="1" smtClean="0"/>
              <a:t>закривають</a:t>
            </a:r>
            <a:r>
              <a:rPr lang="ru-RU" sz="2000" dirty="0" smtClean="0"/>
              <a:t>, а </a:t>
            </a:r>
            <a:r>
              <a:rPr lang="ru-RU" sz="2000" dirty="0" err="1" smtClean="0"/>
              <a:t>гідрогеологи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розривають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інші</a:t>
            </a:r>
            <a:r>
              <a:rPr lang="ru-RU" sz="2000" dirty="0" smtClean="0"/>
              <a:t>. </a:t>
            </a:r>
            <a:r>
              <a:rPr lang="ru-RU" sz="20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Фахівці</a:t>
            </a:r>
            <a:r>
              <a:rPr lang="ru-RU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знають</a:t>
            </a:r>
            <a:r>
              <a:rPr lang="ru-RU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інтенсивна</a:t>
            </a:r>
            <a:r>
              <a:rPr lang="ru-RU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експлуатація</a:t>
            </a:r>
            <a:r>
              <a:rPr lang="ru-RU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підземних</a:t>
            </a:r>
            <a:r>
              <a:rPr lang="ru-RU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родовищ</a:t>
            </a:r>
            <a:r>
              <a:rPr lang="ru-RU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може</a:t>
            </a:r>
            <a:r>
              <a:rPr lang="ru-RU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призвести</a:t>
            </a:r>
            <a:r>
              <a:rPr lang="ru-RU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0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необоротних</a:t>
            </a:r>
            <a:r>
              <a:rPr lang="ru-RU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негативних</a:t>
            </a:r>
            <a:r>
              <a:rPr lang="ru-RU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екологічних</a:t>
            </a:r>
            <a:r>
              <a:rPr lang="ru-RU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процесів</a:t>
            </a:r>
            <a:r>
              <a:rPr lang="ru-RU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000" dirty="0" err="1" smtClean="0"/>
              <a:t>зневоднення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річок</a:t>
            </a:r>
            <a:r>
              <a:rPr lang="ru-RU" sz="2000" dirty="0" smtClean="0"/>
              <a:t>, </a:t>
            </a:r>
            <a:r>
              <a:rPr lang="ru-RU" sz="2000" dirty="0" err="1" smtClean="0"/>
              <a:t>осушення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колодязів</a:t>
            </a:r>
            <a:r>
              <a:rPr lang="ru-RU" sz="2000" dirty="0" smtClean="0"/>
              <a:t>, </a:t>
            </a:r>
            <a:r>
              <a:rPr lang="ru-RU" sz="2000" dirty="0" err="1" smtClean="0"/>
              <a:t>пересушування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ґрунтів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, </a:t>
            </a:r>
            <a:r>
              <a:rPr lang="ru-RU" sz="2000" dirty="0" err="1" smtClean="0"/>
              <a:t>відповідно</a:t>
            </a:r>
            <a:r>
              <a:rPr lang="ru-RU" sz="2000" dirty="0" smtClean="0"/>
              <a:t>, </a:t>
            </a:r>
            <a:r>
              <a:rPr lang="ru-RU" sz="2000" dirty="0" err="1" smtClean="0"/>
              <a:t>погіршення</a:t>
            </a:r>
            <a:r>
              <a:rPr lang="ru-RU" sz="2000" dirty="0" smtClean="0"/>
              <a:t> росту </a:t>
            </a:r>
            <a:r>
              <a:rPr lang="ru-RU" sz="2000" dirty="0" err="1" smtClean="0"/>
              <a:t>флори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фауни</a:t>
            </a:r>
            <a:r>
              <a:rPr lang="ru-RU" sz="2000" dirty="0" smtClean="0"/>
              <a:t>, </a:t>
            </a:r>
            <a:r>
              <a:rPr lang="ru-RU" sz="2000" dirty="0" err="1" smtClean="0"/>
              <a:t>просідання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земної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поверхні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т.д.</a:t>
            </a:r>
            <a:endParaRPr lang="ru-RU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4289" y="325821"/>
            <a:ext cx="8513379" cy="4112904"/>
          </a:xfrm>
        </p:spPr>
        <p:txBody>
          <a:bodyPr>
            <a:noAutofit/>
          </a:bodyPr>
          <a:lstStyle/>
          <a:p>
            <a:pPr marL="36000">
              <a:buNone/>
            </a:pPr>
            <a:r>
              <a:rPr lang="ru-RU" sz="1600" dirty="0" err="1" smtClean="0"/>
              <a:t>Аналіз</a:t>
            </a:r>
            <a:r>
              <a:rPr lang="ru-RU" sz="1600" dirty="0" smtClean="0"/>
              <a:t> </a:t>
            </a:r>
            <a:r>
              <a:rPr lang="ru-RU" sz="1600" dirty="0" err="1" smtClean="0"/>
              <a:t>ситуації</a:t>
            </a:r>
            <a:r>
              <a:rPr lang="ru-RU" sz="1600" dirty="0" smtClean="0"/>
              <a:t> показав,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малі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річки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України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забруднені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більше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ніж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великі</a:t>
            </a:r>
            <a:r>
              <a:rPr lang="ru-RU" sz="1600" dirty="0" smtClean="0"/>
              <a:t>.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пояснюється</a:t>
            </a:r>
            <a:r>
              <a:rPr lang="ru-RU" sz="1600" dirty="0" smtClean="0"/>
              <a:t> не </a:t>
            </a:r>
            <a:r>
              <a:rPr lang="ru-RU" sz="1600" dirty="0" err="1" smtClean="0"/>
              <a:t>тільки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малою </a:t>
            </a:r>
            <a:r>
              <a:rPr lang="ru-RU" sz="1600" dirty="0" err="1" smtClean="0"/>
              <a:t>водністю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недостатньою</a:t>
            </a:r>
            <a:r>
              <a:rPr lang="ru-RU" sz="1600" dirty="0" smtClean="0"/>
              <a:t> </a:t>
            </a:r>
            <a:r>
              <a:rPr lang="ru-RU" sz="1600" dirty="0" err="1" smtClean="0"/>
              <a:t>охороною</a:t>
            </a:r>
            <a:r>
              <a:rPr lang="ru-RU" sz="1600" dirty="0" smtClean="0"/>
              <a:t>. </a:t>
            </a:r>
            <a:r>
              <a:rPr lang="ru-RU" sz="1600" dirty="0" err="1" smtClean="0"/>
              <a:t>Найбільш</a:t>
            </a:r>
            <a:r>
              <a:rPr lang="ru-RU" sz="1600" dirty="0" smtClean="0"/>
              <a:t> </a:t>
            </a:r>
            <a:r>
              <a:rPr lang="ru-RU" sz="1600" dirty="0" err="1" smtClean="0"/>
              <a:t>забруднені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Південнй</a:t>
            </a:r>
            <a:r>
              <a:rPr lang="ru-RU" sz="1600" dirty="0" smtClean="0"/>
              <a:t> Буг, </a:t>
            </a:r>
            <a:r>
              <a:rPr lang="ru-RU" sz="1600" dirty="0" err="1" smtClean="0"/>
              <a:t>річки</a:t>
            </a:r>
            <a:r>
              <a:rPr lang="ru-RU" sz="1600" dirty="0" smtClean="0"/>
              <a:t> </a:t>
            </a:r>
            <a:r>
              <a:rPr lang="ru-RU" sz="1600" dirty="0" err="1" smtClean="0"/>
              <a:t>Донецької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Луганської</a:t>
            </a:r>
            <a:r>
              <a:rPr lang="ru-RU" sz="1600" dirty="0" smtClean="0"/>
              <a:t> областей, </a:t>
            </a:r>
            <a:r>
              <a:rPr lang="ru-RU" sz="1600" dirty="0" err="1" smtClean="0"/>
              <a:t>Чорноморське</a:t>
            </a:r>
            <a:r>
              <a:rPr lang="ru-RU" sz="1600" dirty="0" smtClean="0"/>
              <a:t> </a:t>
            </a:r>
            <a:r>
              <a:rPr lang="ru-RU" sz="1600" dirty="0" err="1" smtClean="0"/>
              <a:t>узбережжя</a:t>
            </a:r>
            <a:r>
              <a:rPr lang="ru-RU" sz="1600" dirty="0" smtClean="0"/>
              <a:t> </a:t>
            </a:r>
            <a:r>
              <a:rPr lang="ru-RU" sz="1600" dirty="0" err="1" smtClean="0"/>
              <a:t>півдня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.</a:t>
            </a:r>
          </a:p>
          <a:p>
            <a:pPr marL="36000">
              <a:buNone/>
            </a:pPr>
            <a:r>
              <a:rPr lang="ru-RU" sz="1600" dirty="0" err="1" smtClean="0"/>
              <a:t>Наслідки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забруднення</a:t>
            </a:r>
            <a:r>
              <a:rPr lang="ru-RU" sz="1600" dirty="0" smtClean="0"/>
              <a:t> водного </a:t>
            </a:r>
            <a:r>
              <a:rPr lang="ru-RU" sz="1600" dirty="0" err="1" smtClean="0"/>
              <a:t>середовища</a:t>
            </a:r>
            <a:r>
              <a:rPr lang="ru-RU" sz="1600" dirty="0" smtClean="0"/>
              <a:t>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бути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різноманітними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здоров’я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. </a:t>
            </a:r>
            <a:r>
              <a:rPr lang="ru-RU" sz="1600" dirty="0" err="1" smtClean="0"/>
              <a:t>Шкоди</a:t>
            </a:r>
            <a:r>
              <a:rPr lang="ru-RU" sz="1600" dirty="0" smtClean="0"/>
              <a:t>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завдати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такі</a:t>
            </a:r>
            <a:r>
              <a:rPr lang="ru-RU" sz="1600" dirty="0" smtClean="0"/>
              <a:t> </a:t>
            </a:r>
            <a:r>
              <a:rPr lang="ru-RU" sz="1600" dirty="0" err="1" smtClean="0"/>
              <a:t>поширені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забруднювачі</a:t>
            </a:r>
            <a:r>
              <a:rPr lang="ru-RU" sz="1600" dirty="0" smtClean="0"/>
              <a:t> </a:t>
            </a:r>
            <a:r>
              <a:rPr lang="ru-RU" sz="1600" i="1" dirty="0" smtClean="0"/>
              <a:t>як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фторо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-,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хлоро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фосфороорганічні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забруднювачі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нітрати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нітрити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нітроспо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луки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пестициди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гербіциди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тощо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небезпечними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i="1" dirty="0" err="1" smtClean="0"/>
              <a:t>с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интетичні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миючі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засоби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котрі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потрапляють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водоймища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навіть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незначна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кількість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викликає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приємний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smtClean="0"/>
              <a:t>смак </a:t>
            </a:r>
            <a:r>
              <a:rPr lang="ru-RU" sz="1600" dirty="0" err="1" smtClean="0"/>
              <a:t>і</a:t>
            </a:r>
            <a:r>
              <a:rPr lang="ru-RU" sz="1600" dirty="0" smtClean="0"/>
              <a:t> запах води та </a:t>
            </a:r>
            <a:r>
              <a:rPr lang="ru-RU" sz="1600" dirty="0" err="1" smtClean="0"/>
              <a:t>утворює</a:t>
            </a:r>
            <a:r>
              <a:rPr lang="ru-RU" sz="1600" dirty="0" smtClean="0"/>
              <a:t> </a:t>
            </a:r>
            <a:r>
              <a:rPr lang="ru-RU" sz="1600" dirty="0" err="1" smtClean="0"/>
              <a:t>піну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плівку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поверхні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утруднює</a:t>
            </a:r>
            <a:r>
              <a:rPr lang="ru-RU" sz="1600" dirty="0" smtClean="0"/>
              <a:t> доступ </a:t>
            </a:r>
            <a:r>
              <a:rPr lang="ru-RU" sz="1600" dirty="0" err="1" smtClean="0"/>
              <a:t>кисню</a:t>
            </a:r>
            <a:r>
              <a:rPr lang="ru-RU" sz="1600" dirty="0" smtClean="0"/>
              <a:t> та </a:t>
            </a:r>
            <a:r>
              <a:rPr lang="ru-RU" sz="1600" dirty="0" err="1" smtClean="0"/>
              <a:t>призводить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загибелі</a:t>
            </a:r>
            <a:r>
              <a:rPr lang="ru-RU" sz="1600" dirty="0" smtClean="0"/>
              <a:t> </a:t>
            </a:r>
            <a:r>
              <a:rPr lang="ru-RU" sz="1600" dirty="0" err="1" smtClean="0"/>
              <a:t>водних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заростання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водойм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водоростями</a:t>
            </a:r>
            <a:r>
              <a:rPr lang="ru-RU" sz="1600" dirty="0" err="1" smtClean="0"/>
              <a:t>нізмів</a:t>
            </a:r>
            <a:r>
              <a:rPr lang="ru-RU" sz="1600" dirty="0" smtClean="0"/>
              <a:t>. До </a:t>
            </a:r>
            <a:r>
              <a:rPr lang="ru-RU" sz="1600" dirty="0" err="1" smtClean="0"/>
              <a:t>особливих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забруднення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належить</a:t>
            </a:r>
            <a:r>
              <a:rPr lang="ru-RU" sz="1600" dirty="0" smtClean="0"/>
              <a:t> </a:t>
            </a:r>
            <a:r>
              <a:rPr lang="ru-RU" sz="1600" dirty="0" err="1" smtClean="0"/>
              <a:t>також</a:t>
            </a:r>
            <a:r>
              <a:rPr lang="ru-RU" sz="1600" i="1" dirty="0" smtClean="0"/>
              <a:t>, особливо </a:t>
            </a:r>
            <a:r>
              <a:rPr lang="ru-RU" sz="1600" i="1" dirty="0" err="1" smtClean="0"/>
              <a:t>синьо</a:t>
            </a:r>
            <a:r>
              <a:rPr lang="ru-RU" sz="1600" dirty="0" err="1" smtClean="0"/>
              <a:t>зеленими</a:t>
            </a:r>
            <a:r>
              <a:rPr lang="ru-RU" sz="1600" dirty="0" smtClean="0"/>
              <a:t>, </a:t>
            </a:r>
            <a:r>
              <a:rPr lang="ru-RU" sz="1600" dirty="0" err="1" smtClean="0"/>
              <a:t>гниття</a:t>
            </a:r>
            <a:r>
              <a:rPr lang="ru-RU" sz="1600" dirty="0" smtClean="0"/>
              <a:t> </a:t>
            </a:r>
            <a:r>
              <a:rPr lang="ru-RU" sz="1600" dirty="0" err="1" smtClean="0"/>
              <a:t>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викликає</a:t>
            </a:r>
            <a:r>
              <a:rPr lang="ru-RU" sz="1600" dirty="0" smtClean="0"/>
              <a:t> </a:t>
            </a:r>
            <a:r>
              <a:rPr lang="ru-RU" sz="1600" dirty="0" err="1" smtClean="0"/>
              <a:t>захворювання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загибель</a:t>
            </a:r>
            <a:r>
              <a:rPr lang="ru-RU" sz="1600" dirty="0" smtClean="0"/>
              <a:t> </a:t>
            </a:r>
            <a:r>
              <a:rPr lang="ru-RU" sz="1600" dirty="0" err="1" smtClean="0"/>
              <a:t>риби</a:t>
            </a:r>
            <a:r>
              <a:rPr lang="ru-RU" sz="1600" dirty="0" smtClean="0"/>
              <a:t>. </a:t>
            </a:r>
            <a:r>
              <a:rPr lang="ru-RU" sz="1600" dirty="0" err="1" smtClean="0"/>
              <a:t>Ця</a:t>
            </a:r>
            <a:r>
              <a:rPr lang="ru-RU" sz="1600" dirty="0" smtClean="0"/>
              <a:t>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гостра</a:t>
            </a:r>
            <a:r>
              <a:rPr lang="ru-RU" sz="1600" dirty="0" smtClean="0"/>
              <a:t> проблема, характерна для </a:t>
            </a:r>
            <a:r>
              <a:rPr lang="ru-RU" sz="1600" dirty="0" err="1" smtClean="0"/>
              <a:t>водоймищ</a:t>
            </a:r>
            <a:r>
              <a:rPr lang="ru-RU" sz="1600" dirty="0" smtClean="0"/>
              <a:t> </a:t>
            </a:r>
            <a:r>
              <a:rPr lang="ru-RU" sz="1600" dirty="0" err="1" smtClean="0"/>
              <a:t>басейну</a:t>
            </a:r>
            <a:r>
              <a:rPr lang="ru-RU" sz="1600" dirty="0" smtClean="0"/>
              <a:t> </a:t>
            </a:r>
            <a:r>
              <a:rPr lang="ru-RU" sz="1600" dirty="0" err="1" smtClean="0"/>
              <a:t>Дніпра</a:t>
            </a:r>
            <a:r>
              <a:rPr lang="ru-RU" sz="1600" dirty="0" smtClean="0"/>
              <a:t>.</a:t>
            </a:r>
          </a:p>
          <a:p>
            <a:pPr marL="36000">
              <a:buNone/>
            </a:pPr>
            <a:r>
              <a:rPr lang="ru-RU" sz="1600" dirty="0" err="1" smtClean="0"/>
              <a:t>Ці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негативні</a:t>
            </a:r>
            <a:r>
              <a:rPr lang="ru-RU" sz="1600" dirty="0" smtClean="0"/>
              <a:t> </a:t>
            </a:r>
            <a:r>
              <a:rPr lang="ru-RU" sz="1600" dirty="0" err="1" smtClean="0"/>
              <a:t>явища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відбуваються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тлі</a:t>
            </a:r>
            <a:r>
              <a:rPr lang="ru-RU" sz="1600" dirty="0" smtClean="0"/>
              <a:t> </a:t>
            </a:r>
            <a:r>
              <a:rPr lang="ru-RU" sz="1600" dirty="0" err="1" smtClean="0"/>
              <a:t>низьких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запасів</a:t>
            </a:r>
            <a:r>
              <a:rPr lang="ru-RU" sz="1600" dirty="0" smtClean="0"/>
              <a:t> води в </a:t>
            </a:r>
            <a:r>
              <a:rPr lang="ru-RU" sz="1600" dirty="0" err="1" smtClean="0"/>
              <a:t>Україні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складають</a:t>
            </a:r>
            <a:r>
              <a:rPr lang="ru-RU" sz="1600" dirty="0" smtClean="0"/>
              <a:t> 97,3 км3 (у </a:t>
            </a:r>
            <a:r>
              <a:rPr lang="ru-RU" sz="1600" dirty="0" err="1" smtClean="0"/>
              <a:t>маловодні</a:t>
            </a:r>
            <a:r>
              <a:rPr lang="ru-RU" sz="1600" dirty="0" smtClean="0"/>
              <a:t> роки - 66 км3). </a:t>
            </a:r>
            <a:r>
              <a:rPr lang="ru-RU" sz="1600" dirty="0" err="1" smtClean="0"/>
              <a:t>Дефіцит</a:t>
            </a:r>
            <a:r>
              <a:rPr lang="ru-RU" sz="1600" dirty="0" smtClean="0"/>
              <a:t> води в </a:t>
            </a:r>
            <a:r>
              <a:rPr lang="ru-RU" sz="1600" dirty="0" err="1" smtClean="0"/>
              <a:t>Україні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вже</a:t>
            </a:r>
            <a:r>
              <a:rPr lang="ru-RU" sz="1600" dirty="0" smtClean="0"/>
              <a:t> зараз </a:t>
            </a:r>
            <a:r>
              <a:rPr lang="ru-RU" sz="1600" dirty="0" err="1" smtClean="0"/>
              <a:t>складає</a:t>
            </a:r>
            <a:r>
              <a:rPr lang="ru-RU" sz="1600" dirty="0" smtClean="0"/>
              <a:t> 4 млрд. м3. </a:t>
            </a:r>
            <a:r>
              <a:rPr lang="ru-RU" sz="16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Деградація</a:t>
            </a:r>
            <a:r>
              <a:rPr lang="ru-RU" sz="1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висихання</a:t>
            </a:r>
            <a:r>
              <a:rPr lang="ru-RU" sz="1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малих</a:t>
            </a:r>
            <a:r>
              <a:rPr lang="ru-RU" sz="1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річок</a:t>
            </a:r>
            <a:r>
              <a:rPr lang="ru-RU" sz="1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невідворотно</a:t>
            </a:r>
            <a:r>
              <a:rPr lang="ru-RU" sz="1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призведе</a:t>
            </a:r>
            <a:r>
              <a:rPr lang="ru-RU" sz="1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16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деградації</a:t>
            </a:r>
            <a:r>
              <a:rPr lang="ru-RU" sz="1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великих </a:t>
            </a:r>
            <a:r>
              <a:rPr lang="ru-RU" sz="16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рік</a:t>
            </a:r>
            <a:r>
              <a:rPr lang="ru-RU" sz="1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тому проблема </a:t>
            </a:r>
            <a:r>
              <a:rPr lang="ru-RU" sz="16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sz="1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збереження</a:t>
            </a:r>
            <a:r>
              <a:rPr lang="ru-RU" sz="1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sz="1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оздоровлення</a:t>
            </a:r>
            <a:r>
              <a:rPr lang="ru-RU" sz="1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</a:t>
            </a:r>
            <a:r>
              <a:rPr lang="ru-RU" sz="1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однією</a:t>
            </a:r>
            <a:r>
              <a:rPr lang="ru-RU" sz="1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найгостріших</a:t>
            </a:r>
            <a:r>
              <a:rPr lang="ru-RU" sz="1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16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держави</a:t>
            </a:r>
            <a:r>
              <a:rPr lang="ru-RU" sz="1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[3].</a:t>
            </a:r>
            <a:endParaRPr lang="ru-RU" sz="1600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2759" y="336331"/>
            <a:ext cx="8681544" cy="4102394"/>
          </a:xfrm>
        </p:spPr>
        <p:txBody>
          <a:bodyPr>
            <a:noAutofit/>
          </a:bodyPr>
          <a:lstStyle/>
          <a:p>
            <a:r>
              <a:rPr lang="ru-RU" sz="1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Водомірні</a:t>
            </a:r>
            <a:r>
              <a:rPr lang="ru-RU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пости</a:t>
            </a:r>
            <a:r>
              <a:rPr lang="ru-RU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України</a:t>
            </a:r>
            <a:r>
              <a:rPr lang="ru-RU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/>
              <a:t>свідчать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переважання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помірно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забруднених</a:t>
            </a:r>
            <a:r>
              <a:rPr lang="ru-RU" sz="1800" dirty="0" smtClean="0"/>
              <a:t> вод (</a:t>
            </a:r>
            <a:r>
              <a:rPr lang="ru-RU" sz="1800" dirty="0" err="1" smtClean="0"/>
              <a:t>умовно</a:t>
            </a:r>
            <a:r>
              <a:rPr lang="ru-RU" sz="1800" dirty="0" smtClean="0"/>
              <a:t> </a:t>
            </a:r>
            <a:r>
              <a:rPr lang="ru-RU" sz="1800" dirty="0" err="1" smtClean="0"/>
              <a:t>чистих</a:t>
            </a:r>
            <a:r>
              <a:rPr lang="ru-RU" sz="1800" dirty="0" smtClean="0"/>
              <a:t>). </a:t>
            </a:r>
            <a:r>
              <a:rPr lang="ru-RU" sz="1800" dirty="0" err="1" smtClean="0"/>
              <a:t>Екологічно</a:t>
            </a:r>
            <a:r>
              <a:rPr lang="ru-RU" sz="1800" dirty="0" smtClean="0"/>
              <a:t> чиста вода </a:t>
            </a:r>
            <a:r>
              <a:rPr lang="ru-RU" sz="1800" dirty="0" err="1" smtClean="0"/>
              <a:t>виявлена</a:t>
            </a:r>
            <a:r>
              <a:rPr lang="ru-RU" sz="1800" dirty="0" smtClean="0"/>
              <a:t> в </a:t>
            </a:r>
            <a:r>
              <a:rPr lang="ru-RU" sz="1800" dirty="0" err="1" smtClean="0"/>
              <a:t>Закарпатській</a:t>
            </a:r>
            <a:r>
              <a:rPr lang="ru-RU" sz="1800" dirty="0" smtClean="0"/>
              <a:t>, у </a:t>
            </a:r>
            <a:r>
              <a:rPr lang="ru-RU" sz="1800" dirty="0" err="1" smtClean="0"/>
              <a:t>південній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частині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Вінницької</a:t>
            </a:r>
            <a:r>
              <a:rPr lang="ru-RU" sz="1800" dirty="0" smtClean="0"/>
              <a:t>, на </a:t>
            </a:r>
            <a:r>
              <a:rPr lang="ru-RU" sz="1800" dirty="0" err="1" smtClean="0"/>
              <a:t>південному</a:t>
            </a:r>
            <a:r>
              <a:rPr lang="ru-RU" sz="1800" dirty="0" smtClean="0"/>
              <a:t> </a:t>
            </a:r>
            <a:r>
              <a:rPr lang="ru-RU" sz="1800" dirty="0" err="1" smtClean="0"/>
              <a:t>сході</a:t>
            </a:r>
            <a:r>
              <a:rPr lang="ru-RU" sz="1800" dirty="0" smtClean="0"/>
              <a:t> </a:t>
            </a:r>
            <a:r>
              <a:rPr lang="ru-RU" sz="1800" dirty="0" err="1" smtClean="0"/>
              <a:t>Харківської</a:t>
            </a:r>
            <a:r>
              <a:rPr lang="ru-RU" sz="1800" dirty="0" smtClean="0"/>
              <a:t> та </a:t>
            </a:r>
            <a:r>
              <a:rPr lang="ru-RU" sz="1800" dirty="0" err="1" smtClean="0"/>
              <a:t>заході</a:t>
            </a:r>
            <a:r>
              <a:rPr lang="ru-RU" sz="1800" dirty="0" smtClean="0"/>
              <a:t> </a:t>
            </a:r>
            <a:r>
              <a:rPr lang="ru-RU" sz="1800" dirty="0" err="1" smtClean="0"/>
              <a:t>Одеської</a:t>
            </a:r>
            <a:r>
              <a:rPr lang="ru-RU" sz="1800" dirty="0" smtClean="0"/>
              <a:t> областей, а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у </a:t>
            </a:r>
            <a:r>
              <a:rPr lang="ru-RU" sz="1800" dirty="0" err="1" smtClean="0"/>
              <a:t>південно-західній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частині</a:t>
            </a:r>
            <a:r>
              <a:rPr lang="ru-RU" sz="1800" dirty="0" smtClean="0"/>
              <a:t> АР </a:t>
            </a:r>
            <a:r>
              <a:rPr lang="ru-RU" sz="1800" dirty="0" err="1" smtClean="0"/>
              <a:t>Крим</a:t>
            </a:r>
            <a:r>
              <a:rPr lang="ru-RU" sz="1800" dirty="0" smtClean="0"/>
              <a:t>. </a:t>
            </a:r>
            <a:r>
              <a:rPr lang="ru-RU" sz="1800" dirty="0" err="1" smtClean="0"/>
              <a:t>Підвищена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забрудненість</a:t>
            </a:r>
            <a:r>
              <a:rPr lang="ru-RU" sz="1800" dirty="0" smtClean="0"/>
              <a:t> води </a:t>
            </a:r>
            <a:r>
              <a:rPr lang="ru-RU" sz="1800" dirty="0" err="1" smtClean="0"/>
              <a:t>відмічена</a:t>
            </a:r>
            <a:r>
              <a:rPr lang="ru-RU" sz="1800" dirty="0" smtClean="0"/>
              <a:t> у </a:t>
            </a:r>
            <a:r>
              <a:rPr lang="ru-RU" sz="1800" dirty="0" err="1" smtClean="0"/>
              <a:t>Львівській</a:t>
            </a:r>
            <a:r>
              <a:rPr lang="ru-RU" sz="1800" dirty="0" smtClean="0"/>
              <a:t>, </a:t>
            </a:r>
            <a:r>
              <a:rPr lang="ru-RU" sz="1800" dirty="0" err="1" smtClean="0"/>
              <a:t>Одеській</a:t>
            </a:r>
            <a:r>
              <a:rPr lang="ru-RU" sz="1800" dirty="0" smtClean="0"/>
              <a:t>, </a:t>
            </a:r>
            <a:r>
              <a:rPr lang="ru-RU" sz="1800" dirty="0" err="1" smtClean="0"/>
              <a:t>Запорізькій</a:t>
            </a:r>
            <a:r>
              <a:rPr lang="ru-RU" sz="1800" dirty="0" smtClean="0"/>
              <a:t>, </a:t>
            </a:r>
            <a:r>
              <a:rPr lang="ru-RU" sz="1800" dirty="0" err="1" smtClean="0"/>
              <a:t>Дніпропетровській</a:t>
            </a:r>
            <a:r>
              <a:rPr lang="ru-RU" sz="1800" dirty="0" smtClean="0"/>
              <a:t> та </a:t>
            </a:r>
            <a:r>
              <a:rPr lang="ru-RU" sz="1800" dirty="0" err="1" smtClean="0"/>
              <a:t>Донецькій</a:t>
            </a:r>
            <a:r>
              <a:rPr lang="ru-RU" sz="1800" dirty="0" smtClean="0"/>
              <a:t> областях. </a:t>
            </a:r>
            <a:r>
              <a:rPr lang="ru-RU" sz="1800" dirty="0" err="1" smtClean="0"/>
              <a:t>Висока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забрудненість</a:t>
            </a:r>
            <a:r>
              <a:rPr lang="ru-RU" sz="1800" dirty="0" smtClean="0"/>
              <a:t> води - на </a:t>
            </a:r>
            <a:r>
              <a:rPr lang="ru-RU" sz="1800" dirty="0" err="1" smtClean="0"/>
              <a:t>півночі</a:t>
            </a:r>
            <a:r>
              <a:rPr lang="ru-RU" sz="1800" dirty="0" smtClean="0"/>
              <a:t> </a:t>
            </a:r>
            <a:r>
              <a:rPr lang="ru-RU" sz="1800" dirty="0" err="1" smtClean="0"/>
              <a:t>Донецької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області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дуже</a:t>
            </a:r>
            <a:r>
              <a:rPr lang="ru-RU" sz="1800" dirty="0" smtClean="0"/>
              <a:t> </a:t>
            </a:r>
            <a:r>
              <a:rPr lang="ru-RU" sz="1800" dirty="0" err="1" smtClean="0"/>
              <a:t>висока</a:t>
            </a:r>
            <a:r>
              <a:rPr lang="ru-RU" sz="1800" dirty="0" smtClean="0"/>
              <a:t> - на </a:t>
            </a:r>
            <a:r>
              <a:rPr lang="ru-RU" sz="1800" dirty="0" err="1" smtClean="0"/>
              <a:t>значній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території</a:t>
            </a:r>
            <a:r>
              <a:rPr lang="ru-RU" sz="1800" dirty="0" smtClean="0"/>
              <a:t> </a:t>
            </a:r>
            <a:r>
              <a:rPr lang="ru-RU" sz="1800" dirty="0" err="1" smtClean="0"/>
              <a:t>Херсонської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області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Забруднення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поверхневих</a:t>
            </a:r>
            <a:r>
              <a:rPr lang="ru-RU" sz="1800" dirty="0" smtClean="0"/>
              <a:t> вод </a:t>
            </a:r>
            <a:r>
              <a:rPr lang="ru-RU" sz="1800" dirty="0" err="1" smtClean="0"/>
              <a:t>значною</a:t>
            </a:r>
            <a:r>
              <a:rPr lang="ru-RU" sz="1800" dirty="0" smtClean="0"/>
              <a:t> </a:t>
            </a:r>
            <a:r>
              <a:rPr lang="ru-RU" sz="1800" dirty="0" err="1" smtClean="0"/>
              <a:t>мірою</a:t>
            </a:r>
            <a:r>
              <a:rPr lang="ru-RU" sz="1800" dirty="0" smtClean="0"/>
              <a:t> </a:t>
            </a:r>
            <a:r>
              <a:rPr lang="ru-RU" sz="1800" dirty="0" err="1" smtClean="0"/>
              <a:t>впливає</a:t>
            </a:r>
            <a:r>
              <a:rPr lang="ru-RU" sz="1800" dirty="0" smtClean="0"/>
              <a:t> на </a:t>
            </a:r>
            <a:r>
              <a:rPr lang="ru-RU" sz="1800" dirty="0" err="1" smtClean="0"/>
              <a:t>якість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підземних</a:t>
            </a:r>
            <a:r>
              <a:rPr lang="ru-RU" sz="1800" dirty="0" smtClean="0"/>
              <a:t> вод. </a:t>
            </a:r>
            <a:r>
              <a:rPr lang="ru-RU" sz="1800" dirty="0" err="1" smtClean="0"/>
              <a:t>Найбільш</a:t>
            </a:r>
            <a:r>
              <a:rPr lang="ru-RU" sz="1800" dirty="0" smtClean="0"/>
              <a:t> </a:t>
            </a:r>
            <a:r>
              <a:rPr lang="ru-RU" sz="1800" dirty="0" err="1" smtClean="0"/>
              <a:t>незадовільний</a:t>
            </a:r>
            <a:r>
              <a:rPr lang="ru-RU" sz="1800" dirty="0" smtClean="0"/>
              <a:t> </a:t>
            </a:r>
            <a:r>
              <a:rPr lang="ru-RU" sz="1800" dirty="0" err="1" smtClean="0"/>
              <a:t>якісний</a:t>
            </a:r>
            <a:r>
              <a:rPr lang="ru-RU" sz="1800" dirty="0" smtClean="0"/>
              <a:t> стан </a:t>
            </a:r>
            <a:r>
              <a:rPr lang="ru-RU" sz="1800" dirty="0" err="1" smtClean="0"/>
              <a:t>підземних</a:t>
            </a:r>
            <a:r>
              <a:rPr lang="ru-RU" sz="1800" dirty="0" smtClean="0"/>
              <a:t> вод на </a:t>
            </a:r>
            <a:r>
              <a:rPr lang="ru-RU" sz="1800" dirty="0" err="1" smtClean="0"/>
              <a:t>Півдні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України</a:t>
            </a:r>
            <a:r>
              <a:rPr lang="ru-RU" sz="1800" dirty="0" smtClean="0"/>
              <a:t>: в </a:t>
            </a:r>
            <a:r>
              <a:rPr lang="ru-RU" sz="1800" dirty="0" err="1" smtClean="0"/>
              <a:t>Одеській</a:t>
            </a:r>
            <a:r>
              <a:rPr lang="ru-RU" sz="1800" dirty="0" smtClean="0"/>
              <a:t>, </a:t>
            </a:r>
            <a:r>
              <a:rPr lang="ru-RU" sz="1800" dirty="0" err="1" smtClean="0"/>
              <a:t>Миколаївській</a:t>
            </a:r>
            <a:r>
              <a:rPr lang="ru-RU" sz="1800" dirty="0" smtClean="0"/>
              <a:t>, </a:t>
            </a:r>
            <a:r>
              <a:rPr lang="ru-RU" sz="1800" dirty="0" err="1" smtClean="0"/>
              <a:t>Херсонській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Запорізькій</a:t>
            </a:r>
            <a:r>
              <a:rPr lang="ru-RU" sz="1800" dirty="0" smtClean="0"/>
              <a:t> областях га АР </a:t>
            </a:r>
            <a:r>
              <a:rPr lang="ru-RU" sz="1800" dirty="0" err="1" smtClean="0"/>
              <a:t>Крим</a:t>
            </a:r>
            <a:r>
              <a:rPr lang="ru-RU" sz="1800" dirty="0" smtClean="0"/>
              <a:t>. </a:t>
            </a:r>
            <a:r>
              <a:rPr lang="ru-RU" sz="1800" dirty="0" err="1" smtClean="0"/>
              <a:t>Понаднормове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забруднення</a:t>
            </a:r>
            <a:r>
              <a:rPr lang="ru-RU" sz="1800" dirty="0" smtClean="0"/>
              <a:t> пестицидами </a:t>
            </a:r>
            <a:r>
              <a:rPr lang="ru-RU" sz="1800" dirty="0" err="1" smtClean="0"/>
              <a:t>спостерігається</a:t>
            </a:r>
            <a:r>
              <a:rPr lang="ru-RU" sz="1800" dirty="0" smtClean="0"/>
              <a:t> у </a:t>
            </a:r>
            <a:r>
              <a:rPr lang="ru-RU" sz="1800" dirty="0" err="1" smtClean="0"/>
              <a:t>Вінницькій</a:t>
            </a:r>
            <a:r>
              <a:rPr lang="ru-RU" sz="1800" dirty="0" smtClean="0"/>
              <a:t>, </a:t>
            </a:r>
            <a:r>
              <a:rPr lang="ru-RU" sz="1800" dirty="0" err="1" smtClean="0"/>
              <a:t>Житомирській</a:t>
            </a:r>
            <a:r>
              <a:rPr lang="ru-RU" sz="1800" dirty="0" smtClean="0"/>
              <a:t>, </a:t>
            </a:r>
            <a:r>
              <a:rPr lang="ru-RU" sz="1800" dirty="0" err="1" smtClean="0"/>
              <a:t>Луганській</a:t>
            </a:r>
            <a:r>
              <a:rPr lang="ru-RU" sz="1800" dirty="0" smtClean="0"/>
              <a:t> та </a:t>
            </a:r>
            <a:r>
              <a:rPr lang="ru-RU" sz="1800" dirty="0" err="1" smtClean="0"/>
              <a:t>Миколаївській</a:t>
            </a:r>
            <a:r>
              <a:rPr lang="ru-RU" sz="1800" dirty="0" smtClean="0"/>
              <a:t> областях та </a:t>
            </a:r>
            <a:r>
              <a:rPr lang="ru-RU" sz="1800" dirty="0" err="1" smtClean="0"/>
              <a:t>Криму</a:t>
            </a:r>
            <a:r>
              <a:rPr lang="ru-RU" sz="1800" dirty="0" smtClean="0"/>
              <a:t>. </a:t>
            </a:r>
            <a:r>
              <a:rPr lang="ru-RU" sz="1800" dirty="0" err="1" smtClean="0"/>
              <a:t>Нітратне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забруднення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перевищує</a:t>
            </a:r>
            <a:r>
              <a:rPr lang="ru-RU" sz="1800" dirty="0" smtClean="0"/>
              <a:t> ГДК, </a:t>
            </a:r>
            <a:r>
              <a:rPr lang="ru-RU" sz="1800" dirty="0" err="1" smtClean="0"/>
              <a:t>відмічається</a:t>
            </a:r>
            <a:r>
              <a:rPr lang="ru-RU" sz="1800" dirty="0" smtClean="0"/>
              <a:t> практично на </a:t>
            </a:r>
            <a:r>
              <a:rPr lang="ru-RU" sz="1800" dirty="0" err="1" smtClean="0"/>
              <a:t>всій</a:t>
            </a:r>
            <a:r>
              <a:rPr lang="ru-RU" sz="1800" dirty="0" smtClean="0"/>
              <a:t> </a:t>
            </a:r>
            <a:r>
              <a:rPr lang="ru-RU" sz="1800" dirty="0" err="1" smtClean="0"/>
              <a:t>території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України</a:t>
            </a:r>
            <a:r>
              <a:rPr lang="ru-RU" sz="1800" dirty="0" smtClean="0"/>
              <a:t>, за </a:t>
            </a:r>
            <a:r>
              <a:rPr lang="ru-RU" sz="1800" dirty="0" err="1" smtClean="0"/>
              <a:t>винятком</a:t>
            </a:r>
            <a:r>
              <a:rPr lang="ru-RU" sz="1800" dirty="0" smtClean="0"/>
              <a:t> </a:t>
            </a:r>
            <a:r>
              <a:rPr lang="ru-RU" sz="1800" dirty="0" err="1" smtClean="0"/>
              <a:t>її</a:t>
            </a:r>
            <a:r>
              <a:rPr lang="ru-RU" sz="1800" dirty="0" smtClean="0"/>
              <a:t> </a:t>
            </a:r>
            <a:r>
              <a:rPr lang="ru-RU" sz="1800" dirty="0" err="1" smtClean="0"/>
              <a:t>західних</a:t>
            </a:r>
            <a:r>
              <a:rPr lang="ru-RU" sz="1800" dirty="0" smtClean="0"/>
              <a:t> областей [4].</a:t>
            </a:r>
            <a:endParaRPr lang="ru-RU" sz="1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8640" y="404165"/>
            <a:ext cx="7505700" cy="657380"/>
          </a:xfrm>
        </p:spPr>
        <p:txBody>
          <a:bodyPr>
            <a:normAutofit/>
          </a:bodyPr>
          <a:lstStyle/>
          <a:p>
            <a:r>
              <a:rPr lang="ru-RU" dirty="0" smtClean="0"/>
              <a:t>7.3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стічних</a:t>
            </a:r>
            <a:r>
              <a:rPr lang="ru-RU" dirty="0" smtClean="0"/>
              <a:t> вод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7655" y="872359"/>
            <a:ext cx="8030560" cy="3461262"/>
          </a:xfrm>
        </p:spPr>
        <p:txBody>
          <a:bodyPr>
            <a:noAutofit/>
          </a:bodyPr>
          <a:lstStyle/>
          <a:p>
            <a:r>
              <a:rPr lang="ru-RU" sz="1800" b="1" i="1" dirty="0" err="1" smtClean="0"/>
              <a:t>Стічні</a:t>
            </a:r>
            <a:r>
              <a:rPr lang="ru-RU" sz="1800" b="1" i="1" dirty="0" smtClean="0"/>
              <a:t> води - </a:t>
            </a:r>
            <a:r>
              <a:rPr lang="ru-RU" sz="1800" dirty="0" err="1" smtClean="0"/>
              <a:t>води</a:t>
            </a:r>
            <a:r>
              <a:rPr lang="ru-RU" sz="1800" dirty="0" smtClean="0"/>
              <a:t>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відходять</a:t>
            </a:r>
            <a:r>
              <a:rPr lang="ru-RU" sz="1800" dirty="0" smtClean="0"/>
              <a:t> </a:t>
            </a:r>
            <a:r>
              <a:rPr lang="ru-RU" sz="1800" dirty="0" err="1" smtClean="0"/>
              <a:t>після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використання</a:t>
            </a:r>
            <a:r>
              <a:rPr lang="ru-RU" sz="1800" dirty="0" smtClean="0"/>
              <a:t> в </a:t>
            </a:r>
            <a:r>
              <a:rPr lang="ru-RU" sz="1800" dirty="0" err="1" smtClean="0"/>
              <a:t>побутовій</a:t>
            </a:r>
            <a:r>
              <a:rPr lang="ru-RU" sz="1800" dirty="0" smtClean="0"/>
              <a:t>, </a:t>
            </a:r>
            <a:r>
              <a:rPr lang="ru-RU" sz="1800" dirty="0" err="1" smtClean="0"/>
              <a:t>промисловій</a:t>
            </a:r>
            <a:r>
              <a:rPr lang="ru-RU" sz="1800" dirty="0" smtClean="0"/>
              <a:t> та </a:t>
            </a:r>
            <a:r>
              <a:rPr lang="ru-RU" sz="1800" dirty="0" err="1" smtClean="0"/>
              <a:t>сільськогосподарській</a:t>
            </a:r>
            <a:r>
              <a:rPr lang="ru-RU" sz="1800" dirty="0" smtClean="0"/>
              <a:t> </a:t>
            </a:r>
            <a:r>
              <a:rPr lang="ru-RU" sz="1800" dirty="0" err="1" smtClean="0"/>
              <a:t>діяльності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людини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пройшли</a:t>
            </a:r>
            <a:r>
              <a:rPr lang="ru-RU" sz="1800" dirty="0" smtClean="0"/>
              <a:t> через </a:t>
            </a:r>
            <a:r>
              <a:rPr lang="ru-RU" sz="1800" dirty="0" err="1" smtClean="0"/>
              <a:t>будь-яку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забруднену</a:t>
            </a:r>
            <a:r>
              <a:rPr lang="ru-RU" sz="1800" dirty="0" smtClean="0"/>
              <a:t> </a:t>
            </a:r>
            <a:r>
              <a:rPr lang="ru-RU" sz="1800" dirty="0" err="1" smtClean="0"/>
              <a:t>територію</a:t>
            </a:r>
            <a:r>
              <a:rPr lang="ru-RU" sz="1800" dirty="0" smtClean="0"/>
              <a:t> </a:t>
            </a:r>
            <a:r>
              <a:rPr lang="ru-RU" sz="1800" dirty="0" err="1" smtClean="0"/>
              <a:t>чи</a:t>
            </a:r>
            <a:r>
              <a:rPr lang="ru-RU" sz="1800" dirty="0" smtClean="0"/>
              <a:t> </a:t>
            </a:r>
            <a:r>
              <a:rPr lang="ru-RU" sz="1800" dirty="0" err="1" smtClean="0"/>
              <a:t>об’єкт</a:t>
            </a:r>
            <a:r>
              <a:rPr lang="ru-RU" sz="1800" dirty="0" smtClean="0"/>
              <a:t> [4].</a:t>
            </a:r>
          </a:p>
          <a:p>
            <a:r>
              <a:rPr lang="ru-RU" sz="1800" b="1" i="1" dirty="0" err="1" smtClean="0"/>
              <a:t>Стічні</a:t>
            </a:r>
            <a:r>
              <a:rPr lang="ru-RU" sz="1800" b="1" i="1" dirty="0" smtClean="0"/>
              <a:t> води </a:t>
            </a:r>
            <a:r>
              <a:rPr lang="ru-RU" sz="1800" b="1" i="1" dirty="0" err="1" smtClean="0"/>
              <a:t>умовно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поділяються</a:t>
            </a:r>
            <a:r>
              <a:rPr lang="ru-RU" sz="1800" b="1" i="1" dirty="0" smtClean="0"/>
              <a:t> на 3 </a:t>
            </a:r>
            <a:r>
              <a:rPr lang="ru-RU" sz="1800" b="1" i="1" dirty="0" err="1" smtClean="0"/>
              <a:t>види</a:t>
            </a:r>
            <a:r>
              <a:rPr lang="ru-RU" sz="1800" b="1" i="1" dirty="0" smtClean="0"/>
              <a:t>:</a:t>
            </a:r>
          </a:p>
          <a:p>
            <a:pPr>
              <a:buNone/>
            </a:pPr>
            <a:r>
              <a:rPr lang="ru-RU" sz="1800" dirty="0" smtClean="0"/>
              <a:t>-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виробничі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smtClean="0"/>
              <a:t>- </a:t>
            </a:r>
            <a:r>
              <a:rPr lang="ru-RU" sz="1800" i="1" dirty="0" err="1" smtClean="0"/>
              <a:t>використані</a:t>
            </a:r>
            <a:r>
              <a:rPr lang="ru-RU" sz="1800" i="1" dirty="0" smtClean="0"/>
              <a:t> в </a:t>
            </a:r>
            <a:r>
              <a:rPr lang="ru-RU" sz="1800" i="1" dirty="0" err="1" smtClean="0"/>
              <a:t>технологічному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процесі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виробництва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або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утво</a:t>
            </a:r>
            <a:r>
              <a:rPr lang="ru-RU" sz="1800" i="1" dirty="0" smtClean="0"/>
              <a:t>-</a:t>
            </a:r>
          </a:p>
          <a:p>
            <a:pPr>
              <a:buNone/>
            </a:pPr>
            <a:r>
              <a:rPr lang="ru-RU" sz="1800" dirty="0" err="1" smtClean="0"/>
              <a:t>рені</a:t>
            </a:r>
            <a:r>
              <a:rPr lang="ru-RU" sz="1800" dirty="0" smtClean="0"/>
              <a:t> при </a:t>
            </a:r>
            <a:r>
              <a:rPr lang="ru-RU" sz="1800" dirty="0" err="1" smtClean="0"/>
              <a:t>видобутку</a:t>
            </a:r>
            <a:r>
              <a:rPr lang="ru-RU" sz="1800" dirty="0" smtClean="0"/>
              <a:t> </a:t>
            </a:r>
            <a:r>
              <a:rPr lang="ru-RU" sz="1800" dirty="0" err="1" smtClean="0"/>
              <a:t>корисних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копалин</a:t>
            </a:r>
            <a:r>
              <a:rPr lang="ru-RU" sz="1800" dirty="0" smtClean="0"/>
              <a:t> (</a:t>
            </a:r>
            <a:r>
              <a:rPr lang="ru-RU" sz="1800" dirty="0" err="1" smtClean="0"/>
              <a:t>вугілля</a:t>
            </a:r>
            <a:r>
              <a:rPr lang="ru-RU" sz="1800" dirty="0" smtClean="0"/>
              <a:t>, </a:t>
            </a:r>
            <a:r>
              <a:rPr lang="ru-RU" sz="1800" dirty="0" err="1" smtClean="0"/>
              <a:t>нафти</a:t>
            </a:r>
            <a:r>
              <a:rPr lang="ru-RU" sz="1800" dirty="0" smtClean="0"/>
              <a:t>, </a:t>
            </a:r>
            <a:r>
              <a:rPr lang="ru-RU" sz="1800" dirty="0" err="1" smtClean="0"/>
              <a:t>руди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т. п.);</a:t>
            </a:r>
          </a:p>
          <a:p>
            <a:pPr>
              <a:buNone/>
            </a:pPr>
            <a:r>
              <a:rPr lang="ru-RU" sz="1800" dirty="0" smtClean="0"/>
              <a:t>-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побутові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smtClean="0"/>
              <a:t>- </a:t>
            </a:r>
            <a:r>
              <a:rPr lang="ru-RU" sz="1800" i="1" dirty="0" err="1" smtClean="0"/>
              <a:t>від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санітарних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вузлів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виробничих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і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невиробничих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корпусів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і</a:t>
            </a:r>
            <a:endParaRPr lang="ru-RU" sz="1800" i="1" dirty="0" smtClean="0"/>
          </a:p>
          <a:p>
            <a:pPr>
              <a:buNone/>
            </a:pPr>
            <a:r>
              <a:rPr lang="ru-RU" sz="1800" dirty="0" err="1" smtClean="0"/>
              <a:t>будівель</a:t>
            </a:r>
            <a:r>
              <a:rPr lang="ru-RU" sz="1800" dirty="0" smtClean="0"/>
              <a:t>, а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душових</a:t>
            </a:r>
            <a:r>
              <a:rPr lang="ru-RU" sz="1800" dirty="0" smtClean="0"/>
              <a:t> установок;</a:t>
            </a:r>
          </a:p>
          <a:p>
            <a:pPr>
              <a:buNone/>
            </a:pPr>
            <a:r>
              <a:rPr lang="ru-RU" sz="1800" dirty="0" smtClean="0"/>
              <a:t>-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атмосферні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smtClean="0"/>
              <a:t>- </a:t>
            </a:r>
            <a:r>
              <a:rPr lang="ru-RU" sz="1800" i="1" dirty="0" err="1" smtClean="0"/>
              <a:t>дощові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і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від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танення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снігу</a:t>
            </a:r>
            <a:r>
              <a:rPr lang="ru-RU" sz="1800" i="1" dirty="0" smtClean="0"/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819150" y="502075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План</a:t>
            </a:r>
            <a:endParaRPr dirty="0"/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819150" y="1687375"/>
            <a:ext cx="7505700" cy="275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r>
              <a:rPr lang="ru-RU" sz="2000" dirty="0" smtClean="0"/>
              <a:t>7.1 </a:t>
            </a:r>
            <a:r>
              <a:rPr lang="ru-RU" sz="2000" dirty="0" err="1" smtClean="0"/>
              <a:t>Джерела</a:t>
            </a:r>
            <a:r>
              <a:rPr lang="ru-RU" sz="2000" dirty="0" smtClean="0"/>
              <a:t> </a:t>
            </a:r>
            <a:r>
              <a:rPr lang="ru-RU" sz="2000" dirty="0" err="1" smtClean="0"/>
              <a:t>забруднення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гідросфери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7.2 </a:t>
            </a:r>
            <a:r>
              <a:rPr lang="ru-RU" sz="2000" dirty="0" err="1" smtClean="0"/>
              <a:t>Забруднення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природних</a:t>
            </a:r>
            <a:r>
              <a:rPr lang="ru-RU" sz="2000" dirty="0" smtClean="0"/>
              <a:t> вод </a:t>
            </a:r>
            <a:r>
              <a:rPr lang="ru-RU" sz="2000" dirty="0" err="1" smtClean="0"/>
              <a:t>України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7.3 </a:t>
            </a:r>
            <a:r>
              <a:rPr lang="ru-RU" sz="2000" dirty="0" err="1" smtClean="0"/>
              <a:t>Основні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види</a:t>
            </a:r>
            <a:r>
              <a:rPr lang="ru-RU" sz="2000" dirty="0" smtClean="0"/>
              <a:t> </a:t>
            </a:r>
            <a:r>
              <a:rPr lang="ru-RU" sz="2000" dirty="0" err="1" smtClean="0"/>
              <a:t>стічних</a:t>
            </a:r>
            <a:r>
              <a:rPr lang="ru-RU" sz="2000" dirty="0" smtClean="0"/>
              <a:t> вод</a:t>
            </a:r>
          </a:p>
          <a:p>
            <a:endParaRPr lang="ru-RU" sz="2000" dirty="0" smtClean="0"/>
          </a:p>
          <a:p>
            <a:r>
              <a:rPr lang="ru-RU" sz="2000" dirty="0" smtClean="0"/>
              <a:t>7.4 </a:t>
            </a:r>
            <a:r>
              <a:rPr lang="ru-RU" sz="2000" dirty="0" err="1" smtClean="0"/>
              <a:t>Особливості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забруднення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побутовими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стічними</a:t>
            </a:r>
            <a:r>
              <a:rPr lang="ru-RU" sz="2000" dirty="0" smtClean="0"/>
              <a:t> водами</a:t>
            </a:r>
            <a:endParaRPr sz="19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9150" y="399393"/>
            <a:ext cx="7505700" cy="444587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000" dirty="0" smtClean="0"/>
              <a:t>У </a:t>
            </a:r>
            <a:r>
              <a:rPr lang="ru-RU" sz="2000" dirty="0" err="1" smtClean="0"/>
              <a:t>різних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технологічних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процесах</a:t>
            </a:r>
            <a:r>
              <a:rPr lang="ru-RU" sz="2000" dirty="0" smtClean="0"/>
              <a:t> </a:t>
            </a:r>
            <a:r>
              <a:rPr lang="ru-RU" sz="2000" dirty="0" err="1" smtClean="0"/>
              <a:t>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використовують</a:t>
            </a:r>
            <a:r>
              <a:rPr lang="ru-RU" sz="2000" dirty="0" smtClean="0"/>
              <a:t> воду</a:t>
            </a:r>
            <a:r>
              <a:rPr lang="ru-RU" sz="2000" dirty="0" smtClean="0"/>
              <a:t>, </a:t>
            </a:r>
            <a:r>
              <a:rPr lang="ru-RU" sz="2000" dirty="0" err="1" smtClean="0"/>
              <a:t>внаслідок</a:t>
            </a:r>
            <a:r>
              <a:rPr lang="ru-RU" sz="2000" dirty="0" smtClean="0"/>
              <a:t> </a:t>
            </a:r>
            <a:r>
              <a:rPr lang="ru-RU" sz="2000" dirty="0" err="1" smtClean="0"/>
              <a:t>чого</a:t>
            </a:r>
            <a:r>
              <a:rPr lang="ru-RU" sz="2000" dirty="0" smtClean="0"/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утворюються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такі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відпрацьовані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стічні</a:t>
            </a:r>
            <a:r>
              <a:rPr lang="ru-RU" sz="2000" dirty="0" smtClean="0">
                <a:solidFill>
                  <a:srgbClr val="FF0000"/>
                </a:solidFill>
              </a:rPr>
              <a:t> води:</a:t>
            </a:r>
          </a:p>
          <a:p>
            <a:pPr>
              <a:buNone/>
            </a:pPr>
            <a:r>
              <a:rPr lang="ru-RU" sz="2000" dirty="0" smtClean="0"/>
              <a:t>· </a:t>
            </a:r>
            <a:r>
              <a:rPr lang="ru-RU" sz="2000" i="1" dirty="0" err="1" smtClean="0"/>
              <a:t>реакційні</a:t>
            </a:r>
            <a:r>
              <a:rPr lang="ru-RU" sz="2000" i="1" dirty="0" smtClean="0"/>
              <a:t> води, </a:t>
            </a:r>
            <a:r>
              <a:rPr lang="ru-RU" sz="2000" i="1" dirty="0" err="1" smtClean="0"/>
              <a:t>що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виділяються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під</a:t>
            </a:r>
            <a:r>
              <a:rPr lang="ru-RU" sz="2000" i="1" dirty="0" smtClean="0"/>
              <a:t> час </a:t>
            </a:r>
            <a:r>
              <a:rPr lang="ru-RU" sz="2000" i="1" dirty="0" err="1" smtClean="0"/>
              <a:t>реакцій</a:t>
            </a:r>
            <a:r>
              <a:rPr lang="ru-RU" sz="2000" i="1" dirty="0" smtClean="0"/>
              <a:t>. Вони </a:t>
            </a:r>
            <a:r>
              <a:rPr lang="ru-RU" sz="2000" i="1" dirty="0" err="1" smtClean="0"/>
              <a:t>забруднені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домішка</a:t>
            </a:r>
            <a:r>
              <a:rPr lang="ru-RU" sz="2000" dirty="0" err="1" smtClean="0"/>
              <a:t>ми</a:t>
            </a:r>
            <a:r>
              <a:rPr lang="ru-RU" sz="2000" dirty="0" smtClean="0"/>
              <a:t> </a:t>
            </a:r>
            <a:r>
              <a:rPr lang="ru-RU" sz="2000" dirty="0" err="1" smtClean="0"/>
              <a:t>сировини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продуктів</a:t>
            </a:r>
            <a:r>
              <a:rPr lang="ru-RU" sz="2000" dirty="0" smtClean="0"/>
              <a:t> </a:t>
            </a:r>
            <a:r>
              <a:rPr lang="ru-RU" sz="2000" dirty="0" err="1" smtClean="0"/>
              <a:t>реакції</a:t>
            </a:r>
            <a:r>
              <a:rPr lang="ru-RU" sz="2000" dirty="0" smtClean="0"/>
              <a:t>;</a:t>
            </a:r>
          </a:p>
          <a:p>
            <a:pPr>
              <a:buNone/>
            </a:pPr>
            <a:r>
              <a:rPr lang="ru-RU" sz="2000" dirty="0" smtClean="0"/>
              <a:t>· </a:t>
            </a:r>
            <a:r>
              <a:rPr lang="ru-RU" sz="2000" i="1" dirty="0" err="1" smtClean="0"/>
              <a:t>промивні</a:t>
            </a:r>
            <a:r>
              <a:rPr lang="ru-RU" sz="2000" i="1" dirty="0" smtClean="0"/>
              <a:t> води </a:t>
            </a:r>
            <a:r>
              <a:rPr lang="ru-RU" sz="2000" i="1" dirty="0" err="1" smtClean="0"/>
              <a:t>після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промивання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сировини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продуктів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обладнання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тари</a:t>
            </a:r>
            <a:r>
              <a:rPr lang="ru-RU" sz="2000" i="1" dirty="0" smtClean="0"/>
              <a:t>, </a:t>
            </a:r>
            <a:r>
              <a:rPr lang="ru-RU" sz="2000" dirty="0" err="1" smtClean="0"/>
              <a:t>маточні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водні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розчини</a:t>
            </a:r>
            <a:r>
              <a:rPr lang="ru-RU" sz="2000" dirty="0" smtClean="0"/>
              <a:t>;</a:t>
            </a:r>
          </a:p>
          <a:p>
            <a:pPr>
              <a:buNone/>
            </a:pPr>
            <a:r>
              <a:rPr lang="ru-RU" sz="2000" dirty="0" smtClean="0"/>
              <a:t>· </a:t>
            </a:r>
            <a:r>
              <a:rPr lang="ru-RU" sz="2000" i="1" dirty="0" smtClean="0"/>
              <a:t>води, </a:t>
            </a:r>
            <a:r>
              <a:rPr lang="ru-RU" sz="2000" i="1" dirty="0" err="1" smtClean="0"/>
              <a:t>що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надходять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із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сировиною</a:t>
            </a:r>
            <a:r>
              <a:rPr lang="ru-RU" sz="2000" i="1" dirty="0" smtClean="0"/>
              <a:t> у </a:t>
            </a:r>
            <a:r>
              <a:rPr lang="ru-RU" sz="2000" i="1" dirty="0" err="1" smtClean="0"/>
              <a:t>вигляді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вільної</a:t>
            </a:r>
            <a:r>
              <a:rPr lang="ru-RU" sz="2000" i="1" dirty="0" smtClean="0"/>
              <a:t> та </a:t>
            </a:r>
            <a:r>
              <a:rPr lang="ru-RU" sz="2000" i="1" dirty="0" err="1" smtClean="0"/>
              <a:t>зв’язаної</a:t>
            </a:r>
            <a:r>
              <a:rPr lang="ru-RU" sz="2000" i="1" dirty="0" smtClean="0"/>
              <a:t> води;</a:t>
            </a:r>
          </a:p>
          <a:p>
            <a:pPr>
              <a:buNone/>
            </a:pPr>
            <a:r>
              <a:rPr lang="ru-RU" sz="2000" dirty="0" smtClean="0"/>
              <a:t>· </a:t>
            </a:r>
            <a:r>
              <a:rPr lang="ru-RU" sz="2000" dirty="0" err="1" smtClean="0"/>
              <a:t>водні</a:t>
            </a:r>
            <a:r>
              <a:rPr lang="ru-RU" sz="2000" dirty="0" smtClean="0"/>
              <a:t> </a:t>
            </a:r>
            <a:r>
              <a:rPr lang="ru-RU" sz="2000" dirty="0" err="1" smtClean="0"/>
              <a:t>екстрагенти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абсорбенти</a:t>
            </a:r>
            <a:r>
              <a:rPr lang="ru-RU" sz="2000" dirty="0" smtClean="0"/>
              <a:t>;</a:t>
            </a:r>
          </a:p>
          <a:p>
            <a:pPr>
              <a:buNone/>
            </a:pPr>
            <a:r>
              <a:rPr lang="ru-RU" sz="2000" dirty="0" smtClean="0"/>
              <a:t>· </a:t>
            </a:r>
            <a:r>
              <a:rPr lang="ru-RU" sz="2000" i="1" dirty="0" err="1" smtClean="0"/>
              <a:t>охолодні</a:t>
            </a:r>
            <a:r>
              <a:rPr lang="ru-RU" sz="2000" i="1" dirty="0" smtClean="0"/>
              <a:t> води, </a:t>
            </a:r>
            <a:r>
              <a:rPr lang="ru-RU" sz="2000" i="1" dirty="0" err="1" smtClean="0"/>
              <a:t>що</a:t>
            </a:r>
            <a:r>
              <a:rPr lang="ru-RU" sz="2000" i="1" dirty="0" smtClean="0"/>
              <a:t> не </a:t>
            </a:r>
            <a:r>
              <a:rPr lang="ru-RU" sz="2000" i="1" dirty="0" err="1" smtClean="0"/>
              <a:t>стикаються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сировиною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продуктами;</a:t>
            </a:r>
          </a:p>
          <a:p>
            <a:pPr>
              <a:buNone/>
            </a:pPr>
            <a:r>
              <a:rPr lang="ru-RU" sz="2000" dirty="0" smtClean="0"/>
              <a:t>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:</a:t>
            </a:r>
          </a:p>
          <a:p>
            <a:pPr>
              <a:buNone/>
            </a:pPr>
            <a:r>
              <a:rPr lang="ru-RU" sz="2000" dirty="0" smtClean="0"/>
              <a:t>· </a:t>
            </a:r>
            <a:r>
              <a:rPr lang="ru-RU" sz="2000" i="1" dirty="0" err="1" smtClean="0"/>
              <a:t>побутові</a:t>
            </a:r>
            <a:r>
              <a:rPr lang="ru-RU" sz="2000" i="1" dirty="0" smtClean="0"/>
              <a:t> води </a:t>
            </a:r>
            <a:r>
              <a:rPr lang="ru-RU" sz="2000" i="1" dirty="0" err="1" smtClean="0"/>
              <a:t>з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їдалень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душових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після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миття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приміщень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пралень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туале</a:t>
            </a:r>
            <a:r>
              <a:rPr lang="ru-RU" sz="2000" dirty="0" err="1" smtClean="0"/>
              <a:t>тів</a:t>
            </a:r>
            <a:r>
              <a:rPr lang="ru-RU" sz="2000" dirty="0" smtClean="0"/>
              <a:t> </a:t>
            </a:r>
            <a:r>
              <a:rPr lang="ru-RU" sz="2000" dirty="0" smtClean="0"/>
              <a:t>та </a:t>
            </a:r>
            <a:r>
              <a:rPr lang="ru-RU" sz="2000" dirty="0" err="1" smtClean="0"/>
              <a:t>ін</a:t>
            </a:r>
            <a:r>
              <a:rPr lang="ru-RU" sz="2000" dirty="0" smtClean="0"/>
              <a:t>.;</a:t>
            </a:r>
          </a:p>
          <a:p>
            <a:pPr>
              <a:buNone/>
            </a:pPr>
            <a:r>
              <a:rPr lang="ru-RU" sz="2000" dirty="0" smtClean="0"/>
              <a:t>· </a:t>
            </a:r>
            <a:r>
              <a:rPr lang="ru-RU" sz="2000" i="1" dirty="0" err="1" smtClean="0"/>
              <a:t>атмосферні</a:t>
            </a:r>
            <a:r>
              <a:rPr lang="ru-RU" sz="2000" i="1" dirty="0" smtClean="0"/>
              <a:t> опади, </a:t>
            </a:r>
            <a:r>
              <a:rPr lang="ru-RU" sz="2000" i="1" dirty="0" err="1" smtClean="0"/>
              <a:t>що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стікають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території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промислових</a:t>
            </a:r>
            <a:r>
              <a:rPr lang="ru-RU" sz="2000" i="1" dirty="0" smtClean="0"/>
              <a:t> 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підприємств</a:t>
            </a:r>
            <a:r>
              <a:rPr lang="ru-RU" sz="2000" i="1" dirty="0" smtClean="0"/>
              <a:t> та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господарських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об’єктів</a:t>
            </a:r>
            <a:r>
              <a:rPr lang="ru-RU" sz="2000" dirty="0" smtClean="0"/>
              <a:t> [4].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41738" y="304800"/>
            <a:ext cx="8597462" cy="4529959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Залежно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характеристики </a:t>
            </a:r>
            <a:r>
              <a:rPr lang="ru-RU" sz="2400" dirty="0" err="1" smtClean="0"/>
              <a:t>стічні</a:t>
            </a:r>
            <a:r>
              <a:rPr lang="ru-RU" sz="2400" dirty="0" smtClean="0"/>
              <a:t> води </a:t>
            </a:r>
            <a:r>
              <a:rPr lang="ru-RU" sz="2400" dirty="0" err="1" smtClean="0"/>
              <a:t>поділяють</a:t>
            </a:r>
            <a:r>
              <a:rPr lang="ru-RU" sz="2400" dirty="0" smtClean="0"/>
              <a:t> на </a:t>
            </a:r>
            <a:r>
              <a:rPr lang="ru-RU" sz="2400" dirty="0" err="1" smtClean="0"/>
              <a:t>умовно</a:t>
            </a:r>
            <a:r>
              <a:rPr lang="ru-RU" sz="2400" dirty="0" smtClean="0"/>
              <a:t> </a:t>
            </a:r>
            <a:r>
              <a:rPr lang="ru-RU" sz="2400" dirty="0" err="1" smtClean="0"/>
              <a:t>чисті</a:t>
            </a:r>
            <a:r>
              <a:rPr lang="ru-RU" sz="2400" dirty="0" smtClean="0"/>
              <a:t> (</a:t>
            </a:r>
            <a:r>
              <a:rPr lang="ru-RU" sz="2400" dirty="0" err="1" smtClean="0"/>
              <a:t>оборотні</a:t>
            </a:r>
            <a:r>
              <a:rPr lang="ru-RU" sz="2400" dirty="0" smtClean="0"/>
              <a:t>)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брудні</a:t>
            </a:r>
            <a:r>
              <a:rPr lang="ru-RU" sz="2400" dirty="0" smtClean="0"/>
              <a:t>. </a:t>
            </a:r>
            <a:r>
              <a:rPr lang="ru-RU" sz="2400" b="1" i="1" dirty="0" err="1" smtClean="0"/>
              <a:t>Умовно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чистими</a:t>
            </a:r>
            <a:r>
              <a:rPr lang="ru-RU" sz="2400" b="1" i="1" dirty="0" smtClean="0"/>
              <a:t> (</a:t>
            </a:r>
            <a:r>
              <a:rPr lang="ru-RU" sz="2400" b="1" i="1" dirty="0" err="1" smtClean="0"/>
              <a:t>оборотними</a:t>
            </a:r>
            <a:r>
              <a:rPr lang="ru-RU" sz="2400" b="1" i="1" dirty="0" smtClean="0"/>
              <a:t>) </a:t>
            </a:r>
            <a:r>
              <a:rPr lang="ru-RU" sz="2400" b="1" i="1" dirty="0" err="1" smtClean="0"/>
              <a:t>стічними</a:t>
            </a:r>
            <a:r>
              <a:rPr lang="ru-RU" sz="2400" b="1" i="1" dirty="0" smtClean="0"/>
              <a:t> водами </a:t>
            </a:r>
            <a:r>
              <a:rPr lang="ru-RU" sz="2400" i="1" dirty="0" err="1" smtClean="0"/>
              <a:t>вважають</a:t>
            </a:r>
            <a:r>
              <a:rPr lang="ru-RU" sz="2400" i="1" dirty="0" smtClean="0"/>
              <a:t> </a:t>
            </a:r>
            <a:r>
              <a:rPr lang="ru-RU" sz="2400" i="1" dirty="0" smtClean="0"/>
              <a:t>води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</a:t>
            </a:r>
            <a:r>
              <a:rPr lang="ru-RU" sz="2400" dirty="0" err="1" smtClean="0"/>
              <a:t>охолодження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технологічного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обладнання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компресорів</a:t>
            </a:r>
            <a:r>
              <a:rPr lang="ru-RU" sz="2400" dirty="0" smtClean="0"/>
              <a:t> та </a:t>
            </a:r>
            <a:r>
              <a:rPr lang="ru-RU" sz="2400" dirty="0" err="1" smtClean="0"/>
              <a:t>іншого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устаткування</a:t>
            </a:r>
            <a:r>
              <a:rPr lang="ru-RU" sz="2400" dirty="0" smtClean="0"/>
              <a:t>.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 в </a:t>
            </a:r>
            <a:r>
              <a:rPr lang="ru-RU" sz="2400" dirty="0" err="1" smtClean="0"/>
              <a:t>технологічних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процесах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охолоджують</a:t>
            </a:r>
            <a:r>
              <a:rPr lang="ru-RU" sz="2400" dirty="0" smtClean="0"/>
              <a:t> у </a:t>
            </a:r>
            <a:r>
              <a:rPr lang="ru-RU" sz="2400" dirty="0" smtClean="0"/>
              <a:t>градирнях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заводських</a:t>
            </a:r>
            <a:r>
              <a:rPr lang="ru-RU" sz="2400" dirty="0" smtClean="0"/>
              <a:t> ставках, у </a:t>
            </a:r>
            <a:r>
              <a:rPr lang="ru-RU" sz="2400" dirty="0" err="1" smtClean="0"/>
              <a:t>деяких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випадках</a:t>
            </a:r>
            <a:r>
              <a:rPr lang="ru-RU" sz="2400" dirty="0" smtClean="0"/>
              <a:t> </a:t>
            </a:r>
            <a:r>
              <a:rPr lang="ru-RU" sz="2400" dirty="0" err="1" smtClean="0"/>
              <a:t>звільняють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зависей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знову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повертають</a:t>
            </a:r>
            <a:r>
              <a:rPr lang="ru-RU" sz="2400" dirty="0" smtClean="0"/>
              <a:t> </a:t>
            </a:r>
            <a:r>
              <a:rPr lang="ru-RU" sz="2400" dirty="0" smtClean="0"/>
              <a:t>на </a:t>
            </a:r>
            <a:r>
              <a:rPr lang="ru-RU" sz="2400" dirty="0" err="1" smtClean="0"/>
              <a:t>охолодження</a:t>
            </a:r>
            <a:r>
              <a:rPr lang="ru-RU" sz="2400" dirty="0" smtClean="0"/>
              <a:t>. </a:t>
            </a:r>
            <a:r>
              <a:rPr lang="ru-RU" sz="2400" b="1" i="1" dirty="0" err="1" smtClean="0"/>
              <a:t>Брудні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стічні</a:t>
            </a:r>
            <a:r>
              <a:rPr lang="ru-RU" sz="2400" b="1" i="1" dirty="0" smtClean="0"/>
              <a:t> води </a:t>
            </a:r>
            <a:r>
              <a:rPr lang="ru-RU" sz="2400" i="1" dirty="0" err="1" smtClean="0"/>
              <a:t>різняться</a:t>
            </a:r>
            <a:r>
              <a:rPr lang="ru-RU" sz="2400" i="1" dirty="0" smtClean="0"/>
              <a:t> за складом </a:t>
            </a:r>
            <a:r>
              <a:rPr lang="ru-RU" sz="2400" i="1" dirty="0" err="1" smtClean="0"/>
              <a:t>забруднювачів</a:t>
            </a:r>
            <a:r>
              <a:rPr lang="ru-RU" sz="2400" i="1" dirty="0" smtClean="0"/>
              <a:t>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визначається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технологією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виробництва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2"/>
          <p:cNvSpPr txBox="1">
            <a:spLocks noGrp="1"/>
          </p:cNvSpPr>
          <p:nvPr>
            <p:ph type="body" idx="1"/>
          </p:nvPr>
        </p:nvSpPr>
        <p:spPr>
          <a:xfrm>
            <a:off x="283778" y="199696"/>
            <a:ext cx="8565931" cy="46140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2000" b="1" i="1" dirty="0" err="1" smtClean="0"/>
              <a:t>Забруднені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виробничі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стічні</a:t>
            </a:r>
            <a:r>
              <a:rPr lang="ru-RU" sz="2000" b="1" i="1" dirty="0" smtClean="0"/>
              <a:t> води </a:t>
            </a:r>
            <a:r>
              <a:rPr lang="ru-RU" sz="2000" b="1" i="1" dirty="0" err="1" smtClean="0"/>
              <a:t>містять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різні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домішки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підрозділяються</a:t>
            </a:r>
            <a:endParaRPr lang="ru-RU" sz="2000" b="1" i="1" dirty="0" smtClean="0"/>
          </a:p>
          <a:p>
            <a:r>
              <a:rPr lang="ru-RU" sz="2000" dirty="0" smtClean="0">
                <a:solidFill>
                  <a:srgbClr val="FF0000"/>
                </a:solidFill>
              </a:rPr>
              <a:t>на три </a:t>
            </a:r>
            <a:r>
              <a:rPr lang="ru-RU" sz="2000" dirty="0" err="1" smtClean="0">
                <a:solidFill>
                  <a:srgbClr val="FF0000"/>
                </a:solidFill>
              </a:rPr>
              <a:t>групи</a:t>
            </a:r>
            <a:r>
              <a:rPr lang="ru-RU" sz="2000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ru-RU" sz="2000" dirty="0" smtClean="0"/>
              <a:t>- </a:t>
            </a:r>
            <a:r>
              <a:rPr lang="ru-RU" sz="2000" dirty="0" err="1" smtClean="0"/>
              <a:t>забруднені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переважно</a:t>
            </a:r>
            <a:r>
              <a:rPr lang="ru-RU" sz="2000" dirty="0" smtClean="0"/>
              <a:t> </a:t>
            </a:r>
            <a:r>
              <a:rPr lang="ru-RU" sz="2000" dirty="0" err="1" smtClean="0"/>
              <a:t>мінеральними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домішками</a:t>
            </a:r>
            <a:r>
              <a:rPr lang="ru-RU" sz="2000" dirty="0" smtClean="0"/>
              <a:t> (стоки </a:t>
            </a:r>
            <a:r>
              <a:rPr lang="ru-RU" sz="2000" dirty="0" err="1" smtClean="0"/>
              <a:t>заводів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виготовляють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мінеральні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добрива</a:t>
            </a:r>
            <a:r>
              <a:rPr lang="ru-RU" sz="2000" dirty="0" smtClean="0"/>
              <a:t>, </a:t>
            </a:r>
            <a:r>
              <a:rPr lang="ru-RU" sz="2000" dirty="0" err="1" smtClean="0"/>
              <a:t>кислоти</a:t>
            </a:r>
            <a:r>
              <a:rPr lang="ru-RU" sz="2000" dirty="0" smtClean="0"/>
              <a:t>, </a:t>
            </a:r>
            <a:r>
              <a:rPr lang="ru-RU" sz="2000" dirty="0" err="1" smtClean="0"/>
              <a:t>будівельні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матеріали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ін</a:t>
            </a:r>
            <a:r>
              <a:rPr lang="ru-RU" sz="2000" dirty="0" smtClean="0"/>
              <a:t>.);</a:t>
            </a:r>
          </a:p>
          <a:p>
            <a:pPr>
              <a:buNone/>
            </a:pPr>
            <a:r>
              <a:rPr lang="ru-RU" sz="2000" dirty="0" smtClean="0"/>
              <a:t>- </a:t>
            </a:r>
            <a:r>
              <a:rPr lang="ru-RU" sz="2000" dirty="0" err="1" smtClean="0"/>
              <a:t>забруднені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переважно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органічними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домішками</a:t>
            </a:r>
            <a:r>
              <a:rPr lang="ru-RU" sz="2000" dirty="0" smtClean="0"/>
              <a:t> (стоки </a:t>
            </a:r>
            <a:r>
              <a:rPr lang="ru-RU" sz="2000" dirty="0" err="1" smtClean="0"/>
              <a:t>підприємств</a:t>
            </a:r>
            <a:r>
              <a:rPr lang="ru-RU" sz="2000" dirty="0" smtClean="0"/>
              <a:t> </a:t>
            </a:r>
            <a:r>
              <a:rPr lang="ru-RU" sz="2000" dirty="0" err="1" smtClean="0"/>
              <a:t>хімічної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нафтохімічної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виготовляють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полімерні</a:t>
            </a:r>
            <a:r>
              <a:rPr lang="ru-RU" sz="2000" dirty="0" smtClean="0"/>
              <a:t> </a:t>
            </a:r>
            <a:r>
              <a:rPr lang="ru-RU" sz="2000" dirty="0" err="1" smtClean="0"/>
              <a:t>плівки</a:t>
            </a:r>
            <a:r>
              <a:rPr lang="ru-RU" sz="2000" dirty="0" smtClean="0"/>
              <a:t>, </a:t>
            </a:r>
            <a:r>
              <a:rPr lang="ru-RU" sz="2000" dirty="0" err="1" smtClean="0"/>
              <a:t>пластмаси</a:t>
            </a:r>
            <a:r>
              <a:rPr lang="ru-RU" sz="2000" dirty="0" smtClean="0"/>
              <a:t>, каучук та </a:t>
            </a:r>
            <a:r>
              <a:rPr lang="ru-RU" sz="2000" dirty="0" err="1" smtClean="0"/>
              <a:t>ін</a:t>
            </a:r>
            <a:r>
              <a:rPr lang="ru-RU" sz="2000" dirty="0" smtClean="0"/>
              <a:t>.);</a:t>
            </a:r>
          </a:p>
          <a:p>
            <a:pPr>
              <a:buNone/>
            </a:pPr>
            <a:r>
              <a:rPr lang="ru-RU" sz="2000" dirty="0" smtClean="0"/>
              <a:t>- </a:t>
            </a:r>
            <a:r>
              <a:rPr lang="ru-RU" sz="2000" dirty="0" err="1" smtClean="0"/>
              <a:t>забруднені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мінеральними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органічними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домішками</a:t>
            </a:r>
            <a:r>
              <a:rPr lang="ru-RU" sz="2000" dirty="0" smtClean="0"/>
              <a:t> (стоки </a:t>
            </a:r>
            <a:r>
              <a:rPr lang="ru-RU" sz="2000" dirty="0" err="1" smtClean="0"/>
              <a:t>підприємств</a:t>
            </a:r>
            <a:r>
              <a:rPr lang="ru-RU" sz="2000" dirty="0" smtClean="0"/>
              <a:t> </a:t>
            </a:r>
            <a:r>
              <a:rPr lang="ru-RU" sz="2000" dirty="0" err="1" smtClean="0"/>
              <a:t>нафтовидобувної</a:t>
            </a:r>
            <a:r>
              <a:rPr lang="ru-RU" sz="2000" dirty="0" smtClean="0"/>
              <a:t>, </a:t>
            </a:r>
            <a:r>
              <a:rPr lang="ru-RU" sz="2000" dirty="0" err="1" smtClean="0"/>
              <a:t>нафтопереробної</a:t>
            </a:r>
            <a:r>
              <a:rPr lang="ru-RU" sz="2000" dirty="0" smtClean="0"/>
              <a:t>, </a:t>
            </a:r>
            <a:r>
              <a:rPr lang="ru-RU" sz="2000" dirty="0" err="1" smtClean="0"/>
              <a:t>нафтохімічної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виготовляють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продукти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органічного</a:t>
            </a:r>
            <a:r>
              <a:rPr lang="ru-RU" sz="2000" dirty="0" smtClean="0"/>
              <a:t> синтезу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ін</a:t>
            </a:r>
            <a:r>
              <a:rPr lang="ru-RU" sz="2000" dirty="0" smtClean="0"/>
              <a:t>.).</a:t>
            </a:r>
            <a:endParaRPr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3779" y="325821"/>
            <a:ext cx="8607973" cy="4508938"/>
          </a:xfrm>
        </p:spPr>
        <p:txBody>
          <a:bodyPr>
            <a:noAutofit/>
          </a:bodyPr>
          <a:lstStyle/>
          <a:p>
            <a:r>
              <a:rPr lang="ru-RU" sz="1600" i="1" dirty="0" smtClean="0">
                <a:solidFill>
                  <a:srgbClr val="FF0000"/>
                </a:solidFill>
              </a:rPr>
              <a:t>До </a:t>
            </a:r>
            <a:r>
              <a:rPr lang="ru-RU" sz="1600" i="1" dirty="0" err="1" smtClean="0">
                <a:solidFill>
                  <a:srgbClr val="FF0000"/>
                </a:solidFill>
              </a:rPr>
              <a:t>першої</a:t>
            </a:r>
            <a:r>
              <a:rPr lang="ru-RU" sz="1600" i="1" dirty="0" smtClean="0">
                <a:solidFill>
                  <a:srgbClr val="FF0000"/>
                </a:solidFill>
              </a:rPr>
              <a:t> </a:t>
            </a:r>
            <a:r>
              <a:rPr lang="ru-RU" sz="1600" i="1" dirty="0" err="1" smtClean="0">
                <a:solidFill>
                  <a:srgbClr val="FF0000"/>
                </a:solidFill>
              </a:rPr>
              <a:t>групи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відносяться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стічні</a:t>
            </a:r>
            <a:r>
              <a:rPr lang="ru-RU" sz="1600" i="1" dirty="0" smtClean="0"/>
              <a:t> води </a:t>
            </a:r>
            <a:r>
              <a:rPr lang="ru-RU" sz="1600" i="1" dirty="0" err="1" smtClean="0"/>
              <a:t>содових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сірчанокислотних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заводів</a:t>
            </a:r>
            <a:r>
              <a:rPr lang="ru-RU" sz="1600" i="1" dirty="0" smtClean="0"/>
              <a:t>, </a:t>
            </a:r>
            <a:r>
              <a:rPr lang="ru-RU" sz="1600" dirty="0" err="1" smtClean="0"/>
              <a:t>збагачувальних</a:t>
            </a:r>
            <a:r>
              <a:rPr lang="ru-RU" sz="1600" dirty="0" smtClean="0"/>
              <a:t> </a:t>
            </a:r>
            <a:r>
              <a:rPr lang="ru-RU" sz="1600" dirty="0" smtClean="0"/>
              <a:t>фабрик, </a:t>
            </a:r>
            <a:r>
              <a:rPr lang="ru-RU" sz="1600" dirty="0" err="1" smtClean="0"/>
              <a:t>свинцевих</a:t>
            </a:r>
            <a:r>
              <a:rPr lang="ru-RU" sz="1600" dirty="0" smtClean="0"/>
              <a:t>, </a:t>
            </a:r>
            <a:r>
              <a:rPr lang="ru-RU" sz="1600" dirty="0" err="1" smtClean="0"/>
              <a:t>цинкових</a:t>
            </a:r>
            <a:r>
              <a:rPr lang="ru-RU" sz="1600" dirty="0" smtClean="0"/>
              <a:t>, </a:t>
            </a:r>
            <a:r>
              <a:rPr lang="ru-RU" sz="1600" dirty="0" err="1" smtClean="0"/>
              <a:t>нікелевих</a:t>
            </a:r>
            <a:r>
              <a:rPr lang="ru-RU" sz="1600" dirty="0" smtClean="0"/>
              <a:t> руд, шахт, </a:t>
            </a:r>
            <a:r>
              <a:rPr lang="ru-RU" sz="1600" dirty="0" err="1" smtClean="0"/>
              <a:t>копалень</a:t>
            </a:r>
            <a:r>
              <a:rPr lang="ru-RU" sz="1600" dirty="0" smtClean="0"/>
              <a:t> </a:t>
            </a:r>
            <a:r>
              <a:rPr lang="ru-RU" sz="1600" dirty="0" smtClean="0"/>
              <a:t>та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галузей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промисловості</a:t>
            </a:r>
            <a:r>
              <a:rPr lang="ru-RU" sz="1600" dirty="0" smtClean="0"/>
              <a:t>. У </a:t>
            </a:r>
            <a:r>
              <a:rPr lang="ru-RU" sz="1600" dirty="0" err="1" smtClean="0"/>
              <a:t>цих</a:t>
            </a:r>
            <a:r>
              <a:rPr lang="ru-RU" sz="1600" dirty="0" smtClean="0"/>
              <a:t> водах </a:t>
            </a:r>
            <a:r>
              <a:rPr lang="ru-RU" sz="1600" dirty="0" err="1" smtClean="0"/>
              <a:t>містяться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кислоти</a:t>
            </a:r>
            <a:r>
              <a:rPr lang="ru-RU" sz="1600" dirty="0" smtClean="0"/>
              <a:t>, </a:t>
            </a:r>
            <a:r>
              <a:rPr lang="ru-RU" sz="1600" dirty="0" err="1" smtClean="0"/>
              <a:t>луги</a:t>
            </a:r>
            <a:r>
              <a:rPr lang="ru-RU" sz="1600" dirty="0" smtClean="0"/>
              <a:t>, </a:t>
            </a:r>
            <a:r>
              <a:rPr lang="ru-RU" sz="1600" dirty="0" err="1" smtClean="0"/>
              <a:t>солі</a:t>
            </a:r>
            <a:r>
              <a:rPr lang="ru-RU" sz="1600" dirty="0" smtClean="0"/>
              <a:t>, </a:t>
            </a:r>
            <a:r>
              <a:rPr lang="ru-RU" sz="1600" dirty="0" err="1" smtClean="0"/>
              <a:t>сірчисті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з’єднання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тонни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металів</a:t>
            </a:r>
            <a:r>
              <a:rPr lang="ru-RU" sz="1600" dirty="0" smtClean="0"/>
              <a:t>, </a:t>
            </a:r>
            <a:r>
              <a:rPr lang="ru-RU" sz="1600" dirty="0" err="1" smtClean="0"/>
              <a:t>зважені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мінеральні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несприятливо</a:t>
            </a:r>
            <a:r>
              <a:rPr lang="ru-RU" sz="1600" dirty="0" smtClean="0"/>
              <a:t> </a:t>
            </a:r>
            <a:r>
              <a:rPr lang="ru-RU" sz="1600" dirty="0" err="1" smtClean="0"/>
              <a:t>змінюють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властивості</a:t>
            </a:r>
            <a:r>
              <a:rPr lang="ru-RU" sz="1600" dirty="0" smtClean="0"/>
              <a:t> води у </a:t>
            </a:r>
            <a:r>
              <a:rPr lang="ru-RU" sz="1600" dirty="0" err="1" smtClean="0"/>
              <a:t>водоймищах</a:t>
            </a:r>
            <a:r>
              <a:rPr lang="ru-RU" sz="1600" dirty="0" smtClean="0"/>
              <a:t> -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прозорість</a:t>
            </a:r>
            <a:r>
              <a:rPr lang="ru-RU" sz="1600" dirty="0" smtClean="0"/>
              <a:t>, </a:t>
            </a:r>
            <a:r>
              <a:rPr lang="ru-RU" sz="1600" dirty="0" err="1" smtClean="0"/>
              <a:t>колір</a:t>
            </a:r>
            <a:r>
              <a:rPr lang="ru-RU" sz="1600" dirty="0" smtClean="0"/>
              <a:t>, смак</a:t>
            </a:r>
            <a:r>
              <a:rPr lang="ru-RU" sz="1600" dirty="0" smtClean="0"/>
              <a:t>, </a:t>
            </a:r>
            <a:r>
              <a:rPr lang="ru-RU" sz="1600" dirty="0" err="1" smtClean="0"/>
              <a:t>рН</a:t>
            </a:r>
            <a:r>
              <a:rPr lang="ru-RU" sz="1600" dirty="0" smtClean="0"/>
              <a:t>, </a:t>
            </a:r>
            <a:r>
              <a:rPr lang="ru-RU" sz="1600" dirty="0" err="1" smtClean="0"/>
              <a:t>жорсткість</a:t>
            </a:r>
            <a:r>
              <a:rPr lang="ru-RU" sz="1600" dirty="0" smtClean="0"/>
              <a:t>.</a:t>
            </a:r>
          </a:p>
          <a:p>
            <a:r>
              <a:rPr lang="ru-RU" sz="1600" i="1" dirty="0" smtClean="0">
                <a:solidFill>
                  <a:srgbClr val="FF0000"/>
                </a:solidFill>
              </a:rPr>
              <a:t>До </a:t>
            </a:r>
            <a:r>
              <a:rPr lang="ru-RU" sz="1600" i="1" dirty="0" err="1" smtClean="0">
                <a:solidFill>
                  <a:srgbClr val="FF0000"/>
                </a:solidFill>
              </a:rPr>
              <a:t>другої</a:t>
            </a:r>
            <a:r>
              <a:rPr lang="ru-RU" sz="1600" i="1" dirty="0" smtClean="0">
                <a:solidFill>
                  <a:srgbClr val="FF0000"/>
                </a:solidFill>
              </a:rPr>
              <a:t> </a:t>
            </a:r>
            <a:r>
              <a:rPr lang="ru-RU" sz="1600" i="1" dirty="0" err="1" smtClean="0">
                <a:solidFill>
                  <a:srgbClr val="FF0000"/>
                </a:solidFill>
              </a:rPr>
              <a:t>групи</a:t>
            </a:r>
            <a:r>
              <a:rPr lang="ru-RU" sz="1600" i="1" dirty="0" smtClean="0">
                <a:solidFill>
                  <a:srgbClr val="FF0000"/>
                </a:solidFill>
              </a:rPr>
              <a:t> </a:t>
            </a:r>
            <a:r>
              <a:rPr lang="ru-RU" sz="1600" i="1" dirty="0" err="1" smtClean="0"/>
              <a:t>відносяться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стічні</a:t>
            </a:r>
            <a:r>
              <a:rPr lang="ru-RU" sz="1600" i="1" dirty="0" smtClean="0"/>
              <a:t> води </a:t>
            </a:r>
            <a:r>
              <a:rPr lang="ru-RU" sz="1600" i="1" dirty="0" err="1" smtClean="0"/>
              <a:t>хімічної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нафтохімічної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промисло</a:t>
            </a:r>
            <a:r>
              <a:rPr lang="ru-RU" sz="1600" dirty="0" err="1" smtClean="0"/>
              <a:t>вості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виготовляють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пластмаси</a:t>
            </a:r>
            <a:r>
              <a:rPr lang="ru-RU" sz="1600" dirty="0" smtClean="0"/>
              <a:t>, каучук </a:t>
            </a:r>
            <a:r>
              <a:rPr lang="ru-RU" sz="1600" dirty="0" err="1" smtClean="0"/>
              <a:t>і</a:t>
            </a:r>
            <a:r>
              <a:rPr lang="ru-RU" sz="1600" dirty="0" smtClean="0"/>
              <a:t> т.д. У </a:t>
            </a:r>
            <a:r>
              <a:rPr lang="ru-RU" sz="1600" dirty="0" err="1" smtClean="0"/>
              <a:t>цих</a:t>
            </a:r>
            <a:r>
              <a:rPr lang="ru-RU" sz="1600" dirty="0" smtClean="0"/>
              <a:t> стоках </a:t>
            </a:r>
            <a:r>
              <a:rPr lang="ru-RU" sz="1600" dirty="0" err="1" smtClean="0"/>
              <a:t>містяться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аміак</a:t>
            </a:r>
            <a:r>
              <a:rPr lang="ru-RU" sz="1600" dirty="0" smtClean="0"/>
              <a:t>, </a:t>
            </a:r>
            <a:r>
              <a:rPr lang="ru-RU" sz="1600" dirty="0" err="1" smtClean="0"/>
              <a:t>вуглеводні</a:t>
            </a:r>
            <a:r>
              <a:rPr lang="ru-RU" sz="1600" dirty="0" smtClean="0"/>
              <a:t>, </a:t>
            </a:r>
            <a:r>
              <a:rPr lang="ru-RU" sz="1600" dirty="0" err="1" smtClean="0"/>
              <a:t>спирти</a:t>
            </a:r>
            <a:r>
              <a:rPr lang="ru-RU" sz="1600" dirty="0" smtClean="0"/>
              <a:t>, </a:t>
            </a:r>
            <a:r>
              <a:rPr lang="ru-RU" sz="1600" dirty="0" err="1" smtClean="0"/>
              <a:t>альдегіди</a:t>
            </a:r>
            <a:r>
              <a:rPr lang="ru-RU" sz="1600" dirty="0" smtClean="0"/>
              <a:t>, кетон, </a:t>
            </a:r>
            <a:r>
              <a:rPr lang="ru-RU" sz="1600" dirty="0" err="1" smtClean="0"/>
              <a:t>феноли</a:t>
            </a:r>
            <a:r>
              <a:rPr lang="ru-RU" sz="1600" dirty="0" smtClean="0"/>
              <a:t>, смоли, </a:t>
            </a:r>
            <a:r>
              <a:rPr lang="ru-RU" sz="1600" dirty="0" err="1" smtClean="0"/>
              <a:t>сірководень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т.п.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шкідлива</a:t>
            </a:r>
            <a:r>
              <a:rPr lang="ru-RU" sz="1600" dirty="0" smtClean="0"/>
              <a:t> </a:t>
            </a:r>
            <a:r>
              <a:rPr lang="ru-RU" sz="1600" dirty="0" err="1" smtClean="0"/>
              <a:t>дія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виявляється</a:t>
            </a:r>
            <a:r>
              <a:rPr lang="ru-RU" sz="1600" dirty="0" smtClean="0"/>
              <a:t>, в основному, в </a:t>
            </a:r>
            <a:r>
              <a:rPr lang="ru-RU" sz="1600" dirty="0" err="1" smtClean="0"/>
              <a:t>окислювальних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процесах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знижують</a:t>
            </a:r>
            <a:r>
              <a:rPr lang="ru-RU" sz="1600" dirty="0" smtClean="0"/>
              <a:t> у </a:t>
            </a:r>
            <a:r>
              <a:rPr lang="ru-RU" sz="1600" dirty="0" err="1" smtClean="0"/>
              <a:t>воді</a:t>
            </a:r>
            <a:r>
              <a:rPr lang="ru-RU" sz="1600" dirty="0" smtClean="0"/>
              <a:t> </a:t>
            </a:r>
            <a:r>
              <a:rPr lang="ru-RU" sz="1600" dirty="0" err="1" smtClean="0"/>
              <a:t>вміст</a:t>
            </a:r>
            <a:r>
              <a:rPr lang="ru-RU" sz="1600" dirty="0" smtClean="0"/>
              <a:t> </a:t>
            </a:r>
            <a:r>
              <a:rPr lang="ru-RU" sz="1600" dirty="0" err="1" smtClean="0"/>
              <a:t>кисню</a:t>
            </a:r>
            <a:r>
              <a:rPr lang="ru-RU" sz="1600" dirty="0" smtClean="0"/>
              <a:t>, </a:t>
            </a:r>
            <a:r>
              <a:rPr lang="ru-RU" sz="1600" dirty="0" err="1" smtClean="0"/>
              <a:t>збільшують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окислюваність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біологічну</a:t>
            </a:r>
            <a:r>
              <a:rPr lang="ru-RU" sz="1600" dirty="0" smtClean="0"/>
              <a:t> потребу в </a:t>
            </a:r>
            <a:r>
              <a:rPr lang="ru-RU" sz="1600" dirty="0" err="1" smtClean="0"/>
              <a:t>кисні</a:t>
            </a:r>
            <a:r>
              <a:rPr lang="ru-RU" sz="1600" dirty="0" smtClean="0"/>
              <a:t>, </a:t>
            </a:r>
            <a:r>
              <a:rPr lang="ru-RU" sz="1600" dirty="0" err="1" smtClean="0"/>
              <a:t>погіршуються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органолептичні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показники</a:t>
            </a:r>
            <a:r>
              <a:rPr lang="ru-RU" sz="1600" dirty="0" smtClean="0"/>
              <a:t> води.</a:t>
            </a:r>
          </a:p>
          <a:p>
            <a:r>
              <a:rPr lang="ru-RU" sz="1600" i="1" dirty="0" err="1" smtClean="0">
                <a:solidFill>
                  <a:srgbClr val="FF0000"/>
                </a:solidFill>
              </a:rPr>
              <a:t>Речовини</a:t>
            </a:r>
            <a:r>
              <a:rPr lang="ru-RU" sz="1600" i="1" dirty="0" smtClean="0">
                <a:solidFill>
                  <a:srgbClr val="FF0000"/>
                </a:solidFill>
              </a:rPr>
              <a:t> </a:t>
            </a:r>
            <a:r>
              <a:rPr lang="ru-RU" sz="1600" i="1" dirty="0" err="1" smtClean="0">
                <a:solidFill>
                  <a:srgbClr val="FF0000"/>
                </a:solidFill>
              </a:rPr>
              <a:t>третьої</a:t>
            </a:r>
            <a:r>
              <a:rPr lang="ru-RU" sz="1600" i="1" dirty="0" smtClean="0">
                <a:solidFill>
                  <a:srgbClr val="FF0000"/>
                </a:solidFill>
              </a:rPr>
              <a:t> </a:t>
            </a:r>
            <a:r>
              <a:rPr lang="ru-RU" sz="1600" i="1" dirty="0" err="1" smtClean="0">
                <a:solidFill>
                  <a:srgbClr val="FF0000"/>
                </a:solidFill>
              </a:rPr>
              <a:t>групи</a:t>
            </a:r>
            <a:r>
              <a:rPr lang="ru-RU" sz="1600" i="1" dirty="0" smtClean="0"/>
              <a:t> - </a:t>
            </a:r>
            <a:r>
              <a:rPr lang="ru-RU" sz="1600" i="1" dirty="0" err="1" smtClean="0"/>
              <a:t>нафтопродукти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які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потрапляючи</a:t>
            </a:r>
            <a:r>
              <a:rPr lang="ru-RU" sz="1600" i="1" dirty="0" smtClean="0"/>
              <a:t> у </a:t>
            </a:r>
            <a:r>
              <a:rPr lang="ru-RU" sz="1600" i="1" dirty="0" err="1" smtClean="0"/>
              <a:t>водоймища</a:t>
            </a:r>
            <a:r>
              <a:rPr lang="ru-RU" sz="1600" i="1" dirty="0" smtClean="0"/>
              <a:t> </a:t>
            </a:r>
            <a:r>
              <a:rPr lang="ru-RU" sz="1600" dirty="0" err="1" smtClean="0"/>
              <a:t>створюють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плаваючі</a:t>
            </a:r>
            <a:r>
              <a:rPr lang="ru-RU" sz="1600" dirty="0" smtClean="0"/>
              <a:t> </a:t>
            </a:r>
            <a:r>
              <a:rPr lang="ru-RU" sz="1600" dirty="0" err="1" smtClean="0"/>
              <a:t>плівки</a:t>
            </a:r>
            <a:r>
              <a:rPr lang="ru-RU" sz="1600" dirty="0" smtClean="0"/>
              <a:t>, </a:t>
            </a:r>
            <a:r>
              <a:rPr lang="ru-RU" sz="1600" dirty="0" err="1" smtClean="0"/>
              <a:t>розчинені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такі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емульсують</a:t>
            </a:r>
            <a:r>
              <a:rPr lang="ru-RU" sz="1600" dirty="0" smtClean="0"/>
              <a:t> у </a:t>
            </a:r>
            <a:r>
              <a:rPr lang="ru-RU" sz="1600" dirty="0" err="1" smtClean="0"/>
              <a:t>воді</a:t>
            </a:r>
            <a:r>
              <a:rPr lang="ru-RU" sz="1600" dirty="0" smtClean="0"/>
              <a:t>, </a:t>
            </a:r>
            <a:r>
              <a:rPr lang="ru-RU" sz="1600" dirty="0" err="1" smtClean="0"/>
              <a:t>нафтопродукти</a:t>
            </a:r>
            <a:r>
              <a:rPr lang="ru-RU" sz="1600" dirty="0" smtClean="0"/>
              <a:t>, </a:t>
            </a:r>
            <a:r>
              <a:rPr lang="ru-RU" sz="1600" dirty="0" err="1" smtClean="0"/>
              <a:t>важкі</a:t>
            </a:r>
            <a:r>
              <a:rPr lang="ru-RU" sz="1600" dirty="0" smtClean="0"/>
              <a:t> </a:t>
            </a:r>
            <a:r>
              <a:rPr lang="ru-RU" sz="1600" dirty="0" err="1" smtClean="0"/>
              <a:t>фракції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осіли</a:t>
            </a:r>
            <a:r>
              <a:rPr lang="ru-RU" sz="1600" dirty="0" smtClean="0"/>
              <a:t> на дно, </a:t>
            </a:r>
            <a:r>
              <a:rPr lang="ru-RU" sz="1600" dirty="0" err="1" smtClean="0"/>
              <a:t>продукти</a:t>
            </a:r>
            <a:r>
              <a:rPr lang="ru-RU" sz="1600" dirty="0" smtClean="0"/>
              <a:t> </a:t>
            </a:r>
            <a:r>
              <a:rPr lang="ru-RU" sz="1600" dirty="0" err="1" smtClean="0"/>
              <a:t>адсорбції</a:t>
            </a:r>
            <a:r>
              <a:rPr lang="ru-RU" sz="1600" dirty="0" smtClean="0"/>
              <a:t> </a:t>
            </a:r>
            <a:r>
              <a:rPr lang="ru-RU" sz="1600" dirty="0" err="1" smtClean="0"/>
              <a:t>ґрунтом</a:t>
            </a:r>
            <a:r>
              <a:rPr lang="ru-RU" sz="1600" dirty="0" smtClean="0"/>
              <a:t> дна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берегів</a:t>
            </a:r>
            <a:r>
              <a:rPr lang="ru-RU" sz="1600" dirty="0" smtClean="0"/>
              <a:t> </a:t>
            </a:r>
            <a:r>
              <a:rPr lang="ru-RU" sz="1600" dirty="0" err="1" smtClean="0"/>
              <a:t>водоймища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9150" y="325821"/>
            <a:ext cx="7505700" cy="4112904"/>
          </a:xfrm>
        </p:spPr>
        <p:txBody>
          <a:bodyPr>
            <a:noAutofit/>
          </a:bodyPr>
          <a:lstStyle/>
          <a:p>
            <a:r>
              <a:rPr lang="ru-RU" sz="2000" b="1" i="1" dirty="0" smtClean="0"/>
              <a:t>За </a:t>
            </a:r>
            <a:r>
              <a:rPr lang="ru-RU" sz="2000" b="1" i="1" dirty="0" err="1" smtClean="0"/>
              <a:t>концентрацією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забруднюючих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речовин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виробничі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стічні</a:t>
            </a:r>
            <a:r>
              <a:rPr lang="ru-RU" sz="2000" b="1" i="1" dirty="0" smtClean="0"/>
              <a:t> води </a:t>
            </a:r>
            <a:r>
              <a:rPr lang="ru-RU" sz="2000" b="1" i="1" dirty="0" err="1" smtClean="0"/>
              <a:t>розділяються</a:t>
            </a:r>
            <a:r>
              <a:rPr lang="ru-RU" sz="2000" b="1" i="1" dirty="0" smtClean="0"/>
              <a:t> </a:t>
            </a:r>
            <a:r>
              <a:rPr lang="ru-RU" sz="2000" b="1" i="1" dirty="0" smtClean="0"/>
              <a:t>на </a:t>
            </a:r>
            <a:r>
              <a:rPr lang="ru-RU" sz="2000" b="1" i="1" dirty="0" err="1" smtClean="0"/>
              <a:t>чотири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групи</a:t>
            </a:r>
            <a:r>
              <a:rPr lang="ru-RU" sz="2000" b="1" i="1" dirty="0" smtClean="0"/>
              <a:t>:</a:t>
            </a:r>
          </a:p>
          <a:p>
            <a:pPr>
              <a:buNone/>
            </a:pPr>
            <a:r>
              <a:rPr lang="en-US" sz="2000" dirty="0" smtClean="0"/>
              <a:t>– I – 50 </a:t>
            </a:r>
            <a:r>
              <a:rPr lang="ru-RU" sz="2000" dirty="0" smtClean="0"/>
              <a:t>мг/л;</a:t>
            </a:r>
          </a:p>
          <a:p>
            <a:pPr>
              <a:buNone/>
            </a:pPr>
            <a:r>
              <a:rPr lang="en-US" sz="2000" dirty="0" smtClean="0"/>
              <a:t>– II – 500...5000 </a:t>
            </a:r>
            <a:r>
              <a:rPr lang="ru-RU" sz="2000" dirty="0" smtClean="0"/>
              <a:t>мг/л;</a:t>
            </a:r>
          </a:p>
          <a:p>
            <a:pPr>
              <a:buNone/>
            </a:pPr>
            <a:r>
              <a:rPr lang="en-US" sz="2000" dirty="0" smtClean="0"/>
              <a:t>– III – 5000...30000 </a:t>
            </a:r>
            <a:r>
              <a:rPr lang="ru-RU" sz="2000" dirty="0" smtClean="0"/>
              <a:t>мг/л;</a:t>
            </a:r>
          </a:p>
          <a:p>
            <a:pPr>
              <a:buNone/>
            </a:pPr>
            <a:r>
              <a:rPr lang="en-US" sz="2000" dirty="0" smtClean="0"/>
              <a:t>– IV – </a:t>
            </a:r>
            <a:r>
              <a:rPr lang="ru-RU" sz="2000" dirty="0" err="1" smtClean="0"/>
              <a:t>більше</a:t>
            </a:r>
            <a:r>
              <a:rPr lang="ru-RU" sz="2000" dirty="0" smtClean="0"/>
              <a:t> 30000 мг/л;</a:t>
            </a:r>
          </a:p>
          <a:p>
            <a:r>
              <a:rPr lang="ru-RU" sz="2000" b="1" i="1" dirty="0" smtClean="0"/>
              <a:t>За </a:t>
            </a:r>
            <a:r>
              <a:rPr lang="ru-RU" sz="2000" b="1" i="1" dirty="0" err="1" smtClean="0"/>
              <a:t>ступенем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агресивності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стічні</a:t>
            </a:r>
            <a:r>
              <a:rPr lang="ru-RU" sz="2000" b="1" i="1" dirty="0" smtClean="0"/>
              <a:t> води </a:t>
            </a:r>
            <a:r>
              <a:rPr lang="ru-RU" sz="2000" b="1" i="1" dirty="0" err="1" smtClean="0"/>
              <a:t>поділяють</a:t>
            </a:r>
            <a:r>
              <a:rPr lang="ru-RU" sz="2000" b="1" i="1" dirty="0" smtClean="0"/>
              <a:t> на:</a:t>
            </a:r>
          </a:p>
          <a:p>
            <a:pPr>
              <a:buNone/>
            </a:pPr>
            <a:r>
              <a:rPr lang="ru-RU" sz="2000" dirty="0" smtClean="0"/>
              <a:t>– </a:t>
            </a:r>
            <a:r>
              <a:rPr lang="ru-RU" sz="2000" dirty="0" err="1" smtClean="0"/>
              <a:t>неагресивні</a:t>
            </a:r>
            <a:r>
              <a:rPr lang="ru-RU" sz="2000" dirty="0" smtClean="0"/>
              <a:t> – рН=6,5-8,0;</a:t>
            </a:r>
          </a:p>
          <a:p>
            <a:pPr>
              <a:buNone/>
            </a:pPr>
            <a:r>
              <a:rPr lang="ru-RU" sz="2000" dirty="0" smtClean="0"/>
              <a:t>– </a:t>
            </a:r>
            <a:r>
              <a:rPr lang="ru-RU" sz="2000" dirty="0" err="1" smtClean="0"/>
              <a:t>малоагресивні</a:t>
            </a:r>
            <a:r>
              <a:rPr lang="ru-RU" sz="2000" dirty="0" smtClean="0"/>
              <a:t> – рН=8-9;</a:t>
            </a:r>
          </a:p>
          <a:p>
            <a:pPr>
              <a:buNone/>
            </a:pPr>
            <a:r>
              <a:rPr lang="ru-RU" sz="2000" dirty="0" smtClean="0"/>
              <a:t>– </a:t>
            </a:r>
            <a:r>
              <a:rPr lang="ru-RU" sz="2000" dirty="0" err="1" smtClean="0"/>
              <a:t>сильноагресивні</a:t>
            </a:r>
            <a:r>
              <a:rPr lang="ru-RU" sz="2000" dirty="0" smtClean="0"/>
              <a:t> – </a:t>
            </a:r>
            <a:r>
              <a:rPr lang="ru-RU" sz="2000" dirty="0" err="1" smtClean="0"/>
              <a:t>рН</a:t>
            </a:r>
            <a:r>
              <a:rPr lang="ru-RU" sz="2000" dirty="0" smtClean="0"/>
              <a:t> &gt; 9</a:t>
            </a:r>
            <a:endParaRPr lang="ru-RU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8129" y="299062"/>
            <a:ext cx="7505700" cy="954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7.4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побутовими</a:t>
            </a:r>
            <a:r>
              <a:rPr lang="ru-RU" dirty="0" smtClean="0"/>
              <a:t> </a:t>
            </a:r>
            <a:r>
              <a:rPr lang="ru-RU" dirty="0" err="1" smtClean="0"/>
              <a:t>стічними</a:t>
            </a:r>
            <a:r>
              <a:rPr lang="ru-RU" dirty="0" smtClean="0"/>
              <a:t> водами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497" y="1282262"/>
            <a:ext cx="8135006" cy="3394841"/>
          </a:xfrm>
        </p:spPr>
        <p:txBody>
          <a:bodyPr>
            <a:noAutofit/>
          </a:bodyPr>
          <a:lstStyle/>
          <a:p>
            <a:r>
              <a:rPr lang="ru-RU" sz="2000" dirty="0" smtClean="0"/>
              <a:t>Особливо </a:t>
            </a:r>
            <a:r>
              <a:rPr lang="ru-RU" sz="2000" dirty="0" err="1" smtClean="0"/>
              <a:t>небезпечним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здоров’я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людини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забруднення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природних</a:t>
            </a:r>
            <a:r>
              <a:rPr lang="ru-RU" sz="2000" dirty="0" smtClean="0"/>
              <a:t> </a:t>
            </a:r>
            <a:r>
              <a:rPr lang="ru-RU" sz="2000" dirty="0" smtClean="0"/>
              <a:t>вод </a:t>
            </a:r>
            <a:r>
              <a:rPr lang="ru-RU" sz="2000" b="1" i="1" dirty="0" err="1" smtClean="0"/>
              <a:t>побутовими</a:t>
            </a:r>
            <a:r>
              <a:rPr lang="ru-RU" sz="2000" b="1" i="1" dirty="0" smtClean="0"/>
              <a:t> </a:t>
            </a:r>
            <a:r>
              <a:rPr lang="ru-RU" sz="2000" b="1" i="1" dirty="0" smtClean="0"/>
              <a:t>стоками. </a:t>
            </a:r>
            <a:r>
              <a:rPr lang="ru-RU" sz="2000" i="1" dirty="0" err="1" smtClean="0"/>
              <a:t>Така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забруднена</a:t>
            </a:r>
            <a:r>
              <a:rPr lang="ru-RU" sz="2000" i="1" dirty="0" smtClean="0"/>
              <a:t> вода </a:t>
            </a:r>
            <a:r>
              <a:rPr lang="ru-RU" sz="2000" i="1" dirty="0" err="1" smtClean="0"/>
              <a:t>зовсім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непридатна</a:t>
            </a:r>
            <a:r>
              <a:rPr lang="ru-RU" sz="2000" i="1" dirty="0" smtClean="0"/>
              <a:t> для </a:t>
            </a:r>
            <a:r>
              <a:rPr lang="ru-RU" sz="2000" i="1" dirty="0" err="1" smtClean="0"/>
              <a:t>постачання</a:t>
            </a:r>
            <a:r>
              <a:rPr lang="ru-RU" sz="2000" i="1" dirty="0" smtClean="0"/>
              <a:t> </a:t>
            </a:r>
            <a:r>
              <a:rPr lang="ru-RU" sz="2000" dirty="0" err="1" smtClean="0"/>
              <a:t>населенню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Забруднення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побутовими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стічними</a:t>
            </a:r>
            <a:r>
              <a:rPr lang="ru-RU" sz="2000" dirty="0" smtClean="0"/>
              <a:t> водами </a:t>
            </a:r>
            <a:r>
              <a:rPr lang="ru-RU" sz="2000" dirty="0" err="1" smtClean="0"/>
              <a:t>довгий</a:t>
            </a:r>
            <a:r>
              <a:rPr lang="ru-RU" sz="2000" dirty="0" smtClean="0"/>
              <a:t> час </a:t>
            </a:r>
            <a:r>
              <a:rPr lang="ru-RU" sz="2000" dirty="0" err="1" smtClean="0"/>
              <a:t>вважалося</a:t>
            </a:r>
            <a:r>
              <a:rPr lang="ru-RU" sz="2000" dirty="0" smtClean="0"/>
              <a:t> </a:t>
            </a:r>
            <a:r>
              <a:rPr lang="ru-RU" sz="2000" dirty="0" err="1" smtClean="0"/>
              <a:t>менш</a:t>
            </a:r>
            <a:r>
              <a:rPr lang="ru-RU" sz="2000" dirty="0" smtClean="0"/>
              <a:t> </a:t>
            </a:r>
            <a:r>
              <a:rPr lang="ru-RU" sz="2000" dirty="0" err="1" smtClean="0"/>
              <a:t>небезпечним</a:t>
            </a:r>
            <a:r>
              <a:rPr lang="ru-RU" sz="2000" dirty="0" smtClean="0"/>
              <a:t>, </a:t>
            </a:r>
            <a:r>
              <a:rPr lang="ru-RU" sz="2000" dirty="0" err="1" smtClean="0"/>
              <a:t>оскільки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забруднюючі</a:t>
            </a:r>
            <a:r>
              <a:rPr lang="ru-RU" sz="2000" dirty="0" smtClean="0"/>
              <a:t> </a:t>
            </a:r>
            <a:r>
              <a:rPr lang="ru-RU" sz="2000" dirty="0" err="1" smtClean="0"/>
              <a:t>водоймища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були</a:t>
            </a:r>
            <a:r>
              <a:rPr lang="ru-RU" sz="2000" dirty="0" smtClean="0"/>
              <a:t> </a:t>
            </a:r>
            <a:r>
              <a:rPr lang="ru-RU" sz="2000" dirty="0" err="1" smtClean="0"/>
              <a:t>малостійкими</a:t>
            </a:r>
            <a:r>
              <a:rPr lang="ru-RU" sz="2000" dirty="0" smtClean="0"/>
              <a:t>. </a:t>
            </a:r>
            <a:r>
              <a:rPr lang="ru-RU" sz="2000" dirty="0" err="1" smtClean="0"/>
              <a:t>Проте</a:t>
            </a:r>
            <a:r>
              <a:rPr lang="ru-RU" sz="2000" dirty="0" smtClean="0"/>
              <a:t> </a:t>
            </a:r>
            <a:r>
              <a:rPr lang="ru-RU" sz="2000" dirty="0" err="1" smtClean="0"/>
              <a:t>останніми</a:t>
            </a:r>
            <a:r>
              <a:rPr lang="ru-RU" sz="2000" dirty="0" smtClean="0"/>
              <a:t> роками </a:t>
            </a:r>
            <a:r>
              <a:rPr lang="ru-RU" sz="2000" dirty="0" err="1" smtClean="0"/>
              <a:t>були</a:t>
            </a:r>
            <a:r>
              <a:rPr lang="ru-RU" sz="2000" dirty="0" smtClean="0"/>
              <a:t> </a:t>
            </a:r>
            <a:r>
              <a:rPr lang="ru-RU" sz="2000" dirty="0" err="1" smtClean="0"/>
              <a:t>синтезовані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стали широко </a:t>
            </a:r>
            <a:r>
              <a:rPr lang="ru-RU" sz="2000" dirty="0" err="1" smtClean="0"/>
              <a:t>застосовуватися</a:t>
            </a:r>
            <a:r>
              <a:rPr lang="ru-RU" sz="2000" dirty="0" smtClean="0"/>
              <a:t> </a:t>
            </a:r>
            <a:r>
              <a:rPr lang="ru-RU" sz="2000" b="1" i="1" dirty="0" err="1" smtClean="0"/>
              <a:t>миючі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речовини</a:t>
            </a:r>
            <a:r>
              <a:rPr lang="ru-RU" sz="2000" b="1" i="1" dirty="0" smtClean="0"/>
              <a:t>, </a:t>
            </a:r>
            <a:r>
              <a:rPr lang="ru-RU" sz="2000" i="1" dirty="0" err="1" smtClean="0"/>
              <a:t>які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стійкі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й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отруйні</a:t>
            </a:r>
            <a:r>
              <a:rPr lang="ru-RU" sz="2000" i="1" dirty="0" smtClean="0"/>
              <a:t> для </a:t>
            </a:r>
            <a:r>
              <a:rPr lang="ru-RU" sz="2000" i="1" dirty="0" err="1" smtClean="0"/>
              <a:t>мешканців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водоймищ</a:t>
            </a:r>
            <a:r>
              <a:rPr lang="ru-RU" sz="2000" i="1" dirty="0" smtClean="0"/>
              <a:t> (у т.ч. </a:t>
            </a:r>
            <a:r>
              <a:rPr lang="ru-RU" sz="2000" i="1" dirty="0" err="1" smtClean="0"/>
              <a:t>й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морів</a:t>
            </a:r>
            <a:r>
              <a:rPr lang="ru-RU" sz="2000" i="1" dirty="0" smtClean="0"/>
              <a:t>).</a:t>
            </a:r>
            <a:endParaRPr lang="ru-RU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967" y="325821"/>
            <a:ext cx="8271640" cy="4112904"/>
          </a:xfrm>
        </p:spPr>
        <p:txBody>
          <a:bodyPr>
            <a:normAutofit/>
          </a:bodyPr>
          <a:lstStyle/>
          <a:p>
            <a:r>
              <a:rPr lang="ru-RU" sz="1800" dirty="0" err="1" smtClean="0"/>
              <a:t>Значним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джерелом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водоймищ</a:t>
            </a:r>
            <a:r>
              <a:rPr lang="ru-RU" sz="1800" dirty="0" smtClean="0"/>
              <a:t> </a:t>
            </a:r>
            <a:r>
              <a:rPr lang="ru-RU" sz="1800" dirty="0" err="1" smtClean="0"/>
              <a:t>можуть</a:t>
            </a:r>
            <a:r>
              <a:rPr lang="ru-RU" sz="1800" dirty="0" smtClean="0"/>
              <a:t> бути </a:t>
            </a:r>
            <a:r>
              <a:rPr lang="ru-RU" sz="1800" dirty="0" err="1" smtClean="0"/>
              <a:t>побутові</a:t>
            </a:r>
            <a:r>
              <a:rPr lang="ru-RU" sz="1800" dirty="0" smtClean="0"/>
              <a:t> </a:t>
            </a:r>
            <a:r>
              <a:rPr lang="ru-RU" sz="1800" dirty="0" err="1" smtClean="0"/>
              <a:t>стічні</a:t>
            </a:r>
            <a:r>
              <a:rPr lang="ru-RU" sz="1800" dirty="0" smtClean="0"/>
              <a:t> </a:t>
            </a:r>
            <a:r>
              <a:rPr lang="ru-RU" sz="1800" dirty="0" smtClean="0"/>
              <a:t>води</a:t>
            </a:r>
            <a:r>
              <a:rPr lang="ru-RU" sz="1800" dirty="0" smtClean="0"/>
              <a:t>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</a:t>
            </a:r>
            <a:r>
              <a:rPr lang="ru-RU" sz="1800" dirty="0" err="1" smtClean="0"/>
              <a:t>несуть</a:t>
            </a:r>
            <a:r>
              <a:rPr lang="ru-RU" sz="1800" dirty="0" smtClean="0"/>
              <a:t> </a:t>
            </a:r>
            <a:r>
              <a:rPr lang="ru-RU" sz="1800" dirty="0" err="1" smtClean="0"/>
              <a:t>із</a:t>
            </a:r>
            <a:r>
              <a:rPr lang="ru-RU" sz="1800" dirty="0" smtClean="0"/>
              <a:t> собою </a:t>
            </a:r>
            <a:r>
              <a:rPr lang="ru-RU" sz="1800" dirty="0" err="1" smtClean="0"/>
              <a:t>фізіологічні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виділення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людини</a:t>
            </a:r>
            <a:r>
              <a:rPr lang="ru-RU" sz="1800" dirty="0" smtClean="0"/>
              <a:t>, </a:t>
            </a:r>
            <a:r>
              <a:rPr lang="ru-RU" sz="1800" dirty="0" err="1" smtClean="0"/>
              <a:t>забруднення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купання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умивання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прання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білизни</a:t>
            </a:r>
            <a:r>
              <a:rPr lang="ru-RU" sz="1800" dirty="0" smtClean="0"/>
              <a:t>, </a:t>
            </a:r>
            <a:r>
              <a:rPr lang="ru-RU" sz="1800" dirty="0" err="1" smtClean="0"/>
              <a:t>миття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приміщень</a:t>
            </a:r>
            <a:r>
              <a:rPr lang="ru-RU" sz="1800" dirty="0" smtClean="0"/>
              <a:t>, а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папір</a:t>
            </a:r>
            <a:r>
              <a:rPr lang="ru-RU" sz="1800" dirty="0" smtClean="0"/>
              <a:t>, </a:t>
            </a:r>
            <a:r>
              <a:rPr lang="ru-RU" sz="1800" dirty="0" err="1" smtClean="0"/>
              <a:t>обривки</a:t>
            </a:r>
            <a:r>
              <a:rPr lang="ru-RU" sz="1800" dirty="0" smtClean="0"/>
              <a:t> тканин</a:t>
            </a:r>
            <a:r>
              <a:rPr lang="ru-RU" sz="1800" dirty="0" smtClean="0"/>
              <a:t>, </a:t>
            </a:r>
            <a:r>
              <a:rPr lang="ru-RU" sz="1800" dirty="0" err="1" smtClean="0"/>
              <a:t>сміття</a:t>
            </a:r>
            <a:r>
              <a:rPr lang="ru-RU" sz="1800" dirty="0" smtClean="0"/>
              <a:t>. У </a:t>
            </a:r>
            <a:r>
              <a:rPr lang="ru-RU" sz="1800" dirty="0" err="1" smtClean="0"/>
              <a:t>цих</a:t>
            </a:r>
            <a:r>
              <a:rPr lang="ru-RU" sz="1800" dirty="0" smtClean="0"/>
              <a:t> стоках 60 % </a:t>
            </a:r>
            <a:r>
              <a:rPr lang="ru-RU" sz="1800" dirty="0" err="1" smtClean="0"/>
              <a:t>складають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органічні</a:t>
            </a:r>
            <a:r>
              <a:rPr lang="ru-RU" sz="1800" dirty="0" smtClean="0"/>
              <a:t> </a:t>
            </a:r>
            <a:r>
              <a:rPr lang="ru-RU" sz="1800" dirty="0" err="1" smtClean="0"/>
              <a:t>речовини</a:t>
            </a:r>
            <a:r>
              <a:rPr lang="ru-RU" sz="1800" dirty="0" smtClean="0"/>
              <a:t>. </a:t>
            </a:r>
            <a:r>
              <a:rPr lang="ru-RU" sz="1800" dirty="0" err="1" smtClean="0"/>
              <a:t>Відмінною</a:t>
            </a:r>
            <a:r>
              <a:rPr lang="ru-RU" sz="1800" dirty="0" smtClean="0"/>
              <a:t> </a:t>
            </a:r>
            <a:r>
              <a:rPr lang="ru-RU" sz="1800" dirty="0" err="1" smtClean="0"/>
              <a:t>рисою</a:t>
            </a:r>
            <a:r>
              <a:rPr lang="ru-RU" sz="1800" dirty="0" smtClean="0"/>
              <a:t> </a:t>
            </a:r>
            <a:r>
              <a:rPr lang="ru-RU" sz="1800" dirty="0" err="1" smtClean="0"/>
              <a:t>побутових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стічних</a:t>
            </a:r>
            <a:r>
              <a:rPr lang="ru-RU" sz="1800" dirty="0" smtClean="0"/>
              <a:t> вод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b="1" i="1" dirty="0" err="1" smtClean="0"/>
              <a:t>бактеріальне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зараження</a:t>
            </a:r>
            <a:r>
              <a:rPr lang="ru-RU" sz="1800" b="1" i="1" dirty="0" smtClean="0"/>
              <a:t>: </a:t>
            </a:r>
            <a:r>
              <a:rPr lang="ru-RU" sz="1800" i="1" dirty="0" smtClean="0"/>
              <a:t>в 1 мм3 води </a:t>
            </a:r>
            <a:r>
              <a:rPr lang="ru-RU" sz="1800" i="1" dirty="0" err="1" smtClean="0"/>
              <a:t>можуть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міститись</a:t>
            </a:r>
            <a:r>
              <a:rPr lang="ru-RU" sz="1800" b="1" i="1" dirty="0" smtClean="0"/>
              <a:t> </a:t>
            </a:r>
            <a:r>
              <a:rPr lang="ru-RU" sz="1800" dirty="0" smtClean="0"/>
              <a:t>десятки </a:t>
            </a:r>
            <a:r>
              <a:rPr lang="ru-RU" sz="1800" dirty="0" err="1" smtClean="0"/>
              <a:t>мільйонів</a:t>
            </a:r>
            <a:r>
              <a:rPr lang="ru-RU" sz="1800" dirty="0" smtClean="0"/>
              <a:t> </a:t>
            </a:r>
            <a:r>
              <a:rPr lang="ru-RU" sz="1800" dirty="0" err="1" smtClean="0"/>
              <a:t>бактерій</a:t>
            </a:r>
            <a:r>
              <a:rPr lang="ru-RU" sz="1800" dirty="0" smtClean="0"/>
              <a:t>, у тому </a:t>
            </a:r>
            <a:r>
              <a:rPr lang="ru-RU" sz="1800" dirty="0" err="1" smtClean="0"/>
              <a:t>числі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хвороботворні</a:t>
            </a:r>
            <a:r>
              <a:rPr lang="ru-RU" sz="1800" dirty="0" smtClean="0"/>
              <a:t>, а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яйця</a:t>
            </a:r>
            <a:r>
              <a:rPr lang="ru-RU" sz="1800" dirty="0" smtClean="0"/>
              <a:t> </a:t>
            </a:r>
            <a:r>
              <a:rPr lang="ru-RU" sz="1800" dirty="0" err="1" smtClean="0"/>
              <a:t>гельмінтів</a:t>
            </a:r>
            <a:r>
              <a:rPr lang="ru-RU" sz="1800" dirty="0" smtClean="0"/>
              <a:t>. </a:t>
            </a:r>
            <a:r>
              <a:rPr lang="ru-RU" sz="1800" dirty="0" err="1" smtClean="0"/>
              <a:t>Підраховано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на </a:t>
            </a:r>
            <a:r>
              <a:rPr lang="ru-RU" sz="1800" dirty="0" err="1" smtClean="0"/>
              <a:t>нашій</a:t>
            </a:r>
            <a:r>
              <a:rPr lang="ru-RU" sz="1800" dirty="0" smtClean="0"/>
              <a:t> </a:t>
            </a:r>
            <a:r>
              <a:rPr lang="ru-RU" sz="1800" dirty="0" err="1" smtClean="0"/>
              <a:t>планеті</a:t>
            </a:r>
            <a:r>
              <a:rPr lang="ru-RU" sz="1800" dirty="0" smtClean="0"/>
              <a:t> </a:t>
            </a:r>
            <a:r>
              <a:rPr lang="ru-RU" sz="1800" dirty="0" err="1" smtClean="0"/>
              <a:t>майже</a:t>
            </a:r>
            <a:r>
              <a:rPr lang="ru-RU" sz="1800" dirty="0" smtClean="0"/>
              <a:t> 500 млн. людей </a:t>
            </a:r>
            <a:r>
              <a:rPr lang="ru-RU" sz="1800" dirty="0" err="1" smtClean="0"/>
              <a:t>щорічно</a:t>
            </a:r>
            <a:r>
              <a:rPr lang="ru-RU" sz="1800" dirty="0" smtClean="0"/>
              <a:t> </a:t>
            </a:r>
            <a:r>
              <a:rPr lang="ru-RU" sz="1800" dirty="0" err="1" smtClean="0"/>
              <a:t>хворіє</a:t>
            </a:r>
            <a:r>
              <a:rPr lang="ru-RU" sz="1800" dirty="0" smtClean="0"/>
              <a:t> </a:t>
            </a:r>
            <a:r>
              <a:rPr lang="ru-RU" sz="1800" dirty="0" smtClean="0"/>
              <a:t>через </a:t>
            </a:r>
            <a:r>
              <a:rPr lang="ru-RU" sz="1800" dirty="0" err="1" smtClean="0"/>
              <a:t>користування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забрудненою</a:t>
            </a:r>
            <a:r>
              <a:rPr lang="ru-RU" sz="1800" dirty="0" smtClean="0"/>
              <a:t> водою, </a:t>
            </a:r>
            <a:r>
              <a:rPr lang="ru-RU" sz="1800" dirty="0" err="1" smtClean="0"/>
              <a:t>оскільки</a:t>
            </a:r>
            <a:r>
              <a:rPr lang="ru-RU" sz="1800" dirty="0" smtClean="0"/>
              <a:t> вона </a:t>
            </a:r>
            <a:r>
              <a:rPr lang="ru-RU" sz="1800" dirty="0" err="1" smtClean="0"/>
              <a:t>містить</a:t>
            </a:r>
            <a:r>
              <a:rPr lang="ru-RU" sz="1800" dirty="0" smtClean="0"/>
              <a:t> </a:t>
            </a:r>
            <a:r>
              <a:rPr lang="ru-RU" sz="1800" dirty="0" err="1" smtClean="0"/>
              <a:t>збудники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різноманітних</a:t>
            </a:r>
            <a:r>
              <a:rPr lang="ru-RU" sz="1800" dirty="0" smtClean="0"/>
              <a:t> </a:t>
            </a:r>
            <a:r>
              <a:rPr lang="ru-RU" sz="1800" b="1" i="1" dirty="0" err="1" smtClean="0"/>
              <a:t>інфекційних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захворювань</a:t>
            </a:r>
            <a:r>
              <a:rPr lang="ru-RU" sz="1800" b="1" i="1" dirty="0" smtClean="0"/>
              <a:t> (паратиф, </a:t>
            </a:r>
            <a:r>
              <a:rPr lang="ru-RU" sz="1800" b="1" i="1" dirty="0" err="1" smtClean="0"/>
              <a:t>дизентерія</a:t>
            </a:r>
            <a:r>
              <a:rPr lang="ru-RU" sz="1800" b="1" i="1" dirty="0" smtClean="0"/>
              <a:t>, </a:t>
            </a:r>
            <a:r>
              <a:rPr lang="ru-RU" sz="1800" b="1" i="1" dirty="0" err="1" smtClean="0"/>
              <a:t>інфекційний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вірусний</a:t>
            </a:r>
            <a:r>
              <a:rPr lang="ru-RU" sz="1800" b="1" i="1" dirty="0" smtClean="0"/>
              <a:t> </a:t>
            </a:r>
            <a:r>
              <a:rPr lang="ru-RU" sz="1800" b="1" i="1" dirty="0" smtClean="0"/>
              <a:t>гепа</a:t>
            </a:r>
            <a:r>
              <a:rPr lang="ru-RU" sz="1800" dirty="0" smtClean="0"/>
              <a:t>тит</a:t>
            </a:r>
            <a:r>
              <a:rPr lang="ru-RU" sz="1800" dirty="0" smtClean="0"/>
              <a:t>, </a:t>
            </a:r>
            <a:r>
              <a:rPr lang="ru-RU" sz="1800" dirty="0" err="1" smtClean="0"/>
              <a:t>туляремія</a:t>
            </a:r>
            <a:r>
              <a:rPr lang="ru-RU" sz="1800" dirty="0" smtClean="0"/>
              <a:t> та </a:t>
            </a:r>
            <a:r>
              <a:rPr lang="ru-RU" sz="1800" dirty="0" err="1" smtClean="0"/>
              <a:t>ін</a:t>
            </a:r>
            <a:r>
              <a:rPr lang="ru-RU" sz="1800" dirty="0" smtClean="0"/>
              <a:t>.).</a:t>
            </a:r>
            <a:endParaRPr lang="ru-RU" sz="1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248" y="294290"/>
            <a:ext cx="8513380" cy="4435365"/>
          </a:xfrm>
        </p:spPr>
        <p:txBody>
          <a:bodyPr>
            <a:normAutofit/>
          </a:bodyPr>
          <a:lstStyle/>
          <a:p>
            <a:r>
              <a:rPr lang="ru-RU" sz="1600" b="1" i="1" dirty="0" err="1" smtClean="0"/>
              <a:t>Зливові</a:t>
            </a:r>
            <a:r>
              <a:rPr lang="ru-RU" sz="1600" b="1" i="1" dirty="0" smtClean="0"/>
              <a:t> стоки </a:t>
            </a:r>
            <a:r>
              <a:rPr lang="ru-RU" sz="1600" i="1" dirty="0" err="1" smtClean="0"/>
              <a:t>змивають</a:t>
            </a:r>
            <a:r>
              <a:rPr lang="ru-RU" sz="1600" i="1" dirty="0" smtClean="0"/>
              <a:t> у </a:t>
            </a:r>
            <a:r>
              <a:rPr lang="ru-RU" sz="1600" i="1" dirty="0" err="1" smtClean="0"/>
              <a:t>водоймища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забруднення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поверхні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землі</a:t>
            </a:r>
            <a:r>
              <a:rPr lang="ru-RU" sz="1600" i="1" dirty="0" smtClean="0"/>
              <a:t>: </a:t>
            </a:r>
            <a:r>
              <a:rPr lang="ru-RU" sz="1600" i="1" dirty="0" smtClean="0"/>
              <a:t>при</a:t>
            </a:r>
            <a:r>
              <a:rPr lang="ru-RU" sz="1600" b="1" i="1" dirty="0" smtClean="0"/>
              <a:t> </a:t>
            </a:r>
            <a:r>
              <a:rPr lang="ru-RU" sz="1600" dirty="0" err="1" smtClean="0"/>
              <a:t>сильних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зливах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затяжних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дощах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перевищувати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побутові</a:t>
            </a:r>
            <a:r>
              <a:rPr lang="ru-RU" sz="1600" dirty="0" smtClean="0"/>
              <a:t> стоки</a:t>
            </a:r>
            <a:r>
              <a:rPr lang="ru-RU" sz="1600" dirty="0" smtClean="0"/>
              <a:t>, а </a:t>
            </a:r>
            <a:r>
              <a:rPr lang="ru-RU" sz="1600" dirty="0" err="1" smtClean="0"/>
              <a:t>концентрація</a:t>
            </a:r>
            <a:r>
              <a:rPr lang="ru-RU" sz="1600" dirty="0" smtClean="0"/>
              <a:t> </a:t>
            </a:r>
            <a:r>
              <a:rPr lang="ru-RU" sz="1600" dirty="0" err="1" smtClean="0"/>
              <a:t>забруднюючих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у них бути </a:t>
            </a:r>
            <a:r>
              <a:rPr lang="ru-RU" sz="1600" dirty="0" err="1" smtClean="0"/>
              <a:t>високою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Слід</a:t>
            </a:r>
            <a:r>
              <a:rPr lang="ru-RU" sz="1600" dirty="0" smtClean="0"/>
              <a:t> </a:t>
            </a:r>
            <a:r>
              <a:rPr lang="ru-RU" sz="1600" dirty="0" err="1" smtClean="0"/>
              <a:t>зазначити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b="1" dirty="0" err="1" smtClean="0"/>
              <a:t>основна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маса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побутових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відходів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піддається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очищенню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знезараженню</a:t>
            </a:r>
            <a:r>
              <a:rPr lang="ru-RU" sz="1600" b="1" dirty="0" smtClean="0"/>
              <a:t> перед </a:t>
            </a:r>
            <a:r>
              <a:rPr lang="ru-RU" sz="1600" b="1" dirty="0" err="1" smtClean="0"/>
              <a:t>скиданням</a:t>
            </a:r>
            <a:r>
              <a:rPr lang="ru-RU" sz="1600" b="1" dirty="0" smtClean="0"/>
              <a:t> у </a:t>
            </a:r>
            <a:r>
              <a:rPr lang="ru-RU" sz="1600" b="1" dirty="0" err="1" smtClean="0"/>
              <a:t>водоймища</a:t>
            </a:r>
            <a:r>
              <a:rPr lang="ru-RU" sz="1600" b="1" dirty="0" smtClean="0"/>
              <a:t>. </a:t>
            </a:r>
            <a:r>
              <a:rPr lang="ru-RU" sz="1600" dirty="0" err="1" smtClean="0"/>
              <a:t>Спочатку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видалення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щільних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зважених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частинок</a:t>
            </a:r>
            <a:r>
              <a:rPr lang="ru-RU" sz="1600" dirty="0" smtClean="0"/>
              <a:t> проводиться </a:t>
            </a:r>
            <a:r>
              <a:rPr lang="ru-RU" sz="1600" b="1" i="1" dirty="0" err="1" smtClean="0"/>
              <a:t>механічне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очищення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стоків</a:t>
            </a:r>
            <a:r>
              <a:rPr lang="ru-RU" sz="1600" b="1" i="1" dirty="0" smtClean="0"/>
              <a:t>, </a:t>
            </a:r>
            <a:r>
              <a:rPr lang="ru-RU" sz="1600" i="1" dirty="0" err="1" smtClean="0"/>
              <a:t>потім</a:t>
            </a:r>
            <a:r>
              <a:rPr lang="ru-RU" sz="1600" i="1" dirty="0" smtClean="0"/>
              <a:t> </a:t>
            </a:r>
            <a:r>
              <a:rPr lang="ru-RU" sz="1600" i="1" dirty="0" smtClean="0"/>
              <a:t>вони </a:t>
            </a:r>
            <a:r>
              <a:rPr lang="ru-RU" sz="1600" dirty="0" err="1" smtClean="0"/>
              <a:t>піддаються</a:t>
            </a:r>
            <a:r>
              <a:rPr lang="ru-RU" sz="1600" dirty="0" smtClean="0"/>
              <a:t> </a:t>
            </a:r>
            <a:r>
              <a:rPr lang="ru-RU" sz="1600" b="1" i="1" dirty="0" err="1" smtClean="0"/>
              <a:t>біологічному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очищенню</a:t>
            </a:r>
            <a:r>
              <a:rPr lang="ru-RU" sz="1600" b="1" i="1" dirty="0" smtClean="0"/>
              <a:t> </a:t>
            </a:r>
            <a:r>
              <a:rPr lang="ru-RU" sz="1600" i="1" dirty="0" smtClean="0"/>
              <a:t>шляхом </a:t>
            </a:r>
            <a:r>
              <a:rPr lang="ru-RU" sz="1600" i="1" dirty="0" err="1" smtClean="0"/>
              <a:t>окислення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мікроорганізмами</a:t>
            </a:r>
            <a:r>
              <a:rPr lang="ru-RU" sz="1600" i="1" dirty="0" smtClean="0"/>
              <a:t> в </a:t>
            </a:r>
            <a:r>
              <a:rPr lang="ru-RU" sz="1600" i="1" dirty="0" smtClean="0"/>
              <a:t>по</a:t>
            </a:r>
            <a:r>
              <a:rPr lang="ru-RU" sz="1600" dirty="0" smtClean="0"/>
              <a:t>лях </a:t>
            </a:r>
            <a:r>
              <a:rPr lang="ru-RU" sz="1600" dirty="0" err="1" smtClean="0"/>
              <a:t>фільтрації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в полях </a:t>
            </a:r>
            <a:r>
              <a:rPr lang="ru-RU" sz="1600" dirty="0" err="1" smtClean="0"/>
              <a:t>зрошування</a:t>
            </a:r>
            <a:r>
              <a:rPr lang="ru-RU" sz="1600" dirty="0" smtClean="0"/>
              <a:t>, а </a:t>
            </a:r>
            <a:r>
              <a:rPr lang="ru-RU" sz="1600" dirty="0" err="1" smtClean="0"/>
              <a:t>частіше</a:t>
            </a:r>
            <a:r>
              <a:rPr lang="ru-RU" sz="1600" dirty="0" smtClean="0"/>
              <a:t> в </a:t>
            </a:r>
            <a:r>
              <a:rPr lang="ru-RU" sz="1600" dirty="0" err="1" smtClean="0"/>
              <a:t>спеціальних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очисних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пристроях</a:t>
            </a:r>
            <a:r>
              <a:rPr lang="ru-RU" sz="1600" dirty="0" smtClean="0"/>
              <a:t> </a:t>
            </a:r>
            <a:r>
              <a:rPr lang="ru-RU" sz="1600" dirty="0" smtClean="0"/>
              <a:t>(</a:t>
            </a:r>
            <a:r>
              <a:rPr lang="ru-RU" sz="1600" dirty="0" err="1" smtClean="0"/>
              <a:t>біофільтри</a:t>
            </a:r>
            <a:r>
              <a:rPr lang="ru-RU" sz="1600" dirty="0" smtClean="0"/>
              <a:t>, </a:t>
            </a:r>
            <a:r>
              <a:rPr lang="ru-RU" sz="1600" dirty="0" err="1" smtClean="0"/>
              <a:t>аеротенки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ін</a:t>
            </a:r>
            <a:r>
              <a:rPr lang="ru-RU" sz="1600" dirty="0" smtClean="0"/>
              <a:t>.),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імітують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прискорюють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</a:t>
            </a:r>
            <a:r>
              <a:rPr lang="ru-RU" sz="1600" dirty="0" smtClean="0"/>
              <a:t> </a:t>
            </a:r>
            <a:r>
              <a:rPr lang="ru-RU" sz="1600" dirty="0" smtClean="0"/>
              <a:t>природного </a:t>
            </a:r>
            <a:r>
              <a:rPr lang="ru-RU" sz="1600" dirty="0" err="1" smtClean="0"/>
              <a:t>очищення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Крім</a:t>
            </a:r>
            <a:r>
              <a:rPr lang="ru-RU" sz="1600" dirty="0" smtClean="0"/>
              <a:t> </a:t>
            </a:r>
            <a:r>
              <a:rPr lang="ru-RU" sz="1600" dirty="0" err="1" smtClean="0"/>
              <a:t>очищення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забруднень</a:t>
            </a:r>
            <a:r>
              <a:rPr lang="ru-RU" sz="1600" dirty="0" smtClean="0"/>
              <a:t> </a:t>
            </a:r>
            <a:r>
              <a:rPr lang="ru-RU" sz="1600" dirty="0" err="1" smtClean="0"/>
              <a:t>побутові</a:t>
            </a:r>
            <a:r>
              <a:rPr lang="ru-RU" sz="1600" dirty="0" smtClean="0"/>
              <a:t> стоки </a:t>
            </a:r>
            <a:r>
              <a:rPr lang="ru-RU" sz="1600" dirty="0" err="1" smtClean="0"/>
              <a:t>повинні</a:t>
            </a:r>
            <a:r>
              <a:rPr lang="ru-RU" sz="1600" dirty="0" smtClean="0"/>
              <a:t> бути </a:t>
            </a:r>
            <a:r>
              <a:rPr lang="ru-RU" sz="1600" dirty="0" err="1" smtClean="0"/>
              <a:t>звільнені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мікробів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яєць</a:t>
            </a:r>
            <a:r>
              <a:rPr lang="ru-RU" sz="1600" dirty="0" smtClean="0"/>
              <a:t> </a:t>
            </a:r>
            <a:r>
              <a:rPr lang="ru-RU" sz="1600" dirty="0" err="1" smtClean="0"/>
              <a:t>гельмінтів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досягається</a:t>
            </a:r>
            <a:r>
              <a:rPr lang="ru-RU" sz="1600" dirty="0" smtClean="0"/>
              <a:t> на полях </a:t>
            </a:r>
            <a:r>
              <a:rPr lang="ru-RU" sz="1600" dirty="0" err="1" smtClean="0"/>
              <a:t>зрошування</a:t>
            </a:r>
            <a:r>
              <a:rPr lang="ru-RU" sz="1600" dirty="0" smtClean="0"/>
              <a:t> (до 98%); </a:t>
            </a:r>
            <a:r>
              <a:rPr lang="ru-RU" sz="1600" dirty="0" smtClean="0"/>
              <a:t>для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способів</a:t>
            </a:r>
            <a:r>
              <a:rPr lang="ru-RU" sz="1600" dirty="0" smtClean="0"/>
              <a:t> </a:t>
            </a:r>
            <a:r>
              <a:rPr lang="ru-RU" sz="1600" dirty="0" err="1" smtClean="0"/>
              <a:t>очищення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необхідне</a:t>
            </a:r>
            <a:r>
              <a:rPr lang="ru-RU" sz="1600" dirty="0" smtClean="0"/>
              <a:t> </a:t>
            </a:r>
            <a:r>
              <a:rPr lang="ru-RU" sz="1600" b="1" i="1" dirty="0" err="1" smtClean="0"/>
              <a:t>додаткове</a:t>
            </a:r>
            <a:r>
              <a:rPr lang="ru-RU" sz="1600" b="1" i="1" dirty="0" smtClean="0"/>
              <a:t> 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знезараження</a:t>
            </a:r>
            <a:r>
              <a:rPr lang="ru-RU" sz="1600" b="1" i="1" dirty="0" smtClean="0"/>
              <a:t> </a:t>
            </a:r>
            <a:r>
              <a:rPr lang="ru-RU" sz="1600" b="1" i="1" dirty="0" smtClean="0"/>
              <a:t>хлором </a:t>
            </a:r>
            <a:r>
              <a:rPr lang="ru-RU" sz="1600" b="1" i="1" dirty="0" err="1" smtClean="0"/>
              <a:t>або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іншими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дезинфікуючими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речовинами</a:t>
            </a:r>
            <a:r>
              <a:rPr lang="ru-RU" sz="1600" b="1" i="1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373" y="262759"/>
            <a:ext cx="8418786" cy="4708634"/>
          </a:xfrm>
        </p:spPr>
        <p:txBody>
          <a:bodyPr>
            <a:noAutofit/>
          </a:bodyPr>
          <a:lstStyle/>
          <a:p>
            <a:r>
              <a:rPr lang="ru-RU" sz="1600" dirty="0" err="1" smtClean="0"/>
              <a:t>Отже</a:t>
            </a:r>
            <a:r>
              <a:rPr lang="ru-RU" sz="1600" dirty="0" smtClean="0"/>
              <a:t>, особливо сильно </a:t>
            </a:r>
            <a:r>
              <a:rPr lang="ru-RU" sz="1600" dirty="0" err="1" smtClean="0"/>
              <a:t>забруднюють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природні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поверхневі</a:t>
            </a:r>
            <a:r>
              <a:rPr lang="ru-RU" sz="1600" dirty="0" smtClean="0"/>
              <a:t> води </a:t>
            </a:r>
            <a:r>
              <a:rPr lang="ru-RU" sz="1600" dirty="0" err="1" smtClean="0"/>
              <a:t>промислові</a:t>
            </a:r>
            <a:r>
              <a:rPr lang="ru-RU" sz="1600" dirty="0" smtClean="0"/>
              <a:t> </a:t>
            </a:r>
            <a:r>
              <a:rPr lang="ru-RU" sz="1600" dirty="0" err="1" smtClean="0"/>
              <a:t>стічні</a:t>
            </a:r>
            <a:r>
              <a:rPr lang="ru-RU" sz="1600" dirty="0" smtClean="0"/>
              <a:t> </a:t>
            </a:r>
            <a:r>
              <a:rPr lang="ru-RU" sz="1600" dirty="0" smtClean="0"/>
              <a:t>води </a:t>
            </a:r>
            <a:r>
              <a:rPr lang="ru-RU" sz="1600" i="1" dirty="0" err="1" smtClean="0"/>
              <a:t>хімічних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нафтопереробних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металургійних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шкіряних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заводів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текстильних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целюлозно-паперових</a:t>
            </a:r>
            <a:r>
              <a:rPr lang="ru-RU" sz="1600" i="1" dirty="0" smtClean="0"/>
              <a:t> фабрик, </a:t>
            </a:r>
            <a:r>
              <a:rPr lang="ru-RU" sz="1600" i="1" dirty="0" err="1" smtClean="0"/>
              <a:t>м’ясокомбінатів</a:t>
            </a:r>
            <a:r>
              <a:rPr lang="ru-RU" sz="1600" i="1" dirty="0" smtClean="0"/>
              <a:t> та </a:t>
            </a:r>
            <a:r>
              <a:rPr lang="ru-RU" sz="1600" i="1" dirty="0" err="1" smtClean="0"/>
              <a:t>інших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підприємств</a:t>
            </a:r>
            <a:r>
              <a:rPr lang="ru-RU" sz="1600" i="1" dirty="0" smtClean="0"/>
              <a:t>.</a:t>
            </a:r>
          </a:p>
          <a:p>
            <a:r>
              <a:rPr lang="ru-RU" sz="1600" dirty="0" err="1" smtClean="0"/>
              <a:t>Усі</a:t>
            </a:r>
            <a:r>
              <a:rPr lang="ru-RU" sz="1600" dirty="0" smtClean="0"/>
              <a:t> </a:t>
            </a:r>
            <a:r>
              <a:rPr lang="ru-RU" sz="1600" b="1" i="1" dirty="0" err="1" smtClean="0"/>
              <a:t>види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забруднень</a:t>
            </a:r>
            <a:r>
              <a:rPr lang="ru-RU" sz="1600" b="1" i="1" dirty="0" smtClean="0"/>
              <a:t> </a:t>
            </a:r>
            <a:r>
              <a:rPr lang="ru-RU" sz="1600" i="1" dirty="0" err="1" smtClean="0"/>
              <a:t>можна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розподілити</a:t>
            </a:r>
            <a:r>
              <a:rPr lang="ru-RU" sz="1600" i="1" dirty="0" smtClean="0"/>
              <a:t> на </a:t>
            </a:r>
            <a:r>
              <a:rPr lang="ru-RU" sz="1600" i="1" dirty="0" err="1" smtClean="0"/>
              <a:t>хімічні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фізичні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біологічні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й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теплові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Залежно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виду </a:t>
            </a:r>
            <a:r>
              <a:rPr lang="ru-RU" sz="1600" dirty="0" err="1" smtClean="0"/>
              <a:t>виробництва</a:t>
            </a:r>
            <a:r>
              <a:rPr lang="ru-RU" sz="1600" dirty="0" smtClean="0"/>
              <a:t> </a:t>
            </a:r>
            <a:r>
              <a:rPr lang="ru-RU" sz="1600" dirty="0" err="1" smtClean="0"/>
              <a:t>стічні</a:t>
            </a:r>
            <a:r>
              <a:rPr lang="ru-RU" sz="1600" dirty="0" smtClean="0"/>
              <a:t> води </a:t>
            </a:r>
            <a:r>
              <a:rPr lang="ru-RU" sz="1600" dirty="0" err="1" smtClean="0"/>
              <a:t>містять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різні</a:t>
            </a:r>
            <a:r>
              <a:rPr lang="ru-RU" sz="1600" dirty="0" smtClean="0"/>
              <a:t> </a:t>
            </a:r>
            <a:r>
              <a:rPr lang="ru-RU" sz="1600" b="1" i="1" dirty="0" err="1" smtClean="0"/>
              <a:t>шкідливі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сполуки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неорганічної</a:t>
            </a:r>
            <a:r>
              <a:rPr lang="ru-RU" sz="1600" b="1" i="1" dirty="0" smtClean="0"/>
              <a:t> </a:t>
            </a:r>
            <a:r>
              <a:rPr lang="ru-RU" sz="1600" i="1" dirty="0" smtClean="0"/>
              <a:t>(</a:t>
            </a:r>
            <a:r>
              <a:rPr lang="ru-RU" sz="1600" i="1" dirty="0" err="1" smtClean="0"/>
              <a:t>луги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кислоти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мінеральні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солі</a:t>
            </a:r>
            <a:r>
              <a:rPr lang="ru-RU" sz="1600" i="1" dirty="0" smtClean="0"/>
              <a:t>) </a:t>
            </a:r>
            <a:r>
              <a:rPr lang="ru-RU" sz="1600" b="1" i="1" dirty="0" smtClean="0"/>
              <a:t>та </a:t>
            </a:r>
            <a:r>
              <a:rPr lang="ru-RU" sz="1600" b="1" i="1" dirty="0" err="1" smtClean="0"/>
              <a:t>органічної</a:t>
            </a:r>
            <a:r>
              <a:rPr lang="ru-RU" sz="1600" b="1" i="1" dirty="0" smtClean="0"/>
              <a:t> </a:t>
            </a:r>
            <a:r>
              <a:rPr lang="ru-RU" sz="1600" i="1" dirty="0" smtClean="0"/>
              <a:t>(</a:t>
            </a:r>
            <a:r>
              <a:rPr lang="ru-RU" sz="1600" i="1" dirty="0" err="1" smtClean="0"/>
              <a:t>органічні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сполуки</a:t>
            </a:r>
            <a:r>
              <a:rPr lang="ru-RU" sz="1600" i="1" dirty="0" smtClean="0"/>
              <a:t>,</a:t>
            </a:r>
            <a:r>
              <a:rPr lang="ru-RU" sz="1600" b="1" i="1" dirty="0" smtClean="0"/>
              <a:t> </a:t>
            </a:r>
            <a:r>
              <a:rPr lang="ru-RU" sz="1600" dirty="0" err="1" smtClean="0"/>
              <a:t>поверхнево-активні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речовини</a:t>
            </a:r>
            <a:r>
              <a:rPr lang="ru-RU" sz="1600" dirty="0" smtClean="0"/>
              <a:t>, </a:t>
            </a:r>
            <a:r>
              <a:rPr lang="ru-RU" sz="1600" dirty="0" err="1" smtClean="0"/>
              <a:t>мийні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засоби</a:t>
            </a:r>
            <a:r>
              <a:rPr lang="ru-RU" sz="1600" dirty="0" smtClean="0"/>
              <a:t>, </a:t>
            </a:r>
            <a:r>
              <a:rPr lang="ru-RU" sz="1600" dirty="0" err="1" smtClean="0"/>
              <a:t>пестициди</a:t>
            </a:r>
            <a:r>
              <a:rPr lang="ru-RU" sz="1600" dirty="0" smtClean="0"/>
              <a:t>, </a:t>
            </a:r>
            <a:r>
              <a:rPr lang="ru-RU" sz="1600" dirty="0" err="1" smtClean="0"/>
              <a:t>нафтопродукти</a:t>
            </a:r>
            <a:r>
              <a:rPr lang="ru-RU" sz="1600" dirty="0" smtClean="0"/>
              <a:t>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) </a:t>
            </a:r>
            <a:r>
              <a:rPr lang="ru-RU" sz="1600" b="1" i="1" dirty="0" err="1" smtClean="0"/>
              <a:t>природи</a:t>
            </a:r>
            <a:r>
              <a:rPr lang="ru-RU" sz="1600" b="1" i="1" dirty="0" smtClean="0"/>
              <a:t>. </a:t>
            </a:r>
            <a:r>
              <a:rPr lang="ru-RU" sz="1600" i="1" dirty="0" err="1" smtClean="0"/>
              <a:t>Більшість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</a:t>
            </a:r>
            <a:r>
              <a:rPr lang="ru-RU" sz="1600" i="1" dirty="0" smtClean="0"/>
              <a:t> них </a:t>
            </a:r>
            <a:r>
              <a:rPr lang="ru-RU" sz="1600" i="1" dirty="0" err="1" smtClean="0"/>
              <a:t>отруйні</a:t>
            </a:r>
            <a:r>
              <a:rPr lang="ru-RU" sz="1600" i="1" dirty="0" smtClean="0"/>
              <a:t> для </a:t>
            </a:r>
            <a:r>
              <a:rPr lang="ru-RU" sz="1600" i="1" dirty="0" err="1" smtClean="0"/>
              <a:t>біоти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водойм</a:t>
            </a:r>
            <a:r>
              <a:rPr lang="ru-RU" sz="1600" i="1" dirty="0" smtClean="0"/>
              <a:t>. </a:t>
            </a:r>
            <a:r>
              <a:rPr lang="ru-RU" sz="1600" i="1" dirty="0" err="1" smtClean="0"/>
              <a:t>Ці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сполуки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поглинаються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фі</a:t>
            </a:r>
            <a:r>
              <a:rPr lang="ru-RU" sz="1600" dirty="0" err="1" smtClean="0"/>
              <a:t>топланктоном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передаються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ланцюгами</a:t>
            </a:r>
            <a:r>
              <a:rPr lang="ru-RU" sz="1600" dirty="0" smtClean="0"/>
              <a:t> </a:t>
            </a:r>
            <a:r>
              <a:rPr lang="ru-RU" sz="1600" dirty="0" err="1" smtClean="0"/>
              <a:t>живлення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високоорганізованим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організмам</a:t>
            </a:r>
            <a:r>
              <a:rPr lang="ru-RU" sz="1600" dirty="0" smtClean="0"/>
              <a:t>. У </a:t>
            </a:r>
            <a:r>
              <a:rPr lang="ru-RU" sz="1600" dirty="0" err="1" smtClean="0"/>
              <a:t>результаті</a:t>
            </a:r>
            <a:r>
              <a:rPr lang="ru-RU" sz="1600" dirty="0" smtClean="0"/>
              <a:t> </a:t>
            </a:r>
            <a:r>
              <a:rPr lang="ru-RU" sz="1600" dirty="0" err="1" smtClean="0"/>
              <a:t>вміст</a:t>
            </a:r>
            <a:r>
              <a:rPr lang="ru-RU" sz="1600" dirty="0" smtClean="0"/>
              <a:t> </a:t>
            </a:r>
            <a:r>
              <a:rPr lang="ru-RU" sz="1600" dirty="0" err="1" smtClean="0"/>
              <a:t>шкідливих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</a:t>
            </a:r>
            <a:r>
              <a:rPr lang="ru-RU" sz="1600" dirty="0" err="1" smtClean="0"/>
              <a:t>у</a:t>
            </a:r>
            <a:r>
              <a:rPr lang="ru-RU" sz="1600" dirty="0" smtClean="0"/>
              <a:t> </a:t>
            </a:r>
            <a:r>
              <a:rPr lang="ru-RU" sz="1600" dirty="0" err="1" smtClean="0"/>
              <a:t>м’ясі</a:t>
            </a:r>
            <a:r>
              <a:rPr lang="ru-RU" sz="1600" dirty="0" smtClean="0"/>
              <a:t> </a:t>
            </a:r>
            <a:r>
              <a:rPr lang="ru-RU" sz="1600" dirty="0" err="1" smtClean="0"/>
              <a:t>хижої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риби</a:t>
            </a:r>
            <a:r>
              <a:rPr lang="ru-RU" sz="1600" dirty="0" smtClean="0"/>
              <a:t> (щука, </a:t>
            </a:r>
            <a:r>
              <a:rPr lang="ru-RU" sz="1600" dirty="0" smtClean="0"/>
              <a:t>судак</a:t>
            </a:r>
            <a:r>
              <a:rPr lang="ru-RU" sz="1600" dirty="0" smtClean="0"/>
              <a:t>, окунь)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в </a:t>
            </a:r>
            <a:r>
              <a:rPr lang="ru-RU" sz="1600" dirty="0" err="1" smtClean="0"/>
              <a:t>тисячі</a:t>
            </a:r>
            <a:r>
              <a:rPr lang="ru-RU" sz="1600" dirty="0" smtClean="0"/>
              <a:t> </a:t>
            </a:r>
            <a:r>
              <a:rPr lang="ru-RU" sz="1600" dirty="0" err="1" smtClean="0"/>
              <a:t>разів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перевищувати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вміст</a:t>
            </a:r>
            <a:r>
              <a:rPr lang="ru-RU" sz="1600" dirty="0" smtClean="0"/>
              <a:t> у </a:t>
            </a:r>
            <a:r>
              <a:rPr lang="ru-RU" sz="1600" dirty="0" err="1" smtClean="0"/>
              <a:t>воді</a:t>
            </a:r>
            <a:r>
              <a:rPr lang="ru-RU" sz="1600" dirty="0" smtClean="0"/>
              <a:t>.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небезпечно</a:t>
            </a:r>
            <a:r>
              <a:rPr lang="ru-RU" sz="1600" dirty="0" smtClean="0"/>
              <a:t> для </a:t>
            </a:r>
            <a:r>
              <a:rPr lang="ru-RU" sz="1600" dirty="0" smtClean="0"/>
              <a:t>людей, </a:t>
            </a:r>
            <a:r>
              <a:rPr lang="ru-RU" sz="1600" dirty="0" err="1" smtClean="0"/>
              <a:t>птахів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тварин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споживають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цю</a:t>
            </a:r>
            <a:r>
              <a:rPr lang="ru-RU" sz="1600" dirty="0" smtClean="0"/>
              <a:t> </a:t>
            </a:r>
            <a:r>
              <a:rPr lang="ru-RU" sz="1600" dirty="0" err="1" smtClean="0"/>
              <a:t>рибу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57048" y="273269"/>
            <a:ext cx="8229600" cy="4165456"/>
          </a:xfrm>
        </p:spPr>
        <p:txBody>
          <a:bodyPr>
            <a:noAutofit/>
          </a:bodyPr>
          <a:lstStyle/>
          <a:p>
            <a:r>
              <a:rPr lang="ru-RU" sz="1600" b="1" i="1" dirty="0" err="1" smtClean="0"/>
              <a:t>Біологічне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забруднення</a:t>
            </a:r>
            <a:r>
              <a:rPr lang="ru-RU" sz="1600" b="1" i="1" dirty="0" smtClean="0"/>
              <a:t> води </a:t>
            </a:r>
            <a:r>
              <a:rPr lang="ru-RU" sz="1600" i="1" dirty="0" err="1" smtClean="0"/>
              <a:t>відбувається</a:t>
            </a:r>
            <a:r>
              <a:rPr lang="ru-RU" sz="1600" i="1" dirty="0" smtClean="0"/>
              <a:t> за </a:t>
            </a:r>
            <a:r>
              <a:rPr lang="ru-RU" sz="1600" i="1" dirty="0" err="1" smtClean="0"/>
              <a:t>рахунок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надходження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стіч</a:t>
            </a:r>
            <a:r>
              <a:rPr lang="ru-RU" sz="1600" dirty="0" err="1" smtClean="0"/>
              <a:t>ними</a:t>
            </a:r>
            <a:r>
              <a:rPr lang="ru-RU" sz="1600" dirty="0" smtClean="0"/>
              <a:t> </a:t>
            </a:r>
            <a:r>
              <a:rPr lang="ru-RU" sz="1600" dirty="0" smtClean="0"/>
              <a:t>водами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мікроорганізмів</a:t>
            </a:r>
            <a:r>
              <a:rPr lang="ru-RU" sz="1600" dirty="0" smtClean="0"/>
              <a:t>, </a:t>
            </a:r>
            <a:r>
              <a:rPr lang="ru-RU" sz="1600" dirty="0" err="1" smtClean="0"/>
              <a:t>рослин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тварин</a:t>
            </a:r>
            <a:r>
              <a:rPr lang="ru-RU" sz="1600" dirty="0" smtClean="0"/>
              <a:t> (</a:t>
            </a:r>
            <a:r>
              <a:rPr lang="ru-RU" sz="1600" dirty="0" err="1" smtClean="0"/>
              <a:t>найпростіші</a:t>
            </a:r>
            <a:r>
              <a:rPr lang="ru-RU" sz="1600" dirty="0" smtClean="0"/>
              <a:t>, </a:t>
            </a:r>
            <a:r>
              <a:rPr lang="ru-RU" sz="1600" dirty="0" err="1" smtClean="0"/>
              <a:t>гриби</a:t>
            </a:r>
            <a:r>
              <a:rPr lang="ru-RU" sz="1600" dirty="0" smtClean="0"/>
              <a:t>, черви</a:t>
            </a:r>
            <a:r>
              <a:rPr lang="ru-RU" sz="1600" dirty="0" smtClean="0"/>
              <a:t>, </a:t>
            </a:r>
            <a:r>
              <a:rPr lang="ru-RU" sz="1600" dirty="0" err="1" smtClean="0"/>
              <a:t>бактерії</a:t>
            </a:r>
            <a:r>
              <a:rPr lang="ru-RU" sz="1600" dirty="0" smtClean="0"/>
              <a:t>, </a:t>
            </a:r>
            <a:r>
              <a:rPr lang="ru-RU" sz="1600" dirty="0" err="1" smtClean="0"/>
              <a:t>віруси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</a:t>
            </a:r>
            <a:r>
              <a:rPr lang="ru-RU" sz="1600" dirty="0" smtClean="0"/>
              <a:t>.). </a:t>
            </a:r>
            <a:r>
              <a:rPr lang="ru-RU" sz="1600" dirty="0" err="1" smtClean="0"/>
              <a:t>Найбільшими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біологічними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забрудниками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комунальнопобутові</a:t>
            </a:r>
            <a:r>
              <a:rPr lang="ru-RU" sz="1600" dirty="0" smtClean="0"/>
              <a:t> </a:t>
            </a:r>
            <a:r>
              <a:rPr lang="ru-RU" sz="1600" dirty="0" err="1" smtClean="0"/>
              <a:t>стічні</a:t>
            </a:r>
            <a:r>
              <a:rPr lang="ru-RU" sz="1600" dirty="0" smtClean="0"/>
              <a:t> води. </a:t>
            </a:r>
            <a:r>
              <a:rPr lang="ru-RU" sz="1600" dirty="0" err="1" smtClean="0"/>
              <a:t>Промисловими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біологічними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забрудниками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</a:t>
            </a:r>
            <a:r>
              <a:rPr lang="ru-RU" sz="1600" dirty="0" smtClean="0"/>
              <a:t> </a:t>
            </a:r>
            <a:r>
              <a:rPr lang="ru-RU" sz="1600" dirty="0" err="1" smtClean="0"/>
              <a:t>шкірообробної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промисловості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м’ясокомбінати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цукрові</a:t>
            </a:r>
            <a:r>
              <a:rPr lang="ru-RU" sz="1600" dirty="0" smtClean="0"/>
              <a:t> заводи.</a:t>
            </a:r>
          </a:p>
          <a:p>
            <a:r>
              <a:rPr lang="ru-RU" sz="1600" b="1" i="1" dirty="0" err="1" smtClean="0"/>
              <a:t>Фізичне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забруднення</a:t>
            </a:r>
            <a:r>
              <a:rPr lang="ru-RU" sz="1600" b="1" i="1" dirty="0" smtClean="0"/>
              <a:t> води </a:t>
            </a:r>
            <a:r>
              <a:rPr lang="ru-RU" sz="1600" i="1" dirty="0" err="1" smtClean="0"/>
              <a:t>пов’язане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зміною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її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фізичних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властивостей</a:t>
            </a:r>
            <a:r>
              <a:rPr lang="ru-RU" sz="1600" i="1" dirty="0" smtClean="0"/>
              <a:t>: </a:t>
            </a:r>
            <a:r>
              <a:rPr lang="ru-RU" sz="1600" dirty="0" err="1" smtClean="0"/>
              <a:t>прозорості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вмісту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зависей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нерозчинних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домішок</a:t>
            </a:r>
            <a:r>
              <a:rPr lang="ru-RU" sz="1600" dirty="0" smtClean="0"/>
              <a:t>, </a:t>
            </a:r>
            <a:r>
              <a:rPr lang="ru-RU" sz="1600" dirty="0" err="1" smtClean="0"/>
              <a:t>температури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радіоактивності</a:t>
            </a:r>
            <a:r>
              <a:rPr lang="ru-RU" sz="1600" dirty="0" smtClean="0"/>
              <a:t>.</a:t>
            </a:r>
          </a:p>
          <a:p>
            <a:r>
              <a:rPr lang="ru-RU" sz="1600" b="1" i="1" dirty="0" smtClean="0"/>
              <a:t>Теплове </a:t>
            </a:r>
            <a:r>
              <a:rPr lang="ru-RU" sz="1600" b="1" i="1" dirty="0" err="1" smtClean="0"/>
              <a:t>забруднення</a:t>
            </a:r>
            <a:r>
              <a:rPr lang="ru-RU" sz="1600" b="1" i="1" dirty="0" smtClean="0"/>
              <a:t> </a:t>
            </a:r>
            <a:r>
              <a:rPr lang="ru-RU" sz="1600" i="1" dirty="0" err="1" smtClean="0"/>
              <a:t>спричиняє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спускання</a:t>
            </a:r>
            <a:r>
              <a:rPr lang="ru-RU" sz="1600" i="1" dirty="0" smtClean="0"/>
              <a:t> у </a:t>
            </a:r>
            <a:r>
              <a:rPr lang="ru-RU" sz="1600" i="1" dirty="0" err="1" smtClean="0"/>
              <a:t>водоймища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теплих</a:t>
            </a:r>
            <a:r>
              <a:rPr lang="ru-RU" sz="1600" i="1" dirty="0" smtClean="0"/>
              <a:t> вод </a:t>
            </a:r>
            <a:r>
              <a:rPr lang="ru-RU" sz="1600" i="1" dirty="0" err="1" smtClean="0"/>
              <a:t>з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різ</a:t>
            </a:r>
            <a:r>
              <a:rPr lang="ru-RU" sz="1600" dirty="0" err="1" smtClean="0"/>
              <a:t>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енергетичних</a:t>
            </a:r>
            <a:r>
              <a:rPr lang="ru-RU" sz="1600" dirty="0" smtClean="0"/>
              <a:t> установок. </a:t>
            </a:r>
            <a:r>
              <a:rPr lang="ru-RU" sz="1600" dirty="0" err="1" smtClean="0"/>
              <a:t>Надходження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нагрітих</a:t>
            </a:r>
            <a:r>
              <a:rPr lang="ru-RU" sz="1600" dirty="0" smtClean="0"/>
              <a:t> вод у </a:t>
            </a:r>
            <a:r>
              <a:rPr lang="ru-RU" sz="1600" dirty="0" err="1" smtClean="0"/>
              <a:t>ріки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озера </a:t>
            </a:r>
            <a:r>
              <a:rPr lang="ru-RU" sz="1600" dirty="0" err="1" smtClean="0"/>
              <a:t>істотно</a:t>
            </a:r>
            <a:r>
              <a:rPr lang="ru-RU" sz="1600" dirty="0" smtClean="0"/>
              <a:t> </a:t>
            </a:r>
            <a:r>
              <a:rPr lang="ru-RU" sz="1600" dirty="0" err="1" smtClean="0"/>
              <a:t>змінює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термічний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біологічний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режими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Забруднення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промисловими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відходами</a:t>
            </a:r>
            <a:r>
              <a:rPr lang="ru-RU" sz="1600" dirty="0" smtClean="0"/>
              <a:t>, </a:t>
            </a:r>
            <a:r>
              <a:rPr lang="ru-RU" sz="1600" dirty="0" err="1" smtClean="0"/>
              <a:t>скидання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недостатньо</a:t>
            </a:r>
            <a:r>
              <a:rPr lang="ru-RU" sz="1600" dirty="0" smtClean="0"/>
              <a:t> </a:t>
            </a:r>
            <a:r>
              <a:rPr lang="ru-RU" sz="1600" dirty="0" err="1" smtClean="0"/>
              <a:t>очищених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стічних</a:t>
            </a:r>
            <a:r>
              <a:rPr lang="ru-RU" sz="1600" dirty="0" smtClean="0"/>
              <a:t> </a:t>
            </a:r>
            <a:r>
              <a:rPr lang="ru-RU" sz="1600" dirty="0" smtClean="0"/>
              <a:t>вод, </a:t>
            </a:r>
            <a:r>
              <a:rPr lang="ru-RU" sz="1600" dirty="0" err="1" smtClean="0"/>
              <a:t>термічні</a:t>
            </a:r>
            <a:r>
              <a:rPr lang="ru-RU" sz="1600" dirty="0" smtClean="0"/>
              <a:t> води, </a:t>
            </a:r>
            <a:r>
              <a:rPr lang="ru-RU" sz="1600" dirty="0" err="1" smtClean="0"/>
              <a:t>змивання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сільськогосподарських</a:t>
            </a:r>
            <a:r>
              <a:rPr lang="ru-RU" sz="1600" dirty="0" smtClean="0"/>
              <a:t> добрив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пестицидів</a:t>
            </a:r>
            <a:r>
              <a:rPr lang="ru-RU" sz="1600" dirty="0" smtClean="0"/>
              <a:t>, а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кислотні</a:t>
            </a:r>
            <a:r>
              <a:rPr lang="ru-RU" sz="1600" dirty="0" smtClean="0"/>
              <a:t> </a:t>
            </a:r>
            <a:r>
              <a:rPr lang="ru-RU" sz="1600" dirty="0" err="1" smtClean="0"/>
              <a:t>дощі</a:t>
            </a:r>
            <a:r>
              <a:rPr lang="ru-RU" sz="1600" dirty="0" smtClean="0"/>
              <a:t> стали реальною </a:t>
            </a:r>
            <a:r>
              <a:rPr lang="ru-RU" sz="1600" dirty="0" err="1" smtClean="0"/>
              <a:t>загрозою</a:t>
            </a:r>
            <a:r>
              <a:rPr lang="ru-RU" sz="1600" dirty="0" smtClean="0"/>
              <a:t> </a:t>
            </a:r>
            <a:r>
              <a:rPr lang="ru-RU" sz="1600" dirty="0" err="1" smtClean="0"/>
              <a:t>всій</a:t>
            </a:r>
            <a:r>
              <a:rPr lang="ru-RU" sz="1600" dirty="0" smtClean="0"/>
              <a:t> </a:t>
            </a:r>
            <a:r>
              <a:rPr lang="ru-RU" sz="1600" dirty="0" err="1" smtClean="0"/>
              <a:t>гідрографічній</a:t>
            </a:r>
            <a:r>
              <a:rPr lang="ru-RU" sz="1600" dirty="0" smtClean="0"/>
              <a:t> </a:t>
            </a:r>
            <a:r>
              <a:rPr lang="ru-RU" sz="1600" dirty="0" err="1" smtClean="0"/>
              <a:t>системі</a:t>
            </a:r>
            <a:r>
              <a:rPr lang="ru-RU" sz="1600" dirty="0" smtClean="0"/>
              <a:t> </a:t>
            </a:r>
            <a:r>
              <a:rPr lang="ru-RU" sz="1600" dirty="0" err="1" smtClean="0"/>
              <a:t>Землі</a:t>
            </a:r>
            <a:r>
              <a:rPr lang="ru-RU" sz="1600" dirty="0" smtClean="0"/>
              <a:t> </a:t>
            </a:r>
            <a:r>
              <a:rPr lang="ru-RU" sz="1600" dirty="0" smtClean="0"/>
              <a:t>та </a:t>
            </a:r>
            <a:r>
              <a:rPr lang="ru-RU" sz="1600" dirty="0" err="1" smtClean="0"/>
              <a:t>існуванню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"/>
          <p:cNvSpPr txBox="1">
            <a:spLocks noGrp="1"/>
          </p:cNvSpPr>
          <p:nvPr>
            <p:ph type="title"/>
          </p:nvPr>
        </p:nvSpPr>
        <p:spPr>
          <a:xfrm>
            <a:off x="346841" y="346842"/>
            <a:ext cx="7978009" cy="4729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sz="2000" dirty="0" smtClean="0"/>
              <a:t>7.1 </a:t>
            </a:r>
            <a:r>
              <a:rPr lang="ru-RU" sz="2000" dirty="0" err="1" smtClean="0"/>
              <a:t>Джерела</a:t>
            </a:r>
            <a:r>
              <a:rPr lang="ru-RU" sz="2000" dirty="0" smtClean="0"/>
              <a:t> </a:t>
            </a:r>
            <a:r>
              <a:rPr lang="ru-RU" sz="2000" dirty="0" err="1" smtClean="0"/>
              <a:t>забруднення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гідросфери</a:t>
            </a:r>
            <a:endParaRPr sz="2000" dirty="0"/>
          </a:p>
        </p:txBody>
      </p:sp>
      <p:sp>
        <p:nvSpPr>
          <p:cNvPr id="141" name="Google Shape;141;p15"/>
          <p:cNvSpPr txBox="1">
            <a:spLocks noGrp="1"/>
          </p:cNvSpPr>
          <p:nvPr>
            <p:ph type="body" idx="1"/>
          </p:nvPr>
        </p:nvSpPr>
        <p:spPr>
          <a:xfrm>
            <a:off x="378372" y="1303284"/>
            <a:ext cx="8481849" cy="264160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1800" dirty="0" smtClean="0"/>
              <a:t>Вода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однією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найбільш</a:t>
            </a:r>
            <a:r>
              <a:rPr lang="ru-RU" sz="1800" dirty="0" smtClean="0"/>
              <a:t> </a:t>
            </a:r>
            <a:r>
              <a:rPr lang="ru-RU" sz="1800" dirty="0" err="1" smtClean="0"/>
              <a:t>необхідних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найпоширеніших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речовин</a:t>
            </a:r>
            <a:r>
              <a:rPr lang="ru-RU" sz="1800" dirty="0" smtClean="0"/>
              <a:t>. Вода </a:t>
            </a:r>
            <a:r>
              <a:rPr lang="ru-RU" sz="1800" dirty="0" err="1" smtClean="0"/>
              <a:t>необхідна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життя</a:t>
            </a:r>
            <a:r>
              <a:rPr lang="ru-RU" sz="1800" dirty="0" smtClean="0"/>
              <a:t>, </a:t>
            </a:r>
            <a:r>
              <a:rPr lang="ru-RU" sz="1800" dirty="0" err="1" smtClean="0"/>
              <a:t>оскільки</a:t>
            </a:r>
            <a:r>
              <a:rPr lang="ru-RU" sz="1800" dirty="0" smtClean="0"/>
              <a:t> </a:t>
            </a:r>
            <a:r>
              <a:rPr lang="ru-RU" sz="1800" dirty="0" err="1" smtClean="0"/>
              <a:t>бере</a:t>
            </a:r>
            <a:r>
              <a:rPr lang="ru-RU" sz="1800" dirty="0" smtClean="0"/>
              <a:t> участь у кожному </a:t>
            </a:r>
            <a:r>
              <a:rPr lang="ru-RU" sz="1800" dirty="0" err="1" smtClean="0"/>
              <a:t>процесі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відбувається</a:t>
            </a:r>
            <a:r>
              <a:rPr lang="ru-RU" sz="1800" dirty="0" smtClean="0"/>
              <a:t> в </a:t>
            </a:r>
            <a:r>
              <a:rPr lang="ru-RU" sz="1800" dirty="0" err="1" smtClean="0"/>
              <a:t>рослинах</a:t>
            </a:r>
            <a:r>
              <a:rPr lang="ru-RU" sz="1800" dirty="0" smtClean="0"/>
              <a:t> та в </a:t>
            </a:r>
            <a:r>
              <a:rPr lang="ru-RU" sz="1800" dirty="0" err="1" smtClean="0"/>
              <a:t>живих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організмах</a:t>
            </a:r>
            <a:r>
              <a:rPr lang="ru-RU" sz="1800" dirty="0" smtClean="0"/>
              <a:t>. Вона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потужним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розчинником</a:t>
            </a:r>
            <a:r>
              <a:rPr lang="ru-RU" sz="1800" dirty="0" smtClean="0"/>
              <a:t>,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живі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організми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використовують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водні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розчини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функціонування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біологічних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процесів</a:t>
            </a:r>
            <a:r>
              <a:rPr lang="ru-RU" sz="1800" dirty="0" smtClean="0"/>
              <a:t>. </a:t>
            </a:r>
            <a:r>
              <a:rPr lang="ru-RU" sz="1800" dirty="0" err="1" smtClean="0"/>
              <a:t>Загальний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об’єм</a:t>
            </a:r>
            <a:r>
              <a:rPr lang="ru-RU" sz="1800" dirty="0" smtClean="0"/>
              <a:t> води на </a:t>
            </a:r>
            <a:r>
              <a:rPr lang="ru-RU" sz="1800" dirty="0" err="1" smtClean="0"/>
              <a:t>нашій</a:t>
            </a:r>
            <a:r>
              <a:rPr lang="ru-RU" sz="1800" dirty="0" smtClean="0"/>
              <a:t> </a:t>
            </a:r>
            <a:r>
              <a:rPr lang="ru-RU" sz="1800" dirty="0" err="1" smtClean="0"/>
              <a:t>планеті</a:t>
            </a:r>
            <a:r>
              <a:rPr lang="ru-RU" sz="1800" dirty="0" smtClean="0"/>
              <a:t> </a:t>
            </a:r>
            <a:r>
              <a:rPr lang="ru-RU" sz="1800" dirty="0" err="1" smtClean="0"/>
              <a:t>оцінюється</a:t>
            </a:r>
            <a:r>
              <a:rPr lang="ru-RU" sz="1800" dirty="0" smtClean="0"/>
              <a:t> у 1385 млн. км3 [3].</a:t>
            </a:r>
          </a:p>
          <a:p>
            <a:r>
              <a:rPr lang="ru-RU" sz="1800" b="1" i="1" dirty="0" err="1" smtClean="0"/>
              <a:t>Усі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водні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ресурси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поділяють</a:t>
            </a:r>
            <a:r>
              <a:rPr lang="ru-RU" sz="1800" b="1" i="1" dirty="0" smtClean="0"/>
              <a:t> на </a:t>
            </a:r>
            <a:r>
              <a:rPr lang="ru-RU" sz="1800" b="1" i="1" dirty="0" err="1" smtClean="0">
                <a:solidFill>
                  <a:srgbClr val="FF0000"/>
                </a:solidFill>
              </a:rPr>
              <a:t>підземні</a:t>
            </a:r>
            <a:r>
              <a:rPr lang="ru-RU" sz="1800" b="1" i="1" dirty="0" smtClean="0">
                <a:solidFill>
                  <a:srgbClr val="FF0000"/>
                </a:solidFill>
              </a:rPr>
              <a:t>, </a:t>
            </a:r>
            <a:r>
              <a:rPr lang="ru-RU" sz="1800" b="1" i="1" dirty="0" err="1" smtClean="0">
                <a:solidFill>
                  <a:srgbClr val="FF0000"/>
                </a:solidFill>
              </a:rPr>
              <a:t>поверхневі</a:t>
            </a:r>
            <a:r>
              <a:rPr lang="ru-RU" sz="1800" b="1" i="1" dirty="0" smtClean="0">
                <a:solidFill>
                  <a:srgbClr val="FF0000"/>
                </a:solidFill>
              </a:rPr>
              <a:t> та </a:t>
            </a:r>
            <a:r>
              <a:rPr lang="ru-RU" sz="1800" b="1" i="1" dirty="0" err="1" smtClean="0">
                <a:solidFill>
                  <a:srgbClr val="FF0000"/>
                </a:solidFill>
              </a:rPr>
              <a:t>атмосферні</a:t>
            </a:r>
            <a:r>
              <a:rPr lang="ru-RU" sz="1800" b="1" i="1" dirty="0" smtClean="0"/>
              <a:t>. </a:t>
            </a:r>
            <a:r>
              <a:rPr lang="ru-RU" sz="1800" dirty="0" smtClean="0"/>
              <a:t>Водою</a:t>
            </a:r>
            <a:r>
              <a:rPr lang="ru-RU" sz="1800" b="1" i="1" dirty="0" smtClean="0"/>
              <a:t> </a:t>
            </a:r>
            <a:r>
              <a:rPr lang="ru-RU" sz="1800" dirty="0" err="1" smtClean="0"/>
              <a:t>вкрито</a:t>
            </a:r>
            <a:r>
              <a:rPr lang="ru-RU" sz="1800" dirty="0" smtClean="0"/>
              <a:t> </a:t>
            </a:r>
            <a:r>
              <a:rPr lang="ru-RU" sz="1800" dirty="0" err="1" smtClean="0"/>
              <a:t>близько</a:t>
            </a:r>
            <a:r>
              <a:rPr lang="ru-RU" sz="1800" dirty="0" smtClean="0"/>
              <a:t> 70% </a:t>
            </a:r>
            <a:r>
              <a:rPr lang="ru-RU" sz="1800" dirty="0" err="1" smtClean="0"/>
              <a:t>земної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кулі</a:t>
            </a:r>
            <a:r>
              <a:rPr lang="ru-RU" sz="1800" dirty="0" smtClean="0"/>
              <a:t>. </a:t>
            </a:r>
            <a:r>
              <a:rPr lang="ru-RU" sz="1800" dirty="0" err="1" smtClean="0"/>
              <a:t>Основна</a:t>
            </a:r>
            <a:r>
              <a:rPr lang="ru-RU" sz="1800" dirty="0" smtClean="0"/>
              <a:t> </a:t>
            </a:r>
            <a:r>
              <a:rPr lang="ru-RU" sz="1800" dirty="0" err="1" smtClean="0"/>
              <a:t>маса</a:t>
            </a:r>
            <a:r>
              <a:rPr lang="ru-RU" sz="1800" dirty="0" smtClean="0"/>
              <a:t> води на </a:t>
            </a:r>
            <a:r>
              <a:rPr lang="ru-RU" sz="1800" dirty="0" err="1" smtClean="0"/>
              <a:t>Землі</a:t>
            </a:r>
            <a:r>
              <a:rPr lang="ru-RU" sz="1800" dirty="0" smtClean="0"/>
              <a:t> - солона, </a:t>
            </a:r>
            <a:r>
              <a:rPr lang="ru-RU" sz="1800" dirty="0" err="1" smtClean="0"/>
              <a:t>лише</a:t>
            </a:r>
            <a:r>
              <a:rPr lang="ru-RU" sz="1800" dirty="0" smtClean="0"/>
              <a:t> 4% - </a:t>
            </a:r>
            <a:r>
              <a:rPr lang="ru-RU" sz="1800" dirty="0" err="1" smtClean="0"/>
              <a:t>прісна</a:t>
            </a:r>
            <a:r>
              <a:rPr lang="ru-RU" sz="1800" dirty="0" smtClean="0"/>
              <a:t>, </a:t>
            </a:r>
            <a:r>
              <a:rPr lang="ru-RU" sz="1800" dirty="0" err="1" smtClean="0"/>
              <a:t>з</a:t>
            </a:r>
            <a:r>
              <a:rPr lang="ru-RU" sz="1800" dirty="0" smtClean="0"/>
              <a:t> них 2% - доступна.</a:t>
            </a:r>
            <a:endParaRPr lang="ru-RU" sz="18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Джерела</a:t>
            </a:r>
            <a:endParaRPr dirty="0"/>
          </a:p>
        </p:txBody>
      </p:sp>
      <p:sp>
        <p:nvSpPr>
          <p:cNvPr id="245" name="Google Shape;245;p34"/>
          <p:cNvSpPr txBox="1">
            <a:spLocks noGrp="1"/>
          </p:cNvSpPr>
          <p:nvPr>
            <p:ph type="body" idx="1"/>
          </p:nvPr>
        </p:nvSpPr>
        <p:spPr>
          <a:xfrm>
            <a:off x="819150" y="1410650"/>
            <a:ext cx="7505700" cy="303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r>
              <a:rPr lang="ru-RU" sz="1400" dirty="0" smtClean="0"/>
              <a:t>1. </a:t>
            </a:r>
            <a:r>
              <a:rPr lang="ru-RU" sz="1400" dirty="0" err="1" smtClean="0"/>
              <a:t>Батлук</a:t>
            </a:r>
            <a:r>
              <a:rPr lang="ru-RU" sz="1400" dirty="0" smtClean="0"/>
              <a:t> В.А. « Основы экологии и охраны окружающей среды. Учебное пособие.» – </a:t>
            </a:r>
            <a:r>
              <a:rPr lang="ru-RU" sz="1400" dirty="0" err="1" smtClean="0"/>
              <a:t>Львів</a:t>
            </a:r>
            <a:r>
              <a:rPr lang="ru-RU" sz="1400" dirty="0" smtClean="0"/>
              <a:t>: </a:t>
            </a:r>
            <a:r>
              <a:rPr lang="ru-RU" sz="1400" dirty="0" err="1" smtClean="0"/>
              <a:t>Афіша</a:t>
            </a:r>
            <a:r>
              <a:rPr lang="ru-RU" sz="1400" dirty="0" smtClean="0"/>
              <a:t>, 2001. – 333 с.</a:t>
            </a:r>
          </a:p>
          <a:p>
            <a:r>
              <a:rPr lang="ru-RU" sz="1400" dirty="0" smtClean="0"/>
              <a:t>2. </a:t>
            </a:r>
            <a:r>
              <a:rPr lang="ru-RU" sz="1400" dirty="0" err="1" smtClean="0"/>
              <a:t>Даценко</a:t>
            </a:r>
            <a:r>
              <a:rPr lang="ru-RU" sz="1400" dirty="0" smtClean="0"/>
              <a:t> І.І. </a:t>
            </a:r>
            <a:r>
              <a:rPr lang="ru-RU" sz="1400" dirty="0" err="1" smtClean="0"/>
              <a:t>Гігієна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екологія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. </a:t>
            </a:r>
            <a:r>
              <a:rPr lang="ru-RU" sz="1400" dirty="0" err="1" smtClean="0"/>
              <a:t>Навч</a:t>
            </a:r>
            <a:r>
              <a:rPr lang="ru-RU" sz="1400" dirty="0" smtClean="0"/>
              <a:t>. </a:t>
            </a:r>
            <a:r>
              <a:rPr lang="ru-RU" sz="1400" dirty="0" err="1" smtClean="0"/>
              <a:t>посібник</a:t>
            </a:r>
            <a:r>
              <a:rPr lang="ru-RU" sz="1400" dirty="0" smtClean="0"/>
              <a:t>. – </a:t>
            </a:r>
            <a:r>
              <a:rPr lang="ru-RU" sz="1400" dirty="0" err="1" smtClean="0"/>
              <a:t>Львів</a:t>
            </a:r>
            <a:r>
              <a:rPr lang="ru-RU" sz="1400" dirty="0" smtClean="0"/>
              <a:t>.: </a:t>
            </a:r>
            <a:r>
              <a:rPr lang="ru-RU" sz="1400" dirty="0" err="1" smtClean="0"/>
              <a:t>Афіша</a:t>
            </a:r>
            <a:r>
              <a:rPr lang="ru-RU" sz="1400" dirty="0" smtClean="0"/>
              <a:t>, 2000. – 248 с.</a:t>
            </a:r>
          </a:p>
          <a:p>
            <a:r>
              <a:rPr lang="ru-RU" sz="1400" dirty="0" smtClean="0"/>
              <a:t>3. </a:t>
            </a:r>
            <a:r>
              <a:rPr lang="ru-RU" sz="1400" dirty="0" err="1" smtClean="0"/>
              <a:t>Джигирей</a:t>
            </a:r>
            <a:r>
              <a:rPr lang="ru-RU" sz="1400" dirty="0" smtClean="0"/>
              <a:t> В.С. </a:t>
            </a:r>
            <a:r>
              <a:rPr lang="ru-RU" sz="1400" dirty="0" err="1" smtClean="0"/>
              <a:t>Екологія</a:t>
            </a:r>
            <a:r>
              <a:rPr lang="ru-RU" sz="1400" dirty="0" smtClean="0"/>
              <a:t> та </a:t>
            </a:r>
            <a:r>
              <a:rPr lang="ru-RU" sz="1400" dirty="0" err="1" smtClean="0"/>
              <a:t>охорона</a:t>
            </a:r>
            <a:r>
              <a:rPr lang="ru-RU" sz="1400" dirty="0" smtClean="0"/>
              <a:t> </a:t>
            </a:r>
            <a:r>
              <a:rPr lang="ru-RU" sz="1400" dirty="0" err="1" smtClean="0"/>
              <a:t>навколишнього</a:t>
            </a:r>
            <a:r>
              <a:rPr lang="ru-RU" sz="1400" dirty="0" smtClean="0"/>
              <a:t> природного </a:t>
            </a:r>
            <a:r>
              <a:rPr lang="ru-RU" sz="1400" dirty="0" err="1" smtClean="0"/>
              <a:t>середовища</a:t>
            </a:r>
            <a:r>
              <a:rPr lang="ru-RU" sz="1400" dirty="0" smtClean="0"/>
              <a:t>: </a:t>
            </a:r>
            <a:r>
              <a:rPr lang="ru-RU" sz="1400" dirty="0" err="1" smtClean="0"/>
              <a:t>Навч</a:t>
            </a:r>
            <a:r>
              <a:rPr lang="ru-RU" sz="1400" dirty="0" smtClean="0"/>
              <a:t>. </a:t>
            </a:r>
            <a:r>
              <a:rPr lang="ru-RU" sz="1400" dirty="0" err="1" smtClean="0"/>
              <a:t>посібник</a:t>
            </a:r>
            <a:r>
              <a:rPr lang="ru-RU" sz="1400" dirty="0" smtClean="0"/>
              <a:t>. – К.: </a:t>
            </a:r>
            <a:r>
              <a:rPr lang="ru-RU" sz="1400" dirty="0" err="1" smtClean="0"/>
              <a:t>Т-во</a:t>
            </a:r>
            <a:r>
              <a:rPr lang="ru-RU" sz="1400" dirty="0" smtClean="0"/>
              <a:t> “</a:t>
            </a:r>
            <a:r>
              <a:rPr lang="ru-RU" sz="1400" dirty="0" err="1" smtClean="0"/>
              <a:t>Знання</a:t>
            </a:r>
            <a:r>
              <a:rPr lang="ru-RU" sz="1400" dirty="0" smtClean="0"/>
              <a:t>”, 2002. – 203 с.</a:t>
            </a:r>
          </a:p>
          <a:p>
            <a:r>
              <a:rPr lang="ru-RU" sz="1400" dirty="0" smtClean="0"/>
              <a:t>4. </a:t>
            </a:r>
            <a:r>
              <a:rPr lang="ru-RU" sz="1400" dirty="0" err="1" smtClean="0"/>
              <a:t>Запольський</a:t>
            </a:r>
            <a:r>
              <a:rPr lang="ru-RU" sz="1400" dirty="0" smtClean="0"/>
              <a:t> А.К., </a:t>
            </a:r>
            <a:r>
              <a:rPr lang="ru-RU" sz="1400" dirty="0" err="1" smtClean="0"/>
              <a:t>Салюк</a:t>
            </a:r>
            <a:r>
              <a:rPr lang="ru-RU" sz="1400" dirty="0" smtClean="0"/>
              <a:t> А.І. </a:t>
            </a:r>
            <a:r>
              <a:rPr lang="ru-RU" sz="1400" dirty="0" err="1" smtClean="0"/>
              <a:t>Основи</a:t>
            </a:r>
            <a:r>
              <a:rPr lang="ru-RU" sz="1400" dirty="0" smtClean="0"/>
              <a:t> </a:t>
            </a:r>
            <a:r>
              <a:rPr lang="ru-RU" sz="1400" dirty="0" err="1" smtClean="0"/>
              <a:t>екології</a:t>
            </a:r>
            <a:r>
              <a:rPr lang="ru-RU" sz="1400" dirty="0" smtClean="0"/>
              <a:t>: </a:t>
            </a:r>
            <a:r>
              <a:rPr lang="ru-RU" sz="1400" dirty="0" err="1" smtClean="0"/>
              <a:t>Підручник</a:t>
            </a:r>
            <a:r>
              <a:rPr lang="ru-RU" sz="1400" dirty="0" smtClean="0"/>
              <a:t> / За ред.  К.М. Ситника. – 3-тє вид., стер. – К.: </a:t>
            </a:r>
            <a:r>
              <a:rPr lang="ru-RU" sz="1400" dirty="0" err="1" smtClean="0"/>
              <a:t>Вища</a:t>
            </a:r>
            <a:r>
              <a:rPr lang="ru-RU" sz="1400" dirty="0" smtClean="0"/>
              <a:t> </a:t>
            </a:r>
            <a:r>
              <a:rPr lang="ru-RU" sz="1400" dirty="0" err="1" smtClean="0"/>
              <a:t>шк</a:t>
            </a:r>
            <a:r>
              <a:rPr lang="ru-RU" sz="1400" dirty="0" smtClean="0"/>
              <a:t>., 2005. – 285 с.</a:t>
            </a:r>
          </a:p>
          <a:p>
            <a:r>
              <a:rPr lang="ru-RU" sz="1400" dirty="0" smtClean="0"/>
              <a:t>5. </a:t>
            </a:r>
            <a:r>
              <a:rPr lang="ru-RU" sz="1400" dirty="0" err="1" smtClean="0"/>
              <a:t>Корабльова</a:t>
            </a:r>
            <a:r>
              <a:rPr lang="ru-RU" sz="1400" dirty="0" smtClean="0"/>
              <a:t> А.І. </a:t>
            </a:r>
            <a:r>
              <a:rPr lang="ru-RU" sz="1400" dirty="0" err="1" smtClean="0"/>
              <a:t>Екологія</a:t>
            </a:r>
            <a:r>
              <a:rPr lang="ru-RU" sz="1400" dirty="0" smtClean="0"/>
              <a:t>: </a:t>
            </a:r>
            <a:r>
              <a:rPr lang="ru-RU" sz="1400" dirty="0" err="1" smtClean="0"/>
              <a:t>Взаємовідносини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середовища</a:t>
            </a:r>
            <a:r>
              <a:rPr lang="ru-RU" sz="1400" dirty="0" smtClean="0"/>
              <a:t>. – </a:t>
            </a:r>
            <a:r>
              <a:rPr lang="ru-RU" sz="1400" dirty="0" err="1" smtClean="0"/>
              <a:t>Дніпропетровськ</a:t>
            </a:r>
            <a:r>
              <a:rPr lang="ru-RU" sz="1400" dirty="0" smtClean="0"/>
              <a:t>: Центр </a:t>
            </a:r>
            <a:r>
              <a:rPr lang="ru-RU" sz="1400" dirty="0" err="1" smtClean="0"/>
              <a:t>екологічної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освіти</a:t>
            </a:r>
            <a:r>
              <a:rPr lang="ru-RU" sz="1400" dirty="0" smtClean="0"/>
              <a:t>, КОО, 2001. – 291 с.</a:t>
            </a:r>
          </a:p>
          <a:p>
            <a:r>
              <a:rPr lang="ru-RU" sz="1400" dirty="0" smtClean="0"/>
              <a:t>6. </a:t>
            </a:r>
            <a:r>
              <a:rPr lang="ru-RU" sz="1400" dirty="0" err="1" smtClean="0"/>
              <a:t>Промислова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екологія</a:t>
            </a:r>
            <a:r>
              <a:rPr lang="ru-RU" sz="1400" dirty="0" smtClean="0"/>
              <a:t>: </a:t>
            </a:r>
            <a:r>
              <a:rPr lang="ru-RU" sz="1400" dirty="0" err="1" smtClean="0"/>
              <a:t>Навчальний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посібник</a:t>
            </a:r>
            <a:r>
              <a:rPr lang="ru-RU" sz="1400" dirty="0" smtClean="0"/>
              <a:t> / С.О. </a:t>
            </a:r>
            <a:r>
              <a:rPr lang="ru-RU" sz="1400" dirty="0" err="1" smtClean="0"/>
              <a:t>Апостолюк</a:t>
            </a:r>
            <a:r>
              <a:rPr lang="ru-RU" sz="1400" dirty="0" smtClean="0"/>
              <a:t>, В.С. </a:t>
            </a:r>
            <a:r>
              <a:rPr lang="ru-RU" sz="1400" dirty="0" err="1" smtClean="0"/>
              <a:t>Джигирей</a:t>
            </a:r>
            <a:r>
              <a:rPr lang="ru-RU" sz="1400" dirty="0" smtClean="0"/>
              <a:t>, А.С. </a:t>
            </a:r>
            <a:r>
              <a:rPr lang="ru-RU" sz="1400" dirty="0" err="1" smtClean="0"/>
              <a:t>Апостолюк</a:t>
            </a:r>
            <a:r>
              <a:rPr lang="ru-RU" sz="1400" dirty="0" smtClean="0"/>
              <a:t> та </a:t>
            </a:r>
            <a:r>
              <a:rPr lang="ru-RU" sz="1400" dirty="0" err="1" smtClean="0"/>
              <a:t>ін</a:t>
            </a:r>
            <a:r>
              <a:rPr lang="ru-RU" sz="1400" dirty="0" smtClean="0"/>
              <a:t>. – К.: </a:t>
            </a:r>
            <a:r>
              <a:rPr lang="ru-RU" sz="1400" dirty="0" err="1" smtClean="0"/>
              <a:t>Знання</a:t>
            </a:r>
            <a:r>
              <a:rPr lang="ru-RU" sz="1400" dirty="0" smtClean="0"/>
              <a:t>, 2005. – 474 с.</a:t>
            </a:r>
          </a:p>
          <a:p>
            <a:r>
              <a:rPr lang="ru-RU" sz="1400" dirty="0" smtClean="0"/>
              <a:t>7. </a:t>
            </a:r>
            <a:r>
              <a:rPr lang="ru-RU" sz="1400" dirty="0" err="1" smtClean="0"/>
              <a:t>Сторожук</a:t>
            </a:r>
            <a:r>
              <a:rPr lang="ru-RU" sz="1400" dirty="0" smtClean="0"/>
              <a:t> В.М., </a:t>
            </a:r>
            <a:r>
              <a:rPr lang="ru-RU" sz="1400" dirty="0" err="1" smtClean="0"/>
              <a:t>Батлук</a:t>
            </a:r>
            <a:r>
              <a:rPr lang="ru-RU" sz="1400" dirty="0" smtClean="0"/>
              <a:t> В.А., </a:t>
            </a:r>
            <a:r>
              <a:rPr lang="ru-RU" sz="1400" dirty="0" err="1" smtClean="0"/>
              <a:t>Назарук</a:t>
            </a:r>
            <a:r>
              <a:rPr lang="ru-RU" sz="1400" dirty="0" smtClean="0"/>
              <a:t> М.М. </a:t>
            </a:r>
            <a:r>
              <a:rPr lang="ru-RU" sz="1400" dirty="0" err="1" smtClean="0"/>
              <a:t>Промислова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екологія</a:t>
            </a:r>
            <a:r>
              <a:rPr lang="ru-RU" sz="1400" dirty="0" smtClean="0"/>
              <a:t>: </a:t>
            </a:r>
            <a:r>
              <a:rPr lang="ru-RU" sz="1400" dirty="0" err="1" smtClean="0"/>
              <a:t>Підручник</a:t>
            </a:r>
            <a:r>
              <a:rPr lang="ru-RU" sz="1400" dirty="0" smtClean="0"/>
              <a:t>. – </a:t>
            </a:r>
            <a:r>
              <a:rPr lang="ru-RU" sz="1400" dirty="0" err="1" smtClean="0"/>
              <a:t>Львів</a:t>
            </a:r>
            <a:r>
              <a:rPr lang="ru-RU" sz="1400" dirty="0" smtClean="0"/>
              <a:t>: </a:t>
            </a:r>
            <a:r>
              <a:rPr lang="ru-RU" sz="1400" dirty="0" err="1" smtClean="0"/>
              <a:t>Українська</a:t>
            </a:r>
            <a:r>
              <a:rPr lang="ru-RU" sz="1400" dirty="0" smtClean="0"/>
              <a:t> </a:t>
            </a:r>
            <a:r>
              <a:rPr lang="ru-RU" sz="1400" dirty="0" err="1" smtClean="0"/>
              <a:t>академія</a:t>
            </a:r>
            <a:r>
              <a:rPr lang="ru-RU" sz="1400" dirty="0" smtClean="0"/>
              <a:t> </a:t>
            </a:r>
            <a:r>
              <a:rPr lang="ru-RU" sz="1400" dirty="0" err="1" smtClean="0"/>
              <a:t>друкарства</a:t>
            </a:r>
            <a:r>
              <a:rPr lang="ru-RU" sz="1400" dirty="0" smtClean="0"/>
              <a:t>, 2006. – 574 с.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247" y="546538"/>
            <a:ext cx="8555421" cy="4309241"/>
          </a:xfrm>
        </p:spPr>
        <p:txBody>
          <a:bodyPr>
            <a:normAutofit fontScale="47500" lnSpcReduction="20000"/>
          </a:bodyPr>
          <a:lstStyle/>
          <a:p>
            <a:r>
              <a:rPr lang="ru-RU" sz="2800" dirty="0" err="1" smtClean="0"/>
              <a:t>Зростання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населення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бурхливий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розвиток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промисловості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транспорту </a:t>
            </a:r>
            <a:r>
              <a:rPr lang="ru-RU" sz="2800" dirty="0" err="1" smtClean="0"/>
              <a:t>викликає</a:t>
            </a:r>
            <a:r>
              <a:rPr lang="ru-RU" sz="2800" dirty="0" smtClean="0"/>
              <a:t> подальше </a:t>
            </a:r>
            <a:r>
              <a:rPr lang="ru-RU" sz="2800" dirty="0" err="1" smtClean="0"/>
              <a:t>збільшення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водоспоживання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одночасно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призводить</a:t>
            </a:r>
            <a:r>
              <a:rPr lang="ru-RU" sz="2800" dirty="0" smtClean="0"/>
              <a:t> до </a:t>
            </a:r>
            <a:r>
              <a:rPr lang="ru-RU" sz="2800" dirty="0" err="1" smtClean="0"/>
              <a:t>прогресуючого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забруднення</a:t>
            </a:r>
            <a:r>
              <a:rPr lang="ru-RU" sz="2800" dirty="0" smtClean="0"/>
              <a:t> води, яке </a:t>
            </a:r>
            <a:r>
              <a:rPr lang="ru-RU" sz="2800" dirty="0" err="1" smtClean="0"/>
              <a:t>спостерігається</a:t>
            </a:r>
            <a:r>
              <a:rPr lang="ru-RU" sz="2800" dirty="0" smtClean="0"/>
              <a:t> не </a:t>
            </a:r>
            <a:r>
              <a:rPr lang="ru-RU" sz="2800" dirty="0" err="1" smtClean="0"/>
              <a:t>тільки</a:t>
            </a:r>
            <a:r>
              <a:rPr lang="ru-RU" sz="2800" dirty="0" smtClean="0"/>
              <a:t> в </a:t>
            </a:r>
            <a:r>
              <a:rPr lang="ru-RU" sz="2800" dirty="0" err="1" smtClean="0"/>
              <a:t>річках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озерах, </a:t>
            </a:r>
            <a:r>
              <a:rPr lang="ru-RU" sz="2800" dirty="0" err="1" smtClean="0"/>
              <a:t>але</a:t>
            </a:r>
            <a:r>
              <a:rPr lang="ru-RU" sz="2800" dirty="0" smtClean="0"/>
              <a:t> </a:t>
            </a:r>
            <a:r>
              <a:rPr lang="ru-RU" sz="2800" dirty="0" err="1" smtClean="0"/>
              <a:t>навіть</a:t>
            </a:r>
            <a:r>
              <a:rPr lang="ru-RU" sz="2800" dirty="0" smtClean="0"/>
              <a:t> у морях </a:t>
            </a:r>
            <a:r>
              <a:rPr lang="ru-RU" sz="2800" dirty="0" err="1" smtClean="0"/>
              <a:t>і</a:t>
            </a:r>
            <a:r>
              <a:rPr lang="ru-RU" sz="2800" dirty="0" smtClean="0"/>
              <a:t> океанах.</a:t>
            </a:r>
          </a:p>
          <a:p>
            <a:endParaRPr lang="ru-RU" sz="2800" dirty="0" smtClean="0"/>
          </a:p>
          <a:p>
            <a:r>
              <a:rPr lang="ru-RU" sz="4400" b="1" i="1" dirty="0" err="1" smtClean="0"/>
              <a:t>Основними</a:t>
            </a:r>
            <a:r>
              <a:rPr lang="ru-RU" sz="4400" b="1" i="1" dirty="0" smtClean="0"/>
              <a:t> </a:t>
            </a:r>
            <a:r>
              <a:rPr lang="ru-RU" sz="4400" b="1" i="1" dirty="0" err="1" smtClean="0"/>
              <a:t>джерелами</a:t>
            </a:r>
            <a:r>
              <a:rPr lang="ru-RU" sz="4400" b="1" i="1" dirty="0" smtClean="0"/>
              <a:t> </a:t>
            </a:r>
            <a:r>
              <a:rPr lang="ru-RU" sz="4400" b="1" i="1" dirty="0" err="1" smtClean="0"/>
              <a:t>забруднення</a:t>
            </a:r>
            <a:r>
              <a:rPr lang="ru-RU" sz="4400" b="1" i="1" dirty="0" smtClean="0"/>
              <a:t> </a:t>
            </a:r>
            <a:r>
              <a:rPr lang="ru-RU" sz="4400" b="1" i="1" dirty="0" err="1" smtClean="0"/>
              <a:t>і</a:t>
            </a:r>
            <a:r>
              <a:rPr lang="ru-RU" sz="4400" b="1" i="1" dirty="0" smtClean="0"/>
              <a:t> </a:t>
            </a:r>
            <a:r>
              <a:rPr lang="ru-RU" sz="4400" b="1" i="1" dirty="0" err="1" smtClean="0"/>
              <a:t>засмічення</a:t>
            </a:r>
            <a:r>
              <a:rPr lang="ru-RU" sz="4400" b="1" i="1" dirty="0" smtClean="0"/>
              <a:t> </a:t>
            </a:r>
            <a:r>
              <a:rPr lang="ru-RU" sz="4400" b="1" i="1" dirty="0" err="1" smtClean="0"/>
              <a:t>водоймищ</a:t>
            </a:r>
            <a:r>
              <a:rPr lang="ru-RU" sz="4400" b="1" i="1" dirty="0" smtClean="0"/>
              <a:t> є:</a:t>
            </a:r>
          </a:p>
          <a:p>
            <a:pPr>
              <a:buNone/>
            </a:pPr>
            <a:r>
              <a:rPr lang="ru-RU" sz="4400" dirty="0" smtClean="0"/>
              <a:t>– </a:t>
            </a:r>
            <a:r>
              <a:rPr lang="ru-RU" sz="4400" dirty="0" err="1" smtClean="0"/>
              <a:t>стічні</a:t>
            </a:r>
            <a:r>
              <a:rPr lang="ru-RU" sz="4400" dirty="0" smtClean="0"/>
              <a:t> води </a:t>
            </a:r>
            <a:r>
              <a:rPr lang="ru-RU" sz="4400" dirty="0" err="1" smtClean="0"/>
              <a:t>промислових</a:t>
            </a:r>
            <a:r>
              <a:rPr lang="ru-RU" sz="4400" dirty="0" smtClean="0"/>
              <a:t> та </a:t>
            </a:r>
            <a:r>
              <a:rPr lang="ru-RU" sz="4400" dirty="0" err="1" smtClean="0"/>
              <a:t>комунальних</a:t>
            </a:r>
            <a:r>
              <a:rPr lang="ru-RU" sz="4400" dirty="0" smtClean="0"/>
              <a:t> </a:t>
            </a:r>
            <a:r>
              <a:rPr lang="ru-RU" sz="4400" dirty="0" err="1" smtClean="0"/>
              <a:t>підприємств</a:t>
            </a:r>
            <a:r>
              <a:rPr lang="ru-RU" sz="4400" dirty="0" smtClean="0"/>
              <a:t>;</a:t>
            </a:r>
          </a:p>
          <a:p>
            <a:pPr>
              <a:buNone/>
            </a:pPr>
            <a:r>
              <a:rPr lang="ru-RU" sz="4400" dirty="0" smtClean="0"/>
              <a:t>– </a:t>
            </a:r>
            <a:r>
              <a:rPr lang="ru-RU" sz="4400" dirty="0" err="1" smtClean="0"/>
              <a:t>відходи</a:t>
            </a:r>
            <a:r>
              <a:rPr lang="ru-RU" sz="4400" dirty="0" smtClean="0"/>
              <a:t> </a:t>
            </a:r>
            <a:r>
              <a:rPr lang="ru-RU" sz="4400" dirty="0" err="1" smtClean="0"/>
              <a:t>від</a:t>
            </a:r>
            <a:r>
              <a:rPr lang="ru-RU" sz="4400" dirty="0" smtClean="0"/>
              <a:t> </a:t>
            </a:r>
            <a:r>
              <a:rPr lang="ru-RU" sz="4400" dirty="0" err="1" smtClean="0"/>
              <a:t>розробок</a:t>
            </a:r>
            <a:r>
              <a:rPr lang="ru-RU" sz="4400" dirty="0" smtClean="0"/>
              <a:t> </a:t>
            </a:r>
            <a:r>
              <a:rPr lang="ru-RU" sz="4400" dirty="0" err="1" smtClean="0"/>
              <a:t>рудних</a:t>
            </a:r>
            <a:r>
              <a:rPr lang="ru-RU" sz="4400" dirty="0" smtClean="0"/>
              <a:t> </a:t>
            </a:r>
            <a:r>
              <a:rPr lang="ru-RU" sz="4400" dirty="0" err="1" smtClean="0"/>
              <a:t>і</a:t>
            </a:r>
            <a:r>
              <a:rPr lang="ru-RU" sz="4400" dirty="0" smtClean="0"/>
              <a:t> </a:t>
            </a:r>
            <a:r>
              <a:rPr lang="ru-RU" sz="4400" dirty="0" err="1" smtClean="0"/>
              <a:t>нерудних</a:t>
            </a:r>
            <a:r>
              <a:rPr lang="ru-RU" sz="4400" dirty="0" smtClean="0"/>
              <a:t> </a:t>
            </a:r>
            <a:r>
              <a:rPr lang="ru-RU" sz="4400" dirty="0" err="1" smtClean="0"/>
              <a:t>копалин</a:t>
            </a:r>
            <a:r>
              <a:rPr lang="ru-RU" sz="4400" dirty="0" smtClean="0"/>
              <a:t>;</a:t>
            </a:r>
          </a:p>
          <a:p>
            <a:pPr>
              <a:buNone/>
            </a:pPr>
            <a:r>
              <a:rPr lang="ru-RU" sz="4400" dirty="0" smtClean="0"/>
              <a:t>– води </a:t>
            </a:r>
            <a:r>
              <a:rPr lang="ru-RU" sz="4400" dirty="0" err="1" smtClean="0"/>
              <a:t>рудників</a:t>
            </a:r>
            <a:r>
              <a:rPr lang="ru-RU" sz="4400" dirty="0" smtClean="0"/>
              <a:t>, шахт, </a:t>
            </a:r>
            <a:r>
              <a:rPr lang="ru-RU" sz="4400" dirty="0" err="1" smtClean="0"/>
              <a:t>нафтопромислів</a:t>
            </a:r>
            <a:r>
              <a:rPr lang="ru-RU" sz="4400" dirty="0" smtClean="0"/>
              <a:t>;</a:t>
            </a:r>
          </a:p>
          <a:p>
            <a:pPr>
              <a:buNone/>
            </a:pPr>
            <a:r>
              <a:rPr lang="ru-RU" sz="4400" dirty="0" smtClean="0"/>
              <a:t>– </a:t>
            </a:r>
            <a:r>
              <a:rPr lang="ru-RU" sz="4400" dirty="0" err="1" smtClean="0"/>
              <a:t>відходи</a:t>
            </a:r>
            <a:r>
              <a:rPr lang="ru-RU" sz="4400" dirty="0" smtClean="0"/>
              <a:t> </a:t>
            </a:r>
            <a:r>
              <a:rPr lang="ru-RU" sz="4400" dirty="0" err="1" smtClean="0"/>
              <a:t>деревини</a:t>
            </a:r>
            <a:r>
              <a:rPr lang="ru-RU" sz="4400" dirty="0" smtClean="0"/>
              <a:t> при </a:t>
            </a:r>
            <a:r>
              <a:rPr lang="ru-RU" sz="4400" dirty="0" err="1" smtClean="0"/>
              <a:t>заготівлі</a:t>
            </a:r>
            <a:r>
              <a:rPr lang="ru-RU" sz="4400" dirty="0" smtClean="0"/>
              <a:t>, </a:t>
            </a:r>
            <a:r>
              <a:rPr lang="ru-RU" sz="4400" dirty="0" err="1" smtClean="0"/>
              <a:t>обробці</a:t>
            </a:r>
            <a:r>
              <a:rPr lang="ru-RU" sz="4400" dirty="0" smtClean="0"/>
              <a:t>, </a:t>
            </a:r>
            <a:r>
              <a:rPr lang="ru-RU" sz="4400" dirty="0" err="1" smtClean="0"/>
              <a:t>сплаві</a:t>
            </a:r>
            <a:r>
              <a:rPr lang="ru-RU" sz="4400" dirty="0" smtClean="0"/>
              <a:t> </a:t>
            </a:r>
            <a:r>
              <a:rPr lang="ru-RU" sz="4400" dirty="0" err="1" smtClean="0"/>
              <a:t>лісових</a:t>
            </a:r>
            <a:r>
              <a:rPr lang="ru-RU" sz="4400" dirty="0" smtClean="0"/>
              <a:t> </a:t>
            </a:r>
            <a:r>
              <a:rPr lang="ru-RU" sz="4400" dirty="0" err="1" smtClean="0"/>
              <a:t>матеріалів</a:t>
            </a:r>
            <a:r>
              <a:rPr lang="ru-RU" sz="4400" dirty="0" smtClean="0"/>
              <a:t> (кора,</a:t>
            </a:r>
          </a:p>
          <a:p>
            <a:pPr>
              <a:buNone/>
            </a:pPr>
            <a:r>
              <a:rPr lang="ru-RU" sz="4400" dirty="0" smtClean="0"/>
              <a:t>тирса, </a:t>
            </a:r>
            <a:r>
              <a:rPr lang="ru-RU" sz="4400" dirty="0" err="1" smtClean="0"/>
              <a:t>тріска</a:t>
            </a:r>
            <a:r>
              <a:rPr lang="ru-RU" sz="4400" dirty="0" smtClean="0"/>
              <a:t>, </a:t>
            </a:r>
            <a:r>
              <a:rPr lang="ru-RU" sz="4400" dirty="0" err="1" smtClean="0"/>
              <a:t>колоди</a:t>
            </a:r>
            <a:r>
              <a:rPr lang="ru-RU" sz="4400" dirty="0" smtClean="0"/>
              <a:t>, </a:t>
            </a:r>
            <a:r>
              <a:rPr lang="ru-RU" sz="4400" dirty="0" err="1" smtClean="0"/>
              <a:t>хмиз</a:t>
            </a:r>
            <a:r>
              <a:rPr lang="ru-RU" sz="4400" dirty="0" smtClean="0"/>
              <a:t> та </a:t>
            </a:r>
            <a:r>
              <a:rPr lang="ru-RU" sz="4400" dirty="0" err="1" smtClean="0"/>
              <a:t>ін</a:t>
            </a:r>
            <a:r>
              <a:rPr lang="ru-RU" sz="4400" dirty="0" smtClean="0"/>
              <a:t>.);</a:t>
            </a:r>
          </a:p>
          <a:p>
            <a:pPr>
              <a:buNone/>
            </a:pPr>
            <a:r>
              <a:rPr lang="ru-RU" sz="4400" dirty="0" smtClean="0"/>
              <a:t>– </a:t>
            </a:r>
            <a:r>
              <a:rPr lang="ru-RU" sz="4400" dirty="0" err="1" smtClean="0"/>
              <a:t>викиди</a:t>
            </a:r>
            <a:r>
              <a:rPr lang="ru-RU" sz="4400" dirty="0" smtClean="0"/>
              <a:t> водного, </a:t>
            </a:r>
            <a:r>
              <a:rPr lang="ru-RU" sz="4400" dirty="0" err="1" smtClean="0"/>
              <a:t>залізничного</a:t>
            </a:r>
            <a:r>
              <a:rPr lang="ru-RU" sz="4400" dirty="0" smtClean="0"/>
              <a:t> та </a:t>
            </a:r>
            <a:r>
              <a:rPr lang="ru-RU" sz="4400" dirty="0" err="1" smtClean="0"/>
              <a:t>автомобільного</a:t>
            </a:r>
            <a:r>
              <a:rPr lang="ru-RU" sz="4400" dirty="0" smtClean="0"/>
              <a:t> транспорту;</a:t>
            </a:r>
          </a:p>
          <a:p>
            <a:pPr>
              <a:buNone/>
            </a:pPr>
            <a:r>
              <a:rPr lang="ru-RU" sz="4400" dirty="0" smtClean="0"/>
              <a:t>– </a:t>
            </a:r>
            <a:r>
              <a:rPr lang="ru-RU" sz="4400" dirty="0" err="1" smtClean="0"/>
              <a:t>первинна</a:t>
            </a:r>
            <a:r>
              <a:rPr lang="ru-RU" sz="4400" dirty="0" smtClean="0"/>
              <a:t> </a:t>
            </a:r>
            <a:r>
              <a:rPr lang="ru-RU" sz="4400" dirty="0" err="1" smtClean="0"/>
              <a:t>переробка</a:t>
            </a:r>
            <a:r>
              <a:rPr lang="ru-RU" sz="4400" dirty="0" smtClean="0"/>
              <a:t> </a:t>
            </a:r>
            <a:r>
              <a:rPr lang="ru-RU" sz="4400" dirty="0" err="1" smtClean="0"/>
              <a:t>льону</a:t>
            </a:r>
            <a:r>
              <a:rPr lang="ru-RU" sz="4400" dirty="0" smtClean="0"/>
              <a:t>, </a:t>
            </a:r>
            <a:r>
              <a:rPr lang="ru-RU" sz="4400" dirty="0" err="1" smtClean="0"/>
              <a:t>коноплі</a:t>
            </a:r>
            <a:r>
              <a:rPr lang="ru-RU" sz="4400" dirty="0" smtClean="0"/>
              <a:t> та </a:t>
            </a:r>
            <a:r>
              <a:rPr lang="ru-RU" sz="4400" dirty="0" err="1" smtClean="0"/>
              <a:t>інших</a:t>
            </a:r>
            <a:r>
              <a:rPr lang="ru-RU" sz="4400" dirty="0" smtClean="0"/>
              <a:t> </a:t>
            </a:r>
            <a:r>
              <a:rPr lang="ru-RU" sz="4400" dirty="0" err="1" smtClean="0"/>
              <a:t>технічних</a:t>
            </a:r>
            <a:r>
              <a:rPr lang="ru-RU" sz="4400" dirty="0" smtClean="0"/>
              <a:t> культур [3].</a:t>
            </a:r>
            <a:endParaRPr lang="ru-RU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819150" y="325821"/>
            <a:ext cx="7505700" cy="4112904"/>
          </a:xfrm>
        </p:spPr>
        <p:txBody>
          <a:bodyPr>
            <a:normAutofit lnSpcReduction="10000"/>
          </a:bodyPr>
          <a:lstStyle/>
          <a:p>
            <a:r>
              <a:rPr lang="ru-RU" sz="1800" dirty="0" smtClean="0"/>
              <a:t>Одним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основних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видів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людиною</a:t>
            </a:r>
            <a:r>
              <a:rPr lang="ru-RU" sz="1800" dirty="0" smtClean="0"/>
              <a:t> </a:t>
            </a:r>
            <a:r>
              <a:rPr lang="ru-RU" sz="1800" dirty="0" err="1" smtClean="0"/>
              <a:t>гідросфери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континентальних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океанічних</a:t>
            </a:r>
            <a:r>
              <a:rPr lang="ru-RU" sz="1800" dirty="0" smtClean="0"/>
              <a:t> вод </a:t>
            </a:r>
            <a:r>
              <a:rPr lang="ru-RU" sz="1800" b="1" i="1" dirty="0" err="1" smtClean="0">
                <a:solidFill>
                  <a:srgbClr val="FF0000"/>
                </a:solidFill>
              </a:rPr>
              <a:t>вуглеводнями</a:t>
            </a:r>
            <a:r>
              <a:rPr lang="ru-RU" sz="1800" b="1" i="1" dirty="0" smtClean="0"/>
              <a:t>. </a:t>
            </a:r>
            <a:r>
              <a:rPr lang="ru-RU" sz="1800" dirty="0" err="1" smtClean="0"/>
              <a:t>Вуглеводневе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виникає</a:t>
            </a:r>
            <a:r>
              <a:rPr lang="ru-RU" sz="1800" dirty="0" smtClean="0"/>
              <a:t> в </a:t>
            </a:r>
            <a:r>
              <a:rPr lang="ru-RU" sz="1800" dirty="0" err="1" smtClean="0"/>
              <a:t>результаті</a:t>
            </a:r>
            <a:r>
              <a:rPr lang="ru-RU" sz="1800" dirty="0" smtClean="0"/>
              <a:t> </a:t>
            </a:r>
            <a:r>
              <a:rPr lang="ru-RU" sz="1800" dirty="0" err="1" smtClean="0"/>
              <a:t>багатьох</a:t>
            </a:r>
            <a:r>
              <a:rPr lang="ru-RU" sz="1800" dirty="0" smtClean="0"/>
              <a:t> </a:t>
            </a:r>
            <a:r>
              <a:rPr lang="ru-RU" sz="1800" dirty="0" err="1" smtClean="0"/>
              <a:t>чинників</a:t>
            </a:r>
            <a:r>
              <a:rPr lang="ru-RU" sz="1800" dirty="0" smtClean="0"/>
              <a:t>, </a:t>
            </a:r>
            <a:r>
              <a:rPr lang="ru-RU" sz="1800" dirty="0" err="1" smtClean="0"/>
              <a:t>пов’язаних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видобутком</a:t>
            </a:r>
            <a:r>
              <a:rPr lang="ru-RU" sz="1800" dirty="0" smtClean="0"/>
              <a:t> </a:t>
            </a:r>
            <a:r>
              <a:rPr lang="ru-RU" sz="1800" dirty="0" err="1" smtClean="0"/>
              <a:t>нафти</a:t>
            </a:r>
            <a:r>
              <a:rPr lang="ru-RU" sz="1800" dirty="0" smtClean="0"/>
              <a:t>, </a:t>
            </a:r>
            <a:r>
              <a:rPr lang="ru-RU" sz="1800" dirty="0" err="1" smtClean="0"/>
              <a:t>її</a:t>
            </a:r>
            <a:r>
              <a:rPr lang="ru-RU" sz="1800" dirty="0" smtClean="0"/>
              <a:t> </a:t>
            </a:r>
            <a:r>
              <a:rPr lang="ru-RU" sz="1800" dirty="0" err="1" smtClean="0"/>
              <a:t>транспортуванням</a:t>
            </a:r>
            <a:r>
              <a:rPr lang="ru-RU" sz="1800" dirty="0" smtClean="0"/>
              <a:t> танкерами, </a:t>
            </a:r>
            <a:r>
              <a:rPr lang="ru-RU" sz="1800" dirty="0" err="1" smtClean="0"/>
              <a:t>переробкою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використанням</a:t>
            </a:r>
            <a:r>
              <a:rPr lang="ru-RU" sz="1800" dirty="0" smtClean="0"/>
              <a:t> </a:t>
            </a:r>
            <a:r>
              <a:rPr lang="ru-RU" sz="1800" dirty="0" err="1" smtClean="0"/>
              <a:t>нафтопродуктів</a:t>
            </a:r>
            <a:r>
              <a:rPr lang="ru-RU" sz="1800" dirty="0" smtClean="0"/>
              <a:t>. На </a:t>
            </a:r>
            <a:r>
              <a:rPr lang="ru-RU" sz="1800" dirty="0" err="1" smtClean="0"/>
              <a:t>шельфі</a:t>
            </a:r>
            <a:r>
              <a:rPr lang="ru-RU" sz="1800" dirty="0" smtClean="0"/>
              <a:t> </a:t>
            </a:r>
            <a:r>
              <a:rPr lang="ru-RU" sz="1800" dirty="0" err="1" smtClean="0"/>
              <a:t>видобувається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майже</a:t>
            </a:r>
            <a:r>
              <a:rPr lang="ru-RU" sz="1800" dirty="0" smtClean="0"/>
              <a:t> 30 % </a:t>
            </a:r>
            <a:r>
              <a:rPr lang="ru-RU" sz="1800" dirty="0" err="1" smtClean="0"/>
              <a:t>всієї</a:t>
            </a:r>
            <a:r>
              <a:rPr lang="ru-RU" sz="1800" dirty="0" smtClean="0"/>
              <a:t> </a:t>
            </a:r>
            <a:r>
              <a:rPr lang="ru-RU" sz="1800" dirty="0" err="1" smtClean="0"/>
              <a:t>нафти</a:t>
            </a:r>
            <a:r>
              <a:rPr lang="ru-RU" sz="1800" dirty="0" smtClean="0"/>
              <a:t>, </a:t>
            </a:r>
            <a:r>
              <a:rPr lang="ru-RU" sz="1800" dirty="0" err="1" smtClean="0"/>
              <a:t>сотні</a:t>
            </a:r>
            <a:r>
              <a:rPr lang="ru-RU" sz="1800" dirty="0" smtClean="0"/>
              <a:t> </a:t>
            </a:r>
            <a:r>
              <a:rPr lang="ru-RU" sz="1800" dirty="0" err="1" smtClean="0"/>
              <a:t>мільйонів</a:t>
            </a:r>
            <a:r>
              <a:rPr lang="ru-RU" sz="1800" dirty="0" smtClean="0"/>
              <a:t> тонн </a:t>
            </a:r>
            <a:r>
              <a:rPr lang="ru-RU" sz="1800" dirty="0" err="1" smtClean="0"/>
              <a:t>її</a:t>
            </a:r>
            <a:r>
              <a:rPr lang="ru-RU" sz="1800" dirty="0" smtClean="0"/>
              <a:t> перевозиться </a:t>
            </a:r>
            <a:r>
              <a:rPr lang="ru-RU" sz="1800" dirty="0" err="1" smtClean="0"/>
              <a:t>морськими</a:t>
            </a:r>
            <a:r>
              <a:rPr lang="ru-RU" sz="1800" dirty="0" smtClean="0"/>
              <a:t> шляхами, на </a:t>
            </a:r>
            <a:r>
              <a:rPr lang="ru-RU" sz="1800" dirty="0" err="1" smtClean="0"/>
              <a:t>яких</a:t>
            </a:r>
            <a:r>
              <a:rPr lang="ru-RU" sz="1800" dirty="0" smtClean="0"/>
              <a:t> </a:t>
            </a:r>
            <a:r>
              <a:rPr lang="ru-RU" sz="1800" dirty="0" err="1" smtClean="0"/>
              <a:t>щорічно</a:t>
            </a:r>
            <a:r>
              <a:rPr lang="ru-RU" sz="1800" dirty="0" smtClean="0"/>
              <a:t> </a:t>
            </a:r>
            <a:r>
              <a:rPr lang="ru-RU" sz="1800" dirty="0" err="1" smtClean="0"/>
              <a:t>втрачається</a:t>
            </a:r>
            <a:r>
              <a:rPr lang="ru-RU" sz="1800" dirty="0" smtClean="0"/>
              <a:t> не </a:t>
            </a:r>
            <a:r>
              <a:rPr lang="ru-RU" sz="1800" dirty="0" err="1" smtClean="0"/>
              <a:t>менше</a:t>
            </a:r>
            <a:r>
              <a:rPr lang="ru-RU" sz="1800" dirty="0" smtClean="0"/>
              <a:t> як 1% </a:t>
            </a:r>
            <a:r>
              <a:rPr lang="ru-RU" sz="1800" dirty="0" err="1" smtClean="0"/>
              <a:t>нафти</a:t>
            </a:r>
            <a:r>
              <a:rPr lang="ru-RU" sz="1800" dirty="0" smtClean="0"/>
              <a:t>, </a:t>
            </a:r>
            <a:r>
              <a:rPr lang="ru-RU" sz="1800" dirty="0" err="1" smtClean="0"/>
              <a:t>тобто</a:t>
            </a:r>
            <a:r>
              <a:rPr lang="ru-RU" sz="1800" dirty="0" smtClean="0"/>
              <a:t> 5-10 млн. тонн. </a:t>
            </a:r>
            <a:r>
              <a:rPr lang="ru-RU" sz="1800" dirty="0" err="1" smtClean="0"/>
              <a:t>Особливу</a:t>
            </a:r>
            <a:r>
              <a:rPr lang="ru-RU" sz="1800" dirty="0" smtClean="0"/>
              <a:t> </a:t>
            </a:r>
            <a:r>
              <a:rPr lang="ru-RU" sz="1800" dirty="0" err="1" smtClean="0"/>
              <a:t>тривогу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викликають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випадки</a:t>
            </a:r>
            <a:r>
              <a:rPr lang="ru-RU" sz="1800" dirty="0" smtClean="0"/>
              <a:t> </a:t>
            </a:r>
            <a:r>
              <a:rPr lang="ru-RU" sz="1800" dirty="0" err="1" smtClean="0"/>
              <a:t>транспортних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аварій</a:t>
            </a:r>
            <a:r>
              <a:rPr lang="ru-RU" sz="1800" dirty="0" smtClean="0"/>
              <a:t> великих </a:t>
            </a:r>
            <a:r>
              <a:rPr lang="ru-RU" sz="1800" dirty="0" err="1" smtClean="0"/>
              <a:t>танкерів</a:t>
            </a:r>
            <a:r>
              <a:rPr lang="ru-RU" sz="1800" dirty="0" smtClean="0"/>
              <a:t>. У 1968 р. </a:t>
            </a:r>
            <a:r>
              <a:rPr lang="ru-RU" sz="1800" dirty="0" err="1" smtClean="0"/>
              <a:t>із</a:t>
            </a:r>
            <a:r>
              <a:rPr lang="ru-RU" sz="1800" dirty="0" smtClean="0"/>
              <a:t> «</a:t>
            </a:r>
            <a:r>
              <a:rPr lang="ru-RU" sz="1800" dirty="0" err="1" smtClean="0"/>
              <a:t>Торріканйону</a:t>
            </a:r>
            <a:r>
              <a:rPr lang="ru-RU" sz="1800" dirty="0" smtClean="0"/>
              <a:t>» в </a:t>
            </a:r>
            <a:r>
              <a:rPr lang="ru-RU" sz="1800" dirty="0" err="1" smtClean="0"/>
              <a:t>Ла-Манші</a:t>
            </a:r>
            <a:r>
              <a:rPr lang="ru-RU" sz="1800" dirty="0" smtClean="0"/>
              <a:t> </a:t>
            </a:r>
            <a:r>
              <a:rPr lang="ru-RU" sz="1800" dirty="0" err="1" smtClean="0"/>
              <a:t>вилилося</a:t>
            </a:r>
            <a:r>
              <a:rPr lang="ru-RU" sz="1800" dirty="0" smtClean="0"/>
              <a:t> 119 тис. тонн </a:t>
            </a:r>
            <a:r>
              <a:rPr lang="ru-RU" sz="1800" dirty="0" err="1" smtClean="0"/>
              <a:t>нафти</a:t>
            </a:r>
            <a:r>
              <a:rPr lang="ru-RU" sz="1800" dirty="0" smtClean="0"/>
              <a:t>, </a:t>
            </a:r>
            <a:r>
              <a:rPr lang="ru-RU" sz="1800" dirty="0" err="1" smtClean="0"/>
              <a:t>відомі</a:t>
            </a:r>
            <a:r>
              <a:rPr lang="ru-RU" sz="1800" dirty="0" smtClean="0"/>
              <a:t> </a:t>
            </a:r>
            <a:r>
              <a:rPr lang="ru-RU" sz="1800" dirty="0" err="1" smtClean="0"/>
              <a:t>катастрофи</a:t>
            </a:r>
            <a:r>
              <a:rPr lang="ru-RU" sz="1800" dirty="0" smtClean="0"/>
              <a:t> на </a:t>
            </a:r>
            <a:r>
              <a:rPr lang="ru-RU" sz="1800" dirty="0" err="1" smtClean="0"/>
              <a:t>морських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промислах</a:t>
            </a:r>
            <a:r>
              <a:rPr lang="ru-RU" sz="1800" dirty="0" smtClean="0"/>
              <a:t> </a:t>
            </a:r>
            <a:r>
              <a:rPr lang="ru-RU" sz="1800" dirty="0" err="1" smtClean="0"/>
              <a:t>поблизу</a:t>
            </a:r>
            <a:r>
              <a:rPr lang="ru-RU" sz="1800" dirty="0" smtClean="0"/>
              <a:t> </a:t>
            </a:r>
            <a:r>
              <a:rPr lang="ru-RU" sz="1800" dirty="0" err="1" smtClean="0"/>
              <a:t>Каліфорнії</a:t>
            </a:r>
            <a:r>
              <a:rPr lang="ru-RU" sz="1800" dirty="0" smtClean="0"/>
              <a:t>, в </a:t>
            </a:r>
            <a:r>
              <a:rPr lang="ru-RU" sz="1800" dirty="0" err="1" smtClean="0"/>
              <a:t>Північному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морі</a:t>
            </a:r>
            <a:r>
              <a:rPr lang="ru-RU" sz="1800" dirty="0" smtClean="0"/>
              <a:t>, </a:t>
            </a:r>
            <a:r>
              <a:rPr lang="ru-RU" sz="1800" dirty="0" err="1" smtClean="0"/>
              <a:t>в</a:t>
            </a:r>
            <a:r>
              <a:rPr lang="ru-RU" sz="1800" dirty="0" smtClean="0"/>
              <a:t> </a:t>
            </a:r>
            <a:r>
              <a:rPr lang="ru-RU" sz="1800" dirty="0" err="1" smtClean="0"/>
              <a:t>Мексиканській</a:t>
            </a:r>
            <a:r>
              <a:rPr lang="ru-RU" sz="1800" dirty="0" smtClean="0"/>
              <a:t> та </a:t>
            </a:r>
            <a:r>
              <a:rPr lang="ru-RU" sz="1800" dirty="0" err="1" smtClean="0"/>
              <a:t>Персидській</a:t>
            </a:r>
            <a:r>
              <a:rPr lang="ru-RU" sz="1800" dirty="0" smtClean="0"/>
              <a:t> затоках [3].</a:t>
            </a:r>
          </a:p>
          <a:p>
            <a:r>
              <a:rPr lang="en-US" sz="1800" b="1" i="1" u="sng" dirty="0" smtClean="0"/>
              <a:t>https://www.youtube.com/watch?v=kyxBIWXOVLM</a:t>
            </a:r>
            <a:endParaRPr lang="ru-RU" sz="1800" b="1" i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6"/>
          <p:cNvSpPr txBox="1">
            <a:spLocks noGrp="1"/>
          </p:cNvSpPr>
          <p:nvPr>
            <p:ph type="body" idx="1"/>
          </p:nvPr>
        </p:nvSpPr>
        <p:spPr>
          <a:xfrm>
            <a:off x="0" y="336330"/>
            <a:ext cx="8324850" cy="44879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1800" dirty="0" err="1" smtClean="0"/>
              <a:t>Забруднення</a:t>
            </a:r>
            <a:r>
              <a:rPr lang="ru-RU" sz="1800" dirty="0" smtClean="0"/>
              <a:t> океану </a:t>
            </a:r>
            <a:r>
              <a:rPr lang="ru-RU" sz="1800" dirty="0" err="1" smtClean="0"/>
              <a:t>вуглеводнями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основною причиною </a:t>
            </a:r>
            <a:r>
              <a:rPr lang="ru-RU" sz="1800" dirty="0" err="1" smtClean="0"/>
              <a:t>масової</a:t>
            </a:r>
            <a:r>
              <a:rPr lang="ru-RU" sz="1800" dirty="0" smtClean="0"/>
              <a:t> </a:t>
            </a:r>
            <a:r>
              <a:rPr lang="ru-RU" sz="1800" dirty="0" err="1" smtClean="0"/>
              <a:t>загибелі</a:t>
            </a:r>
            <a:r>
              <a:rPr lang="ru-RU" sz="1800" dirty="0" smtClean="0"/>
              <a:t> </a:t>
            </a:r>
            <a:r>
              <a:rPr lang="ru-RU" sz="1800" dirty="0" err="1" smtClean="0"/>
              <a:t>птахів</a:t>
            </a:r>
            <a:r>
              <a:rPr lang="ru-RU" sz="1800" dirty="0" smtClean="0"/>
              <a:t> та </a:t>
            </a:r>
            <a:r>
              <a:rPr lang="ru-RU" sz="1800" dirty="0" err="1" smtClean="0"/>
              <a:t>морських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звірів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особливо </a:t>
            </a:r>
            <a:r>
              <a:rPr lang="ru-RU" sz="1800" dirty="0" err="1" smtClean="0"/>
              <a:t>наочно</a:t>
            </a:r>
            <a:r>
              <a:rPr lang="ru-RU" sz="1800" dirty="0" smtClean="0"/>
              <a:t> </a:t>
            </a:r>
            <a:r>
              <a:rPr lang="ru-RU" sz="1800" dirty="0" err="1" smtClean="0"/>
              <a:t>виявляється</a:t>
            </a:r>
            <a:r>
              <a:rPr lang="ru-RU" sz="1800" dirty="0" smtClean="0"/>
              <a:t> при </a:t>
            </a:r>
            <a:r>
              <a:rPr lang="ru-RU" sz="1800" dirty="0" err="1" smtClean="0"/>
              <a:t>аваріях</a:t>
            </a:r>
            <a:r>
              <a:rPr lang="ru-RU" sz="1800" dirty="0" smtClean="0"/>
              <a:t> </a:t>
            </a:r>
            <a:r>
              <a:rPr lang="ru-RU" sz="1800" dirty="0" err="1" smtClean="0"/>
              <a:t>танкерів</a:t>
            </a:r>
            <a:r>
              <a:rPr lang="ru-RU" sz="1800" dirty="0" smtClean="0"/>
              <a:t>. </a:t>
            </a:r>
          </a:p>
          <a:p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контактів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вуглеводнями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різко</a:t>
            </a:r>
            <a:r>
              <a:rPr lang="ru-RU" sz="1800" dirty="0" smtClean="0"/>
              <a:t> </a:t>
            </a:r>
            <a:r>
              <a:rPr lang="ru-RU" sz="1800" dirty="0" err="1" smtClean="0"/>
              <a:t>зменшується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кількість</a:t>
            </a:r>
            <a:r>
              <a:rPr lang="ru-RU" sz="1800" dirty="0" smtClean="0"/>
              <a:t> планктону </a:t>
            </a:r>
            <a:r>
              <a:rPr lang="ru-RU" sz="1800" dirty="0" err="1" smtClean="0"/>
              <a:t>і</a:t>
            </a:r>
            <a:r>
              <a:rPr lang="ru-RU" sz="1800" dirty="0" smtClean="0"/>
              <a:t> гинуть мальки </a:t>
            </a:r>
            <a:r>
              <a:rPr lang="ru-RU" sz="1800" dirty="0" err="1" smtClean="0"/>
              <a:t>багатьох</a:t>
            </a:r>
            <a:r>
              <a:rPr lang="ru-RU" sz="1800" dirty="0" smtClean="0"/>
              <a:t> </a:t>
            </a:r>
            <a:r>
              <a:rPr lang="ru-RU" sz="1800" dirty="0" err="1" smtClean="0"/>
              <a:t>видів</a:t>
            </a:r>
            <a:r>
              <a:rPr lang="ru-RU" sz="1800" dirty="0" smtClean="0"/>
              <a:t> </a:t>
            </a:r>
            <a:r>
              <a:rPr lang="ru-RU" sz="1800" dirty="0" err="1" smtClean="0"/>
              <a:t>риб</a:t>
            </a:r>
            <a:r>
              <a:rPr lang="ru-RU" sz="1800" dirty="0" smtClean="0"/>
              <a:t>, а крупна </a:t>
            </a:r>
            <a:r>
              <a:rPr lang="ru-RU" sz="1800" dirty="0" err="1" smtClean="0"/>
              <a:t>риба</a:t>
            </a:r>
            <a:r>
              <a:rPr lang="ru-RU" sz="1800" dirty="0" smtClean="0"/>
              <a:t> </a:t>
            </a:r>
            <a:r>
              <a:rPr lang="ru-RU" sz="1800" dirty="0" err="1" smtClean="0"/>
              <a:t>із-за</a:t>
            </a:r>
            <a:r>
              <a:rPr lang="ru-RU" sz="1800" dirty="0" smtClean="0"/>
              <a:t> </a:t>
            </a:r>
            <a:r>
              <a:rPr lang="ru-RU" sz="1800" dirty="0" err="1" smtClean="0"/>
              <a:t>неприємного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присмаку</a:t>
            </a:r>
            <a:r>
              <a:rPr lang="ru-RU" sz="1800" dirty="0" smtClean="0"/>
              <a:t> </a:t>
            </a:r>
            <a:r>
              <a:rPr lang="ru-RU" sz="1800" dirty="0" err="1" smtClean="0"/>
              <a:t>стає</a:t>
            </a:r>
            <a:r>
              <a:rPr lang="ru-RU" sz="1800" dirty="0" smtClean="0"/>
              <a:t> </a:t>
            </a:r>
            <a:r>
              <a:rPr lang="ru-RU" sz="1800" dirty="0" err="1" smtClean="0"/>
              <a:t>непридатною</a:t>
            </a:r>
            <a:r>
              <a:rPr lang="ru-RU" sz="1800" dirty="0" smtClean="0"/>
              <a:t> до </a:t>
            </a:r>
            <a:r>
              <a:rPr lang="ru-RU" sz="1800" dirty="0" err="1" smtClean="0"/>
              <a:t>їжі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Нафтова</a:t>
            </a:r>
            <a:r>
              <a:rPr lang="ru-RU" sz="1800" dirty="0" smtClean="0"/>
              <a:t> </a:t>
            </a:r>
            <a:r>
              <a:rPr lang="ru-RU" sz="1800" dirty="0" err="1" smtClean="0"/>
              <a:t>плівка</a:t>
            </a:r>
            <a:r>
              <a:rPr lang="ru-RU" sz="1800" dirty="0" smtClean="0"/>
              <a:t> </a:t>
            </a:r>
            <a:r>
              <a:rPr lang="ru-RU" sz="1800" dirty="0" err="1" smtClean="0"/>
              <a:t>зустрічається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навіть</a:t>
            </a:r>
            <a:r>
              <a:rPr lang="ru-RU" sz="1800" dirty="0" smtClean="0"/>
              <a:t> в </a:t>
            </a:r>
            <a:r>
              <a:rPr lang="ru-RU" sz="1800" dirty="0" err="1" smtClean="0"/>
              <a:t>антарктичних</a:t>
            </a:r>
            <a:r>
              <a:rPr lang="ru-RU" sz="1800" dirty="0" smtClean="0"/>
              <a:t> водах, де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неї</a:t>
            </a:r>
            <a:r>
              <a:rPr lang="ru-RU" sz="1800" dirty="0" smtClean="0"/>
              <a:t> гинуть </a:t>
            </a:r>
            <a:r>
              <a:rPr lang="ru-RU" sz="1800" dirty="0" err="1" smtClean="0"/>
              <a:t>тюлені</a:t>
            </a:r>
            <a:r>
              <a:rPr lang="ru-RU" sz="1800" dirty="0" smtClean="0"/>
              <a:t> та </a:t>
            </a:r>
            <a:r>
              <a:rPr lang="ru-RU" sz="1800" dirty="0" err="1" smtClean="0"/>
              <a:t>пінгвіни</a:t>
            </a:r>
            <a:r>
              <a:rPr lang="ru-RU" sz="1800" dirty="0" smtClean="0"/>
              <a:t>. </a:t>
            </a:r>
            <a:r>
              <a:rPr lang="ru-RU" sz="1800" dirty="0" err="1" smtClean="0"/>
              <a:t>Нафта</a:t>
            </a:r>
            <a:r>
              <a:rPr lang="ru-RU" sz="1800" dirty="0" smtClean="0"/>
              <a:t> </a:t>
            </a:r>
            <a:r>
              <a:rPr lang="ru-RU" sz="1800" dirty="0" err="1" smtClean="0"/>
              <a:t>пошкодила</a:t>
            </a:r>
            <a:r>
              <a:rPr lang="ru-RU" sz="1800" dirty="0" smtClean="0"/>
              <a:t> </a:t>
            </a:r>
            <a:r>
              <a:rPr lang="ru-RU" sz="1800" dirty="0" err="1" smtClean="0"/>
              <a:t>багато</a:t>
            </a:r>
            <a:r>
              <a:rPr lang="ru-RU" sz="1800" dirty="0" smtClean="0"/>
              <a:t> </a:t>
            </a:r>
            <a:r>
              <a:rPr lang="ru-RU" sz="1800" dirty="0" err="1" smtClean="0"/>
              <a:t>європейських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курортів</a:t>
            </a:r>
            <a:r>
              <a:rPr lang="ru-RU" sz="1800" dirty="0" smtClean="0"/>
              <a:t> </a:t>
            </a:r>
            <a:r>
              <a:rPr lang="ru-RU" sz="1800" dirty="0" err="1" smtClean="0"/>
              <a:t>світового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значення</a:t>
            </a:r>
            <a:r>
              <a:rPr lang="ru-RU" sz="1800" dirty="0" smtClean="0"/>
              <a:t>. </a:t>
            </a:r>
            <a:r>
              <a:rPr lang="ru-RU" sz="1800" dirty="0" err="1" smtClean="0"/>
              <a:t>Нині</a:t>
            </a:r>
            <a:r>
              <a:rPr lang="ru-RU" sz="1800" dirty="0" smtClean="0"/>
              <a:t> </a:t>
            </a:r>
            <a:r>
              <a:rPr lang="ru-RU" sz="1800" dirty="0" err="1" smtClean="0"/>
              <a:t>діє</a:t>
            </a:r>
            <a:r>
              <a:rPr lang="ru-RU" sz="1800" dirty="0" smtClean="0"/>
              <a:t> </a:t>
            </a:r>
            <a:r>
              <a:rPr lang="ru-RU" sz="1800" dirty="0" err="1" smtClean="0"/>
              <a:t>міжнародна</a:t>
            </a:r>
            <a:r>
              <a:rPr lang="ru-RU" sz="1800" dirty="0" smtClean="0"/>
              <a:t> </a:t>
            </a:r>
            <a:r>
              <a:rPr lang="ru-RU" sz="1800" dirty="0" err="1" smtClean="0"/>
              <a:t>конвенція</a:t>
            </a:r>
            <a:r>
              <a:rPr lang="ru-RU" sz="1800" dirty="0" smtClean="0"/>
              <a:t> - </a:t>
            </a:r>
            <a:r>
              <a:rPr lang="ru-RU" sz="1800" dirty="0" err="1" smtClean="0"/>
              <a:t>щодо</a:t>
            </a:r>
            <a:r>
              <a:rPr lang="ru-RU" sz="1800" dirty="0" smtClean="0"/>
              <a:t> </a:t>
            </a:r>
            <a:r>
              <a:rPr lang="ru-RU" sz="1800" dirty="0" err="1" smtClean="0"/>
              <a:t>запобігання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морських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просторів</a:t>
            </a:r>
            <a:r>
              <a:rPr lang="ru-RU" sz="1800" dirty="0" smtClean="0"/>
              <a:t> </a:t>
            </a:r>
            <a:r>
              <a:rPr lang="ru-RU" sz="1800" dirty="0" err="1" smtClean="0"/>
              <a:t>нафтою</a:t>
            </a:r>
            <a:r>
              <a:rPr lang="ru-RU" sz="1800" dirty="0" smtClean="0"/>
              <a:t>, яку </a:t>
            </a:r>
            <a:r>
              <a:rPr lang="ru-RU" sz="1800" dirty="0" err="1" smtClean="0"/>
              <a:t>підписали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найбільші</a:t>
            </a:r>
            <a:r>
              <a:rPr lang="ru-RU" sz="1800" dirty="0" smtClean="0"/>
              <a:t> </a:t>
            </a:r>
            <a:r>
              <a:rPr lang="ru-RU" sz="1800" dirty="0" err="1" smtClean="0"/>
              <a:t>морські</a:t>
            </a:r>
            <a:r>
              <a:rPr lang="ru-RU" sz="1800" dirty="0" smtClean="0"/>
              <a:t> </a:t>
            </a:r>
            <a:r>
              <a:rPr lang="ru-RU" sz="1800" dirty="0" err="1" smtClean="0"/>
              <a:t>держави</a:t>
            </a:r>
            <a:r>
              <a:rPr lang="ru-RU" sz="1800" dirty="0" smtClean="0"/>
              <a:t>. </a:t>
            </a:r>
            <a:r>
              <a:rPr lang="ru-RU" sz="1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Згідно</a:t>
            </a:r>
            <a:r>
              <a:rPr lang="ru-RU" sz="1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конвенцією</a:t>
            </a:r>
            <a:r>
              <a:rPr lang="ru-RU" sz="1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всі</a:t>
            </a:r>
            <a:r>
              <a:rPr lang="ru-RU" sz="1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морські</a:t>
            </a:r>
            <a:r>
              <a:rPr lang="ru-RU" sz="1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райони</a:t>
            </a:r>
            <a:r>
              <a:rPr lang="ru-RU" sz="1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межах 50 миль </a:t>
            </a:r>
            <a:r>
              <a:rPr lang="ru-RU" sz="1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1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берега </a:t>
            </a:r>
            <a:r>
              <a:rPr lang="ru-RU" sz="1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</a:t>
            </a:r>
            <a:r>
              <a:rPr lang="ru-RU" sz="1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забороненими</a:t>
            </a:r>
            <a:r>
              <a:rPr lang="ru-RU" sz="1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зонами, де не </a:t>
            </a:r>
            <a:r>
              <a:rPr lang="ru-RU" sz="1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дозволяється</a:t>
            </a:r>
            <a:r>
              <a:rPr lang="ru-RU" sz="1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вилив</a:t>
            </a:r>
            <a:r>
              <a:rPr lang="ru-RU" sz="1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нафти</a:t>
            </a:r>
            <a:r>
              <a:rPr lang="ru-RU" sz="1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море [3; 7].</a:t>
            </a:r>
            <a:endParaRPr sz="1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351" y="462455"/>
            <a:ext cx="8460827" cy="4372304"/>
          </a:xfrm>
        </p:spPr>
        <p:txBody>
          <a:bodyPr>
            <a:normAutofit/>
          </a:bodyPr>
          <a:lstStyle/>
          <a:p>
            <a:r>
              <a:rPr lang="ru-RU" sz="1800" dirty="0" err="1" smtClean="0"/>
              <a:t>Приблизно</a:t>
            </a:r>
            <a:r>
              <a:rPr lang="ru-RU" sz="1800" dirty="0" smtClean="0"/>
              <a:t> 40 %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нафти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потрапила</a:t>
            </a:r>
            <a:r>
              <a:rPr lang="ru-RU" sz="1800" dirty="0" smtClean="0"/>
              <a:t> у </a:t>
            </a:r>
            <a:r>
              <a:rPr lang="ru-RU" sz="1800" dirty="0" err="1" smtClean="0"/>
              <a:t>водоймище</a:t>
            </a:r>
            <a:r>
              <a:rPr lang="ru-RU" sz="1800" dirty="0" smtClean="0"/>
              <a:t>, </a:t>
            </a:r>
            <a:r>
              <a:rPr lang="ru-RU" sz="1800" dirty="0" err="1" smtClean="0"/>
              <a:t>осідає</a:t>
            </a:r>
            <a:r>
              <a:rPr lang="ru-RU" sz="1800" dirty="0" smtClean="0"/>
              <a:t> на дно у </a:t>
            </a:r>
            <a:r>
              <a:rPr lang="ru-RU" sz="1800" dirty="0" err="1" smtClean="0"/>
              <a:t>вигляді</a:t>
            </a:r>
            <a:r>
              <a:rPr lang="ru-RU" sz="1800" dirty="0" smtClean="0"/>
              <a:t> </a:t>
            </a:r>
            <a:r>
              <a:rPr lang="ru-RU" sz="1800" dirty="0" err="1" smtClean="0"/>
              <a:t>донних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відкладень</a:t>
            </a:r>
            <a:r>
              <a:rPr lang="ru-RU" sz="1800" dirty="0" smtClean="0"/>
              <a:t>, </a:t>
            </a:r>
            <a:r>
              <a:rPr lang="ru-RU" sz="1800" dirty="0" err="1" smtClean="0"/>
              <a:t>причому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нафтопродукти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осіли</a:t>
            </a:r>
            <a:r>
              <a:rPr lang="ru-RU" sz="1800" dirty="0" smtClean="0"/>
              <a:t> на дно, </a:t>
            </a:r>
            <a:r>
              <a:rPr lang="ru-RU" sz="1800" dirty="0" err="1" smtClean="0"/>
              <a:t>окислюються</a:t>
            </a:r>
            <a:r>
              <a:rPr lang="ru-RU" sz="1800" dirty="0" smtClean="0"/>
              <a:t> у 10 </a:t>
            </a:r>
            <a:r>
              <a:rPr lang="ru-RU" sz="1800" dirty="0" err="1" smtClean="0"/>
              <a:t>разів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повільніше</a:t>
            </a:r>
            <a:r>
              <a:rPr lang="ru-RU" sz="1800" dirty="0" smtClean="0"/>
              <a:t>, </a:t>
            </a:r>
            <a:r>
              <a:rPr lang="ru-RU" sz="1800" dirty="0" err="1" smtClean="0"/>
              <a:t>ніж</a:t>
            </a:r>
            <a:r>
              <a:rPr lang="ru-RU" sz="1800" dirty="0" smtClean="0"/>
              <a:t> води,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знаходяться</a:t>
            </a:r>
            <a:r>
              <a:rPr lang="ru-RU" sz="1800" dirty="0" smtClean="0"/>
              <a:t> на </a:t>
            </a:r>
            <a:r>
              <a:rPr lang="ru-RU" sz="1800" dirty="0" err="1" smtClean="0"/>
              <a:t>поверхні</a:t>
            </a:r>
            <a:r>
              <a:rPr lang="ru-RU" sz="1800" dirty="0" smtClean="0"/>
              <a:t>. Шар </a:t>
            </a:r>
            <a:r>
              <a:rPr lang="ru-RU" sz="1800" dirty="0" err="1" smtClean="0"/>
              <a:t>нафтопродуктів</a:t>
            </a:r>
            <a:r>
              <a:rPr lang="ru-RU" sz="1800" dirty="0" smtClean="0"/>
              <a:t> на </a:t>
            </a:r>
            <a:r>
              <a:rPr lang="ru-RU" sz="1800" dirty="0" err="1" smtClean="0"/>
              <a:t>воді</a:t>
            </a:r>
            <a:r>
              <a:rPr lang="ru-RU" sz="1800" dirty="0" smtClean="0"/>
              <a:t> при </a:t>
            </a:r>
            <a:r>
              <a:rPr lang="ru-RU" sz="1800" dirty="0" err="1" smtClean="0"/>
              <a:t>певній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товщині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продукт,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вбрався</a:t>
            </a:r>
            <a:r>
              <a:rPr lang="ru-RU" sz="1800" dirty="0" smtClean="0"/>
              <a:t> у берег, </a:t>
            </a:r>
            <a:r>
              <a:rPr lang="ru-RU" sz="1800" dirty="0" err="1" smtClean="0"/>
              <a:t>можуть</a:t>
            </a:r>
            <a:r>
              <a:rPr lang="ru-RU" sz="1800" dirty="0" smtClean="0"/>
              <a:t> </a:t>
            </a:r>
            <a:r>
              <a:rPr lang="ru-RU" sz="1800" dirty="0" err="1" smtClean="0"/>
              <a:t>спалахувати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викликати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пожежі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Дуже</a:t>
            </a:r>
            <a:r>
              <a:rPr lang="ru-RU" sz="1800" dirty="0" smtClean="0"/>
              <a:t> </a:t>
            </a:r>
            <a:r>
              <a:rPr lang="ru-RU" sz="1800" dirty="0" err="1" smtClean="0"/>
              <a:t>небезпечним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забруднювачем</a:t>
            </a:r>
            <a:r>
              <a:rPr lang="ru-RU" sz="1800" dirty="0" smtClean="0"/>
              <a:t> вод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фенол</a:t>
            </a:r>
            <a:r>
              <a:rPr lang="ru-RU" sz="1800" dirty="0" smtClean="0"/>
              <a:t>, </a:t>
            </a:r>
            <a:r>
              <a:rPr lang="ru-RU" sz="1800" dirty="0" err="1" smtClean="0"/>
              <a:t>який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міститься</a:t>
            </a:r>
            <a:r>
              <a:rPr lang="ru-RU" sz="1800" dirty="0" smtClean="0"/>
              <a:t> в </a:t>
            </a:r>
            <a:r>
              <a:rPr lang="ru-RU" sz="1800" dirty="0" err="1" smtClean="0"/>
              <a:t>стічних</a:t>
            </a:r>
            <a:r>
              <a:rPr lang="ru-RU" sz="1800" dirty="0" smtClean="0"/>
              <a:t> водах </a:t>
            </a:r>
            <a:r>
              <a:rPr lang="ru-RU" sz="1800" dirty="0" err="1" smtClean="0"/>
              <a:t>нафтохімічних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хімічних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підприємств</a:t>
            </a:r>
            <a:r>
              <a:rPr lang="ru-RU" sz="1800" dirty="0" smtClean="0"/>
              <a:t>, особливо </a:t>
            </a:r>
            <a:r>
              <a:rPr lang="ru-RU" sz="1800" dirty="0" err="1" smtClean="0"/>
              <a:t>багато</a:t>
            </a:r>
            <a:r>
              <a:rPr lang="ru-RU" sz="1800" dirty="0" smtClean="0"/>
              <a:t>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в стоках </a:t>
            </a:r>
            <a:r>
              <a:rPr lang="ru-RU" sz="1800" dirty="0" err="1" smtClean="0"/>
              <a:t>коксохімічних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заводів</a:t>
            </a:r>
            <a:r>
              <a:rPr lang="ru-RU" sz="1800" dirty="0" smtClean="0"/>
              <a:t> - 0,4-0,75 г/л, а за </a:t>
            </a:r>
            <a:r>
              <a:rPr lang="ru-RU" sz="1800" dirty="0" err="1" smtClean="0"/>
              <a:t>добу</a:t>
            </a:r>
            <a:r>
              <a:rPr lang="ru-RU" sz="1800" dirty="0" smtClean="0"/>
              <a:t> </a:t>
            </a:r>
            <a:r>
              <a:rPr lang="ru-RU" sz="1800" dirty="0" err="1" smtClean="0"/>
              <a:t>скидається</a:t>
            </a:r>
            <a:r>
              <a:rPr lang="ru-RU" sz="1800" dirty="0" smtClean="0"/>
              <a:t> до 4-10 т фенолу. Вода </a:t>
            </a:r>
            <a:r>
              <a:rPr lang="ru-RU" sz="1800" dirty="0" err="1" smtClean="0"/>
              <a:t>водоймища</a:t>
            </a:r>
            <a:r>
              <a:rPr lang="ru-RU" sz="1800" dirty="0" smtClean="0"/>
              <a:t> </a:t>
            </a:r>
            <a:r>
              <a:rPr lang="ru-RU" sz="1800" dirty="0" err="1" smtClean="0"/>
              <a:t>набуває</a:t>
            </a:r>
            <a:r>
              <a:rPr lang="ru-RU" sz="1800" dirty="0" smtClean="0"/>
              <a:t> </a:t>
            </a:r>
            <a:r>
              <a:rPr lang="ru-RU" sz="1800" dirty="0" err="1" smtClean="0"/>
              <a:t>забарвлення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специфічного</a:t>
            </a:r>
            <a:r>
              <a:rPr lang="ru-RU" sz="1800" dirty="0" smtClean="0"/>
              <a:t> запаху </a:t>
            </a:r>
            <a:r>
              <a:rPr lang="ru-RU" sz="1800" dirty="0" err="1" smtClean="0"/>
              <a:t>карболу</a:t>
            </a:r>
            <a:r>
              <a:rPr lang="ru-RU" sz="1800" dirty="0" smtClean="0"/>
              <a:t>, </a:t>
            </a:r>
            <a:r>
              <a:rPr lang="ru-RU" sz="1800" dirty="0" err="1" smtClean="0"/>
              <a:t>покривається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флуоресцентуючою</a:t>
            </a:r>
            <a:r>
              <a:rPr lang="ru-RU" sz="1800" dirty="0" smtClean="0"/>
              <a:t> </a:t>
            </a:r>
            <a:r>
              <a:rPr lang="ru-RU" sz="1800" dirty="0" err="1" smtClean="0"/>
              <a:t>плівкою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заважає</a:t>
            </a:r>
            <a:r>
              <a:rPr lang="ru-RU" sz="1800" dirty="0" smtClean="0"/>
              <a:t> природному </a:t>
            </a:r>
            <a:r>
              <a:rPr lang="ru-RU" sz="1800" dirty="0" err="1" smtClean="0"/>
              <a:t>перебігу</a:t>
            </a:r>
            <a:r>
              <a:rPr lang="ru-RU" sz="1800" dirty="0" smtClean="0"/>
              <a:t> </a:t>
            </a:r>
            <a:r>
              <a:rPr lang="ru-RU" sz="1800" dirty="0" err="1" smtClean="0"/>
              <a:t>біологічних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процесів</a:t>
            </a:r>
            <a:r>
              <a:rPr lang="ru-RU" sz="1800" dirty="0" smtClean="0"/>
              <a:t> у </a:t>
            </a:r>
            <a:r>
              <a:rPr lang="ru-RU" sz="1800" dirty="0" err="1" smtClean="0"/>
              <a:t>водоймищі</a:t>
            </a:r>
            <a:r>
              <a:rPr lang="ru-RU" sz="1800" dirty="0" smtClean="0"/>
              <a:t>. </a:t>
            </a:r>
            <a:r>
              <a:rPr lang="ru-RU" sz="1800" dirty="0" err="1" smtClean="0"/>
              <a:t>Процес</a:t>
            </a:r>
            <a:r>
              <a:rPr lang="ru-RU" sz="1800" dirty="0" smtClean="0"/>
              <a:t> </a:t>
            </a:r>
            <a:r>
              <a:rPr lang="ru-RU" sz="1800" dirty="0" err="1" smtClean="0"/>
              <a:t>самоочищення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водоймищ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фенолу </a:t>
            </a:r>
            <a:r>
              <a:rPr lang="ru-RU" sz="1800" dirty="0" err="1" smtClean="0"/>
              <a:t>протікає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повільно</a:t>
            </a:r>
            <a:r>
              <a:rPr lang="ru-RU" sz="1800" dirty="0" smtClean="0"/>
              <a:t>,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залишки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відносяться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течією</a:t>
            </a:r>
            <a:r>
              <a:rPr lang="ru-RU" sz="1800" dirty="0" smtClean="0"/>
              <a:t> </a:t>
            </a:r>
            <a:r>
              <a:rPr lang="ru-RU" sz="1800" dirty="0" err="1" smtClean="0"/>
              <a:t>річки</a:t>
            </a:r>
            <a:r>
              <a:rPr lang="ru-RU" sz="1800" dirty="0" smtClean="0"/>
              <a:t> на </a:t>
            </a:r>
            <a:r>
              <a:rPr lang="ru-RU" sz="1800" dirty="0" err="1" smtClean="0"/>
              <a:t>великі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відстані</a:t>
            </a:r>
            <a:r>
              <a:rPr lang="ru-RU" sz="1800" dirty="0" smtClean="0"/>
              <a:t>, а </a:t>
            </a:r>
            <a:r>
              <a:rPr lang="ru-RU" sz="1800" dirty="0" err="1" smtClean="0"/>
              <a:t>феноли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сильними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отрутами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риб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7"/>
          <p:cNvSpPr txBox="1">
            <a:spLocks noGrp="1"/>
          </p:cNvSpPr>
          <p:nvPr>
            <p:ph type="body" idx="1"/>
          </p:nvPr>
        </p:nvSpPr>
        <p:spPr>
          <a:xfrm>
            <a:off x="283779" y="315310"/>
            <a:ext cx="8534400" cy="41234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1600" dirty="0" err="1" smtClean="0"/>
              <a:t>Велику</a:t>
            </a:r>
            <a:r>
              <a:rPr lang="ru-RU" sz="1600" dirty="0" smtClean="0"/>
              <a:t> </a:t>
            </a:r>
            <a:r>
              <a:rPr lang="ru-RU" sz="1600" dirty="0" err="1" smtClean="0"/>
              <a:t>небезпеку</a:t>
            </a:r>
            <a:r>
              <a:rPr lang="ru-RU" sz="1600" dirty="0" smtClean="0"/>
              <a:t> становить </a:t>
            </a:r>
            <a:r>
              <a:rPr lang="ru-RU" sz="1600" dirty="0" err="1" smtClean="0"/>
              <a:t>забруднення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Світового</a:t>
            </a:r>
            <a:r>
              <a:rPr lang="ru-RU" sz="1600" dirty="0" smtClean="0"/>
              <a:t> океану </a:t>
            </a:r>
            <a:r>
              <a:rPr lang="ru-RU" sz="1600" b="1" i="1" dirty="0" err="1" smtClean="0"/>
              <a:t>радіоактивними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речовинами</a:t>
            </a:r>
            <a:r>
              <a:rPr lang="ru-RU" sz="1600" b="1" i="1" dirty="0" smtClean="0"/>
              <a:t> </a:t>
            </a:r>
            <a:r>
              <a:rPr lang="ru-RU" sz="1600" dirty="0" err="1" smtClean="0"/>
              <a:t>внаслідок</a:t>
            </a:r>
            <a:r>
              <a:rPr lang="ru-RU" sz="1600" dirty="0" smtClean="0"/>
              <a:t> </a:t>
            </a:r>
            <a:r>
              <a:rPr lang="ru-RU" sz="1600" dirty="0" err="1" smtClean="0"/>
              <a:t>випробування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термоядерної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зброї</a:t>
            </a:r>
            <a:r>
              <a:rPr lang="ru-RU" sz="1600" dirty="0" smtClean="0"/>
              <a:t>, </a:t>
            </a:r>
            <a:r>
              <a:rPr lang="ru-RU" sz="1600" dirty="0" err="1" smtClean="0"/>
              <a:t>захоронення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радіоактивних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відходів</a:t>
            </a:r>
            <a:r>
              <a:rPr lang="ru-RU" sz="1600" dirty="0" smtClean="0"/>
              <a:t>,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</a:t>
            </a:r>
            <a:r>
              <a:rPr lang="ru-RU" sz="1600" dirty="0" err="1" smtClean="0"/>
              <a:t>ядерних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реакторів</a:t>
            </a:r>
            <a:r>
              <a:rPr lang="ru-RU" sz="1600" dirty="0" smtClean="0"/>
              <a:t> на </a:t>
            </a:r>
            <a:r>
              <a:rPr lang="ru-RU" sz="1600" dirty="0" err="1" smtClean="0"/>
              <a:t>військових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підводних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човнах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криголамах</a:t>
            </a:r>
            <a:r>
              <a:rPr lang="ru-RU" sz="1600" dirty="0" smtClean="0"/>
              <a:t>. </a:t>
            </a:r>
            <a:r>
              <a:rPr lang="ru-RU" sz="1600" dirty="0" err="1" smtClean="0"/>
              <a:t>Радіоактивність</a:t>
            </a:r>
            <a:r>
              <a:rPr lang="ru-RU" sz="1600" dirty="0" smtClean="0"/>
              <a:t> планктону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бути у 1000 </a:t>
            </a:r>
            <a:r>
              <a:rPr lang="ru-RU" sz="1600" dirty="0" err="1" smtClean="0"/>
              <a:t>разів</a:t>
            </a:r>
            <a:r>
              <a:rPr lang="ru-RU" sz="1600" dirty="0" smtClean="0"/>
              <a:t> </a:t>
            </a:r>
            <a:r>
              <a:rPr lang="ru-RU" sz="1600" dirty="0" err="1" smtClean="0"/>
              <a:t>вищою</a:t>
            </a:r>
            <a:r>
              <a:rPr lang="ru-RU" sz="1600" dirty="0" smtClean="0"/>
              <a:t>,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</a:t>
            </a:r>
            <a:r>
              <a:rPr lang="ru-RU" sz="1600" dirty="0" err="1" smtClean="0"/>
              <a:t>радіоактивність</a:t>
            </a:r>
            <a:r>
              <a:rPr lang="ru-RU" sz="1600" dirty="0" smtClean="0"/>
              <a:t> води, а </a:t>
            </a:r>
            <a:r>
              <a:rPr lang="ru-RU" sz="1600" dirty="0" err="1" smtClean="0"/>
              <a:t>деяких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риб</a:t>
            </a:r>
            <a:r>
              <a:rPr lang="ru-RU" sz="1600" dirty="0" smtClean="0"/>
              <a:t> - </a:t>
            </a:r>
            <a:r>
              <a:rPr lang="ru-RU" sz="1600" dirty="0" err="1" smtClean="0"/>
              <a:t>вищою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навіть</a:t>
            </a:r>
            <a:r>
              <a:rPr lang="ru-RU" sz="1600" dirty="0" smtClean="0"/>
              <a:t> у 50 тис. </a:t>
            </a:r>
            <a:r>
              <a:rPr lang="ru-RU" sz="1600" dirty="0" err="1" smtClean="0"/>
              <a:t>разів</a:t>
            </a:r>
            <a:r>
              <a:rPr lang="ru-RU" sz="1600" dirty="0" smtClean="0"/>
              <a:t>,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у </a:t>
            </a:r>
            <a:r>
              <a:rPr lang="ru-RU" sz="1600" dirty="0" err="1" smtClean="0"/>
              <a:t>ланцюгу</a:t>
            </a:r>
            <a:r>
              <a:rPr lang="ru-RU" sz="1600" dirty="0" smtClean="0"/>
              <a:t> </a:t>
            </a:r>
            <a:r>
              <a:rPr lang="ru-RU" sz="1600" dirty="0" err="1" smtClean="0"/>
              <a:t>живлення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Щороку</a:t>
            </a:r>
            <a:r>
              <a:rPr lang="ru-RU" sz="1600" dirty="0" smtClean="0"/>
              <a:t> у </a:t>
            </a:r>
            <a:r>
              <a:rPr lang="ru-RU" sz="1600" dirty="0" err="1" smtClean="0"/>
              <a:t>Світовий</a:t>
            </a:r>
            <a:r>
              <a:rPr lang="ru-RU" sz="1600" dirty="0" smtClean="0"/>
              <a:t> океан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джерел</a:t>
            </a:r>
            <a:r>
              <a:rPr lang="ru-RU" sz="1600" dirty="0" smtClean="0"/>
              <a:t> </a:t>
            </a:r>
            <a:r>
              <a:rPr lang="ru-RU" sz="1600" dirty="0" err="1" smtClean="0"/>
              <a:t>потрапляє</a:t>
            </a:r>
            <a:r>
              <a:rPr lang="ru-RU" sz="1600" dirty="0" smtClean="0"/>
              <a:t> </a:t>
            </a:r>
            <a:r>
              <a:rPr lang="ru-RU" sz="1600" dirty="0" err="1" smtClean="0"/>
              <a:t>понад</a:t>
            </a:r>
            <a:r>
              <a:rPr lang="ru-RU" sz="1600" dirty="0" smtClean="0"/>
              <a:t> 4 млн. тонн </a:t>
            </a:r>
            <a:r>
              <a:rPr lang="ru-RU" sz="1600" b="1" i="1" dirty="0" err="1" smtClean="0"/>
              <a:t>летких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органічних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сполук</a:t>
            </a:r>
            <a:r>
              <a:rPr lang="ru-RU" sz="1600" b="1" i="1" dirty="0" smtClean="0"/>
              <a:t> (</a:t>
            </a:r>
            <a:r>
              <a:rPr lang="ru-RU" sz="1600" b="1" i="1" dirty="0" err="1" smtClean="0"/>
              <a:t>дихлоретан</a:t>
            </a:r>
            <a:r>
              <a:rPr lang="ru-RU" sz="1600" b="1" i="1" dirty="0" smtClean="0"/>
              <a:t>, фреон та </a:t>
            </a:r>
            <a:r>
              <a:rPr lang="ru-RU" sz="1600" b="1" i="1" dirty="0" err="1" smtClean="0"/>
              <a:t>ін</a:t>
            </a:r>
            <a:r>
              <a:rPr lang="ru-RU" sz="1600" b="1" i="1" dirty="0" smtClean="0"/>
              <a:t>.), </a:t>
            </a:r>
            <a:r>
              <a:rPr lang="ru-RU" sz="1600" b="1" i="1" dirty="0" err="1" smtClean="0"/>
              <a:t>близько</a:t>
            </a:r>
            <a:r>
              <a:rPr lang="ru-RU" sz="1600" b="1" i="1" dirty="0" smtClean="0"/>
              <a:t> 120 тис. тонн </a:t>
            </a:r>
            <a:r>
              <a:rPr lang="ru-RU" sz="1600" b="1" i="1" dirty="0" err="1" smtClean="0"/>
              <a:t>хлорованих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вуглеводнів</a:t>
            </a:r>
            <a:r>
              <a:rPr lang="ru-RU" sz="1600" b="1" i="1" dirty="0" smtClean="0"/>
              <a:t> (ДДТ, </a:t>
            </a:r>
            <a:r>
              <a:rPr lang="ru-RU" sz="1600" b="1" i="1" dirty="0" err="1" smtClean="0"/>
              <a:t>альдрин</a:t>
            </a:r>
            <a:r>
              <a:rPr lang="ru-RU" sz="1600" b="1" i="1" dirty="0" smtClean="0"/>
              <a:t>, </a:t>
            </a:r>
            <a:r>
              <a:rPr lang="ru-RU" sz="1600" b="1" i="1" dirty="0" err="1" smtClean="0"/>
              <a:t>бензилгексахлорид</a:t>
            </a:r>
            <a:r>
              <a:rPr lang="ru-RU" sz="1600" b="1" i="1" dirty="0" smtClean="0"/>
              <a:t>, </a:t>
            </a:r>
            <a:r>
              <a:rPr lang="ru-RU" sz="1600" b="1" i="1" dirty="0" err="1" smtClean="0"/>
              <a:t>поліхлоровані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біфеніли</a:t>
            </a:r>
            <a:r>
              <a:rPr lang="ru-RU" sz="1600" b="1" i="1" dirty="0" smtClean="0"/>
              <a:t> та </a:t>
            </a:r>
            <a:r>
              <a:rPr lang="ru-RU" sz="1600" dirty="0" err="1" smtClean="0"/>
              <a:t>ін</a:t>
            </a:r>
            <a:r>
              <a:rPr lang="ru-RU" sz="1600" dirty="0" smtClean="0"/>
              <a:t>.), </a:t>
            </a:r>
            <a:r>
              <a:rPr lang="ru-RU" sz="1600" dirty="0" err="1" smtClean="0"/>
              <a:t>понад</a:t>
            </a:r>
            <a:r>
              <a:rPr lang="ru-RU" sz="1600" dirty="0" smtClean="0"/>
              <a:t> 300 тис. тонн </a:t>
            </a:r>
            <a:r>
              <a:rPr lang="ru-RU" sz="1600" b="1" i="1" dirty="0" err="1" smtClean="0"/>
              <a:t>свинцю</a:t>
            </a:r>
            <a:r>
              <a:rPr lang="ru-RU" sz="1600" b="1" i="1" dirty="0" smtClean="0"/>
              <a:t>, </a:t>
            </a:r>
            <a:r>
              <a:rPr lang="ru-RU" sz="1600" i="1" dirty="0" err="1" smtClean="0"/>
              <a:t>понад</a:t>
            </a:r>
            <a:r>
              <a:rPr lang="ru-RU" sz="1600" i="1" dirty="0" smtClean="0"/>
              <a:t> 5 тис. тонн </a:t>
            </a:r>
            <a:r>
              <a:rPr lang="ru-RU" sz="1600" b="1" i="1" dirty="0" err="1" smtClean="0"/>
              <a:t>ртуті</a:t>
            </a:r>
            <a:r>
              <a:rPr lang="ru-RU" sz="1600" b="1" i="1" dirty="0" smtClean="0"/>
              <a:t>, </a:t>
            </a:r>
            <a:r>
              <a:rPr lang="ru-RU" sz="1600" i="1" dirty="0" err="1" smtClean="0"/>
              <a:t>понад</a:t>
            </a:r>
            <a:r>
              <a:rPr lang="ru-RU" sz="1600" i="1" dirty="0" smtClean="0"/>
              <a:t> 10 тис. тонн </a:t>
            </a:r>
            <a:r>
              <a:rPr lang="ru-RU" sz="1600" b="1" i="1" dirty="0" err="1" smtClean="0"/>
              <a:t>кадмію</a:t>
            </a:r>
            <a:r>
              <a:rPr lang="ru-RU" sz="1600" b="1" i="1" dirty="0" smtClean="0"/>
              <a:t>. </a:t>
            </a:r>
            <a:r>
              <a:rPr lang="ru-RU" sz="1600" i="1" dirty="0" err="1" smtClean="0"/>
              <a:t>Крім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повітряного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перенесення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забруднення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внаслідок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судноплавства</a:t>
            </a:r>
            <a:r>
              <a:rPr lang="ru-RU" sz="1600" i="1" dirty="0" smtClean="0"/>
              <a:t> та </a:t>
            </a:r>
            <a:r>
              <a:rPr lang="ru-RU" sz="1600" dirty="0" err="1" smtClean="0"/>
              <a:t>робіт</a:t>
            </a:r>
            <a:r>
              <a:rPr lang="ru-RU" sz="1600" dirty="0" smtClean="0"/>
              <a:t> на </a:t>
            </a:r>
            <a:r>
              <a:rPr lang="ru-RU" sz="1600" dirty="0" err="1" smtClean="0"/>
              <a:t>шельфі</a:t>
            </a:r>
            <a:r>
              <a:rPr lang="ru-RU" sz="1600" dirty="0" smtClean="0"/>
              <a:t>, велика </a:t>
            </a:r>
            <a:r>
              <a:rPr lang="ru-RU" sz="1600" dirty="0" err="1" smtClean="0"/>
              <a:t>кількість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забруднюючих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</a:t>
            </a:r>
            <a:r>
              <a:rPr lang="ru-RU" sz="1600" dirty="0" err="1" smtClean="0"/>
              <a:t>виноситься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річковим</a:t>
            </a:r>
            <a:r>
              <a:rPr lang="ru-RU" sz="1600" dirty="0" smtClean="0"/>
              <a:t> стоком, </a:t>
            </a:r>
            <a:r>
              <a:rPr lang="ru-RU" sz="1600" dirty="0" err="1" smtClean="0"/>
              <a:t>куди</a:t>
            </a:r>
            <a:r>
              <a:rPr lang="ru-RU" sz="1600" dirty="0" smtClean="0"/>
              <a:t> </a:t>
            </a:r>
            <a:r>
              <a:rPr lang="ru-RU" sz="1600" dirty="0" err="1" smtClean="0"/>
              <a:t>скидається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близько</a:t>
            </a:r>
            <a:r>
              <a:rPr lang="ru-RU" sz="1600" dirty="0" smtClean="0"/>
              <a:t> </a:t>
            </a:r>
            <a:r>
              <a:rPr lang="ru-RU" sz="1600" i="1" dirty="0" smtClean="0"/>
              <a:t>600 млрд. тонн </a:t>
            </a:r>
            <a:r>
              <a:rPr lang="ru-RU" sz="1600" i="1" dirty="0" err="1" smtClean="0"/>
              <a:t>промислових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побутових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стоків</a:t>
            </a:r>
            <a:r>
              <a:rPr lang="ru-RU" sz="1600" i="1" dirty="0" smtClean="0"/>
              <a:t>. </a:t>
            </a:r>
            <a:r>
              <a:rPr lang="ru-RU" sz="1600" dirty="0" smtClean="0"/>
              <a:t>За </a:t>
            </a:r>
            <a:r>
              <a:rPr lang="ru-RU" sz="1600" dirty="0" err="1" smtClean="0"/>
              <a:t>деякими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даними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промислові</a:t>
            </a:r>
            <a:r>
              <a:rPr lang="ru-RU" sz="1600" dirty="0" smtClean="0"/>
              <a:t> стоки </a:t>
            </a:r>
            <a:r>
              <a:rPr lang="ru-RU" sz="1600" dirty="0" err="1" smtClean="0"/>
              <a:t>додають</a:t>
            </a:r>
            <a:r>
              <a:rPr lang="ru-RU" sz="1600" dirty="0" smtClean="0"/>
              <a:t> до природного </a:t>
            </a:r>
            <a:r>
              <a:rPr lang="ru-RU" sz="1600" dirty="0" err="1" smtClean="0"/>
              <a:t>виносу</a:t>
            </a:r>
            <a:r>
              <a:rPr lang="ru-RU" sz="1600" dirty="0" smtClean="0"/>
              <a:t> </a:t>
            </a:r>
            <a:r>
              <a:rPr lang="ru-RU" sz="1600" dirty="0" err="1" smtClean="0"/>
              <a:t>річок</a:t>
            </a:r>
            <a:r>
              <a:rPr lang="ru-RU" sz="1600" dirty="0" smtClean="0"/>
              <a:t> </a:t>
            </a:r>
            <a:r>
              <a:rPr lang="ru-RU" sz="1600" dirty="0" err="1" smtClean="0"/>
              <a:t>ще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подвоєну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ртуті</a:t>
            </a:r>
            <a:r>
              <a:rPr lang="ru-RU" sz="1600" dirty="0" smtClean="0"/>
              <a:t>, у 12-13 </a:t>
            </a:r>
            <a:r>
              <a:rPr lang="ru-RU" sz="1600" dirty="0" err="1" smtClean="0"/>
              <a:t>разів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більшу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свинцю</a:t>
            </a:r>
            <a:r>
              <a:rPr lang="ru-RU" sz="1600" dirty="0" smtClean="0"/>
              <a:t>, </a:t>
            </a:r>
            <a:r>
              <a:rPr lang="ru-RU" sz="1600" dirty="0" err="1" smtClean="0"/>
              <a:t>міді</a:t>
            </a:r>
            <a:r>
              <a:rPr lang="ru-RU" sz="1600" dirty="0" smtClean="0"/>
              <a:t>, цинку, у 30 </a:t>
            </a:r>
            <a:r>
              <a:rPr lang="ru-RU" sz="1600" dirty="0" err="1" smtClean="0"/>
              <a:t>разів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більшу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сурми</a:t>
            </a:r>
            <a:r>
              <a:rPr lang="ru-RU" sz="1600" dirty="0" smtClean="0"/>
              <a:t>. За </a:t>
            </a:r>
            <a:r>
              <a:rPr lang="ru-RU" sz="1600" dirty="0" err="1" smtClean="0"/>
              <a:t>даними</a:t>
            </a:r>
            <a:r>
              <a:rPr lang="ru-RU" sz="1600" dirty="0" smtClean="0"/>
              <a:t> ЮНЕСКО, </a:t>
            </a:r>
            <a:r>
              <a:rPr lang="ru-RU" sz="1600" dirty="0" err="1" smtClean="0"/>
              <a:t>щороку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водами </a:t>
            </a:r>
            <a:r>
              <a:rPr lang="ru-RU" sz="1600" dirty="0" err="1" smtClean="0"/>
              <a:t>річок</a:t>
            </a:r>
            <a:r>
              <a:rPr lang="ru-RU" sz="1600" dirty="0" smtClean="0"/>
              <a:t> у море </a:t>
            </a:r>
            <a:r>
              <a:rPr lang="ru-RU" sz="1600" dirty="0" err="1" smtClean="0"/>
              <a:t>потрапляє</a:t>
            </a:r>
            <a:r>
              <a:rPr lang="ru-RU" sz="1600" dirty="0" smtClean="0"/>
              <a:t> </a:t>
            </a:r>
            <a:r>
              <a:rPr lang="ru-RU" sz="1600" dirty="0" err="1" smtClean="0"/>
              <a:t>понад</a:t>
            </a:r>
            <a:r>
              <a:rPr lang="ru-RU" sz="1600" dirty="0" smtClean="0"/>
              <a:t> 320 млн. тонн </a:t>
            </a:r>
            <a:r>
              <a:rPr lang="ru-RU" sz="1600" dirty="0" err="1" smtClean="0"/>
              <a:t>заліза</a:t>
            </a:r>
            <a:r>
              <a:rPr lang="ru-RU" sz="1600" dirty="0" smtClean="0"/>
              <a:t>, 6,5 млн. тонн </a:t>
            </a:r>
            <a:r>
              <a:rPr lang="ru-RU" sz="1600" b="1" i="1" dirty="0" smtClean="0"/>
              <a:t>фосфору.</a:t>
            </a:r>
            <a:endParaRPr lang="ru-RU" sz="1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9150" y="451944"/>
            <a:ext cx="7505700" cy="4246179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Особливим</a:t>
            </a:r>
            <a:r>
              <a:rPr lang="ru-RU" sz="2000" dirty="0" smtClean="0"/>
              <a:t> видом </a:t>
            </a:r>
            <a:r>
              <a:rPr lang="ru-RU" sz="2000" dirty="0" err="1" smtClean="0"/>
              <a:t>забруднення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гідросфери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b="1" i="1" dirty="0" err="1" smtClean="0"/>
              <a:t>теплове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забруднення</a:t>
            </a:r>
            <a:r>
              <a:rPr lang="ru-RU" sz="2000" b="1" i="1" dirty="0" smtClean="0"/>
              <a:t>, </a:t>
            </a:r>
            <a:r>
              <a:rPr lang="ru-RU" sz="2000" i="1" dirty="0" smtClean="0"/>
              <a:t>яке</a:t>
            </a:r>
            <a:r>
              <a:rPr lang="ru-RU" sz="2000" b="1" i="1" dirty="0" smtClean="0"/>
              <a:t> </a:t>
            </a:r>
            <a:r>
              <a:rPr lang="ru-RU" sz="2000" dirty="0" err="1" smtClean="0"/>
              <a:t>спричинене</a:t>
            </a:r>
            <a:r>
              <a:rPr lang="ru-RU" sz="2000" dirty="0" smtClean="0"/>
              <a:t> спуском у </a:t>
            </a:r>
            <a:r>
              <a:rPr lang="ru-RU" sz="2000" dirty="0" err="1" smtClean="0"/>
              <a:t>водойми</a:t>
            </a:r>
            <a:r>
              <a:rPr lang="ru-RU" sz="2000" dirty="0" smtClean="0"/>
              <a:t> </a:t>
            </a:r>
            <a:r>
              <a:rPr lang="ru-RU" sz="2000" dirty="0" err="1" smtClean="0"/>
              <a:t>теплих</a:t>
            </a:r>
            <a:r>
              <a:rPr lang="ru-RU" sz="2000" dirty="0" smtClean="0"/>
              <a:t> вод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енергетичних</a:t>
            </a:r>
            <a:r>
              <a:rPr lang="ru-RU" sz="2000" dirty="0" smtClean="0"/>
              <a:t> установок. </a:t>
            </a:r>
            <a:r>
              <a:rPr lang="ru-RU" sz="2000" dirty="0" err="1" smtClean="0"/>
              <a:t>Величезна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тепла,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надходить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нагрітими</a:t>
            </a:r>
            <a:r>
              <a:rPr lang="ru-RU" sz="2000" dirty="0" smtClean="0"/>
              <a:t> водами в </a:t>
            </a:r>
            <a:r>
              <a:rPr lang="ru-RU" sz="2000" dirty="0" err="1" smtClean="0"/>
              <a:t>річки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озера, </a:t>
            </a:r>
            <a:r>
              <a:rPr lang="ru-RU" sz="2000" dirty="0" err="1" smtClean="0"/>
              <a:t>істотно</a:t>
            </a:r>
            <a:r>
              <a:rPr lang="ru-RU" sz="2000" dirty="0" smtClean="0"/>
              <a:t> </a:t>
            </a:r>
            <a:r>
              <a:rPr lang="ru-RU" sz="2000" dirty="0" err="1" smtClean="0"/>
              <a:t>змінює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термічний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біологічний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режими</a:t>
            </a:r>
            <a:r>
              <a:rPr lang="ru-RU" sz="2000" dirty="0" smtClean="0"/>
              <a:t>. </a:t>
            </a:r>
            <a:r>
              <a:rPr lang="ru-RU" sz="2000" dirty="0" err="1" smtClean="0"/>
              <a:t>Серед</a:t>
            </a:r>
            <a:r>
              <a:rPr lang="ru-RU" sz="2000" dirty="0" smtClean="0"/>
              <a:t> </a:t>
            </a:r>
            <a:r>
              <a:rPr lang="ru-RU" sz="2000" dirty="0" err="1" smtClean="0"/>
              <a:t>теплових</a:t>
            </a:r>
            <a:r>
              <a:rPr lang="ru-RU" sz="2000" dirty="0" smtClean="0"/>
              <a:t>  </a:t>
            </a:r>
            <a:r>
              <a:rPr lang="ru-RU" sz="2000" dirty="0" err="1" smtClean="0"/>
              <a:t>забруднювачів</a:t>
            </a:r>
            <a:r>
              <a:rPr lang="ru-RU" sz="2000" dirty="0" smtClean="0"/>
              <a:t> </a:t>
            </a:r>
            <a:r>
              <a:rPr lang="ru-RU" sz="2000" dirty="0" err="1" smtClean="0"/>
              <a:t>гідросфери</a:t>
            </a:r>
            <a:r>
              <a:rPr lang="ru-RU" sz="2000" dirty="0" smtClean="0"/>
              <a:t> перше </a:t>
            </a:r>
            <a:r>
              <a:rPr lang="ru-RU" sz="2000" dirty="0" err="1" smtClean="0"/>
              <a:t>місце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посідають</a:t>
            </a:r>
            <a:r>
              <a:rPr lang="ru-RU" sz="2000" dirty="0" smtClean="0"/>
              <a:t> АЕС.</a:t>
            </a:r>
            <a:endParaRPr lang="ru-RU" sz="1400" i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3723</Words>
  <Application>Microsoft Office PowerPoint</Application>
  <PresentationFormat>Экран (16:9)</PresentationFormat>
  <Paragraphs>115</Paragraphs>
  <Slides>30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5" baseType="lpstr">
      <vt:lpstr>Arial</vt:lpstr>
      <vt:lpstr>Nunito</vt:lpstr>
      <vt:lpstr>Times New Roman</vt:lpstr>
      <vt:lpstr>Calibri</vt:lpstr>
      <vt:lpstr>Shift</vt:lpstr>
      <vt:lpstr>Промислова екологія</vt:lpstr>
      <vt:lpstr>План</vt:lpstr>
      <vt:lpstr>7.1 Джерела забруднення гідросфери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7.2 Забруднення природних вод України</vt:lpstr>
      <vt:lpstr>Слайд 14</vt:lpstr>
      <vt:lpstr>Слайд 15</vt:lpstr>
      <vt:lpstr>Слайд 16</vt:lpstr>
      <vt:lpstr>Слайд 17</vt:lpstr>
      <vt:lpstr>Слайд 18</vt:lpstr>
      <vt:lpstr>7.3 Основні види стічних вод</vt:lpstr>
      <vt:lpstr>Слайд 20</vt:lpstr>
      <vt:lpstr>Слайд 21</vt:lpstr>
      <vt:lpstr>Слайд 22</vt:lpstr>
      <vt:lpstr>Слайд 23</vt:lpstr>
      <vt:lpstr>Слайд 24</vt:lpstr>
      <vt:lpstr>7.4 Особливості забруднення побутовими стічними водами</vt:lpstr>
      <vt:lpstr>Слайд 26</vt:lpstr>
      <vt:lpstr>Слайд 27</vt:lpstr>
      <vt:lpstr>Слайд 28</vt:lpstr>
      <vt:lpstr>Слайд 29</vt:lpstr>
      <vt:lpstr>Джерела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Промислова екологія</dc:title>
  <cp:lastModifiedBy>Пользователь Windows</cp:lastModifiedBy>
  <cp:revision>85</cp:revision>
  <dcterms:modified xsi:type="dcterms:W3CDTF">2021-09-19T13:38:40Z</dcterms:modified>
</cp:coreProperties>
</file>