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9" r:id="rId5"/>
    <p:sldId id="280" r:id="rId6"/>
    <p:sldId id="281" r:id="rId7"/>
    <p:sldId id="263" r:id="rId8"/>
    <p:sldId id="260" r:id="rId9"/>
    <p:sldId id="258" r:id="rId10"/>
    <p:sldId id="262" r:id="rId11"/>
    <p:sldId id="264" r:id="rId12"/>
    <p:sldId id="265" r:id="rId13"/>
    <p:sldId id="266" r:id="rId14"/>
    <p:sldId id="275" r:id="rId15"/>
    <p:sldId id="267" r:id="rId16"/>
    <p:sldId id="268" r:id="rId17"/>
    <p:sldId id="274" r:id="rId18"/>
    <p:sldId id="269" r:id="rId19"/>
    <p:sldId id="270" r:id="rId20"/>
    <p:sldId id="272" r:id="rId21"/>
    <p:sldId id="271" r:id="rId22"/>
    <p:sldId id="273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07" autoAdjust="0"/>
    <p:restoredTop sz="94660"/>
  </p:normalViewPr>
  <p:slideViewPr>
    <p:cSldViewPr>
      <p:cViewPr>
        <p:scale>
          <a:sx n="72" d="100"/>
          <a:sy n="72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>
          <a:xfrm>
            <a:off x="0" y="1"/>
            <a:ext cx="2662283" cy="12984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590800" y="1252728"/>
            <a:ext cx="6553200" cy="45719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">
                <a:srgbClr val="C00000"/>
              </a:gs>
              <a:gs pos="100000">
                <a:srgbClr val="C000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75587"/>
            <a:ext cx="9144000" cy="5582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5%D1%86%D0%B5%D0%B4%D0%B5%D0%BD%D1%82_(UML)" TargetMode="External"/><Relationship Id="rId5" Type="http://schemas.openxmlformats.org/officeDocument/2006/relationships/hyperlink" Target="https://ru.wikipedia.org/wiki/%D0%90%D0%BA%D1%82%D0%BE%D1%80_(UML)" TargetMode="External"/><Relationship Id="rId4" Type="http://schemas.openxmlformats.org/officeDocument/2006/relationships/hyperlink" Target="https://ru.wikipedia.org/wiki/U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suser4608ea/2-uml-static-logical-mod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8%D0%B0%D0%B3%D1%80%D0%B0%D0%BC%D0%BC%D0%B0_%D0%BF%D1%80%D0%B5%D1%86%D0%B5%D0%B4%D0%B5%D0%BD%D1%82%D0%BE%D0%B2#cite_note-%D0%91%D0%B0%D0%B1%D0%B8%D1%87-1" TargetMode="External"/><Relationship Id="rId2" Type="http://schemas.openxmlformats.org/officeDocument/2006/relationships/hyperlink" Target="https://ru.wikipedia.org/wiki/%D0%A2%D1%80%D0%B5%D0%B1%D0%BE%D0%B2%D0%B0%D0%BD%D0%B8%D1%8F_%D0%BA_%D0%BF%D1%80%D0%BE%D0%B3%D1%80%D0%B0%D0%BC%D0%BC%D0%BD%D0%BE%D0%BC%D1%83_%D0%BE%D0%B1%D0%B5%D1%81%D0%BF%D0%B5%D1%87%D0%B5%D0%BD%D0%B8%D1%8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>
          <a:xfrm>
            <a:off x="0" y="2111453"/>
            <a:ext cx="9144000" cy="4746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457200"/>
            <a:ext cx="8001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 case UML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отношений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Отношение ассоциации (</a:t>
            </a:r>
            <a:r>
              <a:rPr lang="ru-RU" i="1" dirty="0" err="1" smtClean="0"/>
              <a:t>association</a:t>
            </a:r>
            <a:r>
              <a:rPr lang="ru-RU" i="1" dirty="0" smtClean="0"/>
              <a:t>)</a:t>
            </a:r>
          </a:p>
          <a:p>
            <a:endParaRPr lang="ru-RU" i="1" dirty="0"/>
          </a:p>
          <a:p>
            <a:endParaRPr lang="ru-RU" dirty="0"/>
          </a:p>
          <a:p>
            <a:r>
              <a:rPr lang="ru-RU" i="1" dirty="0"/>
              <a:t>Отношение расширения (</a:t>
            </a:r>
            <a:r>
              <a:rPr lang="ru-RU" i="1" dirty="0" err="1" smtClean="0"/>
              <a:t>extend</a:t>
            </a:r>
            <a:r>
              <a:rPr lang="ru-RU" i="1" dirty="0" smtClean="0"/>
              <a:t>)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i="1" dirty="0"/>
              <a:t>Отношение включения (</a:t>
            </a:r>
            <a:r>
              <a:rPr lang="ru-RU" i="1" dirty="0" err="1" smtClean="0"/>
              <a:t>include</a:t>
            </a:r>
            <a:r>
              <a:rPr lang="ru-RU" i="1" dirty="0" smtClean="0"/>
              <a:t>)</a:t>
            </a:r>
          </a:p>
          <a:p>
            <a:endParaRPr lang="ru-RU" i="1" dirty="0" smtClean="0"/>
          </a:p>
          <a:p>
            <a:endParaRPr lang="ru-RU" dirty="0"/>
          </a:p>
          <a:p>
            <a:r>
              <a:rPr lang="ru-RU" i="1" dirty="0"/>
              <a:t>Отношение обобщения (</a:t>
            </a:r>
            <a:r>
              <a:rPr lang="ru-RU" i="1" dirty="0" err="1" smtClean="0"/>
              <a:t>generalization</a:t>
            </a:r>
            <a:r>
              <a:rPr lang="ru-RU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3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3976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         Отношение </a:t>
            </a:r>
            <a:r>
              <a:rPr lang="ru-RU" sz="3600" i="1" dirty="0"/>
              <a:t>ассоциации (</a:t>
            </a:r>
            <a:r>
              <a:rPr lang="ru-RU" sz="3600" i="1" dirty="0" err="1"/>
              <a:t>association</a:t>
            </a:r>
            <a:r>
              <a:rPr lang="ru-RU" sz="3600" i="1" dirty="0"/>
              <a:t>)</a:t>
            </a:r>
            <a:br>
              <a:rPr lang="ru-RU" sz="3600" i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ru-RU" i="1" dirty="0"/>
              <a:t>Отношение ассоциации (</a:t>
            </a:r>
            <a:r>
              <a:rPr lang="ru-RU" i="1" dirty="0" err="1"/>
              <a:t>association</a:t>
            </a:r>
            <a:r>
              <a:rPr lang="ru-RU" i="1" dirty="0"/>
              <a:t>)</a:t>
            </a:r>
            <a:r>
              <a:rPr lang="ru-RU" dirty="0"/>
              <a:t> - </a:t>
            </a:r>
            <a:r>
              <a:rPr lang="ru-RU" b="1" dirty="0"/>
              <a:t>определяет наличие канала связи между экземплярами субъекта и прецедента (или между экземплярами </a:t>
            </a:r>
            <a:r>
              <a:rPr lang="ru-RU" b="1" dirty="0" err="1"/>
              <a:t>двумх</a:t>
            </a:r>
            <a:r>
              <a:rPr lang="ru-RU" b="1" dirty="0"/>
              <a:t> субъектов).</a:t>
            </a:r>
            <a:r>
              <a:rPr lang="ru-RU" dirty="0"/>
              <a:t> Обозначается сплошной линией, возможно наличие стрелки и указание мощности 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7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Отношение ассоциации (</a:t>
            </a:r>
            <a:r>
              <a:rPr lang="ru-RU" i="1" dirty="0" err="1"/>
              <a:t>association</a:t>
            </a:r>
            <a:r>
              <a:rPr lang="ru-RU" i="1" dirty="0"/>
              <a:t>)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Picture 2" descr="4.1 Отношения между прецедентами и актерами - портал intellect.i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8462"/>
            <a:ext cx="380619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43462" r="60913" b="45384"/>
          <a:stretch/>
        </p:blipFill>
        <p:spPr bwMode="auto">
          <a:xfrm>
            <a:off x="2819401" y="3810000"/>
            <a:ext cx="3653790" cy="11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2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Отношение расширения (</a:t>
            </a:r>
            <a:r>
              <a:rPr lang="ru-RU" i="1" dirty="0" err="1"/>
              <a:t>extend</a:t>
            </a:r>
            <a:r>
              <a:rPr lang="ru-RU" i="1" dirty="0"/>
              <a:t>)</a:t>
            </a:r>
            <a:r>
              <a:rPr lang="ru-RU" dirty="0"/>
              <a:t> - </a:t>
            </a:r>
            <a:r>
              <a:rPr lang="ru-RU" b="1" dirty="0"/>
              <a:t>определяет взаимосвязь экземпляров отдельного прецедента с более общим прецедентом, свойства которого определяются на основе способа совместного объединения данных экземпляров.</a:t>
            </a:r>
            <a:r>
              <a:rPr lang="ru-RU" dirty="0"/>
              <a:t> Обозначается пунктирной линией со стрелкой, направленной от того прецедента, который является расширением для исходного прецедента, и помечается ключевым словом "</a:t>
            </a:r>
            <a:r>
              <a:rPr lang="ru-RU" dirty="0" err="1"/>
              <a:t>extend</a:t>
            </a:r>
            <a:r>
              <a:rPr lang="ru-RU" dirty="0"/>
              <a:t>" ("расширяет").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Отношение </a:t>
            </a:r>
            <a:r>
              <a:rPr lang="ru-RU" i="1" dirty="0"/>
              <a:t>расширения (</a:t>
            </a:r>
            <a:r>
              <a:rPr lang="ru-RU" i="1" dirty="0" err="1"/>
              <a:t>extend</a:t>
            </a:r>
            <a:r>
              <a:rPr lang="ru-RU" i="1" dirty="0"/>
              <a:t>)</a:t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8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отношения расширения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ru-RU" sz="2600" dirty="0"/>
              <a:t>Отношение </a:t>
            </a:r>
            <a:r>
              <a:rPr lang="ru-RU" sz="2600" dirty="0" smtClean="0"/>
              <a:t>расширения </a:t>
            </a:r>
            <a:r>
              <a:rPr lang="ru-RU" sz="2600" dirty="0"/>
              <a:t>может быть использовано </a:t>
            </a:r>
            <a:r>
              <a:rPr lang="ru-RU" sz="2600" dirty="0">
                <a:solidFill>
                  <a:srgbClr val="FF0000"/>
                </a:solidFill>
              </a:rPr>
              <a:t>ТОЛЬКО </a:t>
            </a:r>
            <a:r>
              <a:rPr lang="ru-RU" sz="2600" dirty="0"/>
              <a:t>между вариантами </a:t>
            </a:r>
            <a:r>
              <a:rPr lang="ru-RU" sz="2600" dirty="0" smtClean="0"/>
              <a:t>использования</a:t>
            </a:r>
          </a:p>
          <a:p>
            <a:endParaRPr lang="ru-RU" sz="2600" dirty="0"/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Вариант расширения выполняется </a:t>
            </a:r>
            <a:r>
              <a:rPr lang="ru-RU" sz="2600" dirty="0" smtClean="0">
                <a:solidFill>
                  <a:srgbClr val="FF0000"/>
                </a:solidFill>
              </a:rPr>
              <a:t>при определенных условиях</a:t>
            </a:r>
          </a:p>
          <a:p>
            <a:r>
              <a:rPr lang="ru-RU" sz="2600" dirty="0"/>
              <a:t>В языках программирования вариант </a:t>
            </a:r>
            <a:r>
              <a:rPr lang="ru-RU" sz="2600" dirty="0" smtClean="0"/>
              <a:t>расширения </a:t>
            </a:r>
            <a:r>
              <a:rPr lang="ru-RU" sz="2600" dirty="0"/>
              <a:t>соответствует подпрограмме, вызываемая из основной </a:t>
            </a:r>
            <a:r>
              <a:rPr lang="ru-RU" sz="2600" dirty="0" smtClean="0"/>
              <a:t>программы </a:t>
            </a:r>
            <a:r>
              <a:rPr lang="ru-RU" sz="2600" dirty="0" smtClean="0">
                <a:solidFill>
                  <a:srgbClr val="FF0000"/>
                </a:solidFill>
              </a:rPr>
              <a:t>при определенных условиях</a:t>
            </a:r>
            <a:endParaRPr lang="ru-RU" sz="2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37650" r="40601" b="45128"/>
          <a:stretch/>
        </p:blipFill>
        <p:spPr bwMode="auto">
          <a:xfrm>
            <a:off x="1752600" y="2514600"/>
            <a:ext cx="5774645" cy="13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Отношение </a:t>
            </a:r>
            <a:r>
              <a:rPr lang="ru-RU" i="1" dirty="0"/>
              <a:t>расширения (</a:t>
            </a:r>
            <a:r>
              <a:rPr lang="ru-RU" i="1" dirty="0" err="1"/>
              <a:t>extend</a:t>
            </a:r>
            <a:r>
              <a:rPr lang="ru-RU" i="1" dirty="0"/>
              <a:t>)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2308" r="38558" b="27179"/>
          <a:stretch/>
        </p:blipFill>
        <p:spPr bwMode="auto">
          <a:xfrm>
            <a:off x="17585" y="1371600"/>
            <a:ext cx="485078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Картинки по запросу &quot;отношение включения прим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27788"/>
            <a:ext cx="5905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findout.su/findoutsu/baza2/721036255865.files/image0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05" y="5257800"/>
            <a:ext cx="6542087" cy="7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6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 Отношение </a:t>
            </a:r>
            <a:r>
              <a:rPr lang="ru-RU" i="1" dirty="0"/>
              <a:t>включения (</a:t>
            </a:r>
            <a:r>
              <a:rPr lang="ru-RU" i="1" dirty="0" err="1"/>
              <a:t>include</a:t>
            </a:r>
            <a:r>
              <a:rPr lang="ru-RU" i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Отношение включения (</a:t>
            </a:r>
            <a:r>
              <a:rPr lang="ru-RU" i="1" dirty="0" err="1"/>
              <a:t>include</a:t>
            </a:r>
            <a:r>
              <a:rPr lang="ru-RU" i="1" dirty="0"/>
              <a:t>)</a:t>
            </a:r>
            <a:r>
              <a:rPr lang="ru-RU" dirty="0"/>
              <a:t> - </a:t>
            </a:r>
            <a:r>
              <a:rPr lang="ru-RU" b="1" dirty="0"/>
              <a:t>указывает, что некоторое заданное поведение для одного прецедента включает в качестве составного компонента поведение другого прецедента.</a:t>
            </a:r>
            <a:r>
              <a:rPr lang="ru-RU" dirty="0"/>
              <a:t> Данное отношение является направленным бинарным отношением в том смысле, что пара экземпляров прецедентов всегда упорядочена в отношении включения. Обозначается пунктирной линией со стрелкой, направленной от базового прецедента к включаемому, и помечается ключевым словом "</a:t>
            </a:r>
            <a:r>
              <a:rPr lang="ru-RU" dirty="0" err="1"/>
              <a:t>include</a:t>
            </a:r>
            <a:r>
              <a:rPr lang="ru-RU" dirty="0"/>
              <a:t>" ("включает").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59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Особенности отношения включения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Отношение включения может быть использовано </a:t>
            </a:r>
            <a:r>
              <a:rPr lang="ru-RU" sz="2800" dirty="0" smtClean="0">
                <a:solidFill>
                  <a:srgbClr val="FF0000"/>
                </a:solidFill>
              </a:rPr>
              <a:t>ТОЛЬКО </a:t>
            </a:r>
            <a:r>
              <a:rPr lang="ru-RU" sz="2800" dirty="0" smtClean="0"/>
              <a:t>между вариантами использования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Вариант включения </a:t>
            </a:r>
            <a:r>
              <a:rPr lang="ru-RU" sz="2800" dirty="0" smtClean="0">
                <a:solidFill>
                  <a:srgbClr val="FF0000"/>
                </a:solidFill>
              </a:rPr>
              <a:t>в обязательном порядке </a:t>
            </a:r>
            <a:r>
              <a:rPr lang="ru-RU" sz="2800" dirty="0" smtClean="0"/>
              <a:t>выполняется при выполнении основного варианта использования</a:t>
            </a:r>
          </a:p>
          <a:p>
            <a:r>
              <a:rPr lang="ru-RU" sz="2800" dirty="0" smtClean="0"/>
              <a:t>В языках программирования вариант включения соответствует подпрограмме, </a:t>
            </a:r>
            <a:r>
              <a:rPr lang="ru-RU" sz="2800" dirty="0" smtClean="0">
                <a:solidFill>
                  <a:srgbClr val="FF0000"/>
                </a:solidFill>
              </a:rPr>
              <a:t>обязательно</a:t>
            </a:r>
            <a:r>
              <a:rPr lang="ru-RU" sz="2800" dirty="0" smtClean="0"/>
              <a:t> вызываемая из основной программы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37137" r="39134" b="45556"/>
          <a:stretch/>
        </p:blipFill>
        <p:spPr bwMode="auto">
          <a:xfrm>
            <a:off x="1960685" y="2362200"/>
            <a:ext cx="5486401" cy="120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9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  Отношение </a:t>
            </a:r>
            <a:r>
              <a:rPr lang="ru-RU" i="1" dirty="0"/>
              <a:t>включения (</a:t>
            </a:r>
            <a:r>
              <a:rPr lang="ru-RU" i="1" dirty="0" err="1"/>
              <a:t>include</a:t>
            </a:r>
            <a:r>
              <a:rPr lang="ru-RU" i="1" dirty="0"/>
              <a:t>)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62169" r="63684" b="27950"/>
          <a:stretch/>
        </p:blipFill>
        <p:spPr bwMode="auto">
          <a:xfrm>
            <a:off x="2133600" y="1828800"/>
            <a:ext cx="4953000" cy="105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артинки по запросу &quot;отношение включения прим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4114800"/>
            <a:ext cx="5400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4100" y="4974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r>
              <a:rPr lang="ru-RU" dirty="0"/>
              <a:t>В системе заказов магазина «</a:t>
            </a:r>
            <a:r>
              <a:rPr lang="ru-RU" dirty="0" err="1"/>
              <a:t>Style</a:t>
            </a:r>
            <a:r>
              <a:rPr lang="ru-RU" dirty="0"/>
              <a:t>» невозможен заказ товаров без оплаты</a:t>
            </a:r>
          </a:p>
        </p:txBody>
      </p:sp>
    </p:spTree>
    <p:extLst>
      <p:ext uri="{BB962C8B-B14F-4D97-AF65-F5344CB8AC3E}">
        <p14:creationId xmlns:p14="http://schemas.microsoft.com/office/powerpoint/2010/main" val="236430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Отношение обобщения (</a:t>
            </a:r>
            <a:r>
              <a:rPr lang="ru-RU" i="1" dirty="0" err="1"/>
              <a:t>generalization</a:t>
            </a:r>
            <a:r>
              <a:rPr lang="ru-RU" i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Отношение обобщения (</a:t>
            </a:r>
            <a:r>
              <a:rPr lang="ru-RU" i="1" dirty="0" err="1"/>
              <a:t>generalization</a:t>
            </a:r>
            <a:r>
              <a:rPr lang="ru-RU" i="1" dirty="0"/>
              <a:t>)</a:t>
            </a:r>
            <a:r>
              <a:rPr lang="ru-RU" dirty="0"/>
              <a:t> - </a:t>
            </a:r>
            <a:r>
              <a:rPr lang="ru-RU" b="1" dirty="0"/>
              <a:t>служит для указания того факта, что некоторый прецедент А может быть обобщен до прецедента В. В этом случае прецедент А будет являться специализацией прецедента В</a:t>
            </a:r>
            <a:r>
              <a:rPr lang="ru-RU" b="1" dirty="0" smtClean="0"/>
              <a:t>.</a:t>
            </a:r>
          </a:p>
          <a:p>
            <a:r>
              <a:rPr lang="ru-RU" dirty="0"/>
              <a:t> При этом В называется предком или родителем по отношению к А, а прецедент А - потомком по отношению к прецеденту В. Следует подчеркнуть, что потомок наследует все свойства и поведение своего родителя, а также может быть дополнен новыми свойствами и особенностями поведения. Графически данное отношение обозначается сплошной линией со стрелкой в форме </a:t>
            </a:r>
            <a:r>
              <a:rPr lang="ru-RU" dirty="0" err="1"/>
              <a:t>незакрашенного</a:t>
            </a:r>
            <a:r>
              <a:rPr lang="ru-RU" dirty="0"/>
              <a:t> треугольника, которая указывает на родительский прецедент.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06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L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02423" cy="13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400" y="1752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Диаграмма вариантов использования (</a:t>
            </a:r>
            <a:r>
              <a:rPr lang="ru-RU" sz="2800" b="1" dirty="0">
                <a:hlinkClick r:id="rId3" tooltip="Английский язык"/>
              </a:rPr>
              <a:t>англ.</a:t>
            </a:r>
            <a:r>
              <a:rPr lang="ru-RU" sz="2800" b="1" dirty="0"/>
              <a:t> </a:t>
            </a:r>
            <a:r>
              <a:rPr lang="ru-RU" sz="2800" b="1" i="1" dirty="0" err="1"/>
              <a:t>use</a:t>
            </a:r>
            <a:r>
              <a:rPr lang="ru-RU" sz="2800" b="1" i="1" dirty="0"/>
              <a:t> </a:t>
            </a:r>
            <a:r>
              <a:rPr lang="ru-RU" sz="2800" b="1" i="1" dirty="0" err="1"/>
              <a:t>case</a:t>
            </a:r>
            <a:r>
              <a:rPr lang="ru-RU" sz="2800" b="1" i="1" dirty="0"/>
              <a:t> </a:t>
            </a:r>
            <a:r>
              <a:rPr lang="ru-RU" sz="2800" b="1" i="1" dirty="0" err="1"/>
              <a:t>diagram</a:t>
            </a:r>
            <a:r>
              <a:rPr lang="ru-RU" sz="2800" b="1" i="1" dirty="0"/>
              <a:t>)</a:t>
            </a:r>
            <a:r>
              <a:rPr lang="ru-RU" sz="2800" dirty="0"/>
              <a:t> в </a:t>
            </a:r>
            <a:r>
              <a:rPr lang="ru-RU" sz="2800" dirty="0">
                <a:hlinkClick r:id="rId4" tooltip="UML"/>
              </a:rPr>
              <a:t>UML</a:t>
            </a:r>
            <a:r>
              <a:rPr lang="ru-RU" sz="2800" dirty="0"/>
              <a:t> — диаграмма, отражающая отношения между </a:t>
            </a:r>
            <a:r>
              <a:rPr lang="ru-RU" sz="2800" dirty="0">
                <a:hlinkClick r:id="rId5" tooltip="Актор (UML)"/>
              </a:rPr>
              <a:t>актерами</a:t>
            </a:r>
            <a:r>
              <a:rPr lang="ru-RU" sz="2800" dirty="0"/>
              <a:t> и </a:t>
            </a:r>
            <a:r>
              <a:rPr lang="ru-RU" sz="2800" dirty="0">
                <a:hlinkClick r:id="rId6" tooltip="Прецедент (UML)"/>
              </a:rPr>
              <a:t>прецедентами</a:t>
            </a:r>
            <a:r>
              <a:rPr lang="ru-RU" sz="2800" dirty="0"/>
              <a:t> и являющаяся составной частью </a:t>
            </a:r>
            <a:r>
              <a:rPr lang="ru-RU" sz="2800" b="1" i="1" dirty="0"/>
              <a:t>модели прецедентов</a:t>
            </a:r>
            <a:r>
              <a:rPr lang="ru-RU" sz="2800" dirty="0"/>
              <a:t>, позволяющей описать систему на концептуальном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251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Особенности варианта обобщения (наследования)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Наследование может быть установлено </a:t>
            </a:r>
            <a:r>
              <a:rPr lang="ru-RU" sz="2800" dirty="0" smtClean="0">
                <a:solidFill>
                  <a:srgbClr val="FF0000"/>
                </a:solidFill>
              </a:rPr>
              <a:t>между вариантами использования и между актерами</a:t>
            </a:r>
          </a:p>
          <a:p>
            <a:r>
              <a:rPr lang="ru-RU" sz="2800" dirty="0" smtClean="0"/>
              <a:t>Вариант-наследник обладает всей функциональностью варианта предка и может иметь по сравнению с ним специфические отличия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56623" r="43750" b="23761"/>
          <a:stretch/>
        </p:blipFill>
        <p:spPr bwMode="auto">
          <a:xfrm>
            <a:off x="2057400" y="4267200"/>
            <a:ext cx="560990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1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31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Отношение </a:t>
            </a:r>
            <a:r>
              <a:rPr lang="ru-RU" i="1" dirty="0"/>
              <a:t>обобщения (</a:t>
            </a:r>
            <a:r>
              <a:rPr lang="ru-RU" i="1" dirty="0" err="1"/>
              <a:t>generalization</a:t>
            </a:r>
            <a:r>
              <a:rPr lang="ru-RU" i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35300" r="38317" b="48162"/>
          <a:stretch/>
        </p:blipFill>
        <p:spPr bwMode="auto">
          <a:xfrm>
            <a:off x="1981200" y="1905000"/>
            <a:ext cx="504219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43338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изменения статуса заказов в магазине «</a:t>
            </a:r>
            <a:r>
              <a:rPr lang="ru-RU" dirty="0" err="1"/>
              <a:t>Style</a:t>
            </a:r>
            <a:r>
              <a:rPr lang="ru-RU" dirty="0"/>
              <a:t>» с проектируемой системой будут работать сотрудник отдела продаж и кладовщик. </a:t>
            </a:r>
          </a:p>
        </p:txBody>
      </p:sp>
      <p:pic>
        <p:nvPicPr>
          <p:cNvPr id="6148" name="Picture 4" descr="https://findout.su/findoutsu/baza2/721036255865.files/image0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06" y="4029165"/>
            <a:ext cx="19145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2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200" dirty="0" smtClean="0"/>
              <a:t>Компания «Супер магазин» является сетью магазинов розничной торговли (7 магазинов). У компании есть свой сайт, где представлена информация по продаваемым товарам. Но сайт является только </a:t>
            </a:r>
            <a:r>
              <a:rPr lang="ru-RU" sz="2200" dirty="0"/>
              <a:t>и</a:t>
            </a:r>
            <a:r>
              <a:rPr lang="ru-RU" sz="2200" dirty="0" smtClean="0"/>
              <a:t>нформационным и не позволяет проводить покупку товаров онлайн. В компании отсутствует возможность оперативного отслеживания  изменения количества товаров в наличии в магазинах и на складе.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Компании требуется ИС розничной торговли, которая должна автоматизировать следующие процессы</a:t>
            </a:r>
            <a:r>
              <a:rPr lang="ru-RU" sz="2200" dirty="0" smtClean="0"/>
              <a:t>:</a:t>
            </a:r>
          </a:p>
          <a:p>
            <a:pPr marL="0" indent="0">
              <a:buNone/>
            </a:pPr>
            <a:r>
              <a:rPr lang="ru-RU" sz="2200" dirty="0" smtClean="0"/>
              <a:t>         1. Обслуживание клиентов, включая оформление и оплату заказов для юридических и физических лиц </a:t>
            </a:r>
            <a:r>
              <a:rPr lang="ru-RU" sz="2200" dirty="0" err="1" smtClean="0"/>
              <a:t>олайн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        2. Управление сетью магазинов.</a:t>
            </a:r>
          </a:p>
          <a:p>
            <a:pPr marL="0" indent="0">
              <a:buNone/>
            </a:pPr>
            <a:r>
              <a:rPr lang="ru-RU" sz="2200" dirty="0" smtClean="0"/>
              <a:t>        3.Управление запасами складов для сети магазинов.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026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32607" r="39688" b="24316"/>
          <a:stretch/>
        </p:blipFill>
        <p:spPr bwMode="auto">
          <a:xfrm>
            <a:off x="457200" y="1752600"/>
            <a:ext cx="839198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9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системы заказов магазина «</a:t>
            </a:r>
            <a:r>
              <a:rPr lang="ru-RU" dirty="0" err="1"/>
              <a:t>Style</a:t>
            </a:r>
            <a:r>
              <a:rPr lang="ru-RU" dirty="0"/>
              <a:t>» </a:t>
            </a:r>
            <a:r>
              <a:rPr lang="ru-RU" dirty="0" err="1" smtClean="0"/>
              <a:t>опредены</a:t>
            </a:r>
            <a:r>
              <a:rPr lang="ru-RU" dirty="0" smtClean="0"/>
              <a:t> актеры</a:t>
            </a:r>
            <a:r>
              <a:rPr lang="ru-RU" dirty="0"/>
              <a:t> </a:t>
            </a:r>
            <a:r>
              <a:rPr lang="ru-RU" i="1" dirty="0"/>
              <a:t>Покупатель</a:t>
            </a:r>
            <a:r>
              <a:rPr lang="ru-RU" dirty="0"/>
              <a:t>, </a:t>
            </a:r>
            <a:r>
              <a:rPr lang="ru-RU" i="1" dirty="0"/>
              <a:t>Сотрудник</a:t>
            </a:r>
            <a:r>
              <a:rPr lang="ru-RU" dirty="0"/>
              <a:t>, Система </a:t>
            </a:r>
            <a:r>
              <a:rPr lang="ru-RU" i="1" dirty="0"/>
              <a:t>Склад</a:t>
            </a:r>
            <a:r>
              <a:rPr lang="ru-RU" dirty="0"/>
              <a:t> и прецеденты </a:t>
            </a:r>
            <a:r>
              <a:rPr lang="ru-RU" i="1" dirty="0"/>
              <a:t>Заказ товаров</a:t>
            </a:r>
            <a:r>
              <a:rPr lang="ru-RU" dirty="0"/>
              <a:t>, </a:t>
            </a:r>
            <a:r>
              <a:rPr lang="ru-RU" i="1" dirty="0"/>
              <a:t>Управление статусом заказа</a:t>
            </a:r>
            <a:r>
              <a:rPr lang="ru-RU" dirty="0"/>
              <a:t>, </a:t>
            </a:r>
            <a:r>
              <a:rPr lang="ru-RU" i="1" dirty="0"/>
              <a:t>Получение информации о заказе</a:t>
            </a:r>
            <a:r>
              <a:rPr lang="ru-RU" dirty="0"/>
              <a:t>. </a:t>
            </a:r>
          </a:p>
        </p:txBody>
      </p:sp>
      <p:pic>
        <p:nvPicPr>
          <p:cNvPr id="11266" name="Picture 2" descr="https://findout.su/findoutsu/baza2/721036255865.files/image0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8139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Use Case UML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://www.slideshare.net/ssuser4608ea/2-uml-static-logical-model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4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47308" r="48774" b="19615"/>
          <a:stretch/>
        </p:blipFill>
        <p:spPr bwMode="auto">
          <a:xfrm>
            <a:off x="1905000" y="1676400"/>
            <a:ext cx="552302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40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41838" r="40409" b="16325"/>
          <a:stretch/>
        </p:blipFill>
        <p:spPr bwMode="auto">
          <a:xfrm>
            <a:off x="1676400" y="1904999"/>
            <a:ext cx="6248400" cy="335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5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Объектно-ориентированное проектирование ИС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29701" r="39015" b="33376"/>
          <a:stretch/>
        </p:blipFill>
        <p:spPr bwMode="auto">
          <a:xfrm>
            <a:off x="1104900" y="2195146"/>
            <a:ext cx="728980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2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176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Use case UML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9316" r="39134" b="29060"/>
          <a:stretch/>
        </p:blipFill>
        <p:spPr bwMode="auto">
          <a:xfrm>
            <a:off x="685800" y="1981200"/>
            <a:ext cx="761608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Use case </a:t>
            </a: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UML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Актер</a:t>
            </a:r>
          </a:p>
          <a:p>
            <a:pPr marL="0" indent="0">
              <a:buNone/>
            </a:pPr>
            <a:endParaRPr lang="ru-RU" sz="4400" dirty="0" smtClean="0"/>
          </a:p>
          <a:p>
            <a:r>
              <a:rPr lang="ru-RU" sz="4400" dirty="0" smtClean="0"/>
              <a:t>Прецедент</a:t>
            </a:r>
            <a:endParaRPr lang="ru-RU" sz="4400" dirty="0"/>
          </a:p>
        </p:txBody>
      </p:sp>
      <p:pic>
        <p:nvPicPr>
          <p:cNvPr id="1026" name="Picture 2" descr="Диаграмма прецед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7" r="88237" b="26585"/>
          <a:stretch/>
        </p:blipFill>
        <p:spPr bwMode="auto">
          <a:xfrm>
            <a:off x="2637693" y="1828800"/>
            <a:ext cx="867507" cy="13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грамма прецеден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56994" r="52206" b="30452"/>
          <a:stretch/>
        </p:blipFill>
        <p:spPr bwMode="auto">
          <a:xfrm>
            <a:off x="4038600" y="3490546"/>
            <a:ext cx="1420907" cy="9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Актер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Актер – любая сущность, взаимодействующая с системой из вне (человек, другая система, событие)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097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/>
              <a:t>Прецедент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39624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Прецедент — возможность моделируемой системы (часть её функциональности), благодаря которой пользователь может получить конкретный, измеримый и нужный ему результат. </a:t>
            </a:r>
            <a:endParaRPr lang="en-US" sz="2400" dirty="0" smtClean="0"/>
          </a:p>
          <a:p>
            <a:pPr algn="just"/>
            <a:r>
              <a:rPr lang="ru-RU" sz="2400" dirty="0" smtClean="0"/>
              <a:t>Прецедент </a:t>
            </a:r>
            <a:r>
              <a:rPr lang="ru-RU" sz="2400" dirty="0"/>
              <a:t>соответствует отдельному сервису системы, определяет один из вариантов её использования и описывает типичный способ взаимодействия пользователя с системой. Варианты использования обычно применяются для спецификации внешних </a:t>
            </a:r>
            <a:r>
              <a:rPr lang="ru-RU" sz="2400" dirty="0">
                <a:hlinkClick r:id="rId2" tooltip="Требования к программному обеспечению"/>
              </a:rPr>
              <a:t>требований</a:t>
            </a:r>
            <a:r>
              <a:rPr lang="ru-RU" sz="2400" dirty="0"/>
              <a:t> к системе</a:t>
            </a:r>
            <a:r>
              <a:rPr lang="ru-RU" sz="2400" baseline="30000" dirty="0">
                <a:hlinkClick r:id="rId3"/>
              </a:rPr>
              <a:t>[1]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96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378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Объектно-ориентированное проектирование ИС</vt:lpstr>
      <vt:lpstr>Объектно-ориентированное проектирование ИС</vt:lpstr>
      <vt:lpstr>Объектно-ориентированное проектирование ИС</vt:lpstr>
      <vt:lpstr>Презентация PowerPoint</vt:lpstr>
      <vt:lpstr>Use case UML</vt:lpstr>
      <vt:lpstr>           Актер</vt:lpstr>
      <vt:lpstr>Прецедент </vt:lpstr>
      <vt:lpstr>Виды отношений</vt:lpstr>
      <vt:lpstr>         Отношение ассоциации (association) </vt:lpstr>
      <vt:lpstr>Отношение ассоциации (association) </vt:lpstr>
      <vt:lpstr>        Отношение расширения (extend) </vt:lpstr>
      <vt:lpstr>Особенности отношения расширения</vt:lpstr>
      <vt:lpstr>        Отношение расширения (extend) </vt:lpstr>
      <vt:lpstr>          Отношение включения (include)</vt:lpstr>
      <vt:lpstr>              Особенности отношения включения</vt:lpstr>
      <vt:lpstr>          Отношение включения (include) </vt:lpstr>
      <vt:lpstr>Отношение обобщения (generalization) </vt:lpstr>
      <vt:lpstr>        Особенности варианта обобщения (наследования)</vt:lpstr>
      <vt:lpstr>     Отношение обобщения (generalization) </vt:lpstr>
      <vt:lpstr>Пример 1</vt:lpstr>
      <vt:lpstr>Пример 1</vt:lpstr>
      <vt:lpstr>Пример 2</vt:lpstr>
      <vt:lpstr>Use Case UML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Katerina</cp:lastModifiedBy>
  <cp:revision>45</cp:revision>
  <dcterms:created xsi:type="dcterms:W3CDTF">2014-08-29T18:35:37Z</dcterms:created>
  <dcterms:modified xsi:type="dcterms:W3CDTF">2020-02-13T08:28:10Z</dcterms:modified>
</cp:coreProperties>
</file>