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6" r:id="rId2"/>
    <p:sldId id="397" r:id="rId3"/>
    <p:sldId id="400" r:id="rId4"/>
    <p:sldId id="403" r:id="rId5"/>
    <p:sldId id="404" r:id="rId6"/>
    <p:sldId id="402" r:id="rId7"/>
    <p:sldId id="401" r:id="rId8"/>
    <p:sldId id="398" r:id="rId9"/>
    <p:sldId id="399" r:id="rId10"/>
    <p:sldId id="407" r:id="rId11"/>
    <p:sldId id="40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A8"/>
    <a:srgbClr val="02B2AE"/>
    <a:srgbClr val="0000CC"/>
    <a:srgbClr val="FF9999"/>
    <a:srgbClr val="0000FF"/>
    <a:srgbClr val="6666FF"/>
    <a:srgbClr val="3333FF"/>
    <a:srgbClr val="00CCFF"/>
    <a:srgbClr val="33F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9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B92D-700A-42BB-8A88-ADA608441308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275E-FB02-486B-A043-C9C2B5C0F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4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20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05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0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15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3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3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8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275E-FB02-486B-A043-C9C2B5C0FC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4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97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6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2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79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1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82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4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5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C84E0-087A-44BF-B86F-4A2E019121E3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33D7-AEF5-4A3E-97AF-3B7FC21AA9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buv.gov.ua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poippo.pl.ua/otmz/kruglyj_sto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lib.iitta.gov.ua/" TargetMode="External"/><Relationship Id="rId5" Type="http://schemas.openxmlformats.org/officeDocument/2006/relationships/hyperlink" Target="http://poippo.pl.ua/otmz/biblioteka/zbirnik3.pdf" TargetMode="External"/><Relationship Id="rId10" Type="http://schemas.openxmlformats.org/officeDocument/2006/relationships/hyperlink" Target="http://poippo.pl.ua/otmz/kruglyj_stol/3.pdf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vmetodyst.blogspot.com/2013/09/20133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8024" y="1604682"/>
            <a:ext cx="8193742" cy="276113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30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Презентація навчальної дисципліни «Проєктні технології у закладі дошкільної освіти»</a:t>
            </a:r>
            <a:endParaRPr lang="en-US" sz="30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8312" y="4175032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6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7082" y="5367730"/>
            <a:ext cx="2483784" cy="149027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83859" y="669084"/>
            <a:ext cx="8624047" cy="481731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     </a:t>
            </a:r>
            <a:r>
              <a:rPr lang="ru-RU" sz="2800" b="1" dirty="0" err="1" smtClean="0">
                <a:solidFill>
                  <a:srgbClr val="0CA4A8"/>
                </a:solidFill>
                <a:latin typeface="Bookman Old Style" panose="02050604050505020204" pitchFamily="18" charset="0"/>
              </a:rPr>
              <a:t>Інформаційні</a:t>
            </a:r>
            <a:r>
              <a:rPr lang="ru-RU" sz="28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err="1" smtClean="0">
                <a:solidFill>
                  <a:srgbClr val="0CA4A8"/>
                </a:solidFill>
                <a:latin typeface="Bookman Old Style" panose="02050604050505020204" pitchFamily="18" charset="0"/>
              </a:rPr>
              <a:t>ресурси</a:t>
            </a:r>
            <a:r>
              <a:rPr lang="ru-RU" sz="28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:</a:t>
            </a:r>
          </a:p>
          <a:p>
            <a:pPr lvl="0" algn="ctr"/>
            <a:endParaRPr lang="uk-UA" sz="160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kern="1800" dirty="0">
                <a:solidFill>
                  <a:srgbClr val="1F1A22"/>
                </a:solidFill>
                <a:latin typeface="Baskerville Old Face" panose="02020602080505020303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1. 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Горбуленко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Святко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Тематичні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проекти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для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дітей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старшого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Формування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життєвої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компетентності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дошкільника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</a:t>
            </a:r>
            <a:r>
              <a:rPr lang="ru-RU" sz="1700" dirty="0" err="1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методичний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збірник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упоряд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Коршунова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Полтава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ПОІППО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2011.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 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29–45.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1700" b="1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poippo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pl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ua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otmz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biblioteka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zbirnik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3.</a:t>
            </a:r>
            <a:r>
              <a:rPr lang="en-US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pdf</a:t>
            </a:r>
            <a:r>
              <a:rPr lang="ru-RU" sz="17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2. </a:t>
            </a:r>
            <a:r>
              <a:rPr lang="ru-RU" sz="17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Електронна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бібліотека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НПН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України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 </a:t>
            </a:r>
            <a:r>
              <a:rPr lang="pl-PL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pl-PL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hlinkClick r:id="rId6"/>
              </a:rPr>
              <a:t>http://lib.iitta.gov.ua</a:t>
            </a:r>
            <a:r>
              <a:rPr lang="uk-UA" sz="17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Коршунова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Диференційований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підхід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типів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проектування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»//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Дошкільне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виховання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2016. </a:t>
            </a:r>
            <a:r>
              <a:rPr lang="uk-UA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uk-UA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17–19.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 </a:t>
            </a:r>
            <a:r>
              <a:rPr lang="uk-UA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uk-UA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ru-RU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poippo</a:t>
            </a:r>
            <a:r>
              <a:rPr lang="uk-UA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ru-RU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pl</a:t>
            </a:r>
            <a:r>
              <a:rPr lang="uk-UA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ru-RU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ua</a:t>
            </a:r>
            <a:r>
              <a:rPr lang="uk-UA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otmz</a:t>
            </a:r>
            <a:r>
              <a:rPr lang="uk-UA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kruglyj</a:t>
            </a:r>
            <a:r>
              <a:rPr lang="uk-UA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_</a:t>
            </a:r>
            <a:r>
              <a:rPr lang="ru-RU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stol</a:t>
            </a:r>
            <a:r>
              <a:rPr lang="uk-UA" sz="17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4.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Національна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бібліотека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України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ім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</a:t>
            </a:r>
            <a:r>
              <a:rPr lang="ru-RU" sz="17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Вернадського.</a:t>
            </a:r>
            <a:r>
              <a:rPr lang="ru-RU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pl-PL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:</a:t>
            </a:r>
            <a:r>
              <a:rPr lang="uk-UA" sz="17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en-US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http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://</a:t>
            </a:r>
            <a:r>
              <a:rPr lang="en-US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www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.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nbuv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.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gov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.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  <a:hlinkClick r:id="rId8"/>
              </a:rPr>
              <a:t>ua</a:t>
            </a:r>
            <a:r>
              <a:rPr lang="ru-RU" sz="17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Проектна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КОЗА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ДИСКа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Шаблони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розробки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для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вихователя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методиста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7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Випуск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2013.3. </a:t>
            </a:r>
            <a:r>
              <a:rPr lang="pl-PL" sz="1700" dirty="0">
                <a:solidFill>
                  <a:srgbClr val="000000"/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URL</a:t>
            </a:r>
            <a:r>
              <a:rPr lang="uk-UA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http://vmetodyst.blogspot.com/2013/09/20133.html</a:t>
            </a:r>
            <a:r>
              <a:rPr lang="ru-RU" sz="17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6. 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Токаренко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проектів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як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ефективний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засіб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організації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розвивально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пізнавальної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активності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дітей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старшого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».</a:t>
            </a:r>
            <a:r>
              <a:rPr lang="ru-RU" sz="17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URL: 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http://poippo.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pl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.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ua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otmz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/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kruglyj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_</a:t>
            </a:r>
            <a:r>
              <a:rPr lang="en-US" sz="1700" u="sng" dirty="0" err="1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stol</a:t>
            </a:r>
            <a:r>
              <a:rPr lang="ru-RU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/3.</a:t>
            </a:r>
            <a:r>
              <a:rPr lang="en-US" sz="1700" u="sng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pdf</a:t>
            </a:r>
            <a:r>
              <a:rPr lang="ru-RU" sz="1700" dirty="0">
                <a:solidFill>
                  <a:srgbClr val="0000FF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7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-66564"/>
            <a:ext cx="12344400" cy="69245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047" y="1122362"/>
            <a:ext cx="6615953" cy="456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3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725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91435" y="969947"/>
            <a:ext cx="8238565" cy="349961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     Метою навчальної дисципліни «Проєктні технології у закладі дошкільної освіти» </a:t>
            </a:r>
            <a:r>
              <a:rPr lang="ru-RU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є теоретична і практична підготовка майбутніх педагогів ЗДО до організації проєктної діяльності в освітньому просторі з урахуванням сучасних тенденцій розвитку освіти; підготувати висококваліфікованих педагогічних працівників здатних до проведення проєктної технології, здійснення інновацій в умовах динамічних змін, співпраці </a:t>
            </a:r>
            <a:r>
              <a:rPr lang="ru-RU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усіх</a:t>
            </a:r>
            <a:r>
              <a:rPr lang="ru-RU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Bookman Old Style" panose="02050604050505020204" pitchFamily="18" charset="0"/>
              </a:rPr>
              <a:t>суб</a:t>
            </a:r>
            <a:r>
              <a:rPr lang="en-US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ru-RU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єктів освітнього процесу.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687" y="4851893"/>
            <a:ext cx="2412626" cy="19718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297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98376" y="562076"/>
            <a:ext cx="8910918" cy="5112583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Основними </a:t>
            </a:r>
            <a:r>
              <a:rPr lang="uk-UA" sz="20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завданнями вивчення навчальної дисципліни </a:t>
            </a:r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«Проєктні технології </a:t>
            </a:r>
            <a:r>
              <a:rPr lang="uk-UA" sz="20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у </a:t>
            </a:r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закладі  </a:t>
            </a:r>
            <a:r>
              <a:rPr lang="uk-UA" sz="20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дошкільної освіти» є</a:t>
            </a:r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: </a:t>
            </a:r>
          </a:p>
          <a:p>
            <a:pPr lvl="0" algn="ctr">
              <a:lnSpc>
                <a:spcPct val="150000"/>
              </a:lnSpc>
            </a:pPr>
            <a:endParaRPr lang="uk-UA" sz="9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формування у студентів знань про методологічні основи проєктної технології в практиці роботи закладу дошкільної освіти;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розвиток умінь критично осмислювати концептуальні засади, цілі, завдання, принципи проєктної технології;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розширення педагогічного кругозору здобувачів освіти щодо створення концепції розвитку сучасного ЗДО на основі ефективних форм проєктної технології, творчих методів проєктування;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вироблення навичок організації діяльності дітей на різних етапах проєкту з урахуванням принципів дитиноцентризму, розвивального навчання, особистісно-орієнтованого підходу та суб’єкт–суб’єктної взаємодії;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розвиток умінь здійснювати психолого-педагогічний супровід дітей з особливими освітніми потребами та їх сімей в контексті проєктної діяльності;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формування компетентності педагогів у впровадженні проєктної технології, моделі управління сучасним ЗДО на основі проєктного підходу.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solidFill>
                <a:srgbClr val="0CA4A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906" y="5422233"/>
            <a:ext cx="2008094" cy="16411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73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779059" y="502023"/>
            <a:ext cx="8901953" cy="482301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uk-UA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У </a:t>
            </a:r>
            <a:r>
              <a:rPr lang="uk-UA" sz="20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результаті вивчення навчальної дисципліни </a:t>
            </a:r>
            <a:r>
              <a:rPr lang="ru-RU" sz="20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«Проєктні технології у закладі дошкільної </a:t>
            </a:r>
            <a:r>
              <a:rPr lang="ru-RU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освіти»</a:t>
            </a:r>
            <a:r>
              <a:rPr lang="uk-UA" sz="2000" b="1" dirty="0">
                <a:solidFill>
                  <a:srgbClr val="0000CC"/>
                </a:solidFill>
                <a:latin typeface="Bookman Old Style" panose="02050604050505020204" pitchFamily="18" charset="0"/>
              </a:rPr>
              <a:t> </a:t>
            </a:r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студенти </a:t>
            </a:r>
            <a:r>
              <a:rPr lang="uk-UA" sz="20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повинні </a:t>
            </a:r>
            <a:r>
              <a:rPr lang="uk-UA" sz="2000" b="1" i="1" dirty="0">
                <a:solidFill>
                  <a:srgbClr val="0CA4A8"/>
                </a:solidFill>
                <a:latin typeface="Bookman Old Style" panose="02050604050505020204" pitchFamily="18" charset="0"/>
              </a:rPr>
              <a:t>знати</a:t>
            </a:r>
            <a:r>
              <a:rPr lang="uk-UA" sz="2000" b="1" i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історію виникнення проєктної технології, сучасний стан проєктної діяльності в закладі дошкільної освіти;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підходи до класифікації проєктів, їх типи, структуру проєкту, вимоги до організації роботи над проєктом, стратегію досягнення поставленої мети;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етапи роботи методичної служби ЗДО в контексті проєктної технології;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ефективні форми й методи реалізації проєктної технології у закладі дошкільної освіти;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психолого-педагогічний зміст проєктної діяльності, критерії та показники володіння педагогом проєктною діяльністю.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uk-UA" b="1" i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</a:t>
            </a:r>
            <a:endParaRPr lang="uk-UA" b="1" i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just"/>
            <a:r>
              <a:rPr lang="ru-RU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374" y="5105613"/>
            <a:ext cx="2412626" cy="19718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321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3529" y="860612"/>
            <a:ext cx="8668871" cy="46257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uk-UA" sz="2400" b="1" i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endParaRPr lang="uk-UA" sz="2400" b="1" i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uk-UA" sz="2400" b="1" i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Студент </a:t>
            </a:r>
            <a:r>
              <a:rPr lang="uk-UA" sz="2400" b="1" i="1" dirty="0">
                <a:solidFill>
                  <a:srgbClr val="0CA4A8"/>
                </a:solidFill>
                <a:latin typeface="Bookman Old Style" panose="02050604050505020204" pitchFamily="18" charset="0"/>
              </a:rPr>
              <a:t>повинен вміти</a:t>
            </a:r>
            <a:r>
              <a:rPr lang="uk-UA" sz="2400" b="1" i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:</a:t>
            </a:r>
          </a:p>
          <a:p>
            <a:pPr lvl="0" algn="ctr"/>
            <a:endParaRPr lang="uk-UA" sz="1100" b="1" i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класифікувати проєкти, що використовуються в роботі закладу дошкільної освіти;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слугуватися ефективними формами й методами проєктної технології;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планувати освітні проєкти, розробляти алгоритм </a:t>
            </a:r>
            <a:r>
              <a:rPr lang="uk-UA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проєктної діяльності;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впроваджувати модель управління сучасним ЗДО на основі проєктного підходу;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реалізувати власний творчий потенціал у розробці проєктів </a:t>
            </a:r>
            <a:r>
              <a:rPr lang="uk-UA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із </a:t>
            </a: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різних напрямів закладів дошкільної освіти;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– співпрацювати з усіма суб’єктами освітнього процесу в контексті проєктної діяльності.</a:t>
            </a:r>
            <a:endParaRPr lang="en-US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Bookman Old Style" panose="020506040505050202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uk-UA" sz="2000" b="1" i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3247" y="5154341"/>
            <a:ext cx="2348753" cy="19196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900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10753" y="672352"/>
            <a:ext cx="8435788" cy="4930161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endParaRPr lang="uk-UA" sz="2000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Згідно </a:t>
            </a:r>
            <a:r>
              <a:rPr lang="uk-UA" sz="20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з вимогами освітньо-професійної програми «Дошкільна освіта» студенти повинні досягти таких результатів навчання (компетентностей</a:t>
            </a:r>
            <a:r>
              <a:rPr lang="uk-UA" sz="20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):</a:t>
            </a:r>
          </a:p>
          <a:p>
            <a:pPr lvl="0" algn="ctr"/>
            <a:endParaRPr lang="uk-UA" sz="1200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– 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здатність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володіти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теоретичним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матеріалом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історію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виникнення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проєктів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впровадження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їх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освітній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процес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uk-UA" sz="1600" dirty="0" smtClean="0">
              <a:solidFill>
                <a:srgbClr val="000000"/>
              </a:solidFill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– </a:t>
            </a:r>
            <a:r>
              <a:rPr lang="uk-UA" sz="1600" dirty="0" smtClean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здатність</a:t>
            </a:r>
            <a:r>
              <a:rPr lang="uk-UA" sz="1600" dirty="0" smtClean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працювати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команді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– 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здатність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конструктивно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аналізувати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дидактичні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принципи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організації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проєктної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технології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– 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здатність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визначати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актуальність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мету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завдання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проєкту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– 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здатність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складати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алгоритм</a:t>
            </a:r>
            <a:r>
              <a:rPr lang="uk-UA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проєктної</a:t>
            </a:r>
            <a:r>
              <a:rPr lang="uk-UA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визначати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доцільний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зміст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обсяг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проєктної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складати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методичні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розробки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змісті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яких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реалізуються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завдання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проєкту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</a:rPr>
              <a:t>– 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здатність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здійснювати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різноманітні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форми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просвітницької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роботи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серед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та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батьків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вихованців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щодо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проєктної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творчо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застосовувати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передовий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педагогічний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досвід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власній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професійній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uk-UA" sz="1600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>
              <a:solidFill>
                <a:srgbClr val="0CA4A8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 smtClean="0">
              <a:solidFill>
                <a:srgbClr val="0CA4A8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uk-UA" sz="2000" b="1" dirty="0">
              <a:solidFill>
                <a:srgbClr val="0CA4A8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endParaRPr lang="en-US" sz="2000" dirty="0">
              <a:solidFill>
                <a:srgbClr val="0CA4A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835" y="5416989"/>
            <a:ext cx="1990165" cy="162653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126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140168" y="845918"/>
            <a:ext cx="8238565" cy="4401670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     </a:t>
            </a:r>
            <a:r>
              <a:rPr lang="uk-UA" sz="28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Міжпредметні </a:t>
            </a:r>
            <a:r>
              <a:rPr lang="uk-UA" sz="28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зв</a:t>
            </a:r>
            <a:r>
              <a:rPr lang="en-US" sz="28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’</a:t>
            </a:r>
            <a:r>
              <a:rPr lang="uk-UA" sz="2800" b="1" dirty="0" err="1">
                <a:solidFill>
                  <a:srgbClr val="0CA4A8"/>
                </a:solidFill>
                <a:latin typeface="Bookman Old Style" panose="02050604050505020204" pitchFamily="18" charset="0"/>
              </a:rPr>
              <a:t>язки</a:t>
            </a:r>
            <a:endParaRPr lang="uk-UA" sz="28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endParaRPr lang="uk-UA" sz="1050" b="1" dirty="0">
              <a:solidFill>
                <a:srgbClr val="0000CC"/>
              </a:solidFill>
              <a:latin typeface="Bookman Old Style" panose="020506040505050202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uk-UA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       Проблематика дисципліни </a:t>
            </a:r>
            <a:r>
              <a:rPr lang="uk-UA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«Проєктні технології у закладі дошкільної освіти» </a:t>
            </a:r>
            <a:r>
              <a:rPr lang="uk-UA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пов</a:t>
            </a:r>
            <a:r>
              <a:rPr lang="en-US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’</a:t>
            </a:r>
            <a:r>
              <a:rPr lang="uk-UA" sz="2000" dirty="0">
                <a:solidFill>
                  <a:prstClr val="black"/>
                </a:solidFill>
                <a:latin typeface="Bookman Old Style" panose="02050604050505020204" pitchFamily="18" charset="0"/>
              </a:rPr>
              <a:t>язана з </a:t>
            </a:r>
            <a:r>
              <a:rPr lang="uk-UA" sz="20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курсами «Спеціальна дошкільна педагогіка», «Інноваційні педагогічні технології в дошкільній освіті», «Цифрові технології в організації освітнього процесу закладу дошкільної освіти», «Психолого-педагогічний супровід дітей з особливими освітніми потребами та їх сімей», з дисциплінами фахового спрямування.</a:t>
            </a:r>
            <a:endParaRPr lang="ru-RU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840" y="4971143"/>
            <a:ext cx="2412626" cy="19718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499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097305" y="627529"/>
            <a:ext cx="8323730" cy="4724399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     </a:t>
            </a:r>
            <a:endParaRPr lang="ru-RU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endParaRPr lang="ru-RU" sz="22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endParaRPr lang="ru-RU" sz="2200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uk-UA" sz="22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Рекомендована </a:t>
            </a:r>
            <a:r>
              <a:rPr lang="uk-UA" sz="22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література</a:t>
            </a:r>
          </a:p>
          <a:p>
            <a:pPr lvl="0" algn="ctr"/>
            <a:r>
              <a:rPr lang="uk-UA" sz="2200" b="1" dirty="0">
                <a:solidFill>
                  <a:srgbClr val="0CA4A8"/>
                </a:solidFill>
                <a:latin typeface="Bookman Old Style" panose="02050604050505020204" pitchFamily="18" charset="0"/>
              </a:rPr>
              <a:t>Основна</a:t>
            </a:r>
            <a:r>
              <a:rPr lang="uk-UA" sz="22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: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1. Козак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Проєктна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закладах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методичний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посібник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 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ТОВ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НВП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Інтерсервіс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»», 2022. 176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2. Метод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проектів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розвитку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якості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дошкільної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освіти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упоряд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 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Ю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Кравченко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Кугуєнко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 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«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Ранок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», 2013. 176 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3. Метод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проектів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укладач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Швайка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група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Основа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2010. 203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4. </a:t>
            </a:r>
            <a:r>
              <a:rPr lang="ru-RU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Проектні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технології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дошкільному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навчальному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закладі 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упоряд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Буракова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Ю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Харків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гр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«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Основа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»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2009. 204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5. </a:t>
            </a:r>
            <a:r>
              <a:rPr lang="ru-RU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Романовська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проектів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навчальному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процесі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: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Веста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Ранок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2007. 160 </a:t>
            </a:r>
            <a:r>
              <a:rPr lang="ru-RU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6. 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Чепіль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 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.,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Дудник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 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Проектні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Київ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 :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Академвидав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, 2012. 224 </a:t>
            </a: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dirty="0">
                <a:solidFill>
                  <a:srgbClr val="000000"/>
                </a:solidFill>
                <a:latin typeface="Baskerville Old Face" panose="02020602080505020303" pitchFamily="18" charset="0"/>
                <a:ea typeface="Calibri" panose="020F050202020403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uk-UA" sz="22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1115" y="5047343"/>
            <a:ext cx="2412626" cy="19718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603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4801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59741" y="295835"/>
            <a:ext cx="8794377" cy="473336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     </a:t>
            </a:r>
            <a:endParaRPr lang="ru-RU" b="1" dirty="0" smtClean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CA4A8"/>
                </a:solidFill>
                <a:latin typeface="Bookman Old Style" panose="02050604050505020204" pitchFamily="18" charset="0"/>
              </a:rPr>
              <a:t>Додаткова:</a:t>
            </a:r>
          </a:p>
          <a:p>
            <a:pPr lvl="0" algn="ctr"/>
            <a:endParaRPr lang="ru-RU" sz="1600" b="1" dirty="0">
              <a:solidFill>
                <a:srgbClr val="0CA4A8"/>
              </a:solidFill>
              <a:latin typeface="Bookman Old Style" panose="020506040505050202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1. 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Вераска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Веракса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Організація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проектної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дитячому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садку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творчі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проекти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Вихователь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методист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2010.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31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–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2. 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Галяпа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Бондар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Керівництво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проектною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діяльністю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педагогів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Вихователь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методист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2011.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26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–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3. 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Новіцька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Моделювання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проектної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технології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умовах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комплексу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Дошкільний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навчальний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2008.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2–18.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4. 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Проектний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діяльності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Кисельова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Даніліна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6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Лагода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Зуйкова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: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АРКТІ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2006. 96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5.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Технологія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проектування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психолого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педагогічної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взаємодії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дорослого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дитиною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уклад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 :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Ладивір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,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Піроженко 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//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Дошкільне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виховання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2009.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6.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. 7–8.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6. Токаренко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Організовуємо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 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крок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кроком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Вихователь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методист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2013.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59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–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7. Токаренко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Проектна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діяльність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із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дітьми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старшого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віку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Вихователь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методист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дошкільного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закладу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2013.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 </a:t>
            </a:r>
            <a:r>
              <a:rPr lang="ru-RU" sz="1600" dirty="0"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11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Baskerville Old Face" panose="02020602080505020303" pitchFamily="18" charset="0"/>
              </a:rPr>
              <a:t>–</a:t>
            </a:r>
            <a:r>
              <a:rPr lang="ru-RU" sz="1600" dirty="0"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687" y="4886192"/>
            <a:ext cx="2412626" cy="197180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9437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11159</TotalTime>
  <Words>220</Words>
  <Application>Microsoft Office PowerPoint</Application>
  <PresentationFormat>Широкоэкранный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Baskerville Old Face</vt:lpstr>
      <vt:lpstr>Bookman Old Style</vt:lpstr>
      <vt:lpstr>Calibri</vt:lpstr>
      <vt:lpstr>Calibri Light</vt:lpstr>
      <vt:lpstr>Cambria</vt:lpstr>
      <vt:lpstr>Times New Roman</vt:lpstr>
      <vt:lpstr>Тема Office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  <vt:lpstr> 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Надя</cp:lastModifiedBy>
  <cp:revision>527</cp:revision>
  <dcterms:created xsi:type="dcterms:W3CDTF">2023-01-10T19:21:31Z</dcterms:created>
  <dcterms:modified xsi:type="dcterms:W3CDTF">2023-11-26T22:37:13Z</dcterms:modified>
</cp:coreProperties>
</file>