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231B8E-96E8-4A9C-9EE8-314F3D393AAE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5C2B91-BA3F-4C08-876C-A4D03831268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928670"/>
            <a:ext cx="8229600" cy="227173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КРИЗА ПСИХОЛОГІЧНОГО ЗНАННЯ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chemeClr val="bg1"/>
                </a:solidFill>
              </a:rPr>
              <a:t>Викладач: </a:t>
            </a:r>
          </a:p>
          <a:p>
            <a:pPr algn="r"/>
            <a:r>
              <a:rPr lang="uk-UA" dirty="0" smtClean="0">
                <a:solidFill>
                  <a:schemeClr val="bg1"/>
                </a:solidFill>
              </a:rPr>
              <a:t>доктор філософії</a:t>
            </a:r>
          </a:p>
          <a:p>
            <a:pPr algn="r"/>
            <a:r>
              <a:rPr lang="uk-UA" dirty="0" smtClean="0">
                <a:solidFill>
                  <a:schemeClr val="bg1"/>
                </a:solidFill>
              </a:rPr>
              <a:t>Олена ОКОЛОВИЧ</a:t>
            </a:r>
            <a:endParaRPr 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Криза </a:t>
            </a:r>
            <a:r>
              <a:rPr lang="ru-RU" b="1" dirty="0" err="1" smtClean="0">
                <a:solidFill>
                  <a:schemeClr val="bg1"/>
                </a:solidFill>
              </a:rPr>
              <a:t>доказовості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Проблемами </a:t>
            </a:r>
            <a:r>
              <a:rPr lang="ru-RU" dirty="0" err="1" smtClean="0">
                <a:solidFill>
                  <a:schemeClr val="bg1"/>
                </a:solidFill>
              </a:rPr>
              <a:t>сучасної</a:t>
            </a:r>
            <a:r>
              <a:rPr lang="ru-RU" dirty="0" smtClean="0">
                <a:solidFill>
                  <a:schemeClr val="bg1"/>
                </a:solidFill>
              </a:rPr>
              <a:t> психології є: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труднощі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відтворення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експериментальних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низька</a:t>
            </a:r>
            <a:r>
              <a:rPr lang="ru-RU" dirty="0" smtClean="0">
                <a:solidFill>
                  <a:schemeClr val="bg1"/>
                </a:solidFill>
              </a:rPr>
              <a:t> валідність </a:t>
            </a:r>
            <a:r>
              <a:rPr lang="ru-RU" dirty="0" err="1" smtClean="0">
                <a:solidFill>
                  <a:schemeClr val="bg1"/>
                </a:solidFill>
              </a:rPr>
              <a:t>окремих</a:t>
            </a:r>
            <a:r>
              <a:rPr lang="ru-RU" dirty="0" smtClean="0">
                <a:solidFill>
                  <a:schemeClr val="bg1"/>
                </a:solidFill>
              </a:rPr>
              <a:t> методик;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поширення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псевдонаукових</a:t>
            </a:r>
            <a:r>
              <a:rPr lang="ru-RU" dirty="0" smtClean="0">
                <a:solidFill>
                  <a:schemeClr val="bg1"/>
                </a:solidFill>
              </a:rPr>
              <a:t> практик.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У </a:t>
            </a:r>
            <a:r>
              <a:rPr lang="ru-RU" dirty="0" err="1" smtClean="0">
                <a:solidFill>
                  <a:schemeClr val="bg1"/>
                </a:solidFill>
              </a:rPr>
              <a:t>зв’язку</a:t>
            </a:r>
            <a:r>
              <a:rPr lang="ru-RU" dirty="0" smtClean="0">
                <a:solidFill>
                  <a:schemeClr val="bg1"/>
                </a:solidFill>
              </a:rPr>
              <a:t> з </a:t>
            </a:r>
            <a:r>
              <a:rPr lang="ru-RU" dirty="0" err="1" smtClean="0">
                <a:solidFill>
                  <a:schemeClr val="bg1"/>
                </a:solidFill>
              </a:rPr>
              <a:t>цим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актуалізується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вимога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доказової</a:t>
            </a:r>
            <a:r>
              <a:rPr lang="ru-RU" b="1" dirty="0" smtClean="0">
                <a:solidFill>
                  <a:schemeClr val="bg1"/>
                </a:solidFill>
              </a:rPr>
              <a:t> психології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строгості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Розрив</a:t>
            </a:r>
            <a:r>
              <a:rPr lang="ru-RU" b="1" dirty="0" smtClean="0">
                <a:solidFill>
                  <a:schemeClr val="bg1"/>
                </a:solidFill>
              </a:rPr>
              <a:t> між </a:t>
            </a:r>
            <a:r>
              <a:rPr lang="ru-RU" b="1" dirty="0" err="1" smtClean="0">
                <a:solidFill>
                  <a:schemeClr val="bg1"/>
                </a:solidFill>
              </a:rPr>
              <a:t>теорією</a:t>
            </a:r>
            <a:r>
              <a:rPr lang="ru-RU" b="1" dirty="0" smtClean="0">
                <a:solidFill>
                  <a:schemeClr val="bg1"/>
                </a:solidFill>
              </a:rPr>
              <a:t> і практикою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Нерідко</a:t>
            </a:r>
            <a:r>
              <a:rPr lang="ru-RU" dirty="0" smtClean="0">
                <a:solidFill>
                  <a:schemeClr val="bg1"/>
                </a:solidFill>
              </a:rPr>
              <a:t> спостерігається: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відставання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теоретичних</a:t>
            </a:r>
            <a:r>
              <a:rPr lang="ru-RU" dirty="0" smtClean="0">
                <a:solidFill>
                  <a:schemeClr val="bg1"/>
                </a:solidFill>
              </a:rPr>
              <a:t> моделей </a:t>
            </a:r>
            <a:r>
              <a:rPr lang="ru-RU" dirty="0" err="1" smtClean="0">
                <a:solidFill>
                  <a:schemeClr val="bg1"/>
                </a:solidFill>
              </a:rPr>
              <a:t>від</a:t>
            </a:r>
            <a:r>
              <a:rPr lang="ru-RU" dirty="0" smtClean="0">
                <a:solidFill>
                  <a:schemeClr val="bg1"/>
                </a:solidFill>
              </a:rPr>
              <a:t> потреб практики;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використання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методів</a:t>
            </a:r>
            <a:r>
              <a:rPr lang="ru-RU" dirty="0" smtClean="0">
                <a:solidFill>
                  <a:schemeClr val="bg1"/>
                </a:solidFill>
              </a:rPr>
              <a:t> без </a:t>
            </a:r>
            <a:r>
              <a:rPr lang="ru-RU" dirty="0" err="1" smtClean="0">
                <a:solidFill>
                  <a:schemeClr val="bg1"/>
                </a:solidFill>
              </a:rPr>
              <a:t>достатнього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наукового</a:t>
            </a:r>
            <a:r>
              <a:rPr lang="ru-RU" dirty="0" smtClean="0">
                <a:solidFill>
                  <a:schemeClr val="bg1"/>
                </a:solidFill>
              </a:rPr>
              <a:t> обґрунтування;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спрощення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складних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психологічних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явищ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популярній</a:t>
            </a:r>
            <a:r>
              <a:rPr lang="ru-RU" dirty="0" smtClean="0">
                <a:solidFill>
                  <a:schemeClr val="bg1"/>
                </a:solidFill>
              </a:rPr>
              <a:t> психології.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Це </a:t>
            </a:r>
            <a:r>
              <a:rPr lang="ru-RU" dirty="0" err="1" smtClean="0">
                <a:solidFill>
                  <a:schemeClr val="bg1"/>
                </a:solidFill>
              </a:rPr>
              <a:t>знижує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довіру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суспільства</a:t>
            </a:r>
            <a:r>
              <a:rPr lang="ru-RU" dirty="0" smtClean="0">
                <a:solidFill>
                  <a:schemeClr val="bg1"/>
                </a:solidFill>
              </a:rPr>
              <a:t> до психологічної науки.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1"/>
                </a:solidFill>
              </a:rPr>
              <a:t>Причини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До </a:t>
            </a:r>
            <a:r>
              <a:rPr lang="ru-RU" dirty="0" err="1" smtClean="0">
                <a:solidFill>
                  <a:schemeClr val="bg1"/>
                </a:solidFill>
              </a:rPr>
              <a:t>основних</a:t>
            </a:r>
            <a:r>
              <a:rPr lang="ru-RU" dirty="0" smtClean="0">
                <a:solidFill>
                  <a:schemeClr val="bg1"/>
                </a:solidFill>
              </a:rPr>
              <a:t> причин належать:</a:t>
            </a:r>
          </a:p>
          <a:p>
            <a:pPr lvl="0" algn="just"/>
            <a:r>
              <a:rPr lang="ru-RU" b="1" dirty="0" err="1" smtClean="0">
                <a:solidFill>
                  <a:schemeClr val="bg1"/>
                </a:solidFill>
              </a:rPr>
              <a:t>Складність</a:t>
            </a:r>
            <a:r>
              <a:rPr lang="ru-RU" b="1" dirty="0" smtClean="0">
                <a:solidFill>
                  <a:schemeClr val="bg1"/>
                </a:solidFill>
              </a:rPr>
              <a:t> предмета психології</a:t>
            </a:r>
            <a:r>
              <a:rPr lang="ru-RU" dirty="0" smtClean="0">
                <a:solidFill>
                  <a:schemeClr val="bg1"/>
                </a:solidFill>
              </a:rPr>
              <a:t> — </a:t>
            </a:r>
            <a:r>
              <a:rPr lang="ru-RU" dirty="0" err="1" smtClean="0">
                <a:solidFill>
                  <a:schemeClr val="bg1"/>
                </a:solidFill>
              </a:rPr>
              <a:t>психіка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багатовимірним</a:t>
            </a:r>
            <a:r>
              <a:rPr lang="ru-RU" dirty="0" smtClean="0">
                <a:solidFill>
                  <a:schemeClr val="bg1"/>
                </a:solidFill>
              </a:rPr>
              <a:t> і </a:t>
            </a:r>
            <a:r>
              <a:rPr lang="ru-RU" dirty="0" err="1" smtClean="0">
                <a:solidFill>
                  <a:schemeClr val="bg1"/>
                </a:solidFill>
              </a:rPr>
              <a:t>динамічним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явищем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bg1"/>
                </a:solidFill>
              </a:rPr>
              <a:t>Міждисциплінарний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тиск</a:t>
            </a:r>
            <a:r>
              <a:rPr lang="ru-RU" dirty="0" smtClean="0">
                <a:solidFill>
                  <a:schemeClr val="bg1"/>
                </a:solidFill>
              </a:rPr>
              <a:t> з боку </a:t>
            </a:r>
            <a:r>
              <a:rPr lang="ru-RU" dirty="0" err="1" smtClean="0">
                <a:solidFill>
                  <a:schemeClr val="bg1"/>
                </a:solidFill>
              </a:rPr>
              <a:t>нейронаук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соціології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медицини</a:t>
            </a:r>
            <a:r>
              <a:rPr lang="ru-RU" dirty="0" smtClean="0">
                <a:solidFill>
                  <a:schemeClr val="bg1"/>
                </a:solidFill>
              </a:rPr>
              <a:t>, ІТ.</a:t>
            </a:r>
          </a:p>
          <a:p>
            <a:pPr lvl="0" algn="just"/>
            <a:r>
              <a:rPr lang="ru-RU" b="1" dirty="0" err="1" smtClean="0">
                <a:solidFill>
                  <a:schemeClr val="bg1"/>
                </a:solidFill>
              </a:rPr>
              <a:t>Методологічний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плюралізм</a:t>
            </a:r>
            <a:r>
              <a:rPr lang="ru-RU" dirty="0" smtClean="0">
                <a:solidFill>
                  <a:schemeClr val="bg1"/>
                </a:solidFill>
              </a:rPr>
              <a:t> без </a:t>
            </a:r>
            <a:r>
              <a:rPr lang="ru-RU" dirty="0" err="1" smtClean="0">
                <a:solidFill>
                  <a:schemeClr val="bg1"/>
                </a:solidFill>
              </a:rPr>
              <a:t>достатньої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інтеграції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ru-RU" b="1" dirty="0" smtClean="0">
                <a:solidFill>
                  <a:schemeClr val="bg1"/>
                </a:solidFill>
              </a:rPr>
              <a:t>Соціальні </a:t>
            </a:r>
            <a:r>
              <a:rPr lang="ru-RU" b="1" dirty="0" err="1" smtClean="0">
                <a:solidFill>
                  <a:schemeClr val="bg1"/>
                </a:solidFill>
              </a:rPr>
              <a:t>виклики</a:t>
            </a:r>
            <a:r>
              <a:rPr lang="ru-RU" dirty="0" smtClean="0">
                <a:solidFill>
                  <a:schemeClr val="bg1"/>
                </a:solidFill>
              </a:rPr>
              <a:t> (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війни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цифровізація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глобалізація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</a:p>
          <a:p>
            <a:pPr lvl="0" algn="just"/>
            <a:r>
              <a:rPr lang="ru-RU" b="1" dirty="0" err="1" smtClean="0">
                <a:solidFill>
                  <a:schemeClr val="bg1"/>
                </a:solidFill>
              </a:rPr>
              <a:t>Комерціалізація</a:t>
            </a:r>
            <a:r>
              <a:rPr lang="ru-RU" b="1" dirty="0" smtClean="0">
                <a:solidFill>
                  <a:schemeClr val="bg1"/>
                </a:solidFill>
              </a:rPr>
              <a:t> психології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зростання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ненаукових</a:t>
            </a:r>
            <a:r>
              <a:rPr lang="ru-RU" dirty="0" smtClean="0">
                <a:solidFill>
                  <a:schemeClr val="bg1"/>
                </a:solidFill>
              </a:rPr>
              <a:t> практик.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1"/>
                </a:solidFill>
              </a:rPr>
              <a:t>Шляхи </a:t>
            </a:r>
            <a:r>
              <a:rPr lang="ru-RU" dirty="0" err="1" smtClean="0">
                <a:solidFill>
                  <a:schemeClr val="bg1"/>
                </a:solidFill>
              </a:rPr>
              <a:t>подолання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Методологічна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рефлексія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Усвідомлення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власних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позицій</a:t>
            </a:r>
            <a:r>
              <a:rPr lang="ru-RU" dirty="0" smtClean="0">
                <a:solidFill>
                  <a:schemeClr val="bg1"/>
                </a:solidFill>
              </a:rPr>
              <a:t> і </a:t>
            </a:r>
            <a:r>
              <a:rPr lang="ru-RU" dirty="0" err="1" smtClean="0">
                <a:solidFill>
                  <a:schemeClr val="bg1"/>
                </a:solidFill>
              </a:rPr>
              <a:t>обмежень</a:t>
            </a:r>
            <a:r>
              <a:rPr lang="ru-RU" dirty="0" smtClean="0">
                <a:solidFill>
                  <a:schemeClr val="bg1"/>
                </a:solidFill>
              </a:rPr>
              <a:t> кожного </a:t>
            </a:r>
            <a:r>
              <a:rPr lang="ru-RU" dirty="0" err="1" smtClean="0">
                <a:solidFill>
                  <a:schemeClr val="bg1"/>
                </a:solidFill>
              </a:rPr>
              <a:t>підходу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Інтеграція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психологічних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підходів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Перехід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протиставлення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теорій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  <a:r>
              <a:rPr lang="ru-RU" dirty="0" err="1" smtClean="0">
                <a:solidFill>
                  <a:schemeClr val="bg1"/>
                </a:solidFill>
              </a:rPr>
              <a:t>їхнього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взаємодоповнення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Міждисциплінарний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підхід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Поєднання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 з </a:t>
            </a:r>
            <a:r>
              <a:rPr lang="ru-RU" dirty="0" err="1" smtClean="0">
                <a:solidFill>
                  <a:schemeClr val="bg1"/>
                </a:solidFill>
              </a:rPr>
              <a:t>даними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нейронаук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педагогіки</a:t>
            </a:r>
            <a:r>
              <a:rPr lang="ru-RU" dirty="0" smtClean="0">
                <a:solidFill>
                  <a:schemeClr val="bg1"/>
                </a:solidFill>
              </a:rPr>
              <a:t>, соціальних наук без </a:t>
            </a:r>
            <a:r>
              <a:rPr lang="ru-RU" dirty="0" err="1" smtClean="0">
                <a:solidFill>
                  <a:schemeClr val="bg1"/>
                </a:solidFill>
              </a:rPr>
              <a:t>втрати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автономності</a:t>
            </a:r>
            <a:r>
              <a:rPr lang="ru-RU" dirty="0" smtClean="0">
                <a:solidFill>
                  <a:schemeClr val="bg1"/>
                </a:solidFill>
              </a:rPr>
              <a:t> психології.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Розвиток </a:t>
            </a:r>
            <a:r>
              <a:rPr lang="ru-RU" b="1" dirty="0" err="1" smtClean="0">
                <a:solidFill>
                  <a:schemeClr val="bg1"/>
                </a:solidFill>
              </a:rPr>
              <a:t>доказової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етичної</a:t>
            </a:r>
            <a:r>
              <a:rPr lang="ru-RU" b="1" dirty="0" smtClean="0">
                <a:solidFill>
                  <a:schemeClr val="bg1"/>
                </a:solidFill>
              </a:rPr>
              <a:t> практики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Підвищення </a:t>
            </a:r>
            <a:r>
              <a:rPr lang="ru-RU" dirty="0" err="1" smtClean="0">
                <a:solidFill>
                  <a:schemeClr val="bg1"/>
                </a:solidFill>
              </a:rPr>
              <a:t>якості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дотримання</a:t>
            </a:r>
            <a:r>
              <a:rPr lang="ru-RU" dirty="0" smtClean="0">
                <a:solidFill>
                  <a:schemeClr val="bg1"/>
                </a:solidFill>
              </a:rPr>
              <a:t> етичних </a:t>
            </a:r>
            <a:r>
              <a:rPr lang="ru-RU" dirty="0" err="1" smtClean="0">
                <a:solidFill>
                  <a:schemeClr val="bg1"/>
                </a:solidFill>
              </a:rPr>
              <a:t>стандартів</a:t>
            </a:r>
            <a:r>
              <a:rPr lang="ru-RU" dirty="0" smtClean="0">
                <a:solidFill>
                  <a:schemeClr val="bg1"/>
                </a:solidFill>
              </a:rPr>
              <a:t> і професійної </a:t>
            </a:r>
            <a:r>
              <a:rPr lang="ru-RU" dirty="0" err="1" smtClean="0">
                <a:solidFill>
                  <a:schemeClr val="bg1"/>
                </a:solidFill>
              </a:rPr>
              <a:t>відповідальності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chemeClr val="bg1"/>
                </a:solidFill>
              </a:rPr>
              <a:t>Значення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усвідомлення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для </a:t>
            </a:r>
            <a:r>
              <a:rPr lang="ru-RU" dirty="0" err="1" smtClean="0">
                <a:solidFill>
                  <a:schemeClr val="bg1"/>
                </a:solidFill>
              </a:rPr>
              <a:t>майбутнього</a:t>
            </a:r>
            <a:r>
              <a:rPr lang="ru-RU" dirty="0" smtClean="0">
                <a:solidFill>
                  <a:schemeClr val="bg1"/>
                </a:solidFill>
              </a:rPr>
              <a:t>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Розуміння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формує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критичне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мислення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запобігає</a:t>
            </a:r>
            <a:r>
              <a:rPr lang="ru-RU" dirty="0" smtClean="0">
                <a:solidFill>
                  <a:schemeClr val="bg1"/>
                </a:solidFill>
              </a:rPr>
              <a:t> догматизму;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сприяє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професійній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зрілості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підвищує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відповідальність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практичній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діяльності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Психолог повинен не </a:t>
            </a:r>
            <a:r>
              <a:rPr lang="ru-RU" dirty="0" err="1" smtClean="0">
                <a:solidFill>
                  <a:schemeClr val="bg1"/>
                </a:solidFill>
              </a:rPr>
              <a:t>лише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володіти</a:t>
            </a:r>
            <a:r>
              <a:rPr lang="ru-RU" dirty="0" smtClean="0">
                <a:solidFill>
                  <a:schemeClr val="bg1"/>
                </a:solidFill>
              </a:rPr>
              <a:t> методами, а й </a:t>
            </a:r>
            <a:r>
              <a:rPr lang="ru-RU" dirty="0" err="1" smtClean="0">
                <a:solidFill>
                  <a:schemeClr val="bg1"/>
                </a:solidFill>
              </a:rPr>
              <a:t>усвідомлювати</a:t>
            </a:r>
            <a:r>
              <a:rPr lang="ru-RU" dirty="0" smtClean="0">
                <a:solidFill>
                  <a:schemeClr val="bg1"/>
                </a:solidFill>
              </a:rPr>
              <a:t> їх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межі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</a:rPr>
              <a:t>Висновки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Криза психологічного знання </a:t>
            </a:r>
            <a:r>
              <a:rPr lang="ru-RU" dirty="0" err="1" smtClean="0">
                <a:solidFill>
                  <a:schemeClr val="bg1"/>
                </a:solidFill>
              </a:rPr>
              <a:t>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об’єктивним</a:t>
            </a:r>
            <a:r>
              <a:rPr lang="ru-RU" dirty="0" smtClean="0">
                <a:solidFill>
                  <a:schemeClr val="bg1"/>
                </a:solidFill>
              </a:rPr>
              <a:t> і неминучим </a:t>
            </a:r>
            <a:r>
              <a:rPr lang="ru-RU" dirty="0" err="1" smtClean="0">
                <a:solidFill>
                  <a:schemeClr val="bg1"/>
                </a:solidFill>
              </a:rPr>
              <a:t>етапом</a:t>
            </a:r>
            <a:r>
              <a:rPr lang="ru-RU" dirty="0" smtClean="0">
                <a:solidFill>
                  <a:schemeClr val="bg1"/>
                </a:solidFill>
              </a:rPr>
              <a:t> розвитку науки. Вона:</a:t>
            </a:r>
          </a:p>
          <a:p>
            <a:pPr lvl="0"/>
            <a:r>
              <a:rPr lang="ru-RU" dirty="0" err="1" smtClean="0">
                <a:solidFill>
                  <a:schemeClr val="bg1"/>
                </a:solidFill>
              </a:rPr>
              <a:t>виявляє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слабкі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місця</a:t>
            </a:r>
            <a:r>
              <a:rPr lang="ru-RU" dirty="0" smtClean="0">
                <a:solidFill>
                  <a:schemeClr val="bg1"/>
                </a:solidFill>
              </a:rPr>
              <a:t> психології;</a:t>
            </a:r>
          </a:p>
          <a:p>
            <a:pPr lvl="0"/>
            <a:r>
              <a:rPr lang="ru-RU" dirty="0" err="1" smtClean="0">
                <a:solidFill>
                  <a:schemeClr val="bg1"/>
                </a:solidFill>
              </a:rPr>
              <a:t>стимулює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оновлення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ru-RU" dirty="0" err="1" smtClean="0">
                <a:solidFill>
                  <a:schemeClr val="bg1"/>
                </a:solidFill>
              </a:rPr>
              <a:t>відкриває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можливості</a:t>
            </a:r>
            <a:r>
              <a:rPr lang="ru-RU" dirty="0" smtClean="0">
                <a:solidFill>
                  <a:schemeClr val="bg1"/>
                </a:solidFill>
              </a:rPr>
              <a:t> для </a:t>
            </a:r>
            <a:r>
              <a:rPr lang="ru-RU" dirty="0" err="1" smtClean="0">
                <a:solidFill>
                  <a:schemeClr val="bg1"/>
                </a:solidFill>
              </a:rPr>
              <a:t>інтеграції</a:t>
            </a:r>
            <a:r>
              <a:rPr lang="ru-RU" dirty="0" smtClean="0">
                <a:solidFill>
                  <a:schemeClr val="bg1"/>
                </a:solidFill>
              </a:rPr>
              <a:t> та розвитку.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Сучасна</a:t>
            </a:r>
            <a:r>
              <a:rPr lang="ru-RU" dirty="0" smtClean="0">
                <a:solidFill>
                  <a:schemeClr val="bg1"/>
                </a:solidFill>
              </a:rPr>
              <a:t> психологія не </a:t>
            </a:r>
            <a:r>
              <a:rPr lang="ru-RU" dirty="0" err="1" smtClean="0">
                <a:solidFill>
                  <a:schemeClr val="bg1"/>
                </a:solidFill>
              </a:rPr>
              <a:t>долає</a:t>
            </a:r>
            <a:r>
              <a:rPr lang="ru-RU" dirty="0" smtClean="0">
                <a:solidFill>
                  <a:schemeClr val="bg1"/>
                </a:solidFill>
              </a:rPr>
              <a:t> кризу шляхом </a:t>
            </a:r>
            <a:r>
              <a:rPr lang="ru-RU" dirty="0" err="1" smtClean="0">
                <a:solidFill>
                  <a:schemeClr val="bg1"/>
                </a:solidFill>
              </a:rPr>
              <a:t>уніфікації</a:t>
            </a:r>
            <a:r>
              <a:rPr lang="ru-RU" dirty="0" smtClean="0">
                <a:solidFill>
                  <a:schemeClr val="bg1"/>
                </a:solidFill>
              </a:rPr>
              <a:t>, а через </a:t>
            </a:r>
            <a:r>
              <a:rPr lang="ru-RU" b="1" dirty="0" err="1" smtClean="0">
                <a:solidFill>
                  <a:schemeClr val="bg1"/>
                </a:solidFill>
              </a:rPr>
              <a:t>рефлексивний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міждисциплінарний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етичний</a:t>
            </a:r>
            <a:r>
              <a:rPr lang="ru-RU" b="1" dirty="0" smtClean="0">
                <a:solidFill>
                  <a:schemeClr val="bg1"/>
                </a:solidFill>
              </a:rPr>
              <a:t> розвиток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Список </a:t>
            </a:r>
            <a:r>
              <a:rPr lang="ru-RU" dirty="0" err="1" smtClean="0">
                <a:solidFill>
                  <a:schemeClr val="bg1"/>
                </a:solidFill>
              </a:rPr>
              <a:t>використаних</a:t>
            </a:r>
            <a:r>
              <a:rPr lang="ru-RU" dirty="0" smtClean="0">
                <a:solidFill>
                  <a:schemeClr val="bg1"/>
                </a:solidFill>
              </a:rPr>
              <a:t> джерел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Обов’язкові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джерела</a:t>
            </a:r>
            <a:endParaRPr lang="ru-RU" b="1" dirty="0" smtClean="0">
              <a:solidFill>
                <a:schemeClr val="bg1"/>
              </a:solidFill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Максименко С. Д.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Методологічні</a:t>
            </a:r>
            <a:r>
              <a:rPr lang="ru-RU" dirty="0" smtClean="0">
                <a:solidFill>
                  <a:schemeClr val="bg1"/>
                </a:solidFill>
              </a:rPr>
              <a:t> проблеми </a:t>
            </a:r>
            <a:r>
              <a:rPr lang="ru-RU" dirty="0" err="1" smtClean="0">
                <a:solidFill>
                  <a:schemeClr val="bg1"/>
                </a:solidFill>
              </a:rPr>
              <a:t>сучасної</a:t>
            </a:r>
            <a:r>
              <a:rPr lang="ru-RU" dirty="0" smtClean="0">
                <a:solidFill>
                  <a:schemeClr val="bg1"/>
                </a:solidFill>
              </a:rPr>
              <a:t> психології : </a:t>
            </a:r>
            <a:r>
              <a:rPr lang="ru-RU" dirty="0" err="1" smtClean="0">
                <a:solidFill>
                  <a:schemeClr val="bg1"/>
                </a:solidFill>
              </a:rPr>
              <a:t>монографія</a:t>
            </a:r>
            <a:r>
              <a:rPr lang="ru-RU" dirty="0" smtClean="0">
                <a:solidFill>
                  <a:schemeClr val="bg1"/>
                </a:solidFill>
              </a:rPr>
              <a:t> / С. Д. Максименко.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Інститут</a:t>
            </a:r>
            <a:r>
              <a:rPr lang="ru-RU" dirty="0" smtClean="0">
                <a:solidFill>
                  <a:schemeClr val="bg1"/>
                </a:solidFill>
              </a:rPr>
              <a:t> психології </a:t>
            </a:r>
            <a:r>
              <a:rPr lang="ru-RU" dirty="0" err="1" smtClean="0">
                <a:solidFill>
                  <a:schemeClr val="bg1"/>
                </a:solidFill>
              </a:rPr>
              <a:t>ім</a:t>
            </a:r>
            <a:r>
              <a:rPr lang="ru-RU" dirty="0" smtClean="0">
                <a:solidFill>
                  <a:schemeClr val="bg1"/>
                </a:solidFill>
              </a:rPr>
              <a:t>. Г. С. </a:t>
            </a:r>
            <a:r>
              <a:rPr lang="ru-RU" dirty="0" err="1" smtClean="0">
                <a:solidFill>
                  <a:schemeClr val="bg1"/>
                </a:solidFill>
              </a:rPr>
              <a:t>Костюка</a:t>
            </a:r>
            <a:r>
              <a:rPr lang="ru-RU" dirty="0" smtClean="0">
                <a:solidFill>
                  <a:schemeClr val="bg1"/>
                </a:solidFill>
              </a:rPr>
              <a:t> НАПН </a:t>
            </a:r>
            <a:r>
              <a:rPr lang="ru-RU" dirty="0" err="1" smtClean="0">
                <a:solidFill>
                  <a:schemeClr val="bg1"/>
                </a:solidFill>
              </a:rPr>
              <a:t>України</a:t>
            </a:r>
            <a:r>
              <a:rPr lang="ru-RU" dirty="0" smtClean="0">
                <a:solidFill>
                  <a:schemeClr val="bg1"/>
                </a:solidFill>
              </a:rPr>
              <a:t>, 2018. — 214 с.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Максименко С. Д.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Загальна</a:t>
            </a:r>
            <a:r>
              <a:rPr lang="ru-RU" dirty="0" smtClean="0">
                <a:solidFill>
                  <a:schemeClr val="bg1"/>
                </a:solidFill>
              </a:rPr>
              <a:t> психологія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С. Д. Максименко.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Центр </a:t>
            </a:r>
            <a:r>
              <a:rPr lang="ru-RU" dirty="0" err="1" smtClean="0">
                <a:solidFill>
                  <a:schemeClr val="bg1"/>
                </a:solidFill>
              </a:rPr>
              <a:t>учбової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літератури</a:t>
            </a:r>
            <a:r>
              <a:rPr lang="ru-RU" dirty="0" smtClean="0">
                <a:solidFill>
                  <a:schemeClr val="bg1"/>
                </a:solidFill>
              </a:rPr>
              <a:t>, 2019. — 272 с.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Павленко В. В.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Теоретичні</a:t>
            </a:r>
            <a:r>
              <a:rPr lang="ru-RU" dirty="0" smtClean="0">
                <a:solidFill>
                  <a:schemeClr val="bg1"/>
                </a:solidFill>
              </a:rPr>
              <a:t> проблеми </a:t>
            </a:r>
            <a:r>
              <a:rPr lang="ru-RU" dirty="0" err="1" smtClean="0">
                <a:solidFill>
                  <a:schemeClr val="bg1"/>
                </a:solidFill>
              </a:rPr>
              <a:t>сучасної</a:t>
            </a:r>
            <a:r>
              <a:rPr lang="ru-RU" dirty="0" smtClean="0">
                <a:solidFill>
                  <a:schemeClr val="bg1"/>
                </a:solidFill>
              </a:rPr>
              <a:t> психології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В. В. Павленко.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Академвидав</a:t>
            </a:r>
            <a:r>
              <a:rPr lang="ru-RU" dirty="0" smtClean="0">
                <a:solidFill>
                  <a:schemeClr val="bg1"/>
                </a:solidFill>
              </a:rPr>
              <a:t>, 2016. — 256 с.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Рибалка</a:t>
            </a:r>
            <a:r>
              <a:rPr lang="ru-RU" b="1" dirty="0" smtClean="0">
                <a:solidFill>
                  <a:schemeClr val="bg1"/>
                </a:solidFill>
              </a:rPr>
              <a:t> В. В.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наукових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психологічних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В. В. </a:t>
            </a:r>
            <a:r>
              <a:rPr lang="ru-RU" dirty="0" err="1" smtClean="0">
                <a:solidFill>
                  <a:schemeClr val="bg1"/>
                </a:solidFill>
              </a:rPr>
              <a:t>Рибалка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Каравела</a:t>
            </a:r>
            <a:r>
              <a:rPr lang="ru-RU" dirty="0" smtClean="0">
                <a:solidFill>
                  <a:schemeClr val="bg1"/>
                </a:solidFill>
              </a:rPr>
              <a:t>, 2017. — 312 с.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Савчин</a:t>
            </a:r>
            <a:r>
              <a:rPr lang="ru-RU" b="1" dirty="0" smtClean="0">
                <a:solidFill>
                  <a:schemeClr val="bg1"/>
                </a:solidFill>
              </a:rPr>
              <a:t> М. В.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Методологія</a:t>
            </a:r>
            <a:r>
              <a:rPr lang="ru-RU" dirty="0" smtClean="0">
                <a:solidFill>
                  <a:schemeClr val="bg1"/>
                </a:solidFill>
              </a:rPr>
              <a:t> і методи </a:t>
            </a:r>
            <a:r>
              <a:rPr lang="ru-RU" dirty="0" err="1" smtClean="0">
                <a:solidFill>
                  <a:schemeClr val="bg1"/>
                </a:solidFill>
              </a:rPr>
              <a:t>психологічних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М. В. </a:t>
            </a:r>
            <a:r>
              <a:rPr lang="ru-RU" dirty="0" err="1" smtClean="0">
                <a:solidFill>
                  <a:schemeClr val="bg1"/>
                </a:solidFill>
              </a:rPr>
              <a:t>Савчин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Дрогобич</a:t>
            </a:r>
            <a:r>
              <a:rPr lang="ru-RU" dirty="0" smtClean="0">
                <a:solidFill>
                  <a:schemeClr val="bg1"/>
                </a:solidFill>
              </a:rPr>
              <a:t> : Коло, 2014. — 320 с.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Титаренко Т. М.</a:t>
            </a:r>
            <a:r>
              <a:rPr lang="ru-RU" dirty="0" smtClean="0">
                <a:solidFill>
                  <a:schemeClr val="bg1"/>
                </a:solidFill>
              </a:rPr>
              <a:t> Психологія </a:t>
            </a:r>
            <a:r>
              <a:rPr lang="ru-RU" dirty="0" err="1" smtClean="0">
                <a:solidFill>
                  <a:schemeClr val="bg1"/>
                </a:solidFill>
              </a:rPr>
              <a:t>особистості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Т. М. Титаренко.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Каравела</a:t>
            </a:r>
            <a:r>
              <a:rPr lang="ru-RU" dirty="0" smtClean="0">
                <a:solidFill>
                  <a:schemeClr val="bg1"/>
                </a:solidFill>
              </a:rPr>
              <a:t>, 2020. — 304 с.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Основи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методології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організації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наукових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досліджень</a:t>
            </a:r>
            <a:r>
              <a:rPr lang="ru-RU" b="1" dirty="0" smtClean="0">
                <a:solidFill>
                  <a:schemeClr val="bg1"/>
                </a:solidFill>
              </a:rPr>
              <a:t> у психології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навч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посіб</a:t>
            </a:r>
            <a:r>
              <a:rPr lang="ru-RU" dirty="0" smtClean="0">
                <a:solidFill>
                  <a:schemeClr val="bg1"/>
                </a:solidFill>
              </a:rPr>
              <a:t>. / за ред. С. Д. Максименка.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Слово, 2017. — 288 с.</a:t>
            </a:r>
          </a:p>
          <a:p>
            <a:pPr algn="just"/>
            <a:endParaRPr 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Додаткові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джерела</a:t>
            </a:r>
            <a:endParaRPr lang="ru-RU" b="1" dirty="0" smtClean="0">
              <a:solidFill>
                <a:schemeClr val="bg1"/>
              </a:solidFill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Титаренко </a:t>
            </a:r>
            <a:r>
              <a:rPr lang="ru-RU" b="1" dirty="0" smtClean="0">
                <a:solidFill>
                  <a:schemeClr val="bg1"/>
                </a:solidFill>
              </a:rPr>
              <a:t>Т. М.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Життєвий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світ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особистості</a:t>
            </a:r>
            <a:r>
              <a:rPr lang="ru-RU" dirty="0" smtClean="0">
                <a:solidFill>
                  <a:schemeClr val="bg1"/>
                </a:solidFill>
              </a:rPr>
              <a:t>: у межах і за межами </a:t>
            </a:r>
            <a:r>
              <a:rPr lang="ru-RU" dirty="0" err="1" smtClean="0">
                <a:solidFill>
                  <a:schemeClr val="bg1"/>
                </a:solidFill>
              </a:rPr>
              <a:t>буденності</a:t>
            </a:r>
            <a:r>
              <a:rPr lang="ru-RU" dirty="0" smtClean="0">
                <a:solidFill>
                  <a:schemeClr val="bg1"/>
                </a:solidFill>
              </a:rPr>
              <a:t> / Т. М. Титаренко.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Либідь</a:t>
            </a:r>
            <a:r>
              <a:rPr lang="ru-RU" dirty="0" smtClean="0">
                <a:solidFill>
                  <a:schemeClr val="bg1"/>
                </a:solidFill>
              </a:rPr>
              <a:t>, 2003. — 376 с.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Психологія : </a:t>
            </a:r>
            <a:r>
              <a:rPr lang="ru-RU" b="1" dirty="0" err="1" smtClean="0">
                <a:solidFill>
                  <a:schemeClr val="bg1"/>
                </a:solidFill>
              </a:rPr>
              <a:t>підручник</a:t>
            </a:r>
            <a:r>
              <a:rPr lang="ru-RU" dirty="0" smtClean="0">
                <a:solidFill>
                  <a:schemeClr val="bg1"/>
                </a:solidFill>
              </a:rPr>
              <a:t> / за ред. Ю. З. </a:t>
            </a:r>
            <a:r>
              <a:rPr lang="ru-RU" dirty="0" err="1" smtClean="0">
                <a:solidFill>
                  <a:schemeClr val="bg1"/>
                </a:solidFill>
              </a:rPr>
              <a:t>Гільбуха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 : </a:t>
            </a:r>
            <a:r>
              <a:rPr lang="ru-RU" dirty="0" err="1" smtClean="0">
                <a:solidFill>
                  <a:schemeClr val="bg1"/>
                </a:solidFill>
              </a:rPr>
              <a:t>Вища</a:t>
            </a:r>
            <a:r>
              <a:rPr lang="ru-RU" dirty="0" smtClean="0">
                <a:solidFill>
                  <a:schemeClr val="bg1"/>
                </a:solidFill>
              </a:rPr>
              <a:t> школа, 2018. — 544 с.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Етичний</a:t>
            </a:r>
            <a:r>
              <a:rPr lang="ru-RU" b="1" dirty="0" smtClean="0">
                <a:solidFill>
                  <a:schemeClr val="bg1"/>
                </a:solidFill>
              </a:rPr>
              <a:t> кодекс психолога</a:t>
            </a:r>
            <a:r>
              <a:rPr lang="ru-RU" dirty="0" smtClean="0">
                <a:solidFill>
                  <a:schemeClr val="bg1"/>
                </a:solidFill>
              </a:rPr>
              <a:t> / </a:t>
            </a:r>
            <a:r>
              <a:rPr lang="ru-RU" dirty="0" err="1" smtClean="0">
                <a:solidFill>
                  <a:schemeClr val="bg1"/>
                </a:solidFill>
              </a:rPr>
              <a:t>Українська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спілка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психотерапевтів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Київ</a:t>
            </a:r>
            <a:r>
              <a:rPr lang="ru-RU" dirty="0" smtClean="0">
                <a:solidFill>
                  <a:schemeClr val="bg1"/>
                </a:solidFill>
              </a:rPr>
              <a:t>, 2017.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Закон </a:t>
            </a:r>
            <a:r>
              <a:rPr lang="ru-RU" b="1" dirty="0" err="1" smtClean="0">
                <a:solidFill>
                  <a:schemeClr val="bg1"/>
                </a:solidFill>
              </a:rPr>
              <a:t>України</a:t>
            </a:r>
            <a:r>
              <a:rPr lang="ru-RU" b="1" dirty="0" smtClean="0">
                <a:solidFill>
                  <a:schemeClr val="bg1"/>
                </a:solidFill>
              </a:rPr>
              <a:t> «Про </a:t>
            </a:r>
            <a:r>
              <a:rPr lang="ru-RU" b="1" dirty="0" err="1" smtClean="0">
                <a:solidFill>
                  <a:schemeClr val="bg1"/>
                </a:solidFill>
              </a:rPr>
              <a:t>освіту</a:t>
            </a:r>
            <a:r>
              <a:rPr lang="ru-RU" b="1" dirty="0" smtClean="0">
                <a:solidFill>
                  <a:schemeClr val="bg1"/>
                </a:solidFill>
              </a:rPr>
              <a:t>»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</a:t>
            </a:r>
            <a:r>
              <a:rPr lang="ru-RU" dirty="0" smtClean="0">
                <a:solidFill>
                  <a:schemeClr val="bg1"/>
                </a:solidFill>
              </a:rPr>
              <a:t> 05.09.2017 № 2145-</a:t>
            </a:r>
            <a:r>
              <a:rPr lang="en-US" dirty="0" smtClean="0">
                <a:solidFill>
                  <a:schemeClr val="bg1"/>
                </a:solidFill>
              </a:rPr>
              <a:t>VIII.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ЗМІСТ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1. </a:t>
            </a:r>
            <a:r>
              <a:rPr lang="ru-RU" sz="2400" b="1" dirty="0" err="1" smtClean="0">
                <a:solidFill>
                  <a:schemeClr val="bg1"/>
                </a:solidFill>
              </a:rPr>
              <a:t>Вступ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2. </a:t>
            </a:r>
            <a:r>
              <a:rPr lang="ru-RU" sz="2400" b="1" dirty="0" err="1" smtClean="0">
                <a:solidFill>
                  <a:schemeClr val="bg1"/>
                </a:solidFill>
              </a:rPr>
              <a:t>Поняття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психологічного знання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3. </a:t>
            </a:r>
            <a:r>
              <a:rPr lang="ru-RU" sz="2400" b="1" dirty="0" err="1" smtClean="0">
                <a:solidFill>
                  <a:schemeClr val="bg1"/>
                </a:solidFill>
              </a:rPr>
              <a:t>Історичні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витоки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психологічного знання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4. Основні прояви </a:t>
            </a:r>
            <a:r>
              <a:rPr lang="ru-RU" sz="2400" b="1" dirty="0" err="1" smtClean="0">
                <a:solidFill>
                  <a:schemeClr val="bg1"/>
                </a:solidFill>
              </a:rPr>
              <a:t>сучасної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психологічного знання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5. Причини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психологічного знання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6. Шляхи </a:t>
            </a:r>
            <a:r>
              <a:rPr lang="ru-RU" sz="2400" b="1" dirty="0" err="1" smtClean="0">
                <a:solidFill>
                  <a:schemeClr val="bg1"/>
                </a:solidFill>
              </a:rPr>
              <a:t>подолання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психологічного знання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7. </a:t>
            </a:r>
            <a:r>
              <a:rPr lang="ru-RU" sz="2400" b="1" dirty="0" err="1" smtClean="0">
                <a:solidFill>
                  <a:schemeClr val="bg1"/>
                </a:solidFill>
              </a:rPr>
              <a:t>Значення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усвідомлення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кризи</a:t>
            </a:r>
            <a:r>
              <a:rPr lang="ru-RU" sz="2400" b="1" dirty="0" smtClean="0">
                <a:solidFill>
                  <a:schemeClr val="bg1"/>
                </a:solidFill>
              </a:rPr>
              <a:t> для </a:t>
            </a:r>
            <a:r>
              <a:rPr lang="ru-RU" sz="2400" b="1" dirty="0" err="1" smtClean="0">
                <a:solidFill>
                  <a:schemeClr val="bg1"/>
                </a:solidFill>
              </a:rPr>
              <a:t>майбутнього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психолога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8. </a:t>
            </a:r>
            <a:r>
              <a:rPr lang="ru-RU" sz="2400" b="1" dirty="0" err="1" smtClean="0">
                <a:solidFill>
                  <a:schemeClr val="bg1"/>
                </a:solidFill>
              </a:rPr>
              <a:t>Висновки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9. Список </a:t>
            </a:r>
            <a:r>
              <a:rPr lang="ru-RU" sz="2400" b="1" dirty="0" err="1" smtClean="0">
                <a:solidFill>
                  <a:schemeClr val="bg1"/>
                </a:solidFill>
              </a:rPr>
              <a:t>використаних</a:t>
            </a:r>
            <a:r>
              <a:rPr lang="ru-RU" sz="2400" b="1" dirty="0" smtClean="0">
                <a:solidFill>
                  <a:schemeClr val="bg1"/>
                </a:solidFill>
              </a:rPr>
              <a:t> джерел</a:t>
            </a:r>
          </a:p>
          <a:p>
            <a:endParaRPr lang="ru-RU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Вступ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Психологія як наука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виникла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перетині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філософії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медицини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природничих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 і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самого початку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розвивалася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умовах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методологічної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неоднорідності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 ХХ–ХХІ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століттях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психологічне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знання значно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розширилося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однак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разом із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цим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загострилася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проблема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цілісності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наукової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узгодженості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практичної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ефективності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bg1"/>
                </a:solidFill>
              </a:rPr>
              <a:t>У сучасній </a:t>
            </a:r>
            <a:r>
              <a:rPr lang="ru-RU" sz="3200" dirty="0" err="1" smtClean="0">
                <a:solidFill>
                  <a:schemeClr val="bg1"/>
                </a:solidFill>
              </a:rPr>
              <a:t>наукових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джерелах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все </a:t>
            </a:r>
            <a:r>
              <a:rPr lang="ru-RU" sz="3200" dirty="0" err="1" smtClean="0">
                <a:solidFill>
                  <a:schemeClr val="bg1"/>
                </a:solidFill>
              </a:rPr>
              <a:t>частіше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використовується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поняття</a:t>
            </a:r>
            <a:r>
              <a:rPr lang="ru-RU" sz="3200" dirty="0" smtClean="0">
                <a:solidFill>
                  <a:schemeClr val="bg1"/>
                </a:solidFill>
              </a:rPr>
              <a:t> «криза психологічного знання», яке </a:t>
            </a:r>
            <a:r>
              <a:rPr lang="ru-RU" sz="3200" dirty="0" err="1" smtClean="0">
                <a:solidFill>
                  <a:schemeClr val="bg1"/>
                </a:solidFill>
              </a:rPr>
              <a:t>відображає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сукупність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теоретичних</a:t>
            </a:r>
            <a:r>
              <a:rPr lang="ru-RU" sz="3200" dirty="0" smtClean="0">
                <a:solidFill>
                  <a:schemeClr val="bg1"/>
                </a:solidFill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</a:rPr>
              <a:t>методологічних</a:t>
            </a:r>
            <a:r>
              <a:rPr lang="ru-RU" sz="3200" dirty="0" smtClean="0">
                <a:solidFill>
                  <a:schemeClr val="bg1"/>
                </a:solidFill>
              </a:rPr>
              <a:t> і практичних </a:t>
            </a:r>
            <a:r>
              <a:rPr lang="ru-RU" sz="3200" dirty="0" err="1" smtClean="0">
                <a:solidFill>
                  <a:schemeClr val="bg1"/>
                </a:solidFill>
              </a:rPr>
              <a:t>суперечностей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в </a:t>
            </a:r>
            <a:r>
              <a:rPr lang="ru-RU" sz="3200" dirty="0" smtClean="0">
                <a:solidFill>
                  <a:schemeClr val="bg1"/>
                </a:solidFill>
              </a:rPr>
              <a:t>психології. </a:t>
            </a:r>
            <a:r>
              <a:rPr lang="ru-RU" sz="3200" dirty="0" err="1" smtClean="0">
                <a:solidFill>
                  <a:schemeClr val="bg1"/>
                </a:solidFill>
              </a:rPr>
              <a:t>Усвідомлення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цієї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кризи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є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важливою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умовою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формування</a:t>
            </a:r>
            <a:r>
              <a:rPr lang="ru-RU" sz="3200" dirty="0" smtClean="0">
                <a:solidFill>
                  <a:schemeClr val="bg1"/>
                </a:solidFill>
              </a:rPr>
              <a:t> професійного </a:t>
            </a:r>
            <a:r>
              <a:rPr lang="ru-RU" sz="3200" dirty="0" err="1" smtClean="0">
                <a:solidFill>
                  <a:schemeClr val="bg1"/>
                </a:solidFill>
              </a:rPr>
              <a:t>мислення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майбутніх</a:t>
            </a:r>
            <a:r>
              <a:rPr lang="ru-RU" sz="3200" dirty="0" smtClean="0">
                <a:solidFill>
                  <a:schemeClr val="bg1"/>
                </a:solidFill>
              </a:rPr>
              <a:t> психологів.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Поняття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Криза психологічного знання</a:t>
            </a:r>
            <a:r>
              <a:rPr lang="ru-RU" dirty="0" smtClean="0">
                <a:solidFill>
                  <a:schemeClr val="bg1"/>
                </a:solidFill>
              </a:rPr>
              <a:t> — </a:t>
            </a:r>
            <a:r>
              <a:rPr lang="ru-RU" dirty="0" err="1" smtClean="0">
                <a:solidFill>
                  <a:schemeClr val="bg1"/>
                </a:solidFill>
              </a:rPr>
              <a:t>це</a:t>
            </a:r>
            <a:r>
              <a:rPr lang="ru-RU" dirty="0" smtClean="0">
                <a:solidFill>
                  <a:schemeClr val="bg1"/>
                </a:solidFill>
              </a:rPr>
              <a:t> стан науки, за </a:t>
            </a:r>
            <a:r>
              <a:rPr lang="ru-RU" dirty="0" err="1" smtClean="0">
                <a:solidFill>
                  <a:schemeClr val="bg1"/>
                </a:solidFill>
              </a:rPr>
              <a:t>якого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накопичення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емпіричних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даних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теорій</a:t>
            </a:r>
            <a:r>
              <a:rPr lang="ru-RU" dirty="0" smtClean="0">
                <a:solidFill>
                  <a:schemeClr val="bg1"/>
                </a:solidFill>
              </a:rPr>
              <a:t> не </a:t>
            </a:r>
            <a:r>
              <a:rPr lang="ru-RU" dirty="0" err="1" smtClean="0">
                <a:solidFill>
                  <a:schemeClr val="bg1"/>
                </a:solidFill>
              </a:rPr>
              <a:t>супроводжується</a:t>
            </a:r>
            <a:r>
              <a:rPr lang="ru-RU" dirty="0" smtClean="0">
                <a:solidFill>
                  <a:schemeClr val="bg1"/>
                </a:solidFill>
              </a:rPr>
              <a:t> їх </a:t>
            </a:r>
            <a:r>
              <a:rPr lang="ru-RU" dirty="0" err="1" smtClean="0">
                <a:solidFill>
                  <a:schemeClr val="bg1"/>
                </a:solidFill>
              </a:rPr>
              <a:t>узгодженням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єдину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наукову</a:t>
            </a:r>
            <a:r>
              <a:rPr lang="ru-RU" dirty="0" smtClean="0">
                <a:solidFill>
                  <a:schemeClr val="bg1"/>
                </a:solidFill>
              </a:rPr>
              <a:t> систему, що </a:t>
            </a:r>
            <a:r>
              <a:rPr lang="ru-RU" dirty="0" err="1" smtClean="0">
                <a:solidFill>
                  <a:schemeClr val="bg1"/>
                </a:solidFill>
              </a:rPr>
              <a:t>призводить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  <a:r>
              <a:rPr lang="ru-RU" dirty="0" err="1" smtClean="0">
                <a:solidFill>
                  <a:schemeClr val="bg1"/>
                </a:solidFill>
              </a:rPr>
              <a:t>фрагментарності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плюралізму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труднощів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інтерпретації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психологічних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явищ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Криза не </a:t>
            </a:r>
            <a:r>
              <a:rPr lang="ru-RU" dirty="0" err="1" smtClean="0">
                <a:solidFill>
                  <a:schemeClr val="bg1"/>
                </a:solidFill>
              </a:rPr>
              <a:t>означає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занепад</a:t>
            </a:r>
            <a:r>
              <a:rPr lang="ru-RU" dirty="0" smtClean="0">
                <a:solidFill>
                  <a:schemeClr val="bg1"/>
                </a:solidFill>
              </a:rPr>
              <a:t> психології. Навпаки, вона </a:t>
            </a:r>
            <a:r>
              <a:rPr lang="ru-RU" dirty="0" err="1" smtClean="0">
                <a:solidFill>
                  <a:schemeClr val="bg1"/>
                </a:solidFill>
              </a:rPr>
              <a:t>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закономірним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етапом</a:t>
            </a:r>
            <a:r>
              <a:rPr lang="ru-RU" dirty="0" smtClean="0">
                <a:solidFill>
                  <a:schemeClr val="bg1"/>
                </a:solidFill>
              </a:rPr>
              <a:t> розвитку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науки, що </a:t>
            </a:r>
            <a:r>
              <a:rPr lang="ru-RU" dirty="0" err="1" smtClean="0">
                <a:solidFill>
                  <a:schemeClr val="bg1"/>
                </a:solidFill>
              </a:rPr>
              <a:t>стимулює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переосмислення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базових</a:t>
            </a:r>
            <a:r>
              <a:rPr lang="ru-RU" dirty="0" smtClean="0">
                <a:solidFill>
                  <a:schemeClr val="bg1"/>
                </a:solidFill>
              </a:rPr>
              <a:t> понять, </a:t>
            </a:r>
            <a:r>
              <a:rPr lang="ru-RU" dirty="0" err="1" smtClean="0">
                <a:solidFill>
                  <a:schemeClr val="bg1"/>
                </a:solidFill>
              </a:rPr>
              <a:t>методів</a:t>
            </a:r>
            <a:r>
              <a:rPr lang="ru-RU" dirty="0" smtClean="0">
                <a:solidFill>
                  <a:schemeClr val="bg1"/>
                </a:solidFill>
              </a:rPr>
              <a:t> і </a:t>
            </a:r>
            <a:r>
              <a:rPr lang="ru-RU" dirty="0" err="1" smtClean="0">
                <a:solidFill>
                  <a:schemeClr val="bg1"/>
                </a:solidFill>
              </a:rPr>
              <a:t>підходів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Історичні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витоки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Криза початку ХХ </a:t>
            </a:r>
            <a:r>
              <a:rPr lang="ru-RU" b="1" dirty="0" err="1" smtClean="0">
                <a:solidFill>
                  <a:schemeClr val="bg1"/>
                </a:solidFill>
              </a:rPr>
              <a:t>століття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Першу </a:t>
            </a:r>
            <a:r>
              <a:rPr lang="ru-RU" dirty="0" err="1" smtClean="0">
                <a:solidFill>
                  <a:schemeClr val="bg1"/>
                </a:solidFill>
              </a:rPr>
              <a:t>масштабну</a:t>
            </a:r>
            <a:r>
              <a:rPr lang="ru-RU" dirty="0" smtClean="0">
                <a:solidFill>
                  <a:schemeClr val="bg1"/>
                </a:solidFill>
              </a:rPr>
              <a:t> кризу психології </a:t>
            </a:r>
            <a:r>
              <a:rPr lang="ru-RU" dirty="0" err="1" smtClean="0">
                <a:solidFill>
                  <a:schemeClr val="bg1"/>
                </a:solidFill>
              </a:rPr>
              <a:t>пов’язують</a:t>
            </a:r>
            <a:r>
              <a:rPr lang="ru-RU" dirty="0" smtClean="0">
                <a:solidFill>
                  <a:schemeClr val="bg1"/>
                </a:solidFill>
              </a:rPr>
              <a:t> із початком ХХ </a:t>
            </a:r>
            <a:r>
              <a:rPr lang="ru-RU" dirty="0" err="1" smtClean="0">
                <a:solidFill>
                  <a:schemeClr val="bg1"/>
                </a:solidFill>
              </a:rPr>
              <a:t>століття</a:t>
            </a:r>
            <a:r>
              <a:rPr lang="ru-RU" dirty="0" smtClean="0">
                <a:solidFill>
                  <a:schemeClr val="bg1"/>
                </a:solidFill>
              </a:rPr>
              <a:t>, коли: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інтроспективна</a:t>
            </a:r>
            <a:r>
              <a:rPr lang="ru-RU" dirty="0" smtClean="0">
                <a:solidFill>
                  <a:schemeClr val="bg1"/>
                </a:solidFill>
              </a:rPr>
              <a:t> психологія </a:t>
            </a:r>
            <a:r>
              <a:rPr lang="ru-RU" dirty="0" err="1" smtClean="0">
                <a:solidFill>
                  <a:schemeClr val="bg1"/>
                </a:solidFill>
              </a:rPr>
              <a:t>втратила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наукову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переконливість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виникли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альтернативні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напрями</a:t>
            </a:r>
            <a:r>
              <a:rPr lang="ru-RU" dirty="0" smtClean="0">
                <a:solidFill>
                  <a:schemeClr val="bg1"/>
                </a:solidFill>
              </a:rPr>
              <a:t> (</a:t>
            </a:r>
            <a:r>
              <a:rPr lang="ru-RU" dirty="0" err="1" smtClean="0">
                <a:solidFill>
                  <a:schemeClr val="bg1"/>
                </a:solidFill>
              </a:rPr>
              <a:t>біхевіоризм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психоаналіз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гештальтпсихологія</a:t>
            </a:r>
            <a:r>
              <a:rPr lang="ru-RU" dirty="0" smtClean="0">
                <a:solidFill>
                  <a:schemeClr val="bg1"/>
                </a:solidFill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відсутність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єдиного</a:t>
            </a:r>
            <a:r>
              <a:rPr lang="ru-RU" dirty="0" smtClean="0">
                <a:solidFill>
                  <a:schemeClr val="bg1"/>
                </a:solidFill>
              </a:rPr>
              <a:t> предмета психології стала очевидною.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К. </a:t>
            </a:r>
            <a:r>
              <a:rPr lang="ru-RU" dirty="0" err="1" smtClean="0">
                <a:solidFill>
                  <a:schemeClr val="bg1"/>
                </a:solidFill>
              </a:rPr>
              <a:t>Бюлер</a:t>
            </a:r>
            <a:r>
              <a:rPr lang="ru-RU" dirty="0" smtClean="0">
                <a:solidFill>
                  <a:schemeClr val="bg1"/>
                </a:solidFill>
              </a:rPr>
              <a:t> назвав </a:t>
            </a:r>
            <a:r>
              <a:rPr lang="ru-RU" dirty="0" err="1" smtClean="0">
                <a:solidFill>
                  <a:schemeClr val="bg1"/>
                </a:solidFill>
              </a:rPr>
              <a:t>цю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ситуацію</a:t>
            </a:r>
            <a:r>
              <a:rPr lang="ru-RU" dirty="0" smtClean="0">
                <a:solidFill>
                  <a:schemeClr val="bg1"/>
                </a:solidFill>
              </a:rPr>
              <a:t> «</a:t>
            </a:r>
            <a:r>
              <a:rPr lang="ru-RU" dirty="0" err="1" smtClean="0">
                <a:solidFill>
                  <a:schemeClr val="bg1"/>
                </a:solidFill>
              </a:rPr>
              <a:t>кризою</a:t>
            </a:r>
            <a:r>
              <a:rPr lang="ru-RU" dirty="0" smtClean="0">
                <a:solidFill>
                  <a:schemeClr val="bg1"/>
                </a:solidFill>
              </a:rPr>
              <a:t> психології», </a:t>
            </a:r>
            <a:r>
              <a:rPr lang="ru-RU" dirty="0" err="1" smtClean="0">
                <a:solidFill>
                  <a:schemeClr val="bg1"/>
                </a:solidFill>
              </a:rPr>
              <a:t>підкреслюючи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розпад</a:t>
            </a:r>
            <a:r>
              <a:rPr lang="ru-RU" dirty="0" smtClean="0">
                <a:solidFill>
                  <a:schemeClr val="bg1"/>
                </a:solidFill>
              </a:rPr>
              <a:t> науки на </a:t>
            </a:r>
            <a:r>
              <a:rPr lang="ru-RU" dirty="0" err="1" smtClean="0">
                <a:solidFill>
                  <a:schemeClr val="bg1"/>
                </a:solidFill>
              </a:rPr>
              <a:t>окремі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школи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Криза </a:t>
            </a:r>
            <a:r>
              <a:rPr lang="ru-RU" b="1" dirty="0" err="1" smtClean="0">
                <a:solidFill>
                  <a:schemeClr val="bg1"/>
                </a:solidFill>
              </a:rPr>
              <a:t>другої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половини</a:t>
            </a:r>
            <a:r>
              <a:rPr lang="ru-RU" b="1" dirty="0" smtClean="0">
                <a:solidFill>
                  <a:schemeClr val="bg1"/>
                </a:solidFill>
              </a:rPr>
              <a:t> ХХ </a:t>
            </a:r>
            <a:r>
              <a:rPr lang="ru-RU" b="1" dirty="0" err="1" smtClean="0">
                <a:solidFill>
                  <a:schemeClr val="bg1"/>
                </a:solidFill>
              </a:rPr>
              <a:t>століття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У </a:t>
            </a:r>
            <a:r>
              <a:rPr lang="ru-RU" dirty="0" err="1" smtClean="0">
                <a:solidFill>
                  <a:schemeClr val="bg1"/>
                </a:solidFill>
              </a:rPr>
              <a:t>цей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період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спостерігалося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надмірне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захоплення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експерименталізмом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редукція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психіки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  <a:r>
              <a:rPr lang="ru-RU" dirty="0" err="1" smtClean="0">
                <a:solidFill>
                  <a:schemeClr val="bg1"/>
                </a:solidFill>
              </a:rPr>
              <a:t>поведінки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або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когнітивних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процесів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ігнорування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цілісності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особистості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Водночас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відбувається</a:t>
            </a:r>
            <a:r>
              <a:rPr lang="ru-RU" dirty="0" smtClean="0">
                <a:solidFill>
                  <a:schemeClr val="bg1"/>
                </a:solidFill>
              </a:rPr>
              <a:t> «</a:t>
            </a:r>
            <a:r>
              <a:rPr lang="ru-RU" dirty="0" err="1" smtClean="0">
                <a:solidFill>
                  <a:schemeClr val="bg1"/>
                </a:solidFill>
              </a:rPr>
              <a:t>когнітивна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революція</a:t>
            </a:r>
            <a:r>
              <a:rPr lang="ru-RU" dirty="0" smtClean="0">
                <a:solidFill>
                  <a:schemeClr val="bg1"/>
                </a:solidFill>
              </a:rPr>
              <a:t>», яка </a:t>
            </a:r>
            <a:r>
              <a:rPr lang="ru-RU" dirty="0" err="1" smtClean="0">
                <a:solidFill>
                  <a:schemeClr val="bg1"/>
                </a:solidFill>
              </a:rPr>
              <a:t>частково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долає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обмеження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біхевіоризму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але</a:t>
            </a:r>
            <a:r>
              <a:rPr lang="ru-RU" dirty="0" smtClean="0">
                <a:solidFill>
                  <a:schemeClr val="bg1"/>
                </a:solidFill>
              </a:rPr>
              <a:t> не </a:t>
            </a:r>
            <a:r>
              <a:rPr lang="ru-RU" dirty="0" err="1" smtClean="0">
                <a:solidFill>
                  <a:schemeClr val="bg1"/>
                </a:solidFill>
              </a:rPr>
              <a:t>усуває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розрізненості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Основні прояви </a:t>
            </a:r>
            <a:r>
              <a:rPr lang="ru-RU" dirty="0" err="1" smtClean="0">
                <a:solidFill>
                  <a:schemeClr val="bg1"/>
                </a:solidFill>
              </a:rPr>
              <a:t>сучасної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кризи</a:t>
            </a:r>
            <a:r>
              <a:rPr lang="ru-RU" dirty="0" smtClean="0">
                <a:solidFill>
                  <a:schemeClr val="bg1"/>
                </a:solidFill>
              </a:rPr>
              <a:t> психологічного знання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Теоретичний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плюралізм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У психології </a:t>
            </a:r>
            <a:r>
              <a:rPr lang="ru-RU" dirty="0" err="1" smtClean="0">
                <a:solidFill>
                  <a:schemeClr val="bg1"/>
                </a:solidFill>
              </a:rPr>
              <a:t>співіснують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численні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теорії</a:t>
            </a:r>
            <a:r>
              <a:rPr lang="ru-RU" dirty="0" smtClean="0">
                <a:solidFill>
                  <a:schemeClr val="bg1"/>
                </a:solidFill>
              </a:rPr>
              <a:t> та підходи: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когнітивний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гуманістичний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психодинамічний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</a:p>
          <a:p>
            <a:pPr lvl="0" algn="just"/>
            <a:r>
              <a:rPr lang="ru-RU" dirty="0" smtClean="0">
                <a:solidFill>
                  <a:schemeClr val="bg1"/>
                </a:solidFill>
              </a:rPr>
              <a:t>діяльнісний,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нейропсихологічний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тощо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Відсутність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єдиної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теоретичної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основи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ускладнює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узагальнення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знань</a:t>
            </a:r>
            <a:r>
              <a:rPr lang="ru-RU" dirty="0" smtClean="0">
                <a:solidFill>
                  <a:schemeClr val="bg1"/>
                </a:solidFill>
              </a:rPr>
              <a:t> і </a:t>
            </a:r>
            <a:r>
              <a:rPr lang="ru-RU" dirty="0" err="1" smtClean="0">
                <a:solidFill>
                  <a:schemeClr val="bg1"/>
                </a:solidFill>
              </a:rPr>
              <a:t>формування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цілісної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наукової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картини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психіки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Методологічна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фрагментарність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Сучасна</a:t>
            </a:r>
            <a:r>
              <a:rPr lang="ru-RU" dirty="0" smtClean="0">
                <a:solidFill>
                  <a:schemeClr val="bg1"/>
                </a:solidFill>
              </a:rPr>
              <a:t> психологія </a:t>
            </a:r>
            <a:r>
              <a:rPr lang="ru-RU" dirty="0" err="1" smtClean="0">
                <a:solidFill>
                  <a:schemeClr val="bg1"/>
                </a:solidFill>
              </a:rPr>
              <a:t>використовує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різні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методологічні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стратегії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кількісні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якісні</a:t>
            </a:r>
            <a:r>
              <a:rPr lang="ru-RU" dirty="0" smtClean="0">
                <a:solidFill>
                  <a:schemeClr val="bg1"/>
                </a:solidFill>
              </a:rPr>
              <a:t> методи;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експериментальні</a:t>
            </a:r>
            <a:r>
              <a:rPr lang="ru-RU" dirty="0" smtClean="0">
                <a:solidFill>
                  <a:schemeClr val="bg1"/>
                </a:solidFill>
              </a:rPr>
              <a:t> й </a:t>
            </a:r>
            <a:r>
              <a:rPr lang="ru-RU" dirty="0" err="1" smtClean="0">
                <a:solidFill>
                  <a:schemeClr val="bg1"/>
                </a:solidFill>
              </a:rPr>
              <a:t>описові</a:t>
            </a:r>
            <a:r>
              <a:rPr lang="ru-RU" dirty="0" smtClean="0">
                <a:solidFill>
                  <a:schemeClr val="bg1"/>
                </a:solidFill>
              </a:rPr>
              <a:t> підходи;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</a:rPr>
              <a:t>природничо-наукову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гуманітарну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парадигми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Це </a:t>
            </a:r>
            <a:r>
              <a:rPr lang="ru-RU" dirty="0" err="1" smtClean="0">
                <a:solidFill>
                  <a:schemeClr val="bg1"/>
                </a:solidFill>
              </a:rPr>
              <a:t>породжує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суперечності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трактуванні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dirty="0" smtClean="0">
                <a:solidFill>
                  <a:schemeClr val="bg1"/>
                </a:solidFill>
              </a:rPr>
              <a:t> і </a:t>
            </a:r>
            <a:r>
              <a:rPr lang="ru-RU" dirty="0" err="1" smtClean="0">
                <a:solidFill>
                  <a:schemeClr val="bg1"/>
                </a:solidFill>
              </a:rPr>
              <a:t>знижує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порівнюваність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977</Words>
  <Application>Microsoft Office PowerPoint</Application>
  <PresentationFormat>Экран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КРИЗА ПСИХОЛОГІЧНОГО ЗНАННЯ </vt:lpstr>
      <vt:lpstr>ЗМІСТ</vt:lpstr>
      <vt:lpstr>Вступ </vt:lpstr>
      <vt:lpstr>Слайд 4</vt:lpstr>
      <vt:lpstr>Поняття кризи психологічного знання</vt:lpstr>
      <vt:lpstr>Історичні витоки кризи психологічного знання</vt:lpstr>
      <vt:lpstr>Слайд 7</vt:lpstr>
      <vt:lpstr>Основні прояви сучасної кризи психологічного знання</vt:lpstr>
      <vt:lpstr>Слайд 9</vt:lpstr>
      <vt:lpstr>Слайд 10</vt:lpstr>
      <vt:lpstr>Слайд 11</vt:lpstr>
      <vt:lpstr> Причини кризи психологічного знання </vt:lpstr>
      <vt:lpstr> Шляхи подолання кризи психологічного знання </vt:lpstr>
      <vt:lpstr> Значення усвідомлення кризи для майбутнього психолога </vt:lpstr>
      <vt:lpstr>Висновки</vt:lpstr>
      <vt:lpstr>Список використаних джерел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КРИЗА ПСИХОЛОГІЧНОГО ЗНАННЯ</dc:title>
  <dc:creator>Пользователь</dc:creator>
  <cp:lastModifiedBy>Пользователь</cp:lastModifiedBy>
  <cp:revision>3</cp:revision>
  <dcterms:created xsi:type="dcterms:W3CDTF">2026-01-27T08:32:24Z</dcterms:created>
  <dcterms:modified xsi:type="dcterms:W3CDTF">2026-01-27T09:02:36Z</dcterms:modified>
</cp:coreProperties>
</file>