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72" r:id="rId11"/>
    <p:sldId id="273" r:id="rId12"/>
    <p:sldId id="274" r:id="rId13"/>
    <p:sldId id="275" r:id="rId14"/>
    <p:sldId id="260" r:id="rId15"/>
    <p:sldId id="261" r:id="rId16"/>
    <p:sldId id="267" r:id="rId17"/>
    <p:sldId id="268" r:id="rId18"/>
    <p:sldId id="269" r:id="rId19"/>
    <p:sldId id="270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10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2142c86e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2142c86e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2142c86e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2142c86e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2142c86ec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2142c86ec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2142c86ec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2142c86ec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2142c86e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2142c86e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2142c86ec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2142c86ec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2142c86e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2142c86e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2142c86e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2142c86e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2142c86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2142c86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2142c86e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2142c86ec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2a2919f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2a2919f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2142c86ec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2142c86ec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2142c86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2142c86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2142c86ec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2142c86ec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Африканський культурний регіон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7A065-3668-4329-B80C-CE4142EE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1358"/>
            <a:ext cx="8520600" cy="727011"/>
          </a:xfrm>
        </p:spPr>
        <p:txBody>
          <a:bodyPr/>
          <a:lstStyle/>
          <a:p>
            <a:r>
              <a:rPr lang="uk-UA" sz="2800" dirty="0" err="1"/>
              <a:t>Малангатана</a:t>
            </a:r>
            <a:r>
              <a:rPr lang="uk-UA" sz="2800" dirty="0"/>
              <a:t> </a:t>
            </a:r>
            <a:r>
              <a:rPr lang="uk-UA" sz="2800" dirty="0" err="1"/>
              <a:t>Валенте</a:t>
            </a:r>
            <a:r>
              <a:rPr lang="uk-UA" sz="2800" dirty="0"/>
              <a:t> </a:t>
            </a:r>
            <a:r>
              <a:rPr lang="uk-UA" sz="2800" dirty="0" err="1"/>
              <a:t>Гвенья</a:t>
            </a:r>
            <a:r>
              <a:rPr lang="uk-UA" sz="2800" dirty="0"/>
              <a:t> (1936-2011</a:t>
            </a:r>
            <a:r>
              <a:rPr lang="uk-UA" dirty="0"/>
              <a:t>)</a:t>
            </a:r>
            <a:br>
              <a:rPr lang="uk-UA" dirty="0"/>
            </a:br>
            <a:r>
              <a:rPr lang="uk-UA" sz="1400" dirty="0" err="1"/>
              <a:t>неототемізм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F5CD29-592C-428C-8272-C4D33BBB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59" y="858369"/>
            <a:ext cx="5514134" cy="415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367E1-5624-4C52-8235-3F8AE4E0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7C23CC-EF81-409A-A1EC-DE8C71D4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553" y="65353"/>
            <a:ext cx="3729318" cy="5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467C3-A2FF-4397-91F0-477F5EABC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70329"/>
            <a:ext cx="8520600" cy="718517"/>
          </a:xfrm>
        </p:spPr>
        <p:txBody>
          <a:bodyPr/>
          <a:lstStyle/>
          <a:p>
            <a:r>
              <a:rPr lang="uk-UA" sz="2400" b="1" dirty="0" err="1"/>
              <a:t>Едуардо</a:t>
            </a:r>
            <a:r>
              <a:rPr lang="uk-UA" sz="2400" b="1" dirty="0"/>
              <a:t> </a:t>
            </a:r>
            <a:r>
              <a:rPr lang="uk-UA" sz="2400" b="1" dirty="0" err="1"/>
              <a:t>Саїді</a:t>
            </a:r>
            <a:r>
              <a:rPr lang="uk-UA" sz="2400" b="1" dirty="0"/>
              <a:t> (1932-1972)</a:t>
            </a:r>
            <a:br>
              <a:rPr lang="uk-UA" sz="2400" dirty="0"/>
            </a:br>
            <a:r>
              <a:rPr lang="uk-UA" sz="2000" dirty="0"/>
              <a:t>(стиль </a:t>
            </a:r>
            <a:r>
              <a:rPr lang="uk-UA" sz="2000" dirty="0" err="1"/>
              <a:t>тінгатінга</a:t>
            </a:r>
            <a:r>
              <a:rPr lang="uk-UA" sz="2000" dirty="0"/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C0511C-63D2-423A-BF44-1E1E2A756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02" y="888847"/>
            <a:ext cx="5507412" cy="42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6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8F3CA-FAA9-4516-AB58-71EAA7D5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50849"/>
            <a:ext cx="2870771" cy="1085409"/>
          </a:xfrm>
        </p:spPr>
        <p:txBody>
          <a:bodyPr/>
          <a:lstStyle/>
          <a:p>
            <a:r>
              <a:rPr lang="uk-UA" dirty="0" err="1"/>
              <a:t>Енвонву</a:t>
            </a:r>
            <a:br>
              <a:rPr lang="uk-UA" dirty="0"/>
            </a:br>
            <a:r>
              <a:rPr lang="uk-UA" dirty="0"/>
              <a:t>Бенедикт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EAE693-4E12-49C5-8642-420A16D8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786" y="-161365"/>
            <a:ext cx="34718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95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311700" y="191300"/>
            <a:ext cx="8520600" cy="10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/>
              <a:t>Фамадіхана - ритуал, що відображає культ предків (Мадагаскар).</a:t>
            </a:r>
            <a:endParaRPr sz="2300"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311700" y="1205175"/>
            <a:ext cx="8520600" cy="30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375" y="693225"/>
            <a:ext cx="6679751" cy="4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768100" cy="27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Фульбе.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“Як помре худоба, то помре і фульбе”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3250" y="793750"/>
            <a:ext cx="6191250" cy="41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Фульбе. Обряд Геревол</a:t>
            </a: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746" y="-38275"/>
            <a:ext cx="37283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621" y="1319838"/>
            <a:ext cx="5264225" cy="32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Бушмени (сан)</a:t>
            </a:r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4045" y="142179"/>
            <a:ext cx="1977900" cy="29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485550"/>
            <a:ext cx="3064700" cy="17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1851" y="142175"/>
            <a:ext cx="34782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975" y="704850"/>
            <a:ext cx="6549525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0" y="612150"/>
            <a:ext cx="8520600" cy="7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/>
              <a:t>Вікова стратифікація. Таємні товариства. </a:t>
            </a:r>
            <a:endParaRPr sz="3000"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1626025"/>
            <a:ext cx="8520600" cy="2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uk" sz="2100">
                <a:solidFill>
                  <a:srgbClr val="000000"/>
                </a:solidFill>
              </a:rPr>
              <a:t>Вікова стратифікація з’являється у первісну добу 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uk" sz="2100">
                <a:solidFill>
                  <a:srgbClr val="000000"/>
                </a:solidFill>
              </a:rPr>
              <a:t>Гендерно-вікова стратифікація як умова виживання спільноти 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uk" sz="2100">
                <a:solidFill>
                  <a:srgbClr val="000000"/>
                </a:solidFill>
              </a:rPr>
              <a:t>У подальшому розвитку замінюється іншими формами поділу</a:t>
            </a:r>
            <a:endParaRPr sz="2100">
              <a:solidFill>
                <a:srgbClr val="000000"/>
              </a:solidFill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uk" sz="2100">
                <a:solidFill>
                  <a:srgbClr val="000000"/>
                </a:solidFill>
              </a:rPr>
              <a:t>В Африці - у багатьох регіонах зберігається дотепер. </a:t>
            </a:r>
            <a:endParaRPr sz="21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311700" y="334775"/>
            <a:ext cx="8520600" cy="83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300" b="1"/>
              <a:t>Оромо </a:t>
            </a:r>
            <a:r>
              <a:rPr lang="uk" sz="3300"/>
              <a:t>-  </a:t>
            </a:r>
            <a:r>
              <a:rPr lang="uk" sz="1700"/>
              <a:t>племена в Ефіопії та Кенії</a:t>
            </a:r>
            <a:endParaRPr sz="1700"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311700" y="1166675"/>
            <a:ext cx="8520600" cy="3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Гадаа - вікова група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Дві великі групи “батьки” та “діти” 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кожна по 5 ступенів (по 8 років)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Найвищий  рівень - рада старійшин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000000"/>
                </a:solidFill>
              </a:rPr>
              <a:t>Під впливом колонізаторів -  традиційна модель змінилась, по лінії родинних зв’язків</a:t>
            </a:r>
            <a:endParaRPr sz="2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>
                <a:solidFill>
                  <a:srgbClr val="000000"/>
                </a:solidFill>
              </a:rPr>
              <a:t>У інших народів - залишки у ритуалах </a:t>
            </a:r>
            <a:endParaRPr sz="2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311700" y="441275"/>
            <a:ext cx="8520600" cy="11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 b="1"/>
              <a:t>Таємні союзи</a:t>
            </a:r>
            <a:r>
              <a:rPr lang="uk" sz="3200"/>
              <a:t> - </a:t>
            </a:r>
            <a:r>
              <a:rPr lang="uk" sz="1900"/>
              <a:t>закриті групи, що виконують дисциплінарні та судові функції. </a:t>
            </a:r>
            <a:r>
              <a:rPr lang="uk" sz="3200"/>
              <a:t>  </a:t>
            </a:r>
            <a:endParaRPr sz="3200"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311700" y="1664275"/>
            <a:ext cx="8520600" cy="31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uk" sz="2400">
                <a:solidFill>
                  <a:srgbClr val="000000"/>
                </a:solidFill>
              </a:rPr>
              <a:t>Нігерія - зберігаються дотепер (Екпо, Огбоні, Екон..)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uk" sz="2400">
                <a:solidFill>
                  <a:srgbClr val="000000"/>
                </a:solidFill>
              </a:rPr>
              <a:t>Чоловіки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uk" sz="2400">
                <a:solidFill>
                  <a:srgbClr val="000000"/>
                </a:solidFill>
              </a:rPr>
              <a:t>Таємні обряди та ритуали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uk" sz="2400">
                <a:solidFill>
                  <a:srgbClr val="000000"/>
                </a:solidFill>
              </a:rPr>
              <a:t>Внутрішня ієрархія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uk" sz="2400">
                <a:solidFill>
                  <a:srgbClr val="000000"/>
                </a:solidFill>
              </a:rPr>
              <a:t>Діють від імені духів та предків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uk" sz="2400">
                <a:solidFill>
                  <a:srgbClr val="000000"/>
                </a:solidFill>
              </a:rPr>
              <a:t>судові функції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63" y="6695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588" y="142825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акуаба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7098" y="0"/>
            <a:ext cx="38662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951" y="1017725"/>
            <a:ext cx="2433149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798" y="0"/>
            <a:ext cx="77364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/>
              <a:t>поховальні ритуали</a:t>
            </a:r>
            <a:endParaRPr sz="1700"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288" y="66975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Екран (16:9)</PresentationFormat>
  <Paragraphs>31</Paragraphs>
  <Slides>19</Slides>
  <Notes>15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1" baseType="lpstr">
      <vt:lpstr>Arial</vt:lpstr>
      <vt:lpstr>Simple Light</vt:lpstr>
      <vt:lpstr>Африканський культурний регіон</vt:lpstr>
      <vt:lpstr>Вікова стратифікація. Таємні товариства. </vt:lpstr>
      <vt:lpstr>Оромо -  племена в Ефіопії та Кенії</vt:lpstr>
      <vt:lpstr>Таємні союзи - закриті групи, що виконують дисциплінарні та судові функції.   </vt:lpstr>
      <vt:lpstr>Презентація PowerPoint</vt:lpstr>
      <vt:lpstr>акуаба</vt:lpstr>
      <vt:lpstr>Презентація PowerPoint</vt:lpstr>
      <vt:lpstr>поховальні ритуали</vt:lpstr>
      <vt:lpstr>Презентація PowerPoint</vt:lpstr>
      <vt:lpstr>Малангатана Валенте Гвенья (1936-2011) неототемізм</vt:lpstr>
      <vt:lpstr>Презентація PowerPoint</vt:lpstr>
      <vt:lpstr>Едуардо Саїді (1932-1972) (стиль тінгатінга)</vt:lpstr>
      <vt:lpstr>Енвонву Бенедикт</vt:lpstr>
      <vt:lpstr>Фамадіхана - ритуал, що відображає культ предків (Мадагаскар).</vt:lpstr>
      <vt:lpstr>Презентація PowerPoint</vt:lpstr>
      <vt:lpstr>Фульбе. “Як помре худоба, то помре і фульбе”</vt:lpstr>
      <vt:lpstr>Фульбе. Обряд Геревол</vt:lpstr>
      <vt:lpstr>Бушмени (сан)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Африканський культурний регіон</dc:title>
  <dc:creator>Тетяна Винарчук</dc:creator>
  <cp:lastModifiedBy>Tetiana Vynarchuk</cp:lastModifiedBy>
  <cp:revision>5</cp:revision>
  <dcterms:modified xsi:type="dcterms:W3CDTF">2024-03-26T19:13:49Z</dcterms:modified>
</cp:coreProperties>
</file>