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4"/>
  </p:notesMasterIdLst>
  <p:sldIdLst>
    <p:sldId id="256" r:id="rId2"/>
    <p:sldId id="257" r:id="rId3"/>
    <p:sldId id="290" r:id="rId4"/>
    <p:sldId id="258" r:id="rId5"/>
    <p:sldId id="259" r:id="rId6"/>
    <p:sldId id="282" r:id="rId7"/>
    <p:sldId id="260" r:id="rId8"/>
    <p:sldId id="261" r:id="rId9"/>
    <p:sldId id="283" r:id="rId10"/>
    <p:sldId id="262" r:id="rId11"/>
    <p:sldId id="263" r:id="rId12"/>
    <p:sldId id="264" r:id="rId13"/>
    <p:sldId id="265" r:id="rId14"/>
    <p:sldId id="266" r:id="rId15"/>
    <p:sldId id="284" r:id="rId16"/>
    <p:sldId id="285" r:id="rId17"/>
    <p:sldId id="287" r:id="rId18"/>
    <p:sldId id="268" r:id="rId19"/>
    <p:sldId id="269" r:id="rId20"/>
    <p:sldId id="270" r:id="rId21"/>
    <p:sldId id="271" r:id="rId22"/>
    <p:sldId id="272" r:id="rId23"/>
    <p:sldId id="288" r:id="rId24"/>
    <p:sldId id="273" r:id="rId25"/>
    <p:sldId id="274" r:id="rId26"/>
    <p:sldId id="289" r:id="rId27"/>
    <p:sldId id="275" r:id="rId28"/>
    <p:sldId id="276" r:id="rId29"/>
    <p:sldId id="277" r:id="rId30"/>
    <p:sldId id="279" r:id="rId31"/>
    <p:sldId id="280" r:id="rId32"/>
    <p:sldId id="281" r:id="rId33"/>
  </p:sldIdLst>
  <p:sldSz cx="9144000" cy="5143500" type="screen16x9"/>
  <p:notesSz cx="9144000" cy="6858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35" autoAdjust="0"/>
    <p:restoredTop sz="94660"/>
  </p:normalViewPr>
  <p:slideViewPr>
    <p:cSldViewPr>
      <p:cViewPr varScale="1">
        <p:scale>
          <a:sx n="109" d="100"/>
          <a:sy n="109" d="100"/>
        </p:scale>
        <p:origin x="701" y="8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D58BD28-386B-41F5-8CDB-A6EF0B664963}" type="datetimeFigureOut">
              <a:rPr lang="ru-RU"/>
              <a:pPr>
                <a:defRPr/>
              </a:pPr>
              <a:t>30.11.2025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A6A1B65-A247-4784-99E1-84EC18DCBF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18435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8C5BDFF-2F16-4CEA-BA24-37C89B3B765A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23555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0EE386-87AF-461E-8CB0-925D66D78249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31747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877C2B5-C656-4167-8EB3-D4AA6E354A73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4813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E60AE16-697E-456E-AC15-0F08A4A26255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/>
          <p:nvPr/>
        </p:nvSpPr>
        <p:spPr>
          <a:xfrm>
            <a:off x="0" y="0"/>
            <a:ext cx="9144000" cy="2200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5" name="Straight Connector 17"/>
          <p:cNvCxnSpPr/>
          <p:nvPr/>
        </p:nvCxnSpPr>
        <p:spPr>
          <a:xfrm>
            <a:off x="0" y="2193925"/>
            <a:ext cx="9144000" cy="158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12"/>
          <p:cNvSpPr/>
          <p:nvPr/>
        </p:nvSpPr>
        <p:spPr>
          <a:xfrm>
            <a:off x="2514600" y="1771650"/>
            <a:ext cx="4114800" cy="846138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anchor="ctr">
            <a:normAutofit/>
          </a:bodyPr>
          <a:lstStyle/>
          <a:p>
            <a:pPr algn="ctr" fontAlgn="auto">
              <a:spcBef>
                <a:spcPts val="400"/>
              </a:spcBef>
              <a:spcAft>
                <a:spcPts val="0"/>
              </a:spcAft>
              <a:defRPr/>
            </a:pPr>
            <a:endParaRPr lang="en-US" b="1" cap="all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65400" y="2284095"/>
            <a:ext cx="4013200" cy="321469"/>
          </a:xfrm>
        </p:spPr>
        <p:txBody>
          <a:bodyPr tIns="0" anchor="t">
            <a:noAutofit/>
          </a:bodyPr>
          <a:lstStyle>
            <a:lvl1pPr marL="0" indent="0" algn="ctr">
              <a:buNone/>
              <a:defRPr sz="1600" b="0" i="0" cap="none" spc="0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65400" y="1798320"/>
            <a:ext cx="4013200" cy="449580"/>
          </a:xfrm>
          <a:noFill/>
          <a:ln>
            <a:noFill/>
          </a:ln>
        </p:spPr>
        <p:txBody>
          <a:bodyPr bIns="0" anchor="b"/>
          <a:lstStyle>
            <a:lvl1pPr>
              <a:defRPr>
                <a:effectLst>
                  <a:glow rad="88900">
                    <a:schemeClr val="tx1">
                      <a:alpha val="60000"/>
                    </a:schemeClr>
                  </a:glo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10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>
            <a:lvl1pPr>
              <a:defRPr/>
            </a:lvl1pPr>
          </a:lstStyle>
          <a:p>
            <a:pPr>
              <a:defRPr/>
            </a:pPr>
            <a:fld id="{739ED868-0677-4021-93E1-22EAD35D35AB}" type="datetimeFigureOut">
              <a:rPr lang="ru-RU"/>
              <a:pPr>
                <a:defRPr/>
              </a:pPr>
              <a:t>30.11.2025</a:t>
            </a:fld>
            <a:endParaRPr lang="ru-RU"/>
          </a:p>
        </p:txBody>
      </p:sp>
      <p:sp>
        <p:nvSpPr>
          <p:cNvPr id="8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D1DF81-E8E1-43C6-931D-3D687DC815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Footer Placeholder 1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851418-ADEF-4713-878B-2F70DAB719F0}" type="datetimeFigureOut">
              <a:rPr lang="ru-RU"/>
              <a:pPr>
                <a:defRPr/>
              </a:pPr>
              <a:t>30.11.2025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884AB6-8813-4CF8-9F1C-018B379F21F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8"/>
          <p:cNvCxnSpPr/>
          <p:nvPr/>
        </p:nvCxnSpPr>
        <p:spPr>
          <a:xfrm rot="5400000">
            <a:off x="5124451" y="2570162"/>
            <a:ext cx="5143500" cy="3175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6"/>
          <p:cNvSpPr/>
          <p:nvPr/>
        </p:nvSpPr>
        <p:spPr bwMode="hidden">
          <a:xfrm>
            <a:off x="0" y="0"/>
            <a:ext cx="76962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85801"/>
            <a:ext cx="6629400" cy="37719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39000" y="685801"/>
            <a:ext cx="926980" cy="37719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CF57D1-85CD-4FD5-A2F0-C9D7A99FE959}" type="datetimeFigureOut">
              <a:rPr lang="ru-RU"/>
              <a:pPr>
                <a:defRPr/>
              </a:pPr>
              <a:t>30.11.2025</a:t>
            </a:fld>
            <a:endParaRPr lang="ru-RU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FC3F8D-BF47-47FF-B6EC-77F631A529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457200" y="1515618"/>
            <a:ext cx="8229600" cy="30563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9DF0D6-EAA0-408E-BEA6-954FA91EEBFE}" type="datetimeFigureOut">
              <a:rPr lang="ru-RU"/>
              <a:pPr>
                <a:defRPr/>
              </a:pPr>
              <a:t>30.11.2025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DB9557-D608-46D7-9BA3-23D7FD9AD3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2941638"/>
            <a:ext cx="9144000" cy="22018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5" name="Straight Connector 10"/>
          <p:cNvCxnSpPr/>
          <p:nvPr/>
        </p:nvCxnSpPr>
        <p:spPr>
          <a:xfrm>
            <a:off x="0" y="2941638"/>
            <a:ext cx="9144000" cy="1587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11"/>
          <p:cNvSpPr/>
          <p:nvPr/>
        </p:nvSpPr>
        <p:spPr>
          <a:xfrm>
            <a:off x="2514600" y="2525713"/>
            <a:ext cx="4114800" cy="846137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anchor="ctr">
            <a:normAutofit/>
          </a:bodyPr>
          <a:lstStyle/>
          <a:p>
            <a:pPr algn="ctr" fontAlgn="auto">
              <a:spcBef>
                <a:spcPts val="400"/>
              </a:spcBef>
              <a:spcAft>
                <a:spcPts val="0"/>
              </a:spcAft>
              <a:defRPr/>
            </a:pPr>
            <a:endParaRPr lang="en-US" b="1" cap="all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 bwMode="black">
          <a:xfrm>
            <a:off x="2529053" y="2525435"/>
            <a:ext cx="4085897" cy="530116"/>
          </a:xfrm>
          <a:prstGeom prst="rect">
            <a:avLst/>
          </a:prstGeom>
          <a:noFill/>
          <a:ln w="98425" cmpd="thinThick">
            <a:noFill/>
            <a:miter lim="800000"/>
          </a:ln>
        </p:spPr>
        <p:txBody>
          <a:bodyPr bIns="0" rtlCol="0" anchor="b"/>
          <a:lstStyle>
            <a:lvl1pPr>
              <a:defRPr kumimoji="0" lang="en-US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black">
          <a:xfrm>
            <a:off x="2518543" y="3063433"/>
            <a:ext cx="4106917" cy="297821"/>
          </a:xfrm>
        </p:spPr>
        <p:txBody>
          <a:bodyPr tIns="0" anchor="t" anchorCtr="0"/>
          <a:lstStyle>
            <a:lvl1pPr marL="0" indent="0" algn="ctr">
              <a:buNone/>
              <a:def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7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878991-5080-4362-8A0D-8DD572CC413B}" type="datetimeFigureOut">
              <a:rPr lang="ru-RU"/>
              <a:pPr>
                <a:defRPr/>
              </a:pPr>
              <a:t>30.11.2025</a:t>
            </a:fld>
            <a:endParaRPr lang="ru-RU"/>
          </a:p>
        </p:txBody>
      </p:sp>
      <p:sp>
        <p:nvSpPr>
          <p:cNvPr id="8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08AF2A-B781-4731-91B8-34A609BB6D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1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1515618"/>
            <a:ext cx="4023360" cy="30038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5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1515618"/>
            <a:ext cx="4023360" cy="30038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34462C-79FF-4D16-ACEC-C7060FE4DA83}" type="datetimeFigureOut">
              <a:rPr lang="ru-RU"/>
              <a:pPr>
                <a:defRPr/>
              </a:pPr>
              <a:t>30.11.2025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36CE9B-9DEC-40FE-8C65-61D9CE66AD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114550"/>
            <a:ext cx="4023360" cy="240715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24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112264"/>
            <a:ext cx="4023360" cy="240715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515618"/>
            <a:ext cx="4023360" cy="528066"/>
          </a:xfrm>
          <a:noFill/>
          <a:ln w="98425" cmpd="thinThick">
            <a:noFill/>
            <a:miter lim="800000"/>
          </a:ln>
        </p:spPr>
        <p:txBody>
          <a:bodyPr anchor="ctr" anchorCtr="0"/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kern="1200" cap="none" spc="200" baseline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4663440" y="1515618"/>
            <a:ext cx="4023360" cy="528066"/>
          </a:xfrm>
          <a:noFill/>
          <a:ln w="98425" cmpd="thinThick">
            <a:noFill/>
            <a:miter lim="800000"/>
          </a:ln>
        </p:spPr>
        <p:txBody>
          <a:bodyPr anchor="ctr" anchorCtr="0"/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i="0" kern="1200" cap="none" spc="200" baseline="0" dirty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746D37-7E3E-4C18-B01E-C1E9D2003824}" type="datetimeFigureOut">
              <a:rPr lang="ru-RU"/>
              <a:pPr>
                <a:defRPr/>
              </a:pPr>
              <a:t>30.11.2025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8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CA79A8-FB3C-4558-AC73-059E4036D4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1FCE28-7BD2-449D-8FC5-C581AD9E1AFF}" type="datetimeFigureOut">
              <a:rPr lang="ru-RU"/>
              <a:pPr>
                <a:defRPr/>
              </a:pPr>
              <a:t>30.11.2025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B498B3-5AFB-48F6-89C3-87BA442D61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88262D-47B9-4BE9-A914-BCD02C944CD8}" type="datetimeFigureOut">
              <a:rPr lang="ru-RU"/>
              <a:pPr>
                <a:defRPr/>
              </a:pPr>
              <a:t>30.11.2025</a:t>
            </a:fld>
            <a:endParaRPr lang="ru-RU"/>
          </a:p>
        </p:txBody>
      </p:sp>
      <p:sp>
        <p:nvSpPr>
          <p:cNvPr id="3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511F6D-D5FB-4A64-A1AC-5E1DABAE48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4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4"/>
          </p:nvPr>
        </p:nvSpPr>
        <p:spPr>
          <a:xfrm>
            <a:off x="1485900" y="1435894"/>
            <a:ext cx="6172200" cy="263318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1737360" y="4135374"/>
            <a:ext cx="5669280" cy="411480"/>
          </a:xfrm>
        </p:spPr>
        <p:txBody>
          <a:bodyPr tIns="0" anchor="ctr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Arial" pitchFamily="34" charset="0"/>
              <a:buNone/>
              <a:defRPr lang="en-US" sz="1400" b="0" i="0" kern="1200" cap="none" spc="0" baseline="0" smtClean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818CBD-DCED-4912-BC6B-A668660B59B5}" type="datetimeFigureOut">
              <a:rPr lang="ru-RU"/>
              <a:pPr>
                <a:defRPr/>
              </a:pPr>
              <a:t>30.11.2025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D7CDB7-5B2E-4356-A783-68178042D9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52209" y="1520188"/>
            <a:ext cx="5439582" cy="2447813"/>
          </a:xfrm>
          <a:solidFill>
            <a:schemeClr val="tx1"/>
          </a:solidFill>
          <a:ln w="69850" cmpd="dbl">
            <a:solidFill>
              <a:schemeClr val="tx1"/>
            </a:solidFill>
            <a:miter lim="800000"/>
          </a:ln>
        </p:spPr>
        <p:txBody>
          <a:bodyPr anchor="ctr" anchorCtr="0"/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0" kern="1200" cap="none" spc="0" baseline="0" dirty="0">
                <a:solidFill>
                  <a:schemeClr val="bg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737360" y="4137660"/>
            <a:ext cx="5669280" cy="411480"/>
          </a:xfrm>
        </p:spPr>
        <p:txBody>
          <a:bodyPr tIns="0" bIns="0" anchor="ctr" anchorCtr="0"/>
          <a:lstStyle>
            <a:lvl1pPr marL="0" indent="0">
              <a:spcBef>
                <a:spcPts val="0"/>
              </a:spcBef>
              <a:buNone/>
              <a:defRPr lang="en-US" sz="1400" b="0" i="0" kern="1200" cap="none" spc="30" baseline="0" smtClean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14600" y="731520"/>
            <a:ext cx="4114800" cy="52578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442D65-4132-451C-8B65-58182C135B17}" type="datetimeFigureOut">
              <a:rPr lang="ru-RU"/>
              <a:pPr>
                <a:defRPr/>
              </a:pPr>
              <a:t>30.11.2025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11DC35-3C96-48E6-B2C5-4590DEED43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hidden">
          <a:xfrm>
            <a:off x="0" y="1001713"/>
            <a:ext cx="9144000" cy="41417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14475"/>
            <a:ext cx="8229600" cy="30876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981325" y="204788"/>
            <a:ext cx="3181350" cy="2190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 cap="all" spc="300" baseline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355C24CD-DB6D-4B12-B7F6-33103CB47C2D}" type="datetimeFigureOut">
              <a:rPr lang="ru-RU"/>
              <a:pPr>
                <a:defRPr/>
              </a:pPr>
              <a:t>30.11.2025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7800" y="4865688"/>
            <a:ext cx="6248400" cy="219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100" b="0" cap="all" spc="300" baseline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4629150"/>
            <a:ext cx="1066800" cy="2286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ctr">
            <a:normAutofit/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C17EBA52-6C1D-44D7-9690-5AEE555025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998538"/>
            <a:ext cx="9144000" cy="1587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4600" y="731838"/>
            <a:ext cx="4114800" cy="525462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ru-RU"/>
              <a:t>Образец заголовка</a:t>
            </a:r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2" r:id="rId1"/>
    <p:sldLayoutId id="2147483665" r:id="rId2"/>
    <p:sldLayoutId id="2147483673" r:id="rId3"/>
    <p:sldLayoutId id="2147483666" r:id="rId4"/>
    <p:sldLayoutId id="2147483667" r:id="rId5"/>
    <p:sldLayoutId id="2147483668" r:id="rId6"/>
    <p:sldLayoutId id="2147483674" r:id="rId7"/>
    <p:sldLayoutId id="2147483669" r:id="rId8"/>
    <p:sldLayoutId id="2147483670" r:id="rId9"/>
    <p:sldLayoutId id="2147483671" r:id="rId10"/>
    <p:sldLayoutId id="2147483675" r:id="rId11"/>
  </p:sldLayoutIdLst>
  <p:txStyles>
    <p:titleStyle>
      <a:lvl1pPr algn="ctr" rtl="0" eaLnBrk="0" fontAlgn="base" hangingPunct="0">
        <a:spcBef>
          <a:spcPts val="400"/>
        </a:spcBef>
        <a:spcAft>
          <a:spcPct val="0"/>
        </a:spcAft>
        <a:defRPr b="1" kern="1200" cap="all">
          <a:solidFill>
            <a:srgbClr val="404040"/>
          </a:solidFill>
          <a:latin typeface="+mj-lt"/>
          <a:ea typeface="Tunga" pitchFamily="2"/>
          <a:cs typeface="Tunga" pitchFamily="2"/>
        </a:defRPr>
      </a:lvl1pPr>
      <a:lvl2pPr algn="ctr" rtl="0" eaLnBrk="0" fontAlgn="base" hangingPunct="0">
        <a:spcBef>
          <a:spcPts val="400"/>
        </a:spcBef>
        <a:spcAft>
          <a:spcPct val="0"/>
        </a:spcAft>
        <a:defRPr b="1">
          <a:solidFill>
            <a:srgbClr val="404040"/>
          </a:solidFill>
          <a:latin typeface="Constantia" pitchFamily="18" charset="0"/>
          <a:ea typeface="Tunga" pitchFamily="2"/>
          <a:cs typeface="Tunga" pitchFamily="2"/>
        </a:defRPr>
      </a:lvl2pPr>
      <a:lvl3pPr algn="ctr" rtl="0" eaLnBrk="0" fontAlgn="base" hangingPunct="0">
        <a:spcBef>
          <a:spcPts val="400"/>
        </a:spcBef>
        <a:spcAft>
          <a:spcPct val="0"/>
        </a:spcAft>
        <a:defRPr b="1">
          <a:solidFill>
            <a:srgbClr val="404040"/>
          </a:solidFill>
          <a:latin typeface="Constantia" pitchFamily="18" charset="0"/>
          <a:ea typeface="Tunga" pitchFamily="2"/>
          <a:cs typeface="Tunga" pitchFamily="2"/>
        </a:defRPr>
      </a:lvl3pPr>
      <a:lvl4pPr algn="ctr" rtl="0" eaLnBrk="0" fontAlgn="base" hangingPunct="0">
        <a:spcBef>
          <a:spcPts val="400"/>
        </a:spcBef>
        <a:spcAft>
          <a:spcPct val="0"/>
        </a:spcAft>
        <a:defRPr b="1">
          <a:solidFill>
            <a:srgbClr val="404040"/>
          </a:solidFill>
          <a:latin typeface="Constantia" pitchFamily="18" charset="0"/>
          <a:ea typeface="Tunga" pitchFamily="2"/>
          <a:cs typeface="Tunga" pitchFamily="2"/>
        </a:defRPr>
      </a:lvl4pPr>
      <a:lvl5pPr algn="ctr" rtl="0" eaLnBrk="0" fontAlgn="base" hangingPunct="0">
        <a:spcBef>
          <a:spcPts val="400"/>
        </a:spcBef>
        <a:spcAft>
          <a:spcPct val="0"/>
        </a:spcAft>
        <a:defRPr b="1">
          <a:solidFill>
            <a:srgbClr val="404040"/>
          </a:solidFill>
          <a:latin typeface="Constantia" pitchFamily="18" charset="0"/>
          <a:ea typeface="Tunga" pitchFamily="2"/>
          <a:cs typeface="Tunga" pitchFamily="2"/>
        </a:defRPr>
      </a:lvl5pPr>
      <a:lvl6pPr marL="457200" algn="ctr" rtl="0" fontAlgn="base">
        <a:spcBef>
          <a:spcPts val="400"/>
        </a:spcBef>
        <a:spcAft>
          <a:spcPct val="0"/>
        </a:spcAft>
        <a:defRPr b="1">
          <a:solidFill>
            <a:srgbClr val="404040"/>
          </a:solidFill>
          <a:latin typeface="Constantia" pitchFamily="18" charset="0"/>
          <a:ea typeface="Tunga" pitchFamily="2"/>
          <a:cs typeface="Tunga" pitchFamily="2"/>
        </a:defRPr>
      </a:lvl6pPr>
      <a:lvl7pPr marL="914400" algn="ctr" rtl="0" fontAlgn="base">
        <a:spcBef>
          <a:spcPts val="400"/>
        </a:spcBef>
        <a:spcAft>
          <a:spcPct val="0"/>
        </a:spcAft>
        <a:defRPr b="1">
          <a:solidFill>
            <a:srgbClr val="404040"/>
          </a:solidFill>
          <a:latin typeface="Constantia" pitchFamily="18" charset="0"/>
          <a:ea typeface="Tunga" pitchFamily="2"/>
          <a:cs typeface="Tunga" pitchFamily="2"/>
        </a:defRPr>
      </a:lvl7pPr>
      <a:lvl8pPr marL="1371600" algn="ctr" rtl="0" fontAlgn="base">
        <a:spcBef>
          <a:spcPts val="400"/>
        </a:spcBef>
        <a:spcAft>
          <a:spcPct val="0"/>
        </a:spcAft>
        <a:defRPr b="1">
          <a:solidFill>
            <a:srgbClr val="404040"/>
          </a:solidFill>
          <a:latin typeface="Constantia" pitchFamily="18" charset="0"/>
          <a:ea typeface="Tunga" pitchFamily="2"/>
          <a:cs typeface="Tunga" pitchFamily="2"/>
        </a:defRPr>
      </a:lvl8pPr>
      <a:lvl9pPr marL="1828800" algn="ctr" rtl="0" fontAlgn="base">
        <a:spcBef>
          <a:spcPts val="400"/>
        </a:spcBef>
        <a:spcAft>
          <a:spcPct val="0"/>
        </a:spcAft>
        <a:defRPr b="1">
          <a:solidFill>
            <a:srgbClr val="404040"/>
          </a:solidFill>
          <a:latin typeface="Constantia" pitchFamily="18" charset="0"/>
          <a:ea typeface="Tunga" pitchFamily="2"/>
          <a:cs typeface="Tunga" pitchFamily="2"/>
        </a:defRPr>
      </a:lvl9pPr>
    </p:titleStyle>
    <p:bodyStyle>
      <a:lvl1pPr marL="342900" indent="-342900" algn="ctr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defRPr sz="2000" kern="1200" spc="3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742950" indent="-285750" algn="ctr" rtl="0" eaLnBrk="0" fontAlgn="base" hangingPunct="0">
        <a:spcBef>
          <a:spcPts val="1200"/>
        </a:spcBef>
        <a:spcAft>
          <a:spcPct val="0"/>
        </a:spcAft>
        <a:buClr>
          <a:schemeClr val="accent1"/>
        </a:buClr>
        <a:defRPr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1143000" indent="-228600" algn="ctr" rtl="0" eaLnBrk="0" fontAlgn="base" hangingPunct="0">
        <a:spcBef>
          <a:spcPts val="1200"/>
        </a:spcBef>
        <a:spcAft>
          <a:spcPct val="0"/>
        </a:spcAft>
        <a:buClr>
          <a:schemeClr val="accent1"/>
        </a:buClr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1600200" indent="-228600" algn="ctr" rtl="0" eaLnBrk="0" fontAlgn="base" hangingPunct="0">
        <a:spcBef>
          <a:spcPts val="1200"/>
        </a:spcBef>
        <a:spcAft>
          <a:spcPct val="0"/>
        </a:spcAft>
        <a:buClr>
          <a:schemeClr val="accent1"/>
        </a:buClr>
        <a:defRPr sz="14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2057400" indent="-228600" algn="ctr" rtl="0" eaLnBrk="0" fontAlgn="base" hangingPunct="0">
        <a:spcBef>
          <a:spcPts val="1200"/>
        </a:spcBef>
        <a:spcAft>
          <a:spcPct val="0"/>
        </a:spcAft>
        <a:buClr>
          <a:schemeClr val="accent1"/>
        </a:buClr>
        <a:defRPr sz="1400" kern="120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Прямоугольник 1"/>
          <p:cNvSpPr>
            <a:spLocks noChangeArrowheads="1"/>
          </p:cNvSpPr>
          <p:nvPr/>
        </p:nvSpPr>
        <p:spPr bwMode="auto">
          <a:xfrm>
            <a:off x="236538" y="87313"/>
            <a:ext cx="8640762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0" i="0" dirty="0" err="1">
                <a:effectLst/>
                <a:latin typeface="Roboto" panose="02000000000000000000" pitchFamily="2" charset="0"/>
              </a:rPr>
              <a:t>Використання</a:t>
            </a:r>
            <a:r>
              <a:rPr lang="ru-RU" sz="2800" b="0" i="0" dirty="0">
                <a:effectLst/>
                <a:latin typeface="Roboto" panose="02000000000000000000" pitchFamily="2" charset="0"/>
              </a:rPr>
              <a:t> </a:t>
            </a:r>
            <a:r>
              <a:rPr lang="ru-RU" sz="2800" b="0" i="0" dirty="0" err="1">
                <a:effectLst/>
                <a:latin typeface="Roboto" panose="02000000000000000000" pitchFamily="2" charset="0"/>
              </a:rPr>
              <a:t>імперських</a:t>
            </a:r>
            <a:r>
              <a:rPr lang="ru-RU" sz="2800" b="0" i="0" dirty="0">
                <a:effectLst/>
                <a:latin typeface="Roboto" panose="02000000000000000000" pitchFamily="2" charset="0"/>
              </a:rPr>
              <a:t> </a:t>
            </a:r>
            <a:r>
              <a:rPr lang="ru-RU" sz="2800" b="0" i="0" dirty="0" err="1">
                <a:effectLst/>
                <a:latin typeface="Roboto" panose="02000000000000000000" pitchFamily="2" charset="0"/>
              </a:rPr>
              <a:t>міфів</a:t>
            </a:r>
            <a:r>
              <a:rPr lang="ru-RU" sz="2800" b="0" i="0" dirty="0">
                <a:effectLst/>
                <a:latin typeface="Roboto" panose="02000000000000000000" pitchFamily="2" charset="0"/>
              </a:rPr>
              <a:t> для </a:t>
            </a:r>
            <a:r>
              <a:rPr lang="ru-RU" sz="2800" b="0" i="0" dirty="0" err="1">
                <a:effectLst/>
                <a:latin typeface="Roboto" panose="02000000000000000000" pitchFamily="2" charset="0"/>
              </a:rPr>
              <a:t>обгнунтування</a:t>
            </a:r>
            <a:r>
              <a:rPr lang="ru-RU" sz="2800" b="0" i="0" dirty="0">
                <a:effectLst/>
                <a:latin typeface="Roboto" panose="02000000000000000000" pitchFamily="2" charset="0"/>
              </a:rPr>
              <a:t> </a:t>
            </a:r>
            <a:r>
              <a:rPr lang="ru-RU" sz="2800" b="0" i="0" dirty="0" err="1">
                <a:effectLst/>
                <a:latin typeface="Roboto" panose="02000000000000000000" pitchFamily="2" charset="0"/>
              </a:rPr>
              <a:t>антиукраїнської</a:t>
            </a:r>
            <a:r>
              <a:rPr lang="ru-RU" sz="2800" b="0" i="0" dirty="0">
                <a:effectLst/>
                <a:latin typeface="Roboto" panose="02000000000000000000" pitchFamily="2" charset="0"/>
              </a:rPr>
              <a:t> </a:t>
            </a:r>
            <a:r>
              <a:rPr lang="ru-RU" sz="2800" b="0" i="0" dirty="0" err="1">
                <a:effectLst/>
                <a:latin typeface="Roboto" panose="02000000000000000000" pitchFamily="2" charset="0"/>
              </a:rPr>
              <a:t>політики</a:t>
            </a:r>
            <a:r>
              <a:rPr lang="ru-RU" sz="2800" b="0" i="0" dirty="0">
                <a:effectLst/>
                <a:latin typeface="Roboto" panose="02000000000000000000" pitchFamily="2" charset="0"/>
              </a:rPr>
              <a:t> в РФ.</a:t>
            </a:r>
          </a:p>
          <a:p>
            <a:pPr algn="ctr"/>
            <a:endParaRPr lang="ru-RU" sz="28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 descr="C:\Users\SASHA\Desktop\P1170886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0250" y="1635125"/>
            <a:ext cx="5113338" cy="326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Прямоугольник 1"/>
          <p:cNvSpPr>
            <a:spLocks noChangeArrowheads="1"/>
          </p:cNvSpPr>
          <p:nvPr/>
        </p:nvSpPr>
        <p:spPr bwMode="auto">
          <a:xfrm>
            <a:off x="5659438" y="700088"/>
            <a:ext cx="3484562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uk-UA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«Розумієте, до XI, XII, XIII століття у нас </a:t>
            </a:r>
            <a:r>
              <a:rPr lang="uk-UA" b="1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не було ніякої різниці в мові.</a:t>
            </a:r>
            <a:r>
              <a:rPr lang="uk-UA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І тільки </a:t>
            </a:r>
            <a:r>
              <a:rPr lang="uk-UA" b="1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в результаті полонізації</a:t>
            </a:r>
            <a:r>
              <a:rPr lang="uk-UA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та частина українців, яка жила на території, яка перебувала під владою Речі Посполитої, тільки десь, по-моєму, </a:t>
            </a:r>
            <a:r>
              <a:rPr lang="uk-UA" b="1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в XVI столітті з'явилися перші мовні відмінності</a:t>
            </a:r>
            <a:r>
              <a:rPr lang="uk-UA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», </a:t>
            </a:r>
            <a:r>
              <a:rPr lang="uk-UA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– заявив  В. Путін в інтерв</a:t>
            </a:r>
            <a:r>
              <a:rPr lang="en-US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ю </a:t>
            </a:r>
            <a:r>
              <a:rPr lang="ru-RU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інформаційному агентству ТАСС, опублікованому на сайті Кремля 21 лютого 2020 р.</a:t>
            </a:r>
          </a:p>
        </p:txBody>
      </p:sp>
      <p:pic>
        <p:nvPicPr>
          <p:cNvPr id="25602" name="Picture 2" descr="C:\Users\SASHA\Desktop\Киев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671513"/>
            <a:ext cx="5445125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Прямоугольник 1"/>
          <p:cNvSpPr>
            <a:spLocks noChangeArrowheads="1"/>
          </p:cNvSpPr>
          <p:nvPr/>
        </p:nvSpPr>
        <p:spPr bwMode="auto">
          <a:xfrm>
            <a:off x="5364163" y="195263"/>
            <a:ext cx="3600450" cy="350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uk-UA" sz="20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«Українцями називали людей, які жили на рубежах Російської держави. </a:t>
            </a:r>
            <a:r>
              <a:rPr lang="uk-UA" sz="2000" b="1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Українці були у Пскові, українцями називали тих, хто захищали з півдня від набігів кримського хана. На Уралі.</a:t>
            </a:r>
            <a:r>
              <a:rPr lang="uk-UA" sz="20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Кругом були українці»,</a:t>
            </a:r>
            <a:r>
              <a:rPr lang="uk-UA" sz="20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uk-UA" sz="20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заявив В. Путін в інтерв</a:t>
            </a:r>
            <a:r>
              <a:rPr lang="en-US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ю </a:t>
            </a:r>
            <a:r>
              <a:rPr lang="ru-RU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інформаційному агентству ТАСС, опублікованому на сайті Кремля 21 лютого 2020 р.</a:t>
            </a:r>
          </a:p>
          <a:p>
            <a:endParaRPr lang="ru-RU" sz="1600">
              <a:latin typeface="Constantia" pitchFamily="18" charset="0"/>
            </a:endParaRPr>
          </a:p>
        </p:txBody>
      </p:sp>
      <p:pic>
        <p:nvPicPr>
          <p:cNvPr id="26626" name="Picture 2" descr="C:\Users\SASHA\Desktop\рв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123825"/>
            <a:ext cx="4368800" cy="445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TextBox 2"/>
          <p:cNvSpPr txBox="1">
            <a:spLocks noChangeArrowheads="1"/>
          </p:cNvSpPr>
          <p:nvPr/>
        </p:nvSpPr>
        <p:spPr bwMode="auto">
          <a:xfrm>
            <a:off x="276225" y="4592638"/>
            <a:ext cx="48958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14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Володимир Путін – президент РФ</a:t>
            </a:r>
          </a:p>
          <a:p>
            <a:pPr algn="ctr"/>
            <a:r>
              <a:rPr lang="uk-UA" sz="14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(з 2000 по 2008 рр.; з 2012 р.)</a:t>
            </a:r>
            <a:endParaRPr lang="ru-RU" sz="140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Прямоугольник 1"/>
          <p:cNvSpPr>
            <a:spLocks noChangeArrowheads="1"/>
          </p:cNvSpPr>
          <p:nvPr/>
        </p:nvSpPr>
        <p:spPr bwMode="auto">
          <a:xfrm>
            <a:off x="4356100" y="195263"/>
            <a:ext cx="4673600" cy="418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uk-UA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«На федералізацію ніколи Київ не піде, по скільки він не в змозі вже чимось керувати. На лице параліч влади </a:t>
            </a:r>
            <a:r>
              <a:rPr lang="ru-RU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uk-UA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це, на жаль, нещаслива доля будь-яких спроб України створити державу. </a:t>
            </a:r>
            <a:r>
              <a:rPr lang="uk-UA" b="1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І 300 років тому Мазепа метався з російським царем, зі шведами, з турками, з поляками;</a:t>
            </a:r>
            <a:r>
              <a:rPr lang="uk-UA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ось вони мучаться хто більше заплатить і програвали весь час. І дійсно вони перебували між. У турків не вистачило сил добити їх, для поляків важко – далеко на схід, </a:t>
            </a:r>
            <a:r>
              <a:rPr lang="uk-UA" b="1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нам вони були не потрібні, вони самі просилися до нас</a:t>
            </a:r>
            <a:r>
              <a:rPr lang="uk-UA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, бо відчували релігійні гноблення».</a:t>
            </a:r>
          </a:p>
          <a:p>
            <a:pPr algn="r"/>
            <a:r>
              <a:rPr lang="ru-RU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(З виступу В. Жириновського у березні </a:t>
            </a:r>
          </a:p>
          <a:p>
            <a:pPr algn="r"/>
            <a:r>
              <a:rPr lang="ru-RU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2014 р.)</a:t>
            </a:r>
          </a:p>
        </p:txBody>
      </p:sp>
      <p:pic>
        <p:nvPicPr>
          <p:cNvPr id="27650" name="Picture 2" descr="C:\Users\SASHA\Desktop\____26081_650x4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131888"/>
            <a:ext cx="4068762" cy="297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Прямоугольник 1"/>
          <p:cNvSpPr>
            <a:spLocks noChangeArrowheads="1"/>
          </p:cNvSpPr>
          <p:nvPr/>
        </p:nvSpPr>
        <p:spPr bwMode="auto">
          <a:xfrm>
            <a:off x="1547813" y="1058863"/>
            <a:ext cx="6408737" cy="308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uk-UA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«Життя ж складне й різноманітне. У нас складно влаштована країна і стільки етносів проживає. Розумієте, ми деякі речі забуваємо. Ось у нас суперечка з Україною йде. </a:t>
            </a:r>
            <a:r>
              <a:rPr lang="uk-UA" b="1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Є українська ідентичність</a:t>
            </a:r>
            <a:r>
              <a:rPr lang="uk-UA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. Вона сформована. </a:t>
            </a:r>
            <a:r>
              <a:rPr lang="uk-UA" b="1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Хто був автором </a:t>
            </a:r>
            <a:r>
              <a:rPr lang="ru-RU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uk-UA" b="1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граф Потоцький</a:t>
            </a:r>
            <a:r>
              <a:rPr lang="uk-UA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, відомий дослідник і науковець і письменник, який вперше заговорив про українців, як про окремий етнос. Потім були інші польські дослідження, які взагалі викреслили українців з числа слов'ян.</a:t>
            </a:r>
            <a:r>
              <a:rPr lang="uk-UA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Вони стверджували, що це нащадки якихось кочових народів»,</a:t>
            </a:r>
            <a:r>
              <a:rPr lang="uk-UA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 (З виступу В.</a:t>
            </a:r>
            <a:r>
              <a:rPr lang="ru-RU" sz="16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uk-UA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Путіна на щорічній прес-конференції 19 грудня 2019 р.)</a:t>
            </a:r>
            <a:endParaRPr lang="ru-RU" sz="1600" b="1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>
              <a:solidFill>
                <a:srgbClr val="FFFFFF"/>
              </a:solidFill>
              <a:latin typeface="Constantia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Прямоугольник 1"/>
          <p:cNvSpPr>
            <a:spLocks noChangeArrowheads="1"/>
          </p:cNvSpPr>
          <p:nvPr/>
        </p:nvSpPr>
        <p:spPr bwMode="auto">
          <a:xfrm>
            <a:off x="5148263" y="85725"/>
            <a:ext cx="3848100" cy="436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«Батьки-засновники українського націоналізму – вони ж ніколи не говорили, що потрібно обов'язково посваритися з Росією. Як це не здасться дивним, в їх фундаментальних працях ХІХ століття написано, що Україна: а)вона багатонаціональна і повинна бути федеративною державою і б)вибудувати обов'язково хороші відносини з Росією. Нинішні націоналісти це, мабуть, забули»,</a:t>
            </a:r>
            <a:r>
              <a:rPr lang="ru-RU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ru-RU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зазначив </a:t>
            </a:r>
            <a:r>
              <a:rPr lang="uk-UA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В. Путін в інтерв</a:t>
            </a:r>
            <a:r>
              <a:rPr lang="en-US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ю </a:t>
            </a:r>
            <a:r>
              <a:rPr lang="ru-RU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інформаційному агентству ТАСС, у лютому 2020 р.</a:t>
            </a:r>
          </a:p>
          <a:p>
            <a:endParaRPr lang="ru-RU" sz="1600">
              <a:latin typeface="Constantia" pitchFamily="18" charset="0"/>
            </a:endParaRPr>
          </a:p>
        </p:txBody>
      </p:sp>
      <p:pic>
        <p:nvPicPr>
          <p:cNvPr id="29698" name="Picture 2" descr="C:\Users\SASHA\Desktop\Portrait_of_Historian_M._Kostomarov_by_Nikolay_Gh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85725"/>
            <a:ext cx="3455987" cy="435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TextBox 4"/>
          <p:cNvSpPr txBox="1">
            <a:spLocks noChangeArrowheads="1"/>
          </p:cNvSpPr>
          <p:nvPr/>
        </p:nvSpPr>
        <p:spPr bwMode="auto">
          <a:xfrm>
            <a:off x="684213" y="4457700"/>
            <a:ext cx="345598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1200">
                <a:latin typeface="Times New Roman" pitchFamily="18" charset="0"/>
                <a:cs typeface="Times New Roman" pitchFamily="18" charset="0"/>
              </a:rPr>
              <a:t>Микола Костомаров – український історик, член Кирило-Мефодіївського товариства</a:t>
            </a:r>
            <a:endParaRPr lang="ru-RU" sz="12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Прямоугольник 1"/>
          <p:cNvSpPr>
            <a:spLocks noChangeArrowheads="1"/>
          </p:cNvSpPr>
          <p:nvPr/>
        </p:nvSpPr>
        <p:spPr bwMode="auto">
          <a:xfrm>
            <a:off x="4284663" y="268288"/>
            <a:ext cx="4787900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Програмні положення Кирило-Мефодіївського братства викладені в «Книзі буття українського народу», «Статуті Слов’янського братства Св. Кирила і Мефодія».</a:t>
            </a:r>
          </a:p>
          <a:p>
            <a:pPr algn="just"/>
            <a:r>
              <a:rPr lang="ru-RU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В основу документів було покладено ідеї панславізму та українського національного відродження. </a:t>
            </a:r>
          </a:p>
          <a:p>
            <a:pPr algn="just"/>
            <a:r>
              <a:rPr lang="ru-RU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Головне завдання братства полягало в побудові майбутнього суспільства на засадах християнської моралі, шляхом здійснення цілого ряду реформ, зокрема, створенні демократичної федерації слов'янських народів на принципах рівності і суверенності на чолі з Україною; знищенні царату, скасуванні кріпацтва; встановленні демократичних прав і свобод  громадян; зрівнянні у правах всіх слов'янських народів, їх мов, культури та освіти.</a:t>
            </a:r>
          </a:p>
        </p:txBody>
      </p:sp>
      <p:pic>
        <p:nvPicPr>
          <p:cNvPr id="30722" name="Picture 2" descr="C:\Users\SASHA\Desktop\Книга_буття_українського_народу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200025"/>
            <a:ext cx="3333750" cy="465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0" descr="Результат пошуку зображень за запитом &quot;міхновський&quot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213" y="-1588"/>
            <a:ext cx="3167062" cy="449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6" name="Прямоугольник 3"/>
          <p:cNvSpPr>
            <a:spLocks noChangeArrowheads="1"/>
          </p:cNvSpPr>
          <p:nvPr/>
        </p:nvSpPr>
        <p:spPr bwMode="auto">
          <a:xfrm>
            <a:off x="5148263" y="1058863"/>
            <a:ext cx="3384550" cy="201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«…через увесь час свого історичного існування нація наша з найбільшим зусиллям пильнує вилитись у форму держави самостійної і незалежної».</a:t>
            </a:r>
          </a:p>
          <a:p>
            <a:pPr algn="r"/>
            <a:r>
              <a:rPr lang="uk-UA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М. Міхновський</a:t>
            </a:r>
            <a:endParaRPr lang="ru-RU" b="1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747" name="Прямоугольник 4"/>
          <p:cNvSpPr>
            <a:spLocks noChangeArrowheads="1"/>
          </p:cNvSpPr>
          <p:nvPr/>
        </p:nvSpPr>
        <p:spPr bwMode="auto">
          <a:xfrm>
            <a:off x="225425" y="4481513"/>
            <a:ext cx="40846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12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«Самостійна Україна» М. Міхновського </a:t>
            </a:r>
            <a:r>
              <a:rPr lang="ru-RU" sz="12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uk-UA" sz="12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 програма РУП (до 1903 р.), програма УНП.</a:t>
            </a:r>
            <a:endParaRPr lang="ru-RU" sz="120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Прямоугольник 1"/>
          <p:cNvSpPr>
            <a:spLocks noChangeArrowheads="1"/>
          </p:cNvSpPr>
          <p:nvPr/>
        </p:nvSpPr>
        <p:spPr bwMode="auto">
          <a:xfrm>
            <a:off x="5003800" y="268288"/>
            <a:ext cx="3527425" cy="436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uk-UA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«У сучасному світі об'єднання зусиль дає нам колосальні конкурентні переваги. І навпаки </a:t>
            </a:r>
            <a:r>
              <a:rPr lang="ru-RU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uk-UA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роз'єднання робить нас слабкішими. Особливо </a:t>
            </a:r>
            <a:r>
              <a:rPr lang="uk-UA" b="1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український фактор почав розігруватися напередодні Першої світової війни австрійською спецслужбою. </a:t>
            </a:r>
            <a:r>
              <a:rPr lang="uk-UA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Чому? Це відома справа </a:t>
            </a:r>
            <a:r>
              <a:rPr lang="ru-RU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uk-UA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розділяй і володарюй. Це абсолютно зрозуміла річ»,</a:t>
            </a:r>
            <a:r>
              <a:rPr lang="uk-UA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uk-UA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заявив В.</a:t>
            </a:r>
            <a:r>
              <a:rPr lang="ru-RU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uk-UA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Путін</a:t>
            </a:r>
            <a:r>
              <a:rPr lang="ru-RU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в інтерв</a:t>
            </a:r>
            <a:r>
              <a:rPr lang="en-US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ю </a:t>
            </a:r>
            <a:r>
              <a:rPr lang="ru-RU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інформаційному агентству ТАСС у лютому 2020 р.</a:t>
            </a:r>
          </a:p>
          <a:p>
            <a:endParaRPr lang="ru-RU" sz="1600">
              <a:latin typeface="Constantia" pitchFamily="18" charset="0"/>
            </a:endParaRPr>
          </a:p>
        </p:txBody>
      </p:sp>
      <p:pic>
        <p:nvPicPr>
          <p:cNvPr id="33794" name="Picture 2" descr="C:\Users\SASHA\Desktop\unname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450" y="555625"/>
            <a:ext cx="2954338" cy="362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Прямоугольник 1"/>
          <p:cNvSpPr>
            <a:spLocks noChangeArrowheads="1"/>
          </p:cNvSpPr>
          <p:nvPr/>
        </p:nvSpPr>
        <p:spPr bwMode="auto">
          <a:xfrm>
            <a:off x="4906963" y="195263"/>
            <a:ext cx="4076700" cy="415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uk-UA" sz="16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«Ось ця територія, нехай не ображаються українці, там завжди була зрада, </a:t>
            </a:r>
            <a:r>
              <a:rPr lang="uk-UA" sz="1600" b="1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вони всіх зраджували </a:t>
            </a:r>
            <a:r>
              <a:rPr lang="ru-RU" sz="1600" b="1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uk-UA" sz="1600" b="1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шведів, поляків, німців, австрійців, турок, євреїв, росіян</a:t>
            </a:r>
            <a:r>
              <a:rPr lang="uk-UA" sz="16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uk-UA" sz="16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всіх зраджували завжди. Ви пам'ятаєте: </a:t>
            </a:r>
            <a:r>
              <a:rPr lang="uk-UA" sz="1600" b="1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Петлюра, він же разом з німцями так, але він спеціально хоче увійти першим в Київ, і повертає кулемети, він готовий німців розстрілювати.</a:t>
            </a:r>
            <a:r>
              <a:rPr lang="uk-UA" sz="16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Ніяких договорів, нічого там не діє. Суцільна махновщина. Тому що </a:t>
            </a:r>
            <a:r>
              <a:rPr lang="uk-UA" sz="1600" b="1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територія без держави. </a:t>
            </a:r>
            <a:r>
              <a:rPr lang="uk-UA" sz="16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Територія є і люди кажуть, що начебто якась українська мова є. Але держави то немає».</a:t>
            </a:r>
            <a:r>
              <a:rPr lang="uk-UA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r"/>
            <a:r>
              <a:rPr lang="uk-UA" sz="14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Заявив В. Жириновський в ефірі програми «Вечір з Володимиром Соловйовим» на телеканалі «Росія-1» від 25 липня 2019 р.</a:t>
            </a:r>
            <a:endParaRPr lang="ru-RU" sz="1400" b="1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818" name="Picture 3" descr="C:\Users\SASHA\Desktop\Без названия (3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863" y="771525"/>
            <a:ext cx="4624387" cy="289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Прямоугольник 1"/>
          <p:cNvSpPr>
            <a:spLocks noChangeArrowheads="1"/>
          </p:cNvSpPr>
          <p:nvPr/>
        </p:nvSpPr>
        <p:spPr bwMode="auto">
          <a:xfrm>
            <a:off x="5219700" y="268288"/>
            <a:ext cx="3783013" cy="418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В.Черномирдін</a:t>
            </a:r>
            <a:r>
              <a:rPr lang="ru-RU" sz="16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про присвоєння С.Бандері і Р.Шухевичу звання Героїв України: </a:t>
            </a:r>
          </a:p>
          <a:p>
            <a:pPr algn="just"/>
            <a:r>
              <a:rPr lang="ru-RU" sz="16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«Я сприйняв це як образу ... Як ви могли таке допустити? «Це наша історія». Яка ваша історія? </a:t>
            </a:r>
            <a:r>
              <a:rPr lang="ru-RU" sz="1600" b="1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Це і наша історія (мається на увазі російська).</a:t>
            </a:r>
            <a:r>
              <a:rPr lang="ru-RU" sz="16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Наших людей розстрілювали, в тому числі і російських, росіян і українців, і євреїв. Ну як ви могли це зробити? Нюрнберзький процес </a:t>
            </a:r>
            <a:r>
              <a:rPr lang="uk-UA" sz="1600" b="1" i="1">
                <a:latin typeface="Constantia" pitchFamily="18" charset="0"/>
              </a:rPr>
              <a:t>–</a:t>
            </a:r>
            <a:r>
              <a:rPr lang="ru-RU" sz="16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там ніяких змін немає і там все було прописано. І вони фашисти і посібники. </a:t>
            </a:r>
            <a:r>
              <a:rPr lang="ru-RU" sz="1600" b="1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За яку вони Україну боролися? Від кого вони звільняли Україну?</a:t>
            </a:r>
            <a:r>
              <a:rPr lang="ru-RU" sz="16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» </a:t>
            </a:r>
          </a:p>
          <a:p>
            <a:pPr algn="r"/>
            <a:r>
              <a:rPr lang="ru-RU" sz="14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Фрагмент інтерв'ю Д.Гордона з В.Черномирдіним 2010 р.</a:t>
            </a:r>
          </a:p>
        </p:txBody>
      </p:sp>
      <p:pic>
        <p:nvPicPr>
          <p:cNvPr id="35842" name="Picture 3" descr="C:\Users\SASHA\Desktop\пощ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3838" y="141288"/>
            <a:ext cx="4660900" cy="258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2" descr="C:\Users\SASHA\Desktop\26154439_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0250" y="2844800"/>
            <a:ext cx="3648075" cy="182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4" name="Прямоугольник 2"/>
          <p:cNvSpPr>
            <a:spLocks noChangeArrowheads="1"/>
          </p:cNvSpPr>
          <p:nvPr/>
        </p:nvSpPr>
        <p:spPr bwMode="auto">
          <a:xfrm>
            <a:off x="1111250" y="4665663"/>
            <a:ext cx="10795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4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С. Бандера</a:t>
            </a:r>
          </a:p>
        </p:txBody>
      </p:sp>
      <p:sp>
        <p:nvSpPr>
          <p:cNvPr id="35845" name="TextBox 3"/>
          <p:cNvSpPr txBox="1">
            <a:spLocks noChangeArrowheads="1"/>
          </p:cNvSpPr>
          <p:nvPr/>
        </p:nvSpPr>
        <p:spPr bwMode="auto">
          <a:xfrm>
            <a:off x="2554288" y="4665663"/>
            <a:ext cx="18002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1400">
                <a:latin typeface="Times New Roman" pitchFamily="18" charset="0"/>
                <a:cs typeface="Times New Roman" pitchFamily="18" charset="0"/>
              </a:rPr>
              <a:t>Р. Шухевич</a:t>
            </a:r>
            <a:endParaRPr lang="ru-RU" sz="14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Прямоугольник 1"/>
          <p:cNvSpPr>
            <a:spLocks noChangeArrowheads="1"/>
          </p:cNvSpPr>
          <p:nvPr/>
        </p:nvSpPr>
        <p:spPr bwMode="auto">
          <a:xfrm>
            <a:off x="3897313" y="136525"/>
            <a:ext cx="5221287" cy="448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uk-UA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«Коли вперше зазвучало слово українці? </a:t>
            </a:r>
            <a:r>
              <a:rPr lang="uk-UA" b="1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Київська Русь - було поняття «українці»? Володимир Мономах хрестив святу Русь - було поняття «українці»?</a:t>
            </a:r>
            <a:r>
              <a:rPr lang="uk-UA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Ось воно з'явилося, </a:t>
            </a:r>
            <a:r>
              <a:rPr lang="uk-UA" b="1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створене австрійцями</a:t>
            </a:r>
            <a:r>
              <a:rPr lang="uk-UA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за те, щоб західних слов'ян в особі російського народу відірвати від матері Росії. Щоб було зрозуміло звідки це почалося, коли це почалося, що таке Львів, що він був в складі Австрії. Це споконвічні польські землі, угорські землі, румунські землі, російські, з чого складалася середньовічна Україна. Чи була вона? </a:t>
            </a:r>
            <a:r>
              <a:rPr lang="uk-UA" b="1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Чи є пам'ятники давньоукраїнської писемності? Ось є «Руська правда», а де українською мовою пам'ятники, які викладені 10 століть назад, 5 століть?</a:t>
            </a:r>
            <a:r>
              <a:rPr lang="uk-UA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Нічого ж цього немає».</a:t>
            </a:r>
          </a:p>
          <a:p>
            <a:pPr algn="r"/>
            <a:r>
              <a:rPr lang="uk-UA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uk-UA" sz="1600">
                <a:latin typeface="Times New Roman" pitchFamily="18" charset="0"/>
                <a:cs typeface="Times New Roman" pitchFamily="18" charset="0"/>
              </a:rPr>
              <a:t> (З в</a:t>
            </a:r>
            <a:r>
              <a:rPr lang="uk-UA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иступу В. Жириновського у березні 2014 р.)</a:t>
            </a:r>
            <a:endParaRPr lang="ru-RU" sz="1600" b="1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SASHA\Desktop\The_instance_Sinodal`niy_of_Pravda_Ruskaya_page_1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512" y="237161"/>
            <a:ext cx="3672407" cy="40537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363" name="Прямоугольник 2"/>
          <p:cNvSpPr>
            <a:spLocks noChangeArrowheads="1"/>
          </p:cNvSpPr>
          <p:nvPr/>
        </p:nvSpPr>
        <p:spPr bwMode="auto">
          <a:xfrm>
            <a:off x="179388" y="4275138"/>
            <a:ext cx="3671887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Перша сторінка Синодального списку Руської правди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Прямоугольник 1"/>
          <p:cNvSpPr>
            <a:spLocks noChangeArrowheads="1"/>
          </p:cNvSpPr>
          <p:nvPr/>
        </p:nvSpPr>
        <p:spPr bwMode="auto">
          <a:xfrm>
            <a:off x="4643438" y="160338"/>
            <a:ext cx="4284662" cy="415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uk-UA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«Скільки було молодих фахівців направлено</a:t>
            </a:r>
            <a:r>
              <a:rPr lang="uk-UA" i="1">
                <a:latin typeface="Constantia" pitchFamily="18" charset="0"/>
              </a:rPr>
              <a:t> –</a:t>
            </a:r>
            <a:r>
              <a:rPr lang="uk-UA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лікарів, вчителів, партійних працівників на Західну Україну, щоб якось там все ось це привести в порядок, переконувати, розповідати, лікувати, навчати. А скільки фахівців було з науки, адже </a:t>
            </a:r>
            <a:r>
              <a:rPr lang="uk-UA" b="1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у Львові жодного інституту не було, жодного підприємства не було.</a:t>
            </a:r>
            <a:r>
              <a:rPr lang="uk-UA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Туди ж одразу і підприємства направили, туди ж фахівців направили, а їх вбивали. Це як розуміти? А скільки молодих фахівців зі Східних регіонів України, а їх за що вбивали?»</a:t>
            </a:r>
          </a:p>
          <a:p>
            <a:pPr algn="r"/>
            <a:r>
              <a:rPr lang="ru-RU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Фрагмент інтерв'ю Д. Гордона з</a:t>
            </a:r>
            <a:r>
              <a:rPr lang="ru-RU" sz="1600" b="1">
                <a:latin typeface="Constantia" pitchFamily="18" charset="0"/>
              </a:rPr>
              <a:t> </a:t>
            </a:r>
            <a:r>
              <a:rPr lang="ru-RU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В. Черномирдіним 2010 р.</a:t>
            </a:r>
          </a:p>
        </p:txBody>
      </p:sp>
      <p:pic>
        <p:nvPicPr>
          <p:cNvPr id="36866" name="Picture 2" descr="C:\Users\SASHA\Desktop\Новоросія. Міфи\test-26-6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268288"/>
            <a:ext cx="291465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Прямоугольник 1"/>
          <p:cNvSpPr>
            <a:spLocks noChangeArrowheads="1"/>
          </p:cNvSpPr>
          <p:nvPr/>
        </p:nvSpPr>
        <p:spPr bwMode="auto">
          <a:xfrm>
            <a:off x="5580063" y="0"/>
            <a:ext cx="3024187" cy="521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uk-UA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«…століттями знущалися над православними. Але ми замовчували все це, заради цієї </a:t>
            </a:r>
            <a:r>
              <a:rPr lang="uk-UA" b="1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фіктивної дружби народів, заради цього фіктивного інтернаціоналізму.</a:t>
            </a:r>
            <a:r>
              <a:rPr lang="uk-UA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І тому </a:t>
            </a:r>
            <a:r>
              <a:rPr lang="uk-UA" b="1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жителі України не знають хто ворог, хто друг</a:t>
            </a:r>
            <a:r>
              <a:rPr lang="uk-UA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, і що взагалі відбувалося, і хто вони такі: </a:t>
            </a:r>
            <a:r>
              <a:rPr lang="uk-UA" b="1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Бандера, Шухевич і ОУН, УПА. Проти кого вони повставали?</a:t>
            </a:r>
            <a:r>
              <a:rPr lang="uk-UA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Чому вони були одягнені в німецьку форму?»</a:t>
            </a:r>
            <a:endParaRPr lang="ru-RU" i="1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   Виступ від фракції ЛДПР В.</a:t>
            </a:r>
            <a:r>
              <a:rPr lang="ru-RU" sz="16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Жириновського у березні 2014 р.</a:t>
            </a:r>
          </a:p>
        </p:txBody>
      </p:sp>
      <p:pic>
        <p:nvPicPr>
          <p:cNvPr id="1028" name="Picture 4" descr="C:\Users\SASHA\Desktop\Владимир-Жириновский.jpg"/>
          <p:cNvPicPr>
            <a:picLocks noChangeAspect="1" noChangeArrowheads="1"/>
          </p:cNvPicPr>
          <p:nvPr/>
        </p:nvPicPr>
        <p:blipFill rotWithShape="1">
          <a:blip r:embed="rId2"/>
          <a:srcRect r="15276"/>
          <a:stretch/>
        </p:blipFill>
        <p:spPr bwMode="auto">
          <a:xfrm>
            <a:off x="184150" y="709613"/>
            <a:ext cx="5008563" cy="3495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Прямоугольник 1"/>
          <p:cNvSpPr>
            <a:spLocks noChangeArrowheads="1"/>
          </p:cNvSpPr>
          <p:nvPr/>
        </p:nvSpPr>
        <p:spPr bwMode="auto">
          <a:xfrm>
            <a:off x="4859338" y="1203325"/>
            <a:ext cx="4062412" cy="225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uk-UA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«Так склалося, добре. Але в 1954 році взяли Крим і туди віддали </a:t>
            </a:r>
            <a:r>
              <a:rPr lang="ru-RU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uk-UA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b="1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в порушення чинного тоді союзного законодавства</a:t>
            </a:r>
            <a:r>
              <a:rPr lang="uk-UA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, яке вимагало згоди Верховної Ради Української РСР, вирішено було президією Верховної Ради»,</a:t>
            </a:r>
            <a:r>
              <a:rPr lang="uk-UA" sz="16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uk-UA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заявив В. Путін 14 грудня     2017 р.</a:t>
            </a:r>
            <a:endParaRPr lang="ru-RU" sz="1600" b="1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914" name="Picture 3" descr="C:\Users\SASHA\Desktop\The_transfer_of_Crime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254000"/>
            <a:ext cx="3419475" cy="414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extBox 2"/>
          <p:cNvSpPr txBox="1">
            <a:spLocks noChangeArrowheads="1"/>
          </p:cNvSpPr>
          <p:nvPr/>
        </p:nvSpPr>
        <p:spPr bwMode="auto">
          <a:xfrm>
            <a:off x="2987675" y="268288"/>
            <a:ext cx="6032500" cy="522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uk-UA" sz="16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З точки зору тодішнього законодавства, процедура передачі Криму Україні була повністю витримана. Спочатку це питання розглядалося на Президії Верховної Ради РРФСР у присутності представників Кримської облради і Севастопольської міськради. Було прийняте позитивне рішення, яке аргументувалося спільністю економіки, тісними господарськими і культурними зв</a:t>
            </a:r>
            <a:r>
              <a:rPr lang="en-US" sz="16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sz="16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язками Криму та України, територіальною близькістю. Цю Постанову направили до Верховної Ради СРСР. Питання про передачу Криму Україні розглядалося і на Президії Верховної Ради УРСР. 19 лютого 1954 р. відбулося урочисте засідання Президії Верховної Ради СРСР за участю представників керівних органів України і Росії, Кримської області і міста Севастополя. Було прийняте рішення і підписаний відповідний указ. Процес передачі був завершений на сесії Верховної Ради СРСР, яка затвердила указ від 19 лютого і внесла відповідні зміни до Конституції СРСР.</a:t>
            </a:r>
          </a:p>
          <a:p>
            <a:pPr algn="r"/>
            <a:r>
              <a:rPr lang="ru-RU" sz="16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Турченко Ф., Турченко Г. Проект «Новоросія» і новітня російсько-українська війна. Ки</a:t>
            </a:r>
            <a:r>
              <a:rPr lang="uk-UA" sz="16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їв: Інститут історії України, 2015. С. 122-123.</a:t>
            </a:r>
            <a:endParaRPr lang="ru-RU" sz="1600" b="1" i="1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uk-UA" sz="16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endParaRPr lang="ru-RU" sz="16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938" name="Picture 2" descr="C:\Users\SASHA\Desktop\unnamed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781050"/>
            <a:ext cx="2225675" cy="313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Прямоугольник 5"/>
          <p:cNvSpPr>
            <a:spLocks noChangeArrowheads="1"/>
          </p:cNvSpPr>
          <p:nvPr/>
        </p:nvSpPr>
        <p:spPr bwMode="auto">
          <a:xfrm>
            <a:off x="2286000" y="1971675"/>
            <a:ext cx="4572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Прямоугольник 1"/>
          <p:cNvSpPr>
            <a:spLocks noChangeArrowheads="1"/>
          </p:cNvSpPr>
          <p:nvPr/>
        </p:nvSpPr>
        <p:spPr bwMode="auto">
          <a:xfrm>
            <a:off x="5284788" y="231775"/>
            <a:ext cx="3798887" cy="415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6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«Україна – її не було ніколи! </a:t>
            </a:r>
            <a:r>
              <a:rPr lang="ru-RU" sz="1600" b="1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Її створили більшовики!</a:t>
            </a:r>
            <a:r>
              <a:rPr lang="ru-RU" sz="16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Дайте мені документ XVIII століття, де буде написано «українська держава з кимось уклала угоду». Дайте мені документ ХІХ століття! Немає жодного документа! Ніхто ніколи не укладав жодних угод з Україною!</a:t>
            </a:r>
            <a:r>
              <a:rPr lang="ru-RU" sz="16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Це породження радянської влади!</a:t>
            </a:r>
            <a:r>
              <a:rPr lang="ru-RU" sz="16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Всі говорили російською і були росіянами! </a:t>
            </a:r>
            <a:r>
              <a:rPr lang="ru-RU" sz="16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Ми вас зробили! 80% росіян змусили записати себе в паспортах «українець»! З України ви всі вперті, тупі й хворі! Вони напівросіяни, напівукраїнці. Напівдержава, напівтериторія!» </a:t>
            </a:r>
            <a:r>
              <a:rPr lang="ru-RU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4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кричав В. Жириновський в ефірі програми «60 хвилин» 16 липня 2019р. на телеканалі «Росія-1».</a:t>
            </a:r>
          </a:p>
        </p:txBody>
      </p:sp>
      <p:pic>
        <p:nvPicPr>
          <p:cNvPr id="40962" name="Picture 2" descr="C:\Users\SASHA\Desktop\Без названия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9563" y="411163"/>
            <a:ext cx="4619625" cy="194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Picture 3" descr="C:\Users\SASHA\Desktop\maxresdefaul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5425" y="2517775"/>
            <a:ext cx="4787900" cy="214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Прямоугольник 1"/>
          <p:cNvSpPr>
            <a:spLocks noChangeArrowheads="1"/>
          </p:cNvSpPr>
          <p:nvPr/>
        </p:nvSpPr>
        <p:spPr bwMode="auto">
          <a:xfrm>
            <a:off x="5364163" y="141288"/>
            <a:ext cx="3575050" cy="467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uk-UA" sz="16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«Під час створення СРСР Україна отримала землі, до яких не мала відношення. </a:t>
            </a:r>
            <a:r>
              <a:rPr lang="uk-UA" sz="1600" b="1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Споконвіку російські території, які взагалі не мають відношення до України</a:t>
            </a:r>
            <a:r>
              <a:rPr lang="uk-UA" sz="16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uk-UA" sz="16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600" b="1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все Причорномор'я, західні російські землі,</a:t>
            </a:r>
            <a:r>
              <a:rPr lang="uk-UA" sz="16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uk-UA" sz="16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були передані Україні з дивним формулюванням «для підвищення процентного співвідношення пролетаріату в Україні». </a:t>
            </a:r>
            <a:r>
              <a:rPr lang="uk-UA" sz="1600" b="1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Тому що Україна була сільською територією</a:t>
            </a:r>
            <a:r>
              <a:rPr lang="uk-UA" sz="16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, вважалося, що це дрібнобуржуазні представники селян. Їх розкуркулювали поспіль у всій країні. Це дивне рішення, це все спадщина державного устрою Володимира Ілліча Леніна»,</a:t>
            </a:r>
            <a:r>
              <a:rPr lang="uk-UA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uk-UA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4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резюмував В. Путін на щорічній прес-конференції 19 грудня 2019 р.</a:t>
            </a:r>
            <a:endParaRPr lang="ru-RU" sz="1400" b="1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986" name="Picture 2" descr="C:\Users\SASHA\Desktop\Юз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0188" y="411163"/>
            <a:ext cx="4968875" cy="278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TextBox 2"/>
          <p:cNvSpPr txBox="1">
            <a:spLocks noChangeArrowheads="1"/>
          </p:cNvSpPr>
          <p:nvPr/>
        </p:nvSpPr>
        <p:spPr bwMode="auto">
          <a:xfrm>
            <a:off x="411163" y="3363913"/>
            <a:ext cx="4608512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14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Металургійний завод Джона Юза, м. Юзівка (нині м. Донецьк), кінець ХІХ століття</a:t>
            </a:r>
            <a:endParaRPr lang="ru-RU" sz="140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2" descr="C:\Users\SASHA\Desktop\Олек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39725"/>
            <a:ext cx="5072063" cy="299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0" name="TextBox 3"/>
          <p:cNvSpPr txBox="1">
            <a:spLocks noChangeArrowheads="1"/>
          </p:cNvSpPr>
          <p:nvPr/>
        </p:nvSpPr>
        <p:spPr bwMode="auto">
          <a:xfrm>
            <a:off x="179388" y="3508375"/>
            <a:ext cx="4929187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16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Олександрівський Південно-Російський залізообробний і залізопрокатний завод (Катеринославська губ.), 1887 р.</a:t>
            </a:r>
            <a:endParaRPr lang="ru-RU" sz="160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3011" name="Picture 2" descr="C:\Users\SASHA\Desktop\Харк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81575" y="339725"/>
            <a:ext cx="4162425" cy="394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2" name="TextBox 2"/>
          <p:cNvSpPr txBox="1">
            <a:spLocks noChangeArrowheads="1"/>
          </p:cNvSpPr>
          <p:nvPr/>
        </p:nvSpPr>
        <p:spPr bwMode="auto">
          <a:xfrm>
            <a:off x="4981575" y="4371975"/>
            <a:ext cx="41624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uk-UA" sz="16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Харківський паровозобудівний завод, </a:t>
            </a:r>
          </a:p>
          <a:p>
            <a:pPr algn="r"/>
            <a:r>
              <a:rPr lang="uk-UA" sz="16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кінець ХІХ ст.</a:t>
            </a:r>
            <a:endParaRPr lang="ru-RU" sz="160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Прямоугольник 1"/>
          <p:cNvSpPr>
            <a:spLocks noChangeArrowheads="1"/>
          </p:cNvSpPr>
          <p:nvPr/>
        </p:nvSpPr>
        <p:spPr bwMode="auto">
          <a:xfrm>
            <a:off x="5867400" y="100013"/>
            <a:ext cx="3090863" cy="329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uk-UA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uk-UA" b="1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Нагадаю, що це </a:t>
            </a:r>
            <a:r>
              <a:rPr lang="ru-RU" b="1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uk-UA" b="1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Новоросія.</a:t>
            </a:r>
            <a:r>
              <a:rPr lang="uk-UA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b="1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Харків, Луганськ, Донецьк, Херсон, Миколаїв, Одеса </a:t>
            </a:r>
            <a:r>
              <a:rPr lang="ru-RU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uk-UA" b="1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не входили до складу України в царські часи.</a:t>
            </a:r>
            <a:r>
              <a:rPr lang="uk-UA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Це все території, які передав Україні радянський уряд. Навіщо вони це зробили, Бог його знає», </a:t>
            </a:r>
            <a:r>
              <a:rPr lang="ru-RU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uk-UA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заявив В. Путін під час спілкування з росіянами 17 квітня </a:t>
            </a:r>
            <a:r>
              <a:rPr lang="ru-RU" sz="1600" b="1">
                <a:latin typeface="Times New Roman" pitchFamily="18" charset="0"/>
                <a:cs typeface="Times New Roman" pitchFamily="18" charset="0"/>
              </a:rPr>
              <a:t>2014 </a:t>
            </a:r>
            <a:r>
              <a:rPr lang="uk-UA" sz="1600" b="1">
                <a:latin typeface="Times New Roman" pitchFamily="18" charset="0"/>
                <a:cs typeface="Times New Roman" pitchFamily="18" charset="0"/>
              </a:rPr>
              <a:t>р.</a:t>
            </a:r>
            <a:endParaRPr lang="ru-RU" sz="16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034" name="Прямоугольник 2"/>
          <p:cNvSpPr>
            <a:spLocks noChangeArrowheads="1"/>
          </p:cNvSpPr>
          <p:nvPr/>
        </p:nvSpPr>
        <p:spPr bwMode="auto">
          <a:xfrm>
            <a:off x="4999038" y="4435475"/>
            <a:ext cx="2414587" cy="62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uk-UA" altLang="ru-RU" sz="1400">
                <a:solidFill>
                  <a:srgbClr val="FFFFFF"/>
                </a:solidFill>
                <a:latin typeface="Times New Roman" pitchFamily="18" charset="0"/>
              </a:rPr>
              <a:t>Карта з офісу КПУ в Києві </a:t>
            </a:r>
          </a:p>
          <a:p>
            <a:pPr algn="just">
              <a:spcBef>
                <a:spcPct val="50000"/>
              </a:spcBef>
            </a:pPr>
            <a:r>
              <a:rPr lang="uk-UA" altLang="ru-RU" sz="1400">
                <a:solidFill>
                  <a:srgbClr val="FFFFFF"/>
                </a:solidFill>
                <a:latin typeface="Times New Roman" pitchFamily="18" charset="0"/>
              </a:rPr>
              <a:t>2014 р.</a:t>
            </a:r>
            <a:endParaRPr lang="ru-RU" altLang="ru-RU" sz="1400">
              <a:solidFill>
                <a:srgbClr val="FFFFFF"/>
              </a:solidFill>
              <a:latin typeface="Times New Roman" pitchFamily="18" charset="0"/>
            </a:endParaRPr>
          </a:p>
        </p:txBody>
      </p:sp>
      <p:pic>
        <p:nvPicPr>
          <p:cNvPr id="44035" name="Picture 2" descr="C:\Users\SASHA\Desktop\pu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7363" y="69850"/>
            <a:ext cx="4356100" cy="237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363" y="2476500"/>
            <a:ext cx="4356100" cy="260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Прямоугольник 1"/>
          <p:cNvSpPr>
            <a:spLocks noChangeArrowheads="1"/>
          </p:cNvSpPr>
          <p:nvPr/>
        </p:nvSpPr>
        <p:spPr bwMode="auto">
          <a:xfrm>
            <a:off x="5003800" y="161925"/>
            <a:ext cx="4059238" cy="381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uk-UA" sz="20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uk-UA" sz="2000" b="1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Революція Гідності</a:t>
            </a:r>
            <a:r>
              <a:rPr lang="uk-UA" sz="20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5 років тому, лютий. Ось вони стоять </a:t>
            </a:r>
            <a:r>
              <a:rPr lang="ru-RU" sz="20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uk-UA" sz="20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 представники України, але вони ж не скажуть уже, що </a:t>
            </a:r>
            <a:r>
              <a:rPr lang="uk-UA" sz="2000" b="1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була революція криміналу, революція підлості, революція загибелі людей. Ніякої гідності там не було</a:t>
            </a:r>
            <a:r>
              <a:rPr lang="uk-UA" sz="2000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uk-UA" sz="20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r"/>
            <a:r>
              <a:rPr lang="uk-UA" sz="20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uk-UA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Слова В. Жириновського в ефірі програми «Вечір з Володимиром Соловйовим» на телеканалі </a:t>
            </a:r>
          </a:p>
          <a:p>
            <a:pPr algn="r"/>
            <a:r>
              <a:rPr lang="uk-UA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«Росія-1» від 25 липня 2019 р.</a:t>
            </a:r>
            <a:endParaRPr lang="ru-RU" sz="1600" b="1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600">
              <a:latin typeface="Constantia" pitchFamily="18" charset="0"/>
            </a:endParaRPr>
          </a:p>
        </p:txBody>
      </p:sp>
      <p:pic>
        <p:nvPicPr>
          <p:cNvPr id="45058" name="Picture 2" descr="C:\Users\SASHA\Desktop\maxresdefault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50" y="996950"/>
            <a:ext cx="4859338" cy="270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Прямоугольник 1"/>
          <p:cNvSpPr>
            <a:spLocks noChangeArrowheads="1"/>
          </p:cNvSpPr>
          <p:nvPr/>
        </p:nvSpPr>
        <p:spPr bwMode="auto">
          <a:xfrm>
            <a:off x="4418013" y="219075"/>
            <a:ext cx="4556125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uk-UA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26 квітня 2019 р. в мережі було опубліковано відео, на якому В. Жириновський ріже торт у вигляді України і примовляє: </a:t>
            </a:r>
            <a:r>
              <a:rPr lang="uk-UA" sz="16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uk-UA" sz="1600" b="1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Чернігів, Суми, Донецьк, Запоріжжя – це все Росія.</a:t>
            </a:r>
            <a:r>
              <a:rPr lang="uk-UA" sz="16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6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Ми Києву залишаємо те, з чим він до нас прийшов – </a:t>
            </a:r>
            <a:r>
              <a:rPr lang="uk-UA" sz="1600" b="1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Київ, Поділ, щось ще.</a:t>
            </a:r>
            <a:r>
              <a:rPr lang="uk-UA" sz="16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6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Ідеальний варіант, щоб вони не ображалися – ми залишаємо Україні 1/3, у напрямку заходу. </a:t>
            </a:r>
            <a:r>
              <a:rPr lang="uk-UA" sz="1600" b="1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Решта – це Південно-Східна Росія, Малоросія і Новоросія.</a:t>
            </a:r>
            <a:r>
              <a:rPr lang="uk-UA" sz="16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6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А тут нехай називається Галичина – це я залишаю їм».</a:t>
            </a:r>
            <a:endParaRPr lang="ru-RU" sz="1600" i="1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6082" name="Picture 2" descr="C:\Users\SASHA\Desktop\Без названия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9338" y="2949575"/>
            <a:ext cx="4083050" cy="205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Picture 3" descr="C:\Users\SASHA\Desktop\5fb819897f67cccb6f7ec69f87a755e1.jpg"/>
          <p:cNvPicPr>
            <a:picLocks noChangeAspect="1" noChangeArrowheads="1"/>
          </p:cNvPicPr>
          <p:nvPr/>
        </p:nvPicPr>
        <p:blipFill>
          <a:blip r:embed="rId3"/>
          <a:srcRect l="3143" t="2808" r="3372"/>
          <a:stretch>
            <a:fillRect/>
          </a:stretch>
        </p:blipFill>
        <p:spPr bwMode="auto">
          <a:xfrm>
            <a:off x="179388" y="339725"/>
            <a:ext cx="4176712" cy="396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 descr="C:\Users\SASHA\Desktop\538456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479425"/>
            <a:ext cx="2906712" cy="391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6" name="Прямоугольник 1"/>
          <p:cNvSpPr>
            <a:spLocks noChangeArrowheads="1"/>
          </p:cNvSpPr>
          <p:nvPr/>
        </p:nvSpPr>
        <p:spPr bwMode="auto">
          <a:xfrm>
            <a:off x="4211638" y="555625"/>
            <a:ext cx="4445000" cy="320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Мовою, якою розмовляли жителі Київської Русі російський історик Б. Рибаков назвав мову, якою спілкуються нині селяни Київської області: </a:t>
            </a:r>
            <a:r>
              <a:rPr lang="ru-RU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«Від'їжджайте на 20 кілометрів від Києва, і ви почуєте цю мову»</a:t>
            </a:r>
            <a:r>
              <a:rPr lang="ru-RU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r"/>
            <a:r>
              <a:rPr lang="ru-RU" sz="16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 algn="r"/>
            <a:r>
              <a:rPr lang="ru-RU" sz="16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  Турченко Ф., Турченко Г. Проект «Новоросія» і новітня російсько-українська війна. Ки</a:t>
            </a:r>
            <a:r>
              <a:rPr lang="uk-UA" sz="16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їв: Інститут історії України, 2015. С. 173.</a:t>
            </a:r>
            <a:endParaRPr lang="ru-RU" sz="1600" b="1" i="1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60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Прямоугольник 1"/>
          <p:cNvSpPr>
            <a:spLocks noChangeArrowheads="1"/>
          </p:cNvSpPr>
          <p:nvPr/>
        </p:nvSpPr>
        <p:spPr bwMode="auto">
          <a:xfrm>
            <a:off x="4716463" y="195263"/>
            <a:ext cx="4319587" cy="436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uk-UA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«Чому формула Штайнмаєра? Німець </a:t>
            </a:r>
            <a:r>
              <a:rPr lang="ru-RU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uk-UA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з якого дива?</a:t>
            </a:r>
            <a:r>
              <a:rPr lang="uk-UA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Спеціально навіть це закладають в голову. Хто навів порядок на Україні </a:t>
            </a:r>
            <a:r>
              <a:rPr lang="ru-RU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uk-UA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Штайнмаєр. Хто заспокоїв все </a:t>
            </a:r>
            <a:r>
              <a:rPr lang="ru-RU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uk-UA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Штайнмаєр. Тобто </a:t>
            </a:r>
            <a:r>
              <a:rPr lang="uk-UA" b="1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німці.</a:t>
            </a:r>
            <a:r>
              <a:rPr lang="uk-UA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Гофман сто років тому під час Першої світової сказав: «Це я</a:t>
            </a:r>
            <a:r>
              <a:rPr lang="ru-RU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–</a:t>
            </a:r>
            <a:r>
              <a:rPr lang="uk-UA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полковник генерального штабу Гофман створив Україну». Правильно, </a:t>
            </a:r>
            <a:r>
              <a:rPr lang="uk-UA" b="1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вони створили. А потім поляки це підхопили. А потім російські більшовики, вірніше українські, зробили українізацію росіян</a:t>
            </a:r>
            <a:r>
              <a:rPr lang="uk-UA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», </a:t>
            </a:r>
            <a:r>
              <a:rPr lang="ru-RU" sz="16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uk-UA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заявив </a:t>
            </a:r>
            <a:r>
              <a:rPr lang="ru-RU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В. Жириновський</a:t>
            </a:r>
            <a:r>
              <a:rPr lang="ru-RU" sz="16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в ефірі програми «60 хвилин» за 2 жовтня 2019 р. на телеканалі «Росія-1».</a:t>
            </a:r>
          </a:p>
          <a:p>
            <a:endParaRPr lang="ru-RU" sz="1600">
              <a:latin typeface="Constantia" pitchFamily="18" charset="0"/>
            </a:endParaRPr>
          </a:p>
        </p:txBody>
      </p:sp>
      <p:pic>
        <p:nvPicPr>
          <p:cNvPr id="47106" name="Picture 2" descr="C:\Users\SASHA\Desktop\а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" y="987425"/>
            <a:ext cx="4659313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Прямоугольник 1"/>
          <p:cNvSpPr>
            <a:spLocks noChangeArrowheads="1"/>
          </p:cNvSpPr>
          <p:nvPr/>
        </p:nvSpPr>
        <p:spPr bwMode="auto">
          <a:xfrm>
            <a:off x="5508625" y="249238"/>
            <a:ext cx="3451225" cy="362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20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«Все про</a:t>
            </a:r>
            <a:r>
              <a:rPr lang="uk-UA" sz="20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ходить, і це пройде. Наша країна неодноразово проходила через серйозні випробування: </a:t>
            </a:r>
            <a:r>
              <a:rPr lang="uk-UA" sz="2000" b="1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і печеніги її мордували, і половці. З усім впоралася Росія</a:t>
            </a:r>
            <a:r>
              <a:rPr lang="uk-UA" sz="20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. Переможемо і цю заразу коронавірусну. Разом ми все подолаємо». </a:t>
            </a:r>
          </a:p>
          <a:p>
            <a:pPr algn="just"/>
            <a:r>
              <a:rPr lang="uk-UA" sz="20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uk-UA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Зі звернення В.</a:t>
            </a:r>
            <a:r>
              <a:rPr lang="ru-RU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uk-UA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Путіна до росіян 8 квітня 2020 р.)</a:t>
            </a:r>
            <a:endParaRPr lang="ru-RU" sz="1600" b="1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600" b="1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9154" name="Picture 3" descr="C:\Users\SASHA\Desktop\мамонты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627063"/>
            <a:ext cx="5219700" cy="325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Прямоугольник 1"/>
          <p:cNvSpPr>
            <a:spLocks noChangeArrowheads="1"/>
          </p:cNvSpPr>
          <p:nvPr/>
        </p:nvSpPr>
        <p:spPr bwMode="auto">
          <a:xfrm>
            <a:off x="2124075" y="2147888"/>
            <a:ext cx="5229225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54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Дякую за увагу!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1"/>
          <p:cNvSpPr>
            <a:spLocks noChangeArrowheads="1"/>
          </p:cNvSpPr>
          <p:nvPr/>
        </p:nvSpPr>
        <p:spPr bwMode="auto">
          <a:xfrm>
            <a:off x="5003800" y="700088"/>
            <a:ext cx="3959225" cy="302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«Ярослав Мудрий</a:t>
            </a:r>
            <a:r>
              <a:rPr lang="ru-RU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– мудрий, звичайно, багато зробив для країни, але престолонаслідування не встановив так, як це було в деяких західних країнах. Формула, за якою діставався у спадок престол</a:t>
            </a:r>
            <a:r>
              <a:rPr lang="ru-RU" b="1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в Росії </a:t>
            </a:r>
            <a:r>
              <a:rPr lang="ru-RU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була дуже складною, заплутаною, і привела до роздробленості», </a:t>
            </a:r>
            <a:r>
              <a:rPr lang="ru-RU" sz="16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ru-RU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заявив В. Путін на зустрічі з молодими вченими та викладачами історії 5 листопада 2014 р.</a:t>
            </a:r>
          </a:p>
          <a:p>
            <a:pPr algn="just"/>
            <a:endParaRPr lang="ru-RU" sz="1600">
              <a:latin typeface="Constantia" pitchFamily="18" charset="0"/>
            </a:endParaRPr>
          </a:p>
        </p:txBody>
      </p:sp>
      <p:pic>
        <p:nvPicPr>
          <p:cNvPr id="17410" name="Picture 2" descr="C:\Users\SASHA\Desktop\Новоросія. Міфи\Святий_князь_Ярослав_Мудрий-ікон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3088" y="14288"/>
            <a:ext cx="3660775" cy="474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Прямоугольник 3"/>
          <p:cNvSpPr>
            <a:spLocks noChangeArrowheads="1"/>
          </p:cNvSpPr>
          <p:nvPr/>
        </p:nvSpPr>
        <p:spPr bwMode="auto">
          <a:xfrm>
            <a:off x="755650" y="4749800"/>
            <a:ext cx="32797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Орлеонов А. «Ярослав Мудрий», 2010 р.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Прямоугольник 1"/>
          <p:cNvSpPr>
            <a:spLocks noChangeArrowheads="1"/>
          </p:cNvSpPr>
          <p:nvPr/>
        </p:nvSpPr>
        <p:spPr bwMode="auto">
          <a:xfrm>
            <a:off x="157163" y="3444875"/>
            <a:ext cx="8912225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uk-UA" sz="16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«Адже саме </a:t>
            </a:r>
            <a:r>
              <a:rPr lang="uk-UA" sz="1600" b="1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в Криму, в Херсонесі, хрестився князь Володимир</a:t>
            </a:r>
            <a:r>
              <a:rPr lang="uk-UA" sz="16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, а потім хрестив Русь. Початково первинна купіль хрещення Росії - там. </a:t>
            </a:r>
            <a:r>
              <a:rPr lang="uk-UA" sz="1600" b="1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І Херсонес </a:t>
            </a:r>
            <a:r>
              <a:rPr lang="ru-RU" sz="1600" b="1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uk-UA" sz="1600" b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600" b="1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це ж що? Це Севастополь</a:t>
            </a:r>
            <a:r>
              <a:rPr lang="uk-UA" sz="16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. Ви уявляєте, який зв'язок між духовним джерелом і державною складовою, маючи на увазі боротьбу за це місце: і за Крим в цілому, і за Севастополь, за Херсонес? По суті, </a:t>
            </a:r>
            <a:r>
              <a:rPr lang="uk-UA" sz="1600" b="1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російський народ багато століть бореться за те, щоб твердою ногою стати біля своєї історичної духовної купелі</a:t>
            </a:r>
            <a:r>
              <a:rPr lang="uk-UA" sz="16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uk-UA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uk-UA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заявив </a:t>
            </a:r>
            <a:r>
              <a:rPr lang="uk-UA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В.</a:t>
            </a:r>
            <a:r>
              <a:rPr lang="ru-RU" sz="16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uk-UA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Путін</a:t>
            </a:r>
            <a:r>
              <a:rPr lang="ru-RU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на зустрічі з молодими вченими та викладачами історії 5 листопада 2014 р.</a:t>
            </a:r>
            <a:endParaRPr lang="uk-UA" sz="1600" b="1">
              <a:latin typeface="Constantia" pitchFamily="18" charset="0"/>
            </a:endParaRPr>
          </a:p>
        </p:txBody>
      </p:sp>
      <p:pic>
        <p:nvPicPr>
          <p:cNvPr id="18434" name="Picture 2" descr="C:\Users\SASHA\Desktop\artlib_gallery-441947-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08088" y="-6350"/>
            <a:ext cx="6810375" cy="311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Прямоугольник 2"/>
          <p:cNvSpPr>
            <a:spLocks noChangeArrowheads="1"/>
          </p:cNvSpPr>
          <p:nvPr/>
        </p:nvSpPr>
        <p:spPr bwMode="auto">
          <a:xfrm>
            <a:off x="1793875" y="3108325"/>
            <a:ext cx="5638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Орлеонов А. «Україна славетна» (</a:t>
            </a:r>
            <a:r>
              <a:rPr lang="uk-UA" sz="14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Хрещення України-Русі</a:t>
            </a:r>
            <a:r>
              <a:rPr lang="ru-RU" sz="14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), 2014 р. 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Box 2"/>
          <p:cNvSpPr txBox="1">
            <a:spLocks noChangeArrowheads="1"/>
          </p:cNvSpPr>
          <p:nvPr/>
        </p:nvSpPr>
        <p:spPr bwMode="auto">
          <a:xfrm>
            <a:off x="5076825" y="266700"/>
            <a:ext cx="3743325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457200" algn="just"/>
            <a:r>
              <a:rPr lang="ru-RU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«Охрестився ж він у церкві святої Софії. І єсть церква та в городі Корсуні, стоїть вона на [високому] місці посеред города, де ото чинять торг корсуняни; палата Володимирова стоїть окрай церкви і до сьогодні, а цесарицина палата – за олтарем.</a:t>
            </a:r>
          </a:p>
          <a:p>
            <a:pPr indent="457200" algn="just"/>
            <a:r>
              <a:rPr lang="ru-RU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По охрещенні ж привів він цесарицю на обручення. А сього не відаючи, </a:t>
            </a:r>
            <a:r>
              <a:rPr lang="ru-RU" b="1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[деякі] неправильно говорять, ніби він охрестився в Києві, інші ж – кажучи, [що] у Василеві, а другі, говорячи, [ще] інше кажуть</a:t>
            </a:r>
            <a:r>
              <a:rPr lang="ru-RU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pPr indent="457200" algn="r"/>
            <a:r>
              <a:rPr lang="ru-RU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          Повість минулих літ</a:t>
            </a:r>
          </a:p>
        </p:txBody>
      </p:sp>
      <p:pic>
        <p:nvPicPr>
          <p:cNvPr id="20482" name="Picture 2" descr="C:\Users\SASHA\Desktop\Povist_mynulyh_lit_mal_Georgija_Jakutovycha_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282575"/>
            <a:ext cx="4016375" cy="421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Прямоугольник 1"/>
          <p:cNvSpPr>
            <a:spLocks noChangeArrowheads="1"/>
          </p:cNvSpPr>
          <p:nvPr/>
        </p:nvSpPr>
        <p:spPr bwMode="auto">
          <a:xfrm>
            <a:off x="3635375" y="1222375"/>
            <a:ext cx="55086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endParaRPr lang="ru-RU" b="1">
              <a:solidFill>
                <a:srgbClr val="FFFFFF"/>
              </a:solidFill>
              <a:latin typeface="Constantia" pitchFamily="18" charset="0"/>
            </a:endParaRPr>
          </a:p>
        </p:txBody>
      </p:sp>
      <p:sp>
        <p:nvSpPr>
          <p:cNvPr id="21506" name="Прямоугольник 4"/>
          <p:cNvSpPr>
            <a:spLocks noChangeArrowheads="1"/>
          </p:cNvSpPr>
          <p:nvPr/>
        </p:nvSpPr>
        <p:spPr bwMode="auto">
          <a:xfrm>
            <a:off x="4643438" y="87313"/>
            <a:ext cx="4217987" cy="464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6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uk-UA" sz="16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Новий пам'ятник </a:t>
            </a:r>
            <a:r>
              <a:rPr lang="ru-RU" sz="16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uk-UA" sz="16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600" b="1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дань поваги нашому видатному предку</a:t>
            </a:r>
            <a:r>
              <a:rPr lang="uk-UA" sz="16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, особливо шанованому святому державному діячу та воїну, духовному </a:t>
            </a:r>
            <a:r>
              <a:rPr lang="uk-UA" sz="1600" b="1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засновнику держави російської. Князь Володимир назавжди увійшов в історію як збирач і захисник російських земель</a:t>
            </a:r>
            <a:r>
              <a:rPr lang="uk-UA" sz="16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, як далекоглядний політик, який створив основи сильної, єдиної, централізованої держави, який об'єднав в результаті в одну величезну родину рівні між собою народи, мови, культури і релігії. Його епоха знала чимало звершень, і найважливішим, визначальним звичайно ключовим з них було хрещення Русі. </a:t>
            </a:r>
            <a:r>
              <a:rPr lang="uk-UA" sz="1600" b="1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Цей вибір став загальним духовним джерелом для народів Росії, Білорусі та України</a:t>
            </a:r>
            <a:r>
              <a:rPr lang="uk-UA" sz="16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».</a:t>
            </a:r>
            <a:endParaRPr lang="ru-RU" sz="1600" i="1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1400" b="1">
                <a:solidFill>
                  <a:srgbClr val="FFFFFF"/>
                </a:solidFill>
                <a:latin typeface="Times New Roman" pitchFamily="18" charset="0"/>
              </a:rPr>
              <a:t>(З урочистої промови В. Путіна з нагоди відкриття пам'ятника князю Володимиру у Москві</a:t>
            </a:r>
            <a:r>
              <a:rPr lang="ru-RU" sz="1400">
                <a:latin typeface="Times New Roman" pitchFamily="18" charset="0"/>
              </a:rPr>
              <a:t> </a:t>
            </a:r>
            <a:r>
              <a:rPr lang="uk-UA" sz="14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4 листопада 2016 р</a:t>
            </a:r>
            <a:r>
              <a:rPr lang="uk-UA" sz="1400" b="1">
                <a:solidFill>
                  <a:srgbClr val="FFFFFF"/>
                </a:solidFill>
                <a:latin typeface="Times New Roman" pitchFamily="18" charset="0"/>
              </a:rPr>
              <a:t>.)</a:t>
            </a:r>
            <a:endParaRPr lang="ru-RU" sz="1400" b="1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21507" name="Прямоугольник 3"/>
          <p:cNvSpPr>
            <a:spLocks noChangeArrowheads="1"/>
          </p:cNvSpPr>
          <p:nvPr/>
        </p:nvSpPr>
        <p:spPr bwMode="auto">
          <a:xfrm>
            <a:off x="376238" y="4486275"/>
            <a:ext cx="385445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14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Володимир Великий, архітектор – І. Воскресенський, м. Москва, 2016 р. </a:t>
            </a:r>
            <a:endParaRPr lang="ru-RU" sz="140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SASHA\Desktop\pagelogo_21131_ori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9900" y="0"/>
            <a:ext cx="3667125" cy="4486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Прямоугольник 1"/>
          <p:cNvSpPr>
            <a:spLocks noChangeArrowheads="1"/>
          </p:cNvSpPr>
          <p:nvPr/>
        </p:nvSpPr>
        <p:spPr bwMode="auto">
          <a:xfrm>
            <a:off x="5292725" y="842963"/>
            <a:ext cx="3622675" cy="219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«Освічена французька публіка знає про </a:t>
            </a:r>
            <a:r>
              <a:rPr lang="ru-RU" b="1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російську</a:t>
            </a:r>
            <a:r>
              <a:rPr lang="ru-RU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Ганну, королеву Франції. Молодша </a:t>
            </a:r>
            <a:r>
              <a:rPr lang="ru-RU" b="1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дочка нашого великого князя Ярослава Мудрого </a:t>
            </a:r>
            <a:r>
              <a:rPr lang="ru-RU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була дружиною Генріха I», –</a:t>
            </a:r>
            <a:r>
              <a:rPr lang="ru-RU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сказав В. Путін 29 травня 2017 р. на зустрічі з президентом Франції        Е. Макроном.</a:t>
            </a:r>
          </a:p>
        </p:txBody>
      </p:sp>
      <p:pic>
        <p:nvPicPr>
          <p:cNvPr id="11266" name="Picture 2" descr="C:\Users\SASHA\Desktop\11ann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0"/>
            <a:ext cx="3887788" cy="4516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531" name="Прямоугольник 4"/>
          <p:cNvSpPr>
            <a:spLocks noChangeArrowheads="1"/>
          </p:cNvSpPr>
          <p:nvPr/>
        </p:nvSpPr>
        <p:spPr bwMode="auto">
          <a:xfrm>
            <a:off x="755650" y="4516438"/>
            <a:ext cx="3887788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Анна Київська, скульптор – В. Зноба, м. Санліс (Франція), 2005 р.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Прямоугольник 1"/>
          <p:cNvSpPr>
            <a:spLocks noChangeArrowheads="1"/>
          </p:cNvSpPr>
          <p:nvPr/>
        </p:nvSpPr>
        <p:spPr bwMode="auto">
          <a:xfrm>
            <a:off x="5580063" y="555625"/>
            <a:ext cx="3151187" cy="384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«Ви знаєте, що у нас дуже давні історичні стосунки між нашими країнами. І я хотів нагадати, що Президент України поїде відвідати місце, де похована </a:t>
            </a:r>
            <a:r>
              <a:rPr lang="ru-RU" b="1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Анна Київська</a:t>
            </a:r>
            <a:r>
              <a:rPr lang="ru-RU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, яка була королевою франків і це дуже важливо у контексті нашої тисячолітньої спільної історії», </a:t>
            </a:r>
            <a:r>
              <a:rPr lang="ru-RU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ru-RU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заявив президент Франції Е.Макрон на спільній прес-конференції </a:t>
            </a:r>
            <a:r>
              <a:rPr lang="ru-RU" sz="1600" b="1">
                <a:solidFill>
                  <a:srgbClr val="FFFFFF"/>
                </a:solidFill>
              </a:rPr>
              <a:t>з </a:t>
            </a:r>
            <a:r>
              <a:rPr lang="ru-RU" sz="1600" b="1">
                <a:solidFill>
                  <a:srgbClr val="FFFFFF"/>
                </a:solidFill>
                <a:latin typeface="Times New Roman" pitchFamily="18" charset="0"/>
              </a:rPr>
              <a:t>П.Порошенко</a:t>
            </a:r>
            <a:r>
              <a:rPr lang="ru-RU" sz="1600"/>
              <a:t> </a:t>
            </a:r>
            <a:r>
              <a:rPr lang="ru-RU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у червні 2017 р. </a:t>
            </a:r>
          </a:p>
        </p:txBody>
      </p:sp>
      <p:pic>
        <p:nvPicPr>
          <p:cNvPr id="2050" name="Picture 2" descr="C:\Users\SASHA\Desktop\RTX36W98-pic4_zoom-1500x1500-75039.jpg"/>
          <p:cNvPicPr>
            <a:picLocks noChangeAspect="1" noChangeArrowheads="1"/>
          </p:cNvPicPr>
          <p:nvPr/>
        </p:nvPicPr>
        <p:blipFill rotWithShape="1">
          <a:blip r:embed="rId3"/>
          <a:srcRect l="17222" t="27922" r="32892"/>
          <a:stretch/>
        </p:blipFill>
        <p:spPr bwMode="auto">
          <a:xfrm>
            <a:off x="395288" y="339725"/>
            <a:ext cx="4732337" cy="42275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555" name="TextBox 2"/>
          <p:cNvSpPr txBox="1">
            <a:spLocks noChangeArrowheads="1"/>
          </p:cNvSpPr>
          <p:nvPr/>
        </p:nvSpPr>
        <p:spPr bwMode="auto">
          <a:xfrm>
            <a:off x="673100" y="4575175"/>
            <a:ext cx="41767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14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Еммануель Макрон – президент Франції (з 2017 р.) </a:t>
            </a:r>
            <a:endParaRPr lang="ru-RU" sz="140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lackTie">
  <a:themeElements>
    <a:clrScheme name="Другая 13">
      <a:dk1>
        <a:sysClr val="windowText" lastClr="000000"/>
      </a:dk1>
      <a:lt1>
        <a:srgbClr val="E7DEC9"/>
      </a:lt1>
      <a:dk2>
        <a:srgbClr val="8E0000"/>
      </a:dk2>
      <a:lt2>
        <a:srgbClr val="E7DEC9"/>
      </a:lt2>
      <a:accent1>
        <a:srgbClr val="620C0A"/>
      </a:accent1>
      <a:accent2>
        <a:srgbClr val="FEB80A"/>
      </a:accent2>
      <a:accent3>
        <a:srgbClr val="620C0A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Black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BlackTie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20000"/>
              </a:schemeClr>
            </a:gs>
            <a:gs pos="30000">
              <a:schemeClr val="phClr">
                <a:tint val="61000"/>
                <a:satMod val="220000"/>
              </a:schemeClr>
            </a:gs>
            <a:gs pos="45000">
              <a:schemeClr val="phClr">
                <a:tint val="66000"/>
                <a:satMod val="240000"/>
              </a:schemeClr>
            </a:gs>
            <a:gs pos="55000">
              <a:schemeClr val="phClr">
                <a:tint val="66000"/>
                <a:satMod val="220000"/>
              </a:schemeClr>
            </a:gs>
            <a:gs pos="73000">
              <a:schemeClr val="phClr">
                <a:tint val="61000"/>
                <a:satMod val="220000"/>
              </a:schemeClr>
            </a:gs>
            <a:gs pos="100000">
              <a:schemeClr val="phClr">
                <a:tint val="45000"/>
                <a:satMod val="22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  <a:satMod val="110000"/>
              </a:schemeClr>
            </a:gs>
            <a:gs pos="30000">
              <a:schemeClr val="phClr">
                <a:shade val="90000"/>
                <a:satMod val="120000"/>
              </a:schemeClr>
            </a:gs>
            <a:gs pos="45000">
              <a:schemeClr val="phClr">
                <a:shade val="100000"/>
                <a:satMod val="128000"/>
              </a:schemeClr>
            </a:gs>
            <a:gs pos="55000">
              <a:schemeClr val="phClr">
                <a:shade val="100000"/>
                <a:satMod val="128000"/>
              </a:schemeClr>
            </a:gs>
            <a:gs pos="73000">
              <a:schemeClr val="phClr">
                <a:shade val="90000"/>
                <a:satMod val="120000"/>
              </a:schemeClr>
            </a:gs>
            <a:gs pos="100000">
              <a:schemeClr val="phClr">
                <a:shade val="63000"/>
                <a:satMod val="11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7150" dist="38100" dir="5400000" algn="br" rotWithShape="0">
              <a:srgbClr val="000000">
                <a:alpha val="5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1800000"/>
            </a:lightRig>
          </a:scene3d>
          <a:sp3d>
            <a:bevelT w="44450" h="3175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20000"/>
              </a:schemeClr>
            </a:duotone>
          </a:blip>
          <a:stretch/>
        </a:blip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30000"/>
                <a:satMod val="255000"/>
              </a:schemeClr>
            </a:gs>
          </a:gsLst>
          <a:path path="circle">
            <a:fillToRect l="50000" t="-80000" r="50000" b="18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Black Tie</Template>
  <TotalTime>3771</TotalTime>
  <Words>2743</Words>
  <Application>Microsoft Office PowerPoint</Application>
  <PresentationFormat>Экран (16:9)</PresentationFormat>
  <Paragraphs>74</Paragraphs>
  <Slides>32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9" baseType="lpstr">
      <vt:lpstr>Arial</vt:lpstr>
      <vt:lpstr>Calibri</vt:lpstr>
      <vt:lpstr>Constantia</vt:lpstr>
      <vt:lpstr>Garamond</vt:lpstr>
      <vt:lpstr>Roboto</vt:lpstr>
      <vt:lpstr>Times New Roman</vt:lpstr>
      <vt:lpstr>BlackTie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/>
  <cp:lastModifiedBy>Lenovo</cp:lastModifiedBy>
  <cp:revision>70</cp:revision>
  <dcterms:created xsi:type="dcterms:W3CDTF">2020-04-18T18:46:58Z</dcterms:created>
  <dcterms:modified xsi:type="dcterms:W3CDTF">2025-11-30T21:41:56Z</dcterms:modified>
</cp:coreProperties>
</file>