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000" dirty="0" smtClean="0"/>
              <a:t>УКРАЇНСЬКА МОВА ЯК ІНОЗЕМНА</a:t>
            </a:r>
            <a:br>
              <a:rPr lang="uk-UA" sz="4000" dirty="0" smtClean="0"/>
            </a:br>
            <a:r>
              <a:rPr lang="uk-UA" sz="4000" dirty="0" smtClean="0"/>
              <a:t>Проф., кандидат </a:t>
            </a:r>
            <a:r>
              <a:rPr lang="uk-UA" sz="4000" dirty="0" err="1" smtClean="0"/>
              <a:t>філол</a:t>
            </a:r>
            <a:r>
              <a:rPr lang="uk-UA" sz="4000" dirty="0" smtClean="0"/>
              <a:t>. наук </a:t>
            </a:r>
            <a:r>
              <a:rPr lang="uk-UA" sz="4000" dirty="0" err="1" smtClean="0"/>
              <a:t>Стадніченко</a:t>
            </a:r>
            <a:r>
              <a:rPr lang="uk-UA" sz="4000" dirty="0" smtClean="0"/>
              <a:t> Ольга Олександрівна</a:t>
            </a:r>
            <a:endParaRPr lang="en-US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Для студентів-іноземців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568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75657" y="2612572"/>
            <a:ext cx="809897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uk-UA" sz="2800" b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800" b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2800" spc="6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виклад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800" spc="6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ної</a:t>
            </a:r>
            <a:r>
              <a:rPr lang="uk-UA" sz="2800" spc="6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исц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uk-UA" sz="2800" spc="66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аїнська</a:t>
            </a:r>
            <a:r>
              <a:rPr lang="uk-UA" sz="2800" spc="6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uk-UA" sz="2800" spc="6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і</a:t>
            </a:r>
            <a:r>
              <a:rPr lang="uk-U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r>
              <a:rPr lang="uk-UA" sz="2800" spc="3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2800" spc="3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2800" spc="3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uk-UA" sz="2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800" spc="3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ої</a:t>
            </a:r>
            <a:r>
              <a:rPr lang="uk-UA" sz="2800" spc="3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800" spc="3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вленнєвої</a:t>
            </a:r>
            <a:r>
              <a:rPr lang="uk-UA" sz="2800" spc="3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ції</a:t>
            </a:r>
            <a:r>
              <a:rPr lang="uk-UA" sz="2800" spc="3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ноз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них с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нтів, сп</a:t>
            </a:r>
            <a:r>
              <a:rPr lang="uk-UA" sz="28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ияння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ад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ації до пр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фесі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ул</a:t>
            </a:r>
            <a:r>
              <a:rPr lang="uk-UA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ьт</a:t>
            </a:r>
            <a:r>
              <a:rPr lang="uk-UA" sz="2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рного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едов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ща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аї</a:t>
            </a:r>
            <a:r>
              <a:rPr lang="uk-UA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55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6949" y="879565"/>
            <a:ext cx="7977051" cy="41003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14655">
              <a:lnSpc>
                <a:spcPct val="97000"/>
              </a:lnSpc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uk-UA" sz="2400" spc="4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48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вивче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uk-UA" sz="2400" spc="4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ип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ліни</a:t>
            </a:r>
            <a:r>
              <a:rPr lang="uk-UA" sz="2400" spc="4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b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країнс</a:t>
            </a:r>
            <a:r>
              <a:rPr lang="uk-UA" sz="2400" b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</a:t>
            </a:r>
            <a:r>
              <a:rPr lang="uk-UA" sz="2400" b="1" spc="46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uk-UA" sz="2400" b="1" spc="4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2400" b="1" spc="4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іноземна 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і</a:t>
            </a:r>
            <a:r>
              <a:rPr lang="uk-UA" sz="2400" b="1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них с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b="1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b="1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24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є: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·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400" spc="1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оєн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uk-UA" sz="2400" spc="1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1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нської</a:t>
            </a:r>
            <a:r>
              <a:rPr lang="uk-UA" sz="2400" spc="1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ної</a:t>
            </a:r>
            <a:r>
              <a:rPr lang="uk-UA" sz="2400" spc="1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uk-UA" sz="2400" spc="1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1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норм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країнс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кої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9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·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орм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400" spc="6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2400" spc="6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6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6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ня,</a:t>
            </a:r>
            <a:r>
              <a:rPr lang="uk-UA" sz="2400" spc="6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ня,</a:t>
            </a:r>
            <a:r>
              <a:rPr lang="uk-UA" sz="2400" spc="6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сь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6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400" spc="6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 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нською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вою;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9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uk-UA" sz="2400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·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орм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400" spc="1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умі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uk-UA" sz="2400" spc="1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лкув</a:t>
            </a:r>
            <a:r>
              <a:rPr lang="uk-UA" sz="24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uk-UA" sz="2400" spc="1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країнс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кою</a:t>
            </a:r>
            <a:r>
              <a:rPr lang="uk-UA" sz="2400" spc="1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вою</a:t>
            </a:r>
            <a:r>
              <a:rPr lang="uk-UA" sz="2400" spc="1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1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400" spc="1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вчал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-проф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сій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ищі;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1000"/>
              </a:lnSpc>
              <a:spcAft>
                <a:spcPts val="0"/>
              </a:spcAft>
              <a:tabLst>
                <a:tab pos="342900" algn="l"/>
                <a:tab pos="1127125" algn="l"/>
                <a:tab pos="1791335" algn="l"/>
                <a:tab pos="2232660" algn="l"/>
                <a:tab pos="2756535" algn="l"/>
                <a:tab pos="3507105" algn="l"/>
                <a:tab pos="4069080" algn="l"/>
                <a:tab pos="4248785" algn="l"/>
              </a:tabLst>
            </a:pPr>
            <a:r>
              <a:rPr lang="uk-UA" sz="2400" dirty="0">
                <a:solidFill>
                  <a:srgbClr val="000000"/>
                </a:solidFill>
                <a:latin typeface="Symbol" panose="05050102010706020507" pitchFamily="18" charset="2"/>
                <a:ea typeface="Times New Roman" panose="02020603050405020304" pitchFamily="18" charset="0"/>
                <a:cs typeface="Symbol" panose="05050102010706020507" pitchFamily="18" charset="2"/>
              </a:rPr>
              <a:t>·	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 засв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оєн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 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снов баз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вої 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нсь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ої лексики з ек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spc="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юрисп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уденції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аної с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еціа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ції.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19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1783" y="766354"/>
            <a:ext cx="7942217" cy="5613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95605" indent="449580">
              <a:lnSpc>
                <a:spcPct val="99000"/>
              </a:lnSpc>
              <a:spcAft>
                <a:spcPts val="0"/>
              </a:spcAf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Згідно з вим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освітнь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сій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ої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с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нні: </a:t>
            </a: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</a:t>
            </a:r>
            <a:r>
              <a:rPr lang="uk-UA" sz="2400" b="1" i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и: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нсь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абет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119630"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спі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ноше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 між з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і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и;</a:t>
            </a:r>
            <a:r>
              <a:rPr lang="uk-UA" sz="2400" spc="5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законо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ності л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ної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 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–	спос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 тв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гр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атичну си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нської л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ної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9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нор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6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часної</a:t>
            </a:r>
            <a:r>
              <a:rPr lang="uk-UA" sz="2400" spc="6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400" spc="6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рної</a:t>
            </a:r>
            <a:r>
              <a:rPr lang="uk-UA" sz="2400" spc="67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мов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6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(ор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ічні,</a:t>
            </a:r>
            <a:r>
              <a:rPr lang="uk-UA" sz="2400" spc="6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лекс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ні, о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епічні, гра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атичні, с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ліс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ичні,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йні);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систе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 м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ви, їх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</a:t>
            </a:r>
            <a:r>
              <a:rPr lang="uk-UA" sz="24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бливості;</a:t>
            </a:r>
            <a:endParaRPr lang="en-US" sz="2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108200">
              <a:spcAft>
                <a:spcPts val="0"/>
              </a:spcAft>
              <a:tabLst>
                <a:tab pos="449580" algn="l"/>
              </a:tabLst>
            </a:pP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осн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исе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uk-UA" sz="24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спіл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ня; –	осн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 ку</a:t>
            </a:r>
            <a:r>
              <a:rPr lang="uk-UA" sz="24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4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4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4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4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</a:t>
            </a:r>
            <a:r>
              <a:rPr lang="uk-UA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ння.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354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58537" y="775063"/>
            <a:ext cx="9083042" cy="4074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4325">
              <a:lnSpc>
                <a:spcPct val="99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вмі</a:t>
            </a:r>
            <a:r>
              <a:rPr lang="uk-UA" sz="2000" b="1" i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9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с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и, ч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и,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 г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нською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вою;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передава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з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 пр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ного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тек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поміч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 і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лки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0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вле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спіл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ися</a:t>
            </a:r>
            <a:r>
              <a:rPr lang="uk-UA" sz="2000" spc="6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раїнс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кою</a:t>
            </a:r>
            <a:r>
              <a:rPr lang="uk-UA" sz="2000" spc="69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2000" spc="6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66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ові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uk-UA" sz="2000" spc="6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авч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uk-UA" sz="2000" spc="68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урній сфе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ах;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перекл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тек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нс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кою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 на відпові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0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рів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99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поєд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увати</a:t>
            </a:r>
            <a:r>
              <a:rPr lang="uk-UA" sz="2000" spc="39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іміт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тив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uk-UA" sz="2000" spc="3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000" spc="39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оє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2000" spc="3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епіч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000" spc="3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ичок</a:t>
            </a:r>
            <a:r>
              <a:rPr lang="uk-UA" sz="2000" spc="39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uk-UA" sz="2000" spc="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свідо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 засв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оє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ям 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вле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вміти ви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ловл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лас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0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брати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участь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діа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озі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п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сійну, 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і н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еми;</a:t>
            </a:r>
            <a:endParaRPr lang="en-US" sz="2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99000"/>
              </a:lnSpc>
              <a:spcAft>
                <a:spcPts val="0"/>
              </a:spcAft>
              <a:tabLst>
                <a:tab pos="449580" algn="l"/>
              </a:tabLst>
            </a:pP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	в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увати</a:t>
            </a:r>
            <a:r>
              <a:rPr lang="uk-UA" sz="2000" spc="15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лек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ику</a:t>
            </a:r>
            <a:r>
              <a:rPr lang="uk-UA" sz="2000" spc="1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апр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понова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000" spc="1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тем,</a:t>
            </a:r>
            <a:r>
              <a:rPr lang="uk-UA" sz="2000" spc="1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000" spc="1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1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ати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uk-UA" sz="2000" spc="14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</a:t>
            </a:r>
            <a:r>
              <a:rPr lang="uk-UA" sz="20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вводити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20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0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логі</a:t>
            </a:r>
            <a:r>
              <a:rPr lang="uk-UA" sz="20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та </a:t>
            </a:r>
            <a:r>
              <a:rPr lang="uk-UA" sz="20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нологічне </a:t>
            </a:r>
            <a:r>
              <a:rPr lang="uk-UA" sz="20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20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лення.</a:t>
            </a:r>
            <a:endParaRPr lang="en-US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64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4034" y="1689463"/>
            <a:ext cx="78899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uk-UA" sz="3200" spc="6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</a:t>
            </a:r>
            <a:r>
              <a:rPr lang="uk-UA" sz="32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ння</a:t>
            </a:r>
            <a:r>
              <a:rPr lang="uk-UA" sz="3200" spc="65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32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вчал</a:t>
            </a:r>
            <a:r>
              <a:rPr lang="uk-UA" sz="32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ної</a:t>
            </a:r>
            <a:r>
              <a:rPr lang="uk-UA" sz="3200" spc="6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32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3200" spc="6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32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країнс</a:t>
            </a:r>
            <a:r>
              <a:rPr lang="uk-UA" sz="32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</a:t>
            </a:r>
            <a:r>
              <a:rPr lang="uk-UA" sz="3200" spc="65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</a:t>
            </a:r>
            <a:r>
              <a:rPr lang="uk-UA" sz="3200" spc="6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</a:t>
            </a:r>
            <a:r>
              <a:rPr lang="uk-UA" sz="3200" spc="6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іноземна</a:t>
            </a:r>
            <a:r>
              <a:rPr lang="uk-UA" sz="3200" spc="66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uk-UA" sz="3200" spc="65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інозе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32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с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uk-UA" sz="32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нтів</a:t>
            </a:r>
            <a:r>
              <a:rPr lang="uk-UA" sz="32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в</a:t>
            </a:r>
            <a:r>
              <a:rPr lang="uk-UA" sz="32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диться</a:t>
            </a:r>
            <a:r>
              <a:rPr lang="uk-UA" sz="32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550 годин </a:t>
            </a:r>
            <a:r>
              <a:rPr lang="uk-UA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кредитів 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ECTS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139692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</TotalTime>
  <Words>343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УКРАЇНСЬКА МОВА ЯК ІНОЗЕМНА Проф., кандидат філол. наук Стадніченко Ольга Олександрівна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МОВА ЯК ІНОЗЕМНА</dc:title>
  <dc:creator>Оля</dc:creator>
  <cp:lastModifiedBy>Оля</cp:lastModifiedBy>
  <cp:revision>3</cp:revision>
  <dcterms:created xsi:type="dcterms:W3CDTF">2024-03-17T09:43:27Z</dcterms:created>
  <dcterms:modified xsi:type="dcterms:W3CDTF">2024-03-17T09:56:46Z</dcterms:modified>
</cp:coreProperties>
</file>