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handoutMasterIdLst>
    <p:handoutMasterId r:id="rId24"/>
  </p:handoutMasterIdLst>
  <p:sldIdLst>
    <p:sldId id="256" r:id="rId2"/>
    <p:sldId id="278" r:id="rId3"/>
    <p:sldId id="279" r:id="rId4"/>
    <p:sldId id="285" r:id="rId5"/>
    <p:sldId id="296" r:id="rId6"/>
    <p:sldId id="309" r:id="rId7"/>
    <p:sldId id="284" r:id="rId8"/>
    <p:sldId id="281" r:id="rId9"/>
    <p:sldId id="290" r:id="rId10"/>
    <p:sldId id="310" r:id="rId11"/>
    <p:sldId id="286" r:id="rId12"/>
    <p:sldId id="274" r:id="rId13"/>
    <p:sldId id="295" r:id="rId14"/>
    <p:sldId id="294" r:id="rId15"/>
    <p:sldId id="307" r:id="rId16"/>
    <p:sldId id="299" r:id="rId17"/>
    <p:sldId id="300" r:id="rId18"/>
    <p:sldId id="301" r:id="rId19"/>
    <p:sldId id="302" r:id="rId20"/>
    <p:sldId id="303" r:id="rId21"/>
    <p:sldId id="305" r:id="rId22"/>
    <p:sldId id="308" r:id="rId2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2" autoAdjust="0"/>
    <p:restoredTop sz="94660"/>
  </p:normalViewPr>
  <p:slideViewPr>
    <p:cSldViewPr>
      <p:cViewPr varScale="1">
        <p:scale>
          <a:sx n="64" d="100"/>
          <a:sy n="64" d="100"/>
        </p:scale>
        <p:origin x="-8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A5B85-6827-445F-8F3A-617F78830F45}" type="datetimeFigureOut">
              <a:rPr lang="uk-UA" smtClean="0"/>
              <a:t>09.04.2021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039854-09BC-48EE-9FF7-1A22DE8699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70985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5B17-D73D-42E3-B905-7B7432B9DCFD}" type="datetimeFigureOut">
              <a:rPr lang="uk-UA" smtClean="0"/>
              <a:t>09.04.2021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0C3B-2C78-4295-9E93-5B79AA86181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4232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5B17-D73D-42E3-B905-7B7432B9DCFD}" type="datetimeFigureOut">
              <a:rPr lang="uk-UA" smtClean="0"/>
              <a:t>09.04.2021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0C3B-2C78-4295-9E93-5B79AA86181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4293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5B17-D73D-42E3-B905-7B7432B9DCFD}" type="datetimeFigureOut">
              <a:rPr lang="uk-UA" smtClean="0"/>
              <a:t>09.04.2021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0C3B-2C78-4295-9E93-5B79AA86181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9163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5B17-D73D-42E3-B905-7B7432B9DCFD}" type="datetimeFigureOut">
              <a:rPr lang="uk-UA" smtClean="0"/>
              <a:t>09.04.2021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0C3B-2C78-4295-9E93-5B79AA86181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1788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5B17-D73D-42E3-B905-7B7432B9DCFD}" type="datetimeFigureOut">
              <a:rPr lang="uk-UA" smtClean="0"/>
              <a:t>09.04.2021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0C3B-2C78-4295-9E93-5B79AA86181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0363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5B17-D73D-42E3-B905-7B7432B9DCFD}" type="datetimeFigureOut">
              <a:rPr lang="uk-UA" smtClean="0"/>
              <a:t>09.04.2021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0C3B-2C78-4295-9E93-5B79AA86181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9866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5B17-D73D-42E3-B905-7B7432B9DCFD}" type="datetimeFigureOut">
              <a:rPr lang="uk-UA" smtClean="0"/>
              <a:t>09.04.2021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0C3B-2C78-4295-9E93-5B79AA86181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9931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5B17-D73D-42E3-B905-7B7432B9DCFD}" type="datetimeFigureOut">
              <a:rPr lang="uk-UA" smtClean="0"/>
              <a:t>09.04.2021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0C3B-2C78-4295-9E93-5B79AA86181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6138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5B17-D73D-42E3-B905-7B7432B9DCFD}" type="datetimeFigureOut">
              <a:rPr lang="uk-UA" smtClean="0"/>
              <a:t>09.04.2021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0C3B-2C78-4295-9E93-5B79AA86181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5689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5B17-D73D-42E3-B905-7B7432B9DCFD}" type="datetimeFigureOut">
              <a:rPr lang="uk-UA" smtClean="0"/>
              <a:t>09.04.2021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0C3B-2C78-4295-9E93-5B79AA86181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770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5B17-D73D-42E3-B905-7B7432B9DCFD}" type="datetimeFigureOut">
              <a:rPr lang="uk-UA" smtClean="0"/>
              <a:t>09.04.2021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0C3B-2C78-4295-9E93-5B79AA86181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5551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75B17-D73D-42E3-B905-7B7432B9DCFD}" type="datetimeFigureOut">
              <a:rPr lang="uk-UA" smtClean="0"/>
              <a:t>09.04.2021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20C3B-2C78-4295-9E93-5B79AA86181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7934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412776"/>
            <a:ext cx="7772400" cy="2232248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САМОМОТИВУВАННЯ ТА САМОКОНТРОЛЬ МЕНЕДЖЕРА</a:t>
            </a:r>
            <a:endParaRPr lang="uk-UA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403648" y="4869160"/>
            <a:ext cx="6400800" cy="80910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Чкан А.С.</a:t>
            </a:r>
          </a:p>
          <a:p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к.е.н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доцент</a:t>
            </a:r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72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Перший крок</a:t>
            </a:r>
            <a:endParaRPr lang="uk-UA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9647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 smtClean="0"/>
              <a:t>Ми завжди робимо вибір. Навіть коли ми не робимо нічого – це також наш вибір</a:t>
            </a:r>
          </a:p>
        </p:txBody>
      </p:sp>
      <p:pic>
        <p:nvPicPr>
          <p:cNvPr id="4" name="Рисунок 3" descr="Самомотивація. Сергій Кутузов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53" t="41674" r="15773" b="24779"/>
          <a:stretch/>
        </p:blipFill>
        <p:spPr>
          <a:xfrm>
            <a:off x="1876693" y="2420888"/>
            <a:ext cx="6113983" cy="391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39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609600" y="4907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b="1" dirty="0" smtClean="0">
                <a:solidFill>
                  <a:schemeClr val="tx1"/>
                </a:solidFill>
              </a:rPr>
              <a:t>РЕФРЕЙМІНГ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3389" y="1844824"/>
            <a:ext cx="381642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 err="1" smtClean="0"/>
              <a:t>Здатність змінювати негати</a:t>
            </a:r>
            <a:r>
              <a:rPr lang="uk-UA" sz="3200" dirty="0" smtClean="0"/>
              <a:t>вні емоції та відношення позитивними</a:t>
            </a:r>
            <a:endParaRPr lang="uk-UA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985" y="1628800"/>
            <a:ext cx="4669870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57271" y="4274023"/>
            <a:ext cx="38164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 smtClean="0"/>
              <a:t>Неочікуваний погляд на звичну ситуацію</a:t>
            </a:r>
            <a:endParaRPr lang="uk-UA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179813" y="4581128"/>
            <a:ext cx="465504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Не важливо, що ти бачиш.</a:t>
            </a:r>
          </a:p>
          <a:p>
            <a:pPr algn="ctr"/>
            <a:r>
              <a:rPr lang="uk-UA" sz="2000" b="1" dirty="0" smtClean="0"/>
              <a:t>Важливо як ти на це дивишся </a:t>
            </a:r>
            <a:endParaRPr lang="uk-UA" sz="2000" b="1" dirty="0"/>
          </a:p>
        </p:txBody>
      </p:sp>
    </p:spTree>
    <p:extLst>
      <p:ext uri="{BB962C8B-B14F-4D97-AF65-F5344CB8AC3E}">
        <p14:creationId xmlns:p14="http://schemas.microsoft.com/office/powerpoint/2010/main" val="108745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Основні правила </a:t>
            </a:r>
            <a:r>
              <a:rPr lang="uk-UA" dirty="0" err="1">
                <a:solidFill>
                  <a:schemeClr val="tx1"/>
                </a:solidFill>
              </a:rPr>
              <a:t>рефреймінгу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772816"/>
            <a:ext cx="468052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Переформулювання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позитивної сторони</a:t>
            </a:r>
          </a:p>
          <a:p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Щоб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показати переваги ситуації, необхідно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 «проте»</a:t>
            </a:r>
          </a:p>
          <a:p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Постановка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факту, людини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 у вигідний для порівняння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ряд</a:t>
            </a:r>
          </a:p>
          <a:p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Використання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 «або» для створення контрасту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90278"/>
            <a:ext cx="4133850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37792"/>
            <a:ext cx="4227512" cy="422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037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4114800" cy="1252728"/>
          </a:xfrm>
        </p:spPr>
        <p:txBody>
          <a:bodyPr>
            <a:normAutofit fontScale="90000"/>
          </a:bodyPr>
          <a:lstStyle/>
          <a:p>
            <a:r>
              <a:rPr lang="uk-UA" dirty="0" err="1" smtClean="0"/>
              <a:t>Рефреймінг</a:t>
            </a:r>
            <a:r>
              <a:rPr lang="uk-UA" dirty="0" smtClean="0"/>
              <a:t> сенсу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868144" y="3068960"/>
            <a:ext cx="50405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7755100" y="3125323"/>
            <a:ext cx="546568" cy="303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угольник 7"/>
          <p:cNvSpPr/>
          <p:nvPr/>
        </p:nvSpPr>
        <p:spPr>
          <a:xfrm>
            <a:off x="6804248" y="3190395"/>
            <a:ext cx="546568" cy="303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Заголовок 2"/>
          <p:cNvSpPr txBox="1">
            <a:spLocks/>
          </p:cNvSpPr>
          <p:nvPr/>
        </p:nvSpPr>
        <p:spPr>
          <a:xfrm>
            <a:off x="4746848" y="371249"/>
            <a:ext cx="4114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dirty="0" err="1" smtClean="0"/>
              <a:t>Рефреймінг</a:t>
            </a:r>
            <a:r>
              <a:rPr lang="uk-UA" dirty="0" smtClean="0"/>
              <a:t> контексту</a:t>
            </a:r>
            <a:endParaRPr lang="uk-UA" dirty="0"/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395536" y="1816232"/>
            <a:ext cx="4114800" cy="24048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300" b="1" dirty="0" smtClean="0">
                <a:solidFill>
                  <a:schemeClr val="tx1"/>
                </a:solidFill>
              </a:rPr>
              <a:t>Пропозиція іншого значення</a:t>
            </a:r>
          </a:p>
          <a:p>
            <a:r>
              <a:rPr lang="uk-UA" sz="2300" dirty="0" smtClean="0">
                <a:solidFill>
                  <a:schemeClr val="tx1"/>
                </a:solidFill>
              </a:rPr>
              <a:t>Це не жадність, а бережливість</a:t>
            </a:r>
          </a:p>
          <a:p>
            <a:r>
              <a:rPr lang="uk-UA" sz="2300" dirty="0" smtClean="0">
                <a:solidFill>
                  <a:schemeClr val="tx1"/>
                </a:solidFill>
              </a:rPr>
              <a:t>Це не донос, а прояв соціальної активності</a:t>
            </a:r>
          </a:p>
          <a:p>
            <a:r>
              <a:rPr lang="uk-UA" sz="2300" dirty="0" smtClean="0">
                <a:solidFill>
                  <a:schemeClr val="tx1"/>
                </a:solidFill>
              </a:rPr>
              <a:t>Я нікого не обманюю, я просто багато чого не кажу.</a:t>
            </a:r>
            <a:endParaRPr lang="uk-UA" sz="2300" dirty="0">
              <a:solidFill>
                <a:schemeClr val="tx1"/>
              </a:solidFill>
            </a:endParaRPr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4746848" y="1816232"/>
            <a:ext cx="4114800" cy="2188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7200" b="1" dirty="0" smtClean="0">
                <a:solidFill>
                  <a:schemeClr val="tx1"/>
                </a:solidFill>
              </a:rPr>
              <a:t>Пошук іншої ситуації, де даний вид поведінки буде мати інше значення:</a:t>
            </a:r>
          </a:p>
          <a:p>
            <a:r>
              <a:rPr lang="uk-UA" sz="7200" dirty="0" smtClean="0">
                <a:solidFill>
                  <a:schemeClr val="tx1"/>
                </a:solidFill>
              </a:rPr>
              <a:t>Обманути ворога</a:t>
            </a:r>
          </a:p>
          <a:p>
            <a:r>
              <a:rPr lang="uk-UA" sz="7200" dirty="0" smtClean="0">
                <a:solidFill>
                  <a:schemeClr val="tx1"/>
                </a:solidFill>
              </a:rPr>
              <a:t>Жага до знань</a:t>
            </a:r>
          </a:p>
          <a:p>
            <a:r>
              <a:rPr lang="uk-UA" sz="7200" dirty="0" smtClean="0">
                <a:solidFill>
                  <a:schemeClr val="tx1"/>
                </a:solidFill>
              </a:rPr>
              <a:t>Спортивна </a:t>
            </a:r>
            <a:r>
              <a:rPr lang="uk-UA" sz="7200" dirty="0" err="1" smtClean="0">
                <a:solidFill>
                  <a:schemeClr val="tx1"/>
                </a:solidFill>
              </a:rPr>
              <a:t>злость</a:t>
            </a:r>
            <a:endParaRPr lang="uk-UA" sz="7200" dirty="0" smtClean="0">
              <a:solidFill>
                <a:schemeClr val="tx1"/>
              </a:solidFill>
            </a:endParaRPr>
          </a:p>
          <a:p>
            <a:r>
              <a:rPr lang="uk-UA" dirty="0" smtClean="0">
                <a:solidFill>
                  <a:schemeClr val="tx1"/>
                </a:solidFill>
              </a:rPr>
              <a:t>.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13" name="Picture 2" descr="http://image.slidesharecdn.com/1-4-111231053707-phpapp02/95/1-4-2-1024.jpg?cb=139383209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95" t="46888" r="4301" b="8299"/>
          <a:stretch/>
        </p:blipFill>
        <p:spPr bwMode="auto">
          <a:xfrm>
            <a:off x="4510336" y="3789040"/>
            <a:ext cx="3760978" cy="24174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48" name="Picture 4" descr="http://s018.radikal.ru/i514/1202/19/e553095d84b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87" y="4221088"/>
            <a:ext cx="4137338" cy="225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472100" y="3878846"/>
            <a:ext cx="39604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Прямоугольник 15"/>
          <p:cNvSpPr/>
          <p:nvPr/>
        </p:nvSpPr>
        <p:spPr>
          <a:xfrm>
            <a:off x="6228184" y="3852409"/>
            <a:ext cx="39604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Прямоугольник 16"/>
          <p:cNvSpPr/>
          <p:nvPr/>
        </p:nvSpPr>
        <p:spPr>
          <a:xfrm>
            <a:off x="7077532" y="3864108"/>
            <a:ext cx="39604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603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122" name="Picture 2" descr="http://image.slidesharecdn.com/1-4-111231053707-phpapp02/95/1-4-8-1024.jpg?cb=13938320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427285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33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err="1" smtClean="0"/>
              <a:t>Действовать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455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tx1"/>
                </a:solidFill>
              </a:rPr>
              <a:t>Інші методи </a:t>
            </a:r>
            <a:r>
              <a:rPr lang="uk-UA" b="1" dirty="0" err="1" smtClean="0">
                <a:solidFill>
                  <a:schemeClr val="tx1"/>
                </a:solidFill>
              </a:rPr>
              <a:t>самомотивації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0" y="2204864"/>
            <a:ext cx="4348005" cy="1113573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uk-UA" b="1" dirty="0" smtClean="0">
                <a:solidFill>
                  <a:schemeClr val="tx1"/>
                </a:solidFill>
              </a:rPr>
              <a:t>Будь-яка матеріальна </a:t>
            </a:r>
            <a:r>
              <a:rPr lang="uk-UA" b="1" dirty="0">
                <a:solidFill>
                  <a:schemeClr val="tx1"/>
                </a:solidFill>
              </a:rPr>
              <a:t>прив'язка </a:t>
            </a:r>
            <a:endParaRPr lang="uk-UA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uk-UA" b="1" dirty="0" smtClean="0">
                <a:solidFill>
                  <a:schemeClr val="tx1"/>
                </a:solidFill>
              </a:rPr>
              <a:t>(</a:t>
            </a:r>
            <a:r>
              <a:rPr lang="uk-UA" b="1" dirty="0">
                <a:solidFill>
                  <a:schemeClr val="tx1"/>
                </a:solidFill>
              </a:rPr>
              <a:t>музика, колір, слово, рух, ритуал</a:t>
            </a:r>
            <a:r>
              <a:rPr lang="uk-UA" b="1" dirty="0" smtClean="0">
                <a:solidFill>
                  <a:schemeClr val="tx1"/>
                </a:solidFill>
              </a:rPr>
              <a:t>), </a:t>
            </a:r>
          </a:p>
          <a:p>
            <a:pPr marL="0" indent="0" algn="ctr">
              <a:buNone/>
            </a:pPr>
            <a:r>
              <a:rPr lang="uk-UA" b="1" dirty="0" smtClean="0">
                <a:solidFill>
                  <a:schemeClr val="tx1"/>
                </a:solidFill>
              </a:rPr>
              <a:t>пов'язана з </a:t>
            </a:r>
            <a:r>
              <a:rPr lang="uk-UA" b="1" dirty="0">
                <a:solidFill>
                  <a:schemeClr val="tx1"/>
                </a:solidFill>
              </a:rPr>
              <a:t>певним </a:t>
            </a:r>
            <a:r>
              <a:rPr lang="uk-UA" b="1" dirty="0" smtClean="0">
                <a:solidFill>
                  <a:schemeClr val="tx1"/>
                </a:solidFill>
              </a:rPr>
              <a:t>емоційним станом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4" name="Объект 1"/>
          <p:cNvSpPr txBox="1">
            <a:spLocks/>
          </p:cNvSpPr>
          <p:nvPr/>
        </p:nvSpPr>
        <p:spPr>
          <a:xfrm>
            <a:off x="179512" y="2204864"/>
            <a:ext cx="4348005" cy="11135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Symbol" pitchFamily="18" charset="2"/>
              <a:buNone/>
            </a:pPr>
            <a:r>
              <a:rPr lang="uk-UA" b="1" dirty="0" smtClean="0">
                <a:solidFill>
                  <a:srgbClr val="FF0000"/>
                </a:solidFill>
              </a:rPr>
              <a:t>ЯКОРЯ</a:t>
            </a:r>
            <a:r>
              <a:rPr lang="uk-UA" b="1" dirty="0" smtClean="0">
                <a:solidFill>
                  <a:schemeClr val="tx1"/>
                </a:solidFill>
              </a:rPr>
              <a:t> для ефективного включення в роботу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5" name="Объект 1"/>
          <p:cNvSpPr txBox="1">
            <a:spLocks/>
          </p:cNvSpPr>
          <p:nvPr/>
        </p:nvSpPr>
        <p:spPr>
          <a:xfrm>
            <a:off x="171660" y="3140968"/>
            <a:ext cx="4348005" cy="11135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Symbol" pitchFamily="18" charset="2"/>
              <a:buNone/>
            </a:pPr>
            <a:r>
              <a:rPr lang="uk-UA" b="1" dirty="0" smtClean="0">
                <a:solidFill>
                  <a:srgbClr val="FF0000"/>
                </a:solidFill>
              </a:rPr>
              <a:t>РОЗКАЧКА </a:t>
            </a:r>
            <a:r>
              <a:rPr lang="uk-UA" b="1" dirty="0" smtClean="0">
                <a:solidFill>
                  <a:schemeClr val="tx1"/>
                </a:solidFill>
              </a:rPr>
              <a:t>для виконання складних завдань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6" name="Объект 1"/>
          <p:cNvSpPr txBox="1">
            <a:spLocks/>
          </p:cNvSpPr>
          <p:nvPr/>
        </p:nvSpPr>
        <p:spPr>
          <a:xfrm>
            <a:off x="171660" y="4149080"/>
            <a:ext cx="4348005" cy="11135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Symbol" pitchFamily="18" charset="2"/>
              <a:buNone/>
            </a:pPr>
            <a:r>
              <a:rPr lang="uk-UA" b="1" dirty="0" smtClean="0">
                <a:solidFill>
                  <a:srgbClr val="FF0000"/>
                </a:solidFill>
              </a:rPr>
              <a:t>ЛІКВІДАЦІЯ </a:t>
            </a:r>
            <a:r>
              <a:rPr lang="uk-UA" b="1" dirty="0" smtClean="0">
                <a:solidFill>
                  <a:schemeClr val="tx1"/>
                </a:solidFill>
              </a:rPr>
              <a:t>дрібних небажаних справ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179512" y="5373216"/>
            <a:ext cx="4348005" cy="11135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Symbol" pitchFamily="18" charset="2"/>
              <a:buNone/>
            </a:pPr>
            <a:r>
              <a:rPr lang="uk-UA" b="1" dirty="0" smtClean="0">
                <a:solidFill>
                  <a:schemeClr val="tx1"/>
                </a:solidFill>
              </a:rPr>
              <a:t>Особисті</a:t>
            </a:r>
            <a:r>
              <a:rPr lang="uk-UA" b="1" dirty="0" smtClean="0">
                <a:solidFill>
                  <a:srgbClr val="FF0000"/>
                </a:solidFill>
              </a:rPr>
              <a:t> НАГОРОДИ ТА ПОКАРАННЯ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8" name="Объект 1"/>
          <p:cNvSpPr txBox="1">
            <a:spLocks/>
          </p:cNvSpPr>
          <p:nvPr/>
        </p:nvSpPr>
        <p:spPr>
          <a:xfrm>
            <a:off x="4519665" y="3697754"/>
            <a:ext cx="4348005" cy="19634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Symbol" pitchFamily="18" charset="2"/>
              <a:buNone/>
            </a:pPr>
            <a:r>
              <a:rPr lang="uk-UA" sz="2600" b="1" dirty="0" smtClean="0">
                <a:solidFill>
                  <a:schemeClr val="tx1"/>
                </a:solidFill>
              </a:rPr>
              <a:t>«Поїдання </a:t>
            </a:r>
            <a:r>
              <a:rPr lang="uk-UA" sz="2600" b="1" dirty="0" err="1" smtClean="0">
                <a:solidFill>
                  <a:schemeClr val="tx1"/>
                </a:solidFill>
              </a:rPr>
              <a:t>лягушки</a:t>
            </a:r>
            <a:r>
              <a:rPr lang="uk-UA" sz="2600" b="1" dirty="0" smtClean="0">
                <a:solidFill>
                  <a:schemeClr val="tx1"/>
                </a:solidFill>
              </a:rPr>
              <a:t>»</a:t>
            </a:r>
          </a:p>
          <a:p>
            <a:pPr marL="0" indent="0" algn="ctr">
              <a:buFont typeface="Symbol" pitchFamily="18" charset="2"/>
              <a:buNone/>
            </a:pPr>
            <a:r>
              <a:rPr lang="uk-UA" sz="2600" b="1" dirty="0" smtClean="0">
                <a:solidFill>
                  <a:schemeClr val="tx1"/>
                </a:solidFill>
              </a:rPr>
              <a:t>«Біфштекси зі слона»</a:t>
            </a:r>
          </a:p>
          <a:p>
            <a:pPr marL="0" indent="0" algn="ctr">
              <a:buFont typeface="Symbol" pitchFamily="18" charset="2"/>
              <a:buNone/>
            </a:pPr>
            <a:r>
              <a:rPr lang="uk-UA" sz="2600" b="1" dirty="0" smtClean="0">
                <a:solidFill>
                  <a:schemeClr val="tx1"/>
                </a:solidFill>
              </a:rPr>
              <a:t>Метод «швейцарського сиру»</a:t>
            </a:r>
          </a:p>
          <a:p>
            <a:pPr marL="0" indent="0" algn="ctr">
              <a:buFont typeface="Symbol" pitchFamily="18" charset="2"/>
              <a:buNone/>
            </a:pPr>
            <a:endParaRPr lang="uk-UA" sz="26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uk-UA" sz="3000" b="1" dirty="0">
                <a:solidFill>
                  <a:schemeClr val="tx1"/>
                </a:solidFill>
              </a:rPr>
              <a:t>Проміжне заохочення</a:t>
            </a:r>
          </a:p>
          <a:p>
            <a:pPr marL="0" indent="0" algn="ctr">
              <a:buFont typeface="Symbol" pitchFamily="18" charset="2"/>
              <a:buNone/>
            </a:pPr>
            <a:endParaRPr lang="uk-UA" sz="19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39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tx1"/>
                </a:solidFill>
              </a:rPr>
              <a:t>Правильний та ефективний відпочинок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63779" y="1938837"/>
            <a:ext cx="2984086" cy="113012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Ритмічний відпочинок під час робочого дня</a:t>
            </a:r>
          </a:p>
        </p:txBody>
      </p:sp>
      <p:sp>
        <p:nvSpPr>
          <p:cNvPr id="4" name="Объект 1"/>
          <p:cNvSpPr txBox="1">
            <a:spLocks/>
          </p:cNvSpPr>
          <p:nvPr/>
        </p:nvSpPr>
        <p:spPr>
          <a:xfrm>
            <a:off x="323528" y="3284984"/>
            <a:ext cx="3108183" cy="1006962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Symbol" pitchFamily="18" charset="2"/>
              <a:buNone/>
            </a:pPr>
            <a:r>
              <a:rPr lang="uk-UA" sz="5100" b="1" dirty="0" smtClean="0">
                <a:solidFill>
                  <a:schemeClr val="bg2">
                    <a:lumMod val="25000"/>
                  </a:schemeClr>
                </a:solidFill>
              </a:rPr>
              <a:t>Максимальне переключення під час відпочинку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42711" y="4505234"/>
            <a:ext cx="26261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</a:rPr>
              <a:t>Творча </a:t>
            </a:r>
            <a:r>
              <a:rPr lang="uk-UA" sz="2400" b="1" dirty="0">
                <a:solidFill>
                  <a:srgbClr val="C00000"/>
                </a:solidFill>
              </a:rPr>
              <a:t>лінь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43808" y="5013176"/>
            <a:ext cx="29523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5">
                    <a:lumMod val="50000"/>
                  </a:schemeClr>
                </a:solidFill>
              </a:rPr>
              <a:t>Ефективний сон, </a:t>
            </a:r>
            <a:r>
              <a:rPr lang="uk-UA" sz="2400" b="1" dirty="0" err="1" smtClean="0">
                <a:solidFill>
                  <a:schemeClr val="accent5">
                    <a:lumMod val="50000"/>
                  </a:schemeClr>
                </a:solidFill>
              </a:rPr>
              <a:t>мікросон</a:t>
            </a:r>
            <a:r>
              <a:rPr lang="uk-UA" sz="2400" b="1" dirty="0" smtClean="0">
                <a:solidFill>
                  <a:schemeClr val="accent5">
                    <a:lumMod val="50000"/>
                  </a:schemeClr>
                </a:solidFill>
              </a:rPr>
              <a:t> на роботі</a:t>
            </a:r>
            <a:endParaRPr lang="uk-UA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16838" y="3236832"/>
            <a:ext cx="40876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dirty="0" err="1" smtClean="0">
                <a:solidFill>
                  <a:prstClr val="black"/>
                </a:solidFill>
              </a:rPr>
              <a:t>Товарищ</a:t>
            </a:r>
            <a:r>
              <a:rPr lang="uk-UA" dirty="0">
                <a:solidFill>
                  <a:prstClr val="black"/>
                </a:solidFill>
              </a:rPr>
              <a:t>, </a:t>
            </a:r>
            <a:r>
              <a:rPr lang="uk-UA" dirty="0" err="1">
                <a:solidFill>
                  <a:prstClr val="black"/>
                </a:solidFill>
              </a:rPr>
              <a:t>запомни</a:t>
            </a:r>
            <a:r>
              <a:rPr lang="uk-UA" dirty="0">
                <a:solidFill>
                  <a:prstClr val="black"/>
                </a:solidFill>
              </a:rPr>
              <a:t> правило </a:t>
            </a:r>
            <a:r>
              <a:rPr lang="uk-UA" dirty="0" err="1">
                <a:solidFill>
                  <a:prstClr val="black"/>
                </a:solidFill>
              </a:rPr>
              <a:t>простое</a:t>
            </a:r>
            <a:r>
              <a:rPr lang="uk-UA" dirty="0">
                <a:solidFill>
                  <a:prstClr val="black"/>
                </a:solidFill>
              </a:rPr>
              <a:t>:</a:t>
            </a:r>
          </a:p>
          <a:p>
            <a:pPr lvl="0" algn="ctr"/>
            <a:r>
              <a:rPr lang="uk-UA" dirty="0" err="1">
                <a:solidFill>
                  <a:prstClr val="black"/>
                </a:solidFill>
              </a:rPr>
              <a:t>Работаешь</a:t>
            </a:r>
            <a:r>
              <a:rPr lang="uk-UA" dirty="0">
                <a:solidFill>
                  <a:prstClr val="black"/>
                </a:solidFill>
              </a:rPr>
              <a:t> - </a:t>
            </a:r>
            <a:r>
              <a:rPr lang="uk-UA" dirty="0" err="1">
                <a:solidFill>
                  <a:prstClr val="black"/>
                </a:solidFill>
              </a:rPr>
              <a:t>сидя</a:t>
            </a:r>
            <a:r>
              <a:rPr lang="uk-UA" dirty="0">
                <a:solidFill>
                  <a:prstClr val="black"/>
                </a:solidFill>
              </a:rPr>
              <a:t>,</a:t>
            </a:r>
          </a:p>
          <a:p>
            <a:pPr lvl="0" algn="ctr"/>
            <a:r>
              <a:rPr lang="uk-UA" dirty="0" err="1">
                <a:solidFill>
                  <a:prstClr val="black"/>
                </a:solidFill>
              </a:rPr>
              <a:t>Отдыхай</a:t>
            </a:r>
            <a:r>
              <a:rPr lang="uk-UA" dirty="0">
                <a:solidFill>
                  <a:prstClr val="black"/>
                </a:solidFill>
              </a:rPr>
              <a:t> - </a:t>
            </a:r>
            <a:r>
              <a:rPr lang="uk-UA" dirty="0" err="1">
                <a:solidFill>
                  <a:prstClr val="black"/>
                </a:solidFill>
              </a:rPr>
              <a:t>стоя</a:t>
            </a:r>
            <a:r>
              <a:rPr lang="uk-UA" dirty="0">
                <a:solidFill>
                  <a:prstClr val="black"/>
                </a:solidFill>
              </a:rPr>
              <a:t>!</a:t>
            </a:r>
          </a:p>
          <a:p>
            <a:pPr lvl="0" algn="ctr"/>
            <a:r>
              <a:rPr lang="uk-UA" dirty="0">
                <a:solidFill>
                  <a:prstClr val="black"/>
                </a:solidFill>
              </a:rPr>
              <a:t>В. </a:t>
            </a:r>
            <a:r>
              <a:rPr lang="uk-UA" dirty="0" smtClean="0">
                <a:solidFill>
                  <a:prstClr val="black"/>
                </a:solidFill>
              </a:rPr>
              <a:t>Маяковський</a:t>
            </a:r>
            <a:endParaRPr lang="uk-UA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55976" y="2132856"/>
            <a:ext cx="3428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uk-UA" sz="2400" dirty="0" smtClean="0">
                <a:solidFill>
                  <a:srgbClr val="073E87"/>
                </a:solidFill>
              </a:rPr>
              <a:t>10 </a:t>
            </a:r>
            <a:r>
              <a:rPr lang="uk-UA" sz="2400" dirty="0">
                <a:solidFill>
                  <a:srgbClr val="073E87"/>
                </a:solidFill>
              </a:rPr>
              <a:t>хвилин через кожні 1,5 </a:t>
            </a:r>
            <a:r>
              <a:rPr lang="uk-UA" sz="2400" dirty="0" smtClean="0">
                <a:solidFill>
                  <a:srgbClr val="073E87"/>
                </a:solidFill>
              </a:rPr>
              <a:t>години</a:t>
            </a:r>
            <a:endParaRPr lang="uk-UA" sz="2400" dirty="0">
              <a:solidFill>
                <a:srgbClr val="073E87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2317" y="5877272"/>
            <a:ext cx="2736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Переживання моментів</a:t>
            </a:r>
            <a:endParaRPr lang="uk-UA" sz="24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511377"/>
            <a:ext cx="219075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125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err="1">
                <a:solidFill>
                  <a:schemeClr val="tx1"/>
                </a:solidFill>
              </a:rPr>
              <a:t>Демотивація</a:t>
            </a:r>
            <a:r>
              <a:rPr lang="uk-UA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2708920"/>
            <a:ext cx="4608512" cy="3450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>
                <a:solidFill>
                  <a:schemeClr val="tx1"/>
                </a:solidFill>
              </a:rPr>
              <a:t>це результат внутрішнього конфлікту, коли співробітник розуміє, що йому необхідно рухатися вперед, але він не хоче робити цього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276872"/>
            <a:ext cx="3526904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883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Причини </a:t>
            </a:r>
            <a:r>
              <a:rPr lang="uk-UA" dirty="0" err="1">
                <a:solidFill>
                  <a:schemeClr val="tx1"/>
                </a:solidFill>
              </a:rPr>
              <a:t>демотивації</a:t>
            </a:r>
            <a:r>
              <a:rPr lang="uk-UA" dirty="0">
                <a:solidFill>
                  <a:schemeClr val="tx1"/>
                </a:solidFill>
              </a:rPr>
              <a:t> </a:t>
            </a:r>
            <a:r>
              <a:rPr lang="uk-UA" dirty="0" smtClean="0">
                <a:solidFill>
                  <a:schemeClr val="tx1"/>
                </a:solidFill>
              </a:rPr>
              <a:t/>
            </a:r>
            <a:br>
              <a:rPr lang="uk-UA" dirty="0" smtClean="0">
                <a:solidFill>
                  <a:schemeClr val="tx1"/>
                </a:solidFill>
              </a:rPr>
            </a:br>
            <a:r>
              <a:rPr lang="uk-UA" dirty="0" smtClean="0">
                <a:solidFill>
                  <a:schemeClr val="tx1"/>
                </a:solidFill>
              </a:rPr>
              <a:t>співробітників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160240"/>
            <a:ext cx="8712968" cy="45091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1900" dirty="0">
                <a:solidFill>
                  <a:schemeClr val="tx1"/>
                </a:solidFill>
              </a:rPr>
              <a:t>– відсутність визнання, публічного заохочення, кар'єрного зростання;</a:t>
            </a:r>
          </a:p>
          <a:p>
            <a:pPr marL="0" indent="0">
              <a:buNone/>
            </a:pPr>
            <a:r>
              <a:rPr lang="uk-UA" sz="1900" dirty="0">
                <a:solidFill>
                  <a:schemeClr val="tx1"/>
                </a:solidFill>
              </a:rPr>
              <a:t>– робота недостатньо цікава, щоб стимулювати;</a:t>
            </a:r>
          </a:p>
          <a:p>
            <a:pPr marL="0" indent="0">
              <a:buNone/>
            </a:pPr>
            <a:r>
              <a:rPr lang="uk-UA" sz="1900" dirty="0">
                <a:solidFill>
                  <a:schemeClr val="tx1"/>
                </a:solidFill>
              </a:rPr>
              <a:t>– персонал не залучають до участі у прийнятті </a:t>
            </a:r>
            <a:r>
              <a:rPr lang="uk-UA" sz="1900" dirty="0" smtClean="0">
                <a:solidFill>
                  <a:schemeClr val="tx1"/>
                </a:solidFill>
              </a:rPr>
              <a:t>рішень;</a:t>
            </a:r>
            <a:endParaRPr lang="uk-UA" sz="19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uk-UA" sz="1900" dirty="0">
                <a:solidFill>
                  <a:schemeClr val="tx1"/>
                </a:solidFill>
              </a:rPr>
              <a:t>– ідеї та пропозиції не підтримуються, не вислуховуються;</a:t>
            </a:r>
          </a:p>
          <a:p>
            <a:pPr marL="0" indent="0">
              <a:buNone/>
            </a:pPr>
            <a:r>
              <a:rPr lang="uk-UA" sz="1900" dirty="0">
                <a:solidFill>
                  <a:schemeClr val="tx1"/>
                </a:solidFill>
              </a:rPr>
              <a:t>– відсутність професійного розвитку (доручень, навчання);</a:t>
            </a:r>
          </a:p>
          <a:p>
            <a:pPr marL="0" indent="0">
              <a:buNone/>
            </a:pPr>
            <a:r>
              <a:rPr lang="uk-UA" sz="1900" dirty="0">
                <a:solidFill>
                  <a:schemeClr val="tx1"/>
                </a:solidFill>
              </a:rPr>
              <a:t>– постійна критика роботи без позитивної оцінки досягнень;</a:t>
            </a:r>
          </a:p>
          <a:p>
            <a:pPr marL="0" indent="0">
              <a:buNone/>
            </a:pPr>
            <a:r>
              <a:rPr lang="uk-UA" sz="1900" dirty="0">
                <a:solidFill>
                  <a:schemeClr val="tx1"/>
                </a:solidFill>
              </a:rPr>
              <a:t>– надмірна завантаженість </a:t>
            </a:r>
            <a:r>
              <a:rPr lang="uk-UA" sz="1900" dirty="0" smtClean="0">
                <a:solidFill>
                  <a:schemeClr val="tx1"/>
                </a:solidFill>
              </a:rPr>
              <a:t>роботою;</a:t>
            </a:r>
            <a:endParaRPr lang="uk-UA" sz="19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uk-UA" sz="1900" dirty="0" smtClean="0">
                <a:solidFill>
                  <a:schemeClr val="tx1"/>
                </a:solidFill>
              </a:rPr>
              <a:t>– </a:t>
            </a:r>
            <a:r>
              <a:rPr lang="uk-UA" sz="1900" dirty="0">
                <a:solidFill>
                  <a:schemeClr val="tx1"/>
                </a:solidFill>
              </a:rPr>
              <a:t>незнання цілей компанії, непогодженість з ними;</a:t>
            </a:r>
          </a:p>
          <a:p>
            <a:pPr marL="0" indent="0">
              <a:buNone/>
            </a:pPr>
            <a:r>
              <a:rPr lang="uk-UA" sz="1900" dirty="0">
                <a:solidFill>
                  <a:schemeClr val="tx1"/>
                </a:solidFill>
              </a:rPr>
              <a:t>– невдачі через некомпетентність </a:t>
            </a:r>
            <a:r>
              <a:rPr lang="uk-UA" sz="1900" dirty="0" smtClean="0">
                <a:solidFill>
                  <a:schemeClr val="tx1"/>
                </a:solidFill>
              </a:rPr>
              <a:t>;</a:t>
            </a:r>
            <a:endParaRPr lang="uk-UA" sz="19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uk-UA" sz="1900" dirty="0">
                <a:solidFill>
                  <a:schemeClr val="tx1"/>
                </a:solidFill>
              </a:rPr>
              <a:t>– відсутність чіткої координації діяльності співробітників та підрозділів, </a:t>
            </a:r>
            <a:r>
              <a:rPr lang="uk-UA" sz="1900" dirty="0" smtClean="0">
                <a:solidFill>
                  <a:schemeClr val="tx1"/>
                </a:solidFill>
              </a:rPr>
              <a:t>крос-функціональних зв’язків  </a:t>
            </a:r>
            <a:r>
              <a:rPr lang="uk-UA" sz="1900" dirty="0">
                <a:solidFill>
                  <a:schemeClr val="tx1"/>
                </a:solidFill>
              </a:rPr>
              <a:t>в </a:t>
            </a:r>
            <a:r>
              <a:rPr lang="uk-UA" sz="1900" dirty="0" smtClean="0">
                <a:solidFill>
                  <a:schemeClr val="tx1"/>
                </a:solidFill>
              </a:rPr>
              <a:t>компанії;</a:t>
            </a:r>
          </a:p>
          <a:p>
            <a:pPr marL="0" indent="0">
              <a:buNone/>
            </a:pPr>
            <a:r>
              <a:rPr lang="uk-UA" sz="1900" dirty="0" smtClean="0">
                <a:solidFill>
                  <a:schemeClr val="tx1"/>
                </a:solidFill>
              </a:rPr>
              <a:t>– </a:t>
            </a:r>
            <a:r>
              <a:rPr lang="uk-UA" sz="1900" dirty="0">
                <a:solidFill>
                  <a:schemeClr val="tx1"/>
                </a:solidFill>
              </a:rPr>
              <a:t>невідповідність дійсності очікуванням;</a:t>
            </a:r>
          </a:p>
          <a:p>
            <a:pPr marL="0" indent="0">
              <a:buNone/>
            </a:pPr>
            <a:r>
              <a:rPr lang="uk-UA" sz="1900" dirty="0">
                <a:solidFill>
                  <a:schemeClr val="tx1"/>
                </a:solidFill>
              </a:rPr>
              <a:t>– особисті проблеми співробітника</a:t>
            </a:r>
            <a:r>
              <a:rPr lang="uk-UA" sz="1900" dirty="0" smtClean="0">
                <a:solidFill>
                  <a:schemeClr val="tx1"/>
                </a:solidFill>
              </a:rPr>
              <a:t>.</a:t>
            </a:r>
            <a:endParaRPr lang="uk-UA" sz="1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31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chemeClr val="tx1"/>
                </a:solidFill>
              </a:rPr>
              <a:t>САМОМОТИВАЦІЯ </a:t>
            </a:r>
            <a:br>
              <a:rPr lang="uk-UA" b="1" i="1" dirty="0" smtClean="0">
                <a:solidFill>
                  <a:schemeClr val="tx1"/>
                </a:solidFill>
              </a:rPr>
            </a:br>
            <a:r>
              <a:rPr lang="uk-UA" b="1" i="1" dirty="0" smtClean="0">
                <a:solidFill>
                  <a:schemeClr val="tx1"/>
                </a:solidFill>
              </a:rPr>
              <a:t>(</a:t>
            </a:r>
            <a:r>
              <a:rPr lang="uk-UA" b="1" i="1" dirty="0">
                <a:solidFill>
                  <a:schemeClr val="tx1"/>
                </a:solidFill>
              </a:rPr>
              <a:t>внутрішня мотивація)</a:t>
            </a:r>
            <a:r>
              <a:rPr lang="uk-UA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87624" y="2348880"/>
            <a:ext cx="6912768" cy="17281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200" dirty="0">
                <a:solidFill>
                  <a:schemeClr val="tx1"/>
                </a:solidFill>
              </a:rPr>
              <a:t>це прагнення здійснювати діяльність заради неї самої, заради нагороди, яка міститься в самій цій діяльності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221088"/>
            <a:ext cx="5544616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200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tx1"/>
                </a:solidFill>
              </a:rPr>
              <a:t>Рівні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спонукальних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мотивів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3259373" y="1887753"/>
            <a:ext cx="2952328" cy="1512168"/>
          </a:xfrm>
          <a:prstGeom prst="triangle">
            <a:avLst>
              <a:gd name="adj" fmla="val 48002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Почуття </a:t>
            </a:r>
            <a:r>
              <a:rPr lang="uk-UA" sz="23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</a:t>
            </a:r>
            <a:r>
              <a:rPr lang="en-US" sz="2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sz="23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язку</a:t>
            </a:r>
            <a:endParaRPr lang="uk-UA" sz="2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рапеция 5"/>
          <p:cNvSpPr/>
          <p:nvPr/>
        </p:nvSpPr>
        <p:spPr>
          <a:xfrm>
            <a:off x="2339752" y="3442433"/>
            <a:ext cx="4752528" cy="994679"/>
          </a:xfrm>
          <a:prstGeom prst="trapezoid">
            <a:avLst>
              <a:gd name="adj" fmla="val 88758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Особиста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переконан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сть</a:t>
            </a:r>
            <a:endParaRPr lang="uk-UA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рапеция 6"/>
          <p:cNvSpPr/>
          <p:nvPr/>
        </p:nvSpPr>
        <p:spPr>
          <a:xfrm>
            <a:off x="1619672" y="4450545"/>
            <a:ext cx="6192688" cy="994679"/>
          </a:xfrm>
          <a:prstGeom prst="trapezoid">
            <a:avLst>
              <a:gd name="adj" fmla="val 76896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Особиста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вигода</a:t>
            </a:r>
            <a:endParaRPr lang="uk-UA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Трапеция 7"/>
          <p:cNvSpPr/>
          <p:nvPr/>
        </p:nvSpPr>
        <p:spPr>
          <a:xfrm>
            <a:off x="971600" y="5445224"/>
            <a:ext cx="7488832" cy="994679"/>
          </a:xfrm>
          <a:prstGeom prst="trapezoid">
            <a:avLst>
              <a:gd name="adj" fmla="val 67999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Гроші</a:t>
            </a:r>
            <a:endParaRPr lang="uk-UA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41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8272980"/>
              </p:ext>
            </p:extLst>
          </p:nvPr>
        </p:nvGraphicFramePr>
        <p:xfrm>
          <a:off x="251520" y="260649"/>
          <a:ext cx="8640960" cy="67687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3777"/>
                <a:gridCol w="3714097"/>
                <a:gridCol w="4093086"/>
              </a:tblGrid>
              <a:tr h="2924174">
                <a:tc rowSpan="3">
                  <a:txBody>
                    <a:bodyPr/>
                    <a:lstStyle/>
                    <a:p>
                      <a:pPr algn="r"/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Чи достатні знання співробітника для </a:t>
                      </a:r>
                    </a:p>
                    <a:p>
                      <a:pPr algn="r"/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виконання певної задачі?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u="sng" dirty="0" smtClean="0">
                          <a:solidFill>
                            <a:srgbClr val="C00000"/>
                          </a:solidFill>
                        </a:rPr>
                        <a:t>МОЖУ, АЛЕ НЕ ХОЧУ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uk-UA" sz="1600" b="0" u="none" dirty="0" smtClean="0">
                          <a:solidFill>
                            <a:schemeClr val="tx1"/>
                          </a:solidFill>
                        </a:rPr>
                        <a:t>Має гарні результати, однак якість виконання роботи не досить значна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uk-UA" sz="1600" b="0" u="none" dirty="0" smtClean="0">
                          <a:solidFill>
                            <a:schemeClr val="tx1"/>
                          </a:solidFill>
                        </a:rPr>
                        <a:t>Виконував</a:t>
                      </a:r>
                      <a:r>
                        <a:rPr lang="uk-UA" sz="1600" b="0" u="none" baseline="0" dirty="0" smtClean="0">
                          <a:solidFill>
                            <a:schemeClr val="tx1"/>
                          </a:solidFill>
                        </a:rPr>
                        <a:t> подібні завдання в минулому, однак не впевнений у можливості його виконання зараз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uk-UA" sz="1600" b="0" u="none" baseline="0" dirty="0" smtClean="0">
                          <a:solidFill>
                            <a:schemeClr val="tx1"/>
                          </a:solidFill>
                        </a:rPr>
                        <a:t>Має досвід, однак не має ініціативи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uk-UA" sz="1600" b="0" u="none" baseline="0" dirty="0" smtClean="0">
                          <a:solidFill>
                            <a:schemeClr val="tx1"/>
                          </a:solidFill>
                        </a:rPr>
                        <a:t>Концентрація на проблемах, а не на способах їх вирішення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uk-UA" sz="1600" b="0" u="none" baseline="0" dirty="0" smtClean="0">
                          <a:solidFill>
                            <a:schemeClr val="tx1"/>
                          </a:solidFill>
                        </a:rPr>
                        <a:t>Сумніви у своїх можливостях, потреба у підтримці</a:t>
                      </a:r>
                      <a:endParaRPr lang="uk-UA" sz="16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u="sng" dirty="0" smtClean="0">
                          <a:solidFill>
                            <a:srgbClr val="C00000"/>
                          </a:solidFill>
                        </a:rPr>
                        <a:t>МОЖУ</a:t>
                      </a:r>
                      <a:r>
                        <a:rPr lang="uk-UA" sz="2000" u="sng" baseline="0" dirty="0" smtClean="0">
                          <a:solidFill>
                            <a:srgbClr val="C00000"/>
                          </a:solidFill>
                        </a:rPr>
                        <a:t> ТА </a:t>
                      </a:r>
                      <a:r>
                        <a:rPr lang="uk-UA" sz="2000" u="sng" dirty="0" smtClean="0">
                          <a:solidFill>
                            <a:srgbClr val="C00000"/>
                          </a:solidFill>
                        </a:rPr>
                        <a:t>ХОЧУ</a:t>
                      </a:r>
                    </a:p>
                    <a:p>
                      <a:pPr algn="ctr"/>
                      <a:endParaRPr lang="uk-UA" sz="2000" u="sng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uk-UA" sz="1600" b="0" u="none" dirty="0" smtClean="0">
                          <a:solidFill>
                            <a:schemeClr val="tx1"/>
                          </a:solidFill>
                        </a:rPr>
                        <a:t>Ефективне використання ресурсів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uk-UA" sz="1600" b="0" u="none" dirty="0" smtClean="0">
                          <a:solidFill>
                            <a:schemeClr val="tx1"/>
                          </a:solidFill>
                        </a:rPr>
                        <a:t>Взяття відповідальності на себе</a:t>
                      </a:r>
                      <a:endParaRPr lang="uk-UA" sz="1600" b="0" u="none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uk-UA" sz="1600" b="0" u="none" baseline="0" dirty="0" smtClean="0">
                          <a:solidFill>
                            <a:schemeClr val="tx1"/>
                          </a:solidFill>
                        </a:rPr>
                        <a:t>Творчий підхід до виконання завдань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uk-UA" sz="1600" b="0" u="none" baseline="0" dirty="0" smtClean="0">
                          <a:solidFill>
                            <a:schemeClr val="tx1"/>
                          </a:solidFill>
                        </a:rPr>
                        <a:t>Готовність ділитися та сприймати позитивні та негативні новини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uk-UA" sz="1600" b="0" u="none" baseline="0" dirty="0" smtClean="0">
                          <a:solidFill>
                            <a:schemeClr val="tx1"/>
                          </a:solidFill>
                        </a:rPr>
                        <a:t>Все робить вчасно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uk-UA" sz="1600" b="0" u="none" baseline="0" dirty="0" smtClean="0">
                          <a:solidFill>
                            <a:schemeClr val="tx1"/>
                          </a:solidFill>
                        </a:rPr>
                        <a:t>Готовність допомагати іншим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uk-UA" sz="1600" b="0" u="none" baseline="0" dirty="0" smtClean="0">
                          <a:solidFill>
                            <a:schemeClr val="tx1"/>
                          </a:solidFill>
                        </a:rPr>
                        <a:t>Має досвід, проявляє ентузіазм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uk-UA" sz="1600" b="0" u="none" baseline="0" dirty="0" smtClean="0">
                          <a:solidFill>
                            <a:schemeClr val="tx1"/>
                          </a:solidFill>
                        </a:rPr>
                        <a:t>Прагне до обґрунтованої самостійності</a:t>
                      </a:r>
                      <a:endParaRPr lang="uk-UA" sz="1600" b="0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55098"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u="sng" dirty="0" smtClean="0">
                          <a:solidFill>
                            <a:srgbClr val="C00000"/>
                          </a:solidFill>
                        </a:rPr>
                        <a:t>НЕ МОЖУ</a:t>
                      </a:r>
                      <a:r>
                        <a:rPr lang="uk-UA" sz="2000" b="1" u="sng" baseline="0" dirty="0" smtClean="0">
                          <a:solidFill>
                            <a:srgbClr val="C00000"/>
                          </a:solidFill>
                        </a:rPr>
                        <a:t> ТА </a:t>
                      </a:r>
                      <a:r>
                        <a:rPr lang="uk-UA" sz="2000" b="1" u="sng" dirty="0" smtClean="0">
                          <a:solidFill>
                            <a:srgbClr val="C00000"/>
                          </a:solidFill>
                        </a:rPr>
                        <a:t>НЕ ХОЧУ</a:t>
                      </a:r>
                    </a:p>
                    <a:p>
                      <a:pPr algn="ctr"/>
                      <a:endParaRPr lang="uk-UA" sz="1800" b="1" u="sng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uk-UA" sz="1600" b="0" u="none" dirty="0" smtClean="0">
                          <a:solidFill>
                            <a:schemeClr val="tx1"/>
                          </a:solidFill>
                        </a:rPr>
                        <a:t>Не дотримується основних правил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uk-UA" sz="1600" b="0" u="none" dirty="0" smtClean="0">
                          <a:solidFill>
                            <a:schemeClr val="tx1"/>
                          </a:solidFill>
                        </a:rPr>
                        <a:t>Постійно відкладає виконання</a:t>
                      </a:r>
                      <a:endParaRPr lang="uk-UA" sz="1600" b="0" u="none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uk-UA" sz="1600" b="0" u="none" baseline="0" dirty="0" smtClean="0">
                          <a:solidFill>
                            <a:schemeClr val="tx1"/>
                          </a:solidFill>
                        </a:rPr>
                        <a:t>Постійно потребує допомоги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uk-UA" sz="1600" b="0" u="none" baseline="0" dirty="0" smtClean="0">
                          <a:solidFill>
                            <a:schemeClr val="tx1"/>
                          </a:solidFill>
                        </a:rPr>
                        <a:t>Перекладає відповідальність на інших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uk-UA" sz="1600" b="0" u="none" baseline="0" dirty="0" smtClean="0">
                          <a:solidFill>
                            <a:schemeClr val="tx1"/>
                          </a:solidFill>
                        </a:rPr>
                        <a:t>Непослідовна та незрозуміла поведінка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uk-UA" sz="1600" b="0" u="none" baseline="0" dirty="0" smtClean="0">
                          <a:solidFill>
                            <a:schemeClr val="tx1"/>
                          </a:solidFill>
                        </a:rPr>
                        <a:t>Займає захисну позицію</a:t>
                      </a:r>
                      <a:endParaRPr lang="uk-UA" sz="1600" b="0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u="sng" dirty="0" smtClean="0">
                          <a:solidFill>
                            <a:srgbClr val="C00000"/>
                          </a:solidFill>
                        </a:rPr>
                        <a:t>НЕ МОЖУ</a:t>
                      </a:r>
                      <a:r>
                        <a:rPr lang="uk-UA" sz="2000" b="1" u="sng" baseline="0" dirty="0" smtClean="0">
                          <a:solidFill>
                            <a:srgbClr val="C00000"/>
                          </a:solidFill>
                        </a:rPr>
                        <a:t> АЛЕ </a:t>
                      </a:r>
                      <a:r>
                        <a:rPr lang="uk-UA" sz="2000" b="1" u="sng" dirty="0" smtClean="0">
                          <a:solidFill>
                            <a:srgbClr val="C00000"/>
                          </a:solidFill>
                        </a:rPr>
                        <a:t>ХОЧУ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uk-UA" sz="1600" b="0" u="none" dirty="0" smtClean="0">
                          <a:solidFill>
                            <a:schemeClr val="tx1"/>
                          </a:solidFill>
                        </a:rPr>
                        <a:t>Прагнення отримати інструкції</a:t>
                      </a:r>
                      <a:r>
                        <a:rPr lang="uk-UA" sz="1600" b="0" u="none" baseline="0" dirty="0" smtClean="0">
                          <a:solidFill>
                            <a:schemeClr val="tx1"/>
                          </a:solidFill>
                        </a:rPr>
                        <a:t> або нове завдання</a:t>
                      </a:r>
                      <a:endParaRPr lang="uk-UA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uk-UA" sz="1600" b="0" u="none" dirty="0" smtClean="0">
                          <a:solidFill>
                            <a:schemeClr val="tx1"/>
                          </a:solidFill>
                        </a:rPr>
                        <a:t>Новачок-ентузіаст</a:t>
                      </a:r>
                      <a:endParaRPr lang="uk-UA" sz="1600" b="0" u="none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uk-UA" sz="1600" b="0" u="none" baseline="0" dirty="0" smtClean="0">
                          <a:solidFill>
                            <a:schemeClr val="tx1"/>
                          </a:solidFill>
                        </a:rPr>
                        <a:t>Максимальна «</a:t>
                      </a:r>
                      <a:r>
                        <a:rPr lang="uk-UA" sz="1600" b="0" u="none" baseline="0" dirty="0" err="1" smtClean="0">
                          <a:solidFill>
                            <a:schemeClr val="tx1"/>
                          </a:solidFill>
                        </a:rPr>
                        <a:t>поверхневість</a:t>
                      </a:r>
                      <a:r>
                        <a:rPr lang="uk-UA" sz="1600" b="0" u="none" baseline="0" dirty="0" smtClean="0">
                          <a:solidFill>
                            <a:schemeClr val="tx1"/>
                          </a:solidFill>
                        </a:rPr>
                        <a:t>»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uk-UA" sz="1600" b="0" u="none" baseline="0" dirty="0" smtClean="0">
                          <a:solidFill>
                            <a:schemeClr val="tx1"/>
                          </a:solidFill>
                        </a:rPr>
                        <a:t>Позитивна реакція на нову інформацію та на підтримку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uk-UA" sz="1600" b="0" u="none" baseline="0" dirty="0" smtClean="0">
                          <a:solidFill>
                            <a:schemeClr val="tx1"/>
                          </a:solidFill>
                        </a:rPr>
                        <a:t>Прагнення зрозуміти, що потрібно робити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uk-UA" sz="1600" b="0" u="none" baseline="0" dirty="0" smtClean="0">
                          <a:solidFill>
                            <a:schemeClr val="tx1"/>
                          </a:solidFill>
                        </a:rPr>
                        <a:t>Сприйняття лідерства інших із задоволенням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uk-UA" sz="1600" b="0" u="none" baseline="0" dirty="0" smtClean="0">
                          <a:solidFill>
                            <a:schemeClr val="tx1"/>
                          </a:solidFill>
                        </a:rPr>
                        <a:t>Нетерплячість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89479"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uk-UA" b="1" dirty="0" smtClean="0">
                          <a:solidFill>
                            <a:schemeClr val="tx1"/>
                          </a:solidFill>
                        </a:rPr>
                        <a:t>Чи є у співробітника бажання робити дану роботу?</a:t>
                      </a:r>
                      <a:endParaRPr lang="uk-UA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372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ПРАВИЛА САМОМОТИВАЦІЇ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uk-UA" sz="2200" dirty="0" err="1">
                <a:solidFill>
                  <a:schemeClr val="tx1"/>
                </a:solidFill>
              </a:rPr>
              <a:t>Брайан</a:t>
            </a:r>
            <a:r>
              <a:rPr lang="uk-UA" sz="2200" dirty="0">
                <a:solidFill>
                  <a:schemeClr val="tx1"/>
                </a:solidFill>
              </a:rPr>
              <a:t> </a:t>
            </a:r>
            <a:r>
              <a:rPr lang="uk-UA" sz="2200" dirty="0" err="1">
                <a:solidFill>
                  <a:schemeClr val="tx1"/>
                </a:solidFill>
              </a:rPr>
              <a:t>Трейсі</a:t>
            </a:r>
            <a:r>
              <a:rPr lang="uk-UA" sz="2200" dirty="0">
                <a:solidFill>
                  <a:schemeClr val="tx1"/>
                </a:solidFill>
              </a:rPr>
              <a:t> «Вийди із зони комфорту. Зміни своє </a:t>
            </a:r>
            <a:r>
              <a:rPr lang="uk-UA" sz="2200" dirty="0" smtClean="0">
                <a:solidFill>
                  <a:schemeClr val="tx1"/>
                </a:solidFill>
              </a:rPr>
              <a:t>життя»</a:t>
            </a:r>
            <a:endParaRPr lang="uk-UA" sz="2200" b="1" dirty="0">
              <a:solidFill>
                <a:schemeClr val="tx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628800"/>
            <a:ext cx="8640960" cy="5040560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uk-UA" sz="2200" dirty="0" smtClean="0">
                <a:solidFill>
                  <a:schemeClr val="tx1"/>
                </a:solidFill>
              </a:rPr>
              <a:t>Визначення ключових областей власної професійної  діяльності</a:t>
            </a:r>
          </a:p>
          <a:p>
            <a:pPr marL="457200" indent="-457200">
              <a:buAutoNum type="arabicPeriod"/>
            </a:pPr>
            <a:r>
              <a:rPr lang="uk-UA" sz="2200" dirty="0" smtClean="0">
                <a:solidFill>
                  <a:schemeClr val="tx1"/>
                </a:solidFill>
              </a:rPr>
              <a:t>Збільшення цінності того, що ви робите.</a:t>
            </a:r>
          </a:p>
          <a:p>
            <a:pPr marL="457200" indent="-457200">
              <a:buAutoNum type="arabicPeriod"/>
            </a:pPr>
            <a:r>
              <a:rPr lang="uk-UA" sz="2200" dirty="0" smtClean="0">
                <a:solidFill>
                  <a:schemeClr val="tx1"/>
                </a:solidFill>
              </a:rPr>
              <a:t>Більш ефективне виконання власних </a:t>
            </a:r>
            <a:r>
              <a:rPr lang="uk-UA" sz="2200" dirty="0" err="1" smtClean="0">
                <a:solidFill>
                  <a:schemeClr val="tx1"/>
                </a:solidFill>
              </a:rPr>
              <a:t>обов</a:t>
            </a:r>
            <a:r>
              <a:rPr lang="en-US" sz="2200" dirty="0" smtClean="0">
                <a:solidFill>
                  <a:schemeClr val="tx1"/>
                </a:solidFill>
              </a:rPr>
              <a:t>’</a:t>
            </a:r>
            <a:r>
              <a:rPr lang="uk-UA" sz="2200" dirty="0" err="1" smtClean="0">
                <a:solidFill>
                  <a:schemeClr val="tx1"/>
                </a:solidFill>
              </a:rPr>
              <a:t>язків</a:t>
            </a:r>
            <a:r>
              <a:rPr lang="uk-UA" sz="2200" dirty="0" smtClean="0">
                <a:solidFill>
                  <a:schemeClr val="tx1"/>
                </a:solidFill>
              </a:rPr>
              <a:t> з метою вивільнення часу для виконання того, що приносить задоволення</a:t>
            </a:r>
          </a:p>
          <a:p>
            <a:pPr marL="457200" indent="-457200">
              <a:buAutoNum type="arabicPeriod"/>
            </a:pPr>
            <a:r>
              <a:rPr lang="uk-UA" sz="2200" dirty="0" smtClean="0">
                <a:solidFill>
                  <a:schemeClr val="tx1"/>
                </a:solidFill>
              </a:rPr>
              <a:t>Використовуйте власний талант</a:t>
            </a:r>
          </a:p>
          <a:p>
            <a:pPr marL="457200" indent="-457200">
              <a:buAutoNum type="arabicPeriod"/>
            </a:pPr>
            <a:r>
              <a:rPr lang="uk-UA" sz="2200" dirty="0" smtClean="0">
                <a:solidFill>
                  <a:schemeClr val="tx1"/>
                </a:solidFill>
              </a:rPr>
              <a:t>Ліквідація «вузьких місць» та слабких сторін</a:t>
            </a:r>
          </a:p>
          <a:p>
            <a:pPr marL="457200" indent="-457200">
              <a:buAutoNum type="arabicPeriod"/>
            </a:pPr>
            <a:r>
              <a:rPr lang="uk-UA" sz="2200" dirty="0" smtClean="0">
                <a:solidFill>
                  <a:schemeClr val="tx1"/>
                </a:solidFill>
              </a:rPr>
              <a:t>Здійснюйте самостійний тиск самого на себе – завоювання репутації у самого себе</a:t>
            </a:r>
          </a:p>
          <a:p>
            <a:pPr marL="457200" indent="-457200">
              <a:buAutoNum type="arabicPeriod"/>
            </a:pPr>
            <a:r>
              <a:rPr lang="uk-UA" sz="2200" dirty="0" smtClean="0">
                <a:solidFill>
                  <a:schemeClr val="tx1"/>
                </a:solidFill>
              </a:rPr>
              <a:t>Самодисципліна</a:t>
            </a:r>
          </a:p>
          <a:p>
            <a:pPr marL="457200" indent="-457200">
              <a:buAutoNum type="arabicPeriod"/>
            </a:pPr>
            <a:r>
              <a:rPr lang="uk-UA" sz="2200" dirty="0" smtClean="0">
                <a:solidFill>
                  <a:schemeClr val="tx1"/>
                </a:solidFill>
              </a:rPr>
              <a:t>Оптимізм</a:t>
            </a:r>
          </a:p>
          <a:p>
            <a:pPr marL="457200" indent="-457200">
              <a:buAutoNum type="arabicPeriod"/>
            </a:pPr>
            <a:r>
              <a:rPr lang="uk-UA" sz="2200" dirty="0" smtClean="0">
                <a:solidFill>
                  <a:schemeClr val="tx1"/>
                </a:solidFill>
              </a:rPr>
              <a:t>Постійне навчання – вдосконалення сильних сторін та професійних навичок</a:t>
            </a:r>
          </a:p>
          <a:p>
            <a:pPr marL="457200" indent="-457200">
              <a:buAutoNum type="arabicPeriod"/>
            </a:pPr>
            <a:r>
              <a:rPr lang="uk-UA" sz="2200" dirty="0" smtClean="0">
                <a:solidFill>
                  <a:schemeClr val="tx1"/>
                </a:solidFill>
              </a:rPr>
              <a:t>Максимальне довге та ефективне використання «ефекту потоку»</a:t>
            </a:r>
            <a:endParaRPr lang="uk-UA" sz="2200" dirty="0" smtClean="0"/>
          </a:p>
        </p:txBody>
      </p:sp>
    </p:spTree>
    <p:extLst>
      <p:ext uri="{BB962C8B-B14F-4D97-AF65-F5344CB8AC3E}">
        <p14:creationId xmlns:p14="http://schemas.microsoft.com/office/powerpoint/2010/main" val="34875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err="1">
                <a:solidFill>
                  <a:schemeClr val="tx1"/>
                </a:solidFill>
              </a:rPr>
              <a:t>Самомотивація</a:t>
            </a:r>
            <a:r>
              <a:rPr lang="uk-UA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594439"/>
            <a:ext cx="3312368" cy="2626649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uk-UA" sz="3200" dirty="0">
                <a:solidFill>
                  <a:schemeClr val="tx1"/>
                </a:solidFill>
              </a:rPr>
              <a:t>це вміння людини переводити роботу з розряду «треба» в розряд « хочу»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132856"/>
            <a:ext cx="5173868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" y="3967417"/>
            <a:ext cx="3635896" cy="2773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851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628800"/>
            <a:ext cx="7408333" cy="114012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i="1" dirty="0" err="1" smtClean="0">
                <a:solidFill>
                  <a:schemeClr val="tx1"/>
                </a:solidFill>
              </a:rPr>
              <a:t>Бажаєш</a:t>
            </a:r>
            <a:r>
              <a:rPr lang="ru-RU" sz="3600" b="1" i="1" dirty="0" smtClean="0">
                <a:solidFill>
                  <a:schemeClr val="tx1"/>
                </a:solidFill>
              </a:rPr>
              <a:t>, </a:t>
            </a:r>
            <a:r>
              <a:rPr lang="ru-RU" sz="3600" b="1" i="1" dirty="0" err="1" smtClean="0">
                <a:solidFill>
                  <a:schemeClr val="tx1"/>
                </a:solidFill>
              </a:rPr>
              <a:t>щоб</a:t>
            </a:r>
            <a:r>
              <a:rPr lang="ru-RU" sz="3600" b="1" i="1" dirty="0" smtClean="0">
                <a:solidFill>
                  <a:schemeClr val="tx1"/>
                </a:solidFill>
              </a:rPr>
              <a:t> завтра у тебе </a:t>
            </a:r>
            <a:r>
              <a:rPr lang="ru-RU" sz="3600" b="1" i="1" dirty="0" err="1" smtClean="0">
                <a:solidFill>
                  <a:schemeClr val="tx1"/>
                </a:solidFill>
              </a:rPr>
              <a:t>було</a:t>
            </a:r>
            <a:r>
              <a:rPr lang="ru-RU" sz="3600" b="1" i="1" dirty="0" smtClean="0">
                <a:solidFill>
                  <a:schemeClr val="tx1"/>
                </a:solidFill>
              </a:rPr>
              <a:t> те, </a:t>
            </a:r>
            <a:r>
              <a:rPr lang="ru-RU" sz="3600" b="1" i="1" dirty="0" err="1" smtClean="0">
                <a:solidFill>
                  <a:schemeClr val="tx1"/>
                </a:solidFill>
              </a:rPr>
              <a:t>чого</a:t>
            </a:r>
            <a:r>
              <a:rPr lang="ru-RU" sz="3600" b="1" i="1" dirty="0" smtClean="0">
                <a:solidFill>
                  <a:schemeClr val="tx1"/>
                </a:solidFill>
              </a:rPr>
              <a:t>  </a:t>
            </a:r>
            <a:r>
              <a:rPr lang="ru-RU" sz="3600" b="1" i="1" dirty="0" err="1" smtClean="0">
                <a:solidFill>
                  <a:schemeClr val="tx1"/>
                </a:solidFill>
              </a:rPr>
              <a:t>ти</a:t>
            </a:r>
            <a:r>
              <a:rPr lang="ru-RU" sz="3600" b="1" i="1" dirty="0" smtClean="0">
                <a:solidFill>
                  <a:schemeClr val="tx1"/>
                </a:solidFill>
              </a:rPr>
              <a:t> не </a:t>
            </a:r>
            <a:r>
              <a:rPr lang="ru-RU" sz="3600" b="1" i="1" dirty="0" err="1" smtClean="0">
                <a:solidFill>
                  <a:schemeClr val="tx1"/>
                </a:solidFill>
              </a:rPr>
              <a:t>маєш</a:t>
            </a:r>
            <a:r>
              <a:rPr lang="ru-RU" sz="3600" b="1" i="1" dirty="0" smtClean="0">
                <a:solidFill>
                  <a:schemeClr val="tx1"/>
                </a:solidFill>
              </a:rPr>
              <a:t> </a:t>
            </a:r>
            <a:r>
              <a:rPr lang="ru-RU" sz="3600" b="1" i="1" dirty="0" err="1" smtClean="0">
                <a:solidFill>
                  <a:schemeClr val="tx1"/>
                </a:solidFill>
              </a:rPr>
              <a:t>сьогодні</a:t>
            </a:r>
            <a:r>
              <a:rPr lang="ru-RU" sz="3600" b="1" i="1" dirty="0" smtClean="0">
                <a:solidFill>
                  <a:schemeClr val="tx1"/>
                </a:solidFill>
              </a:rPr>
              <a:t>????</a:t>
            </a:r>
          </a:p>
          <a:p>
            <a:pPr marL="0" indent="0" algn="ctr">
              <a:buNone/>
            </a:pPr>
            <a:endParaRPr lang="ru-RU" sz="3600" b="1" i="1" dirty="0">
              <a:solidFill>
                <a:schemeClr val="tx1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" y="2768922"/>
            <a:ext cx="3257551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768922"/>
            <a:ext cx="5040560" cy="264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5589240"/>
            <a:ext cx="7920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i="1" dirty="0"/>
              <a:t>Тоді зроби сьогодні те, чого ти не робив вчора!!!</a:t>
            </a:r>
          </a:p>
        </p:txBody>
      </p:sp>
    </p:spTree>
    <p:extLst>
      <p:ext uri="{BB962C8B-B14F-4D97-AF65-F5344CB8AC3E}">
        <p14:creationId xmlns:p14="http://schemas.microsoft.com/office/powerpoint/2010/main" val="300813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035" y="188640"/>
            <a:ext cx="9507563" cy="6327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972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 descr="Самомотивація. Сергій Кутузов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t="40774" r="41656" b="15699"/>
          <a:stretch/>
        </p:blipFill>
        <p:spPr>
          <a:xfrm>
            <a:off x="179512" y="1844824"/>
            <a:ext cx="8006982" cy="4464496"/>
          </a:xfrm>
        </p:spPr>
      </p:pic>
      <p:sp>
        <p:nvSpPr>
          <p:cNvPr id="5" name="Прямоугольник 4"/>
          <p:cNvSpPr/>
          <p:nvPr/>
        </p:nvSpPr>
        <p:spPr>
          <a:xfrm>
            <a:off x="2555776" y="4221088"/>
            <a:ext cx="108012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.......</a:t>
            </a:r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446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235" y="2204864"/>
            <a:ext cx="3439269" cy="3439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Правила </a:t>
            </a:r>
            <a:r>
              <a:rPr lang="ru-RU" b="1" dirty="0" err="1" smtClean="0">
                <a:solidFill>
                  <a:schemeClr val="tx1"/>
                </a:solidFill>
              </a:rPr>
              <a:t>самомотивац</a:t>
            </a:r>
            <a:r>
              <a:rPr lang="uk-UA" b="1" dirty="0" err="1" smtClean="0">
                <a:solidFill>
                  <a:schemeClr val="tx1"/>
                </a:solidFill>
              </a:rPr>
              <a:t>ії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60011" y="2164650"/>
            <a:ext cx="7408333" cy="969557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uk-UA" dirty="0" smtClean="0">
                <a:solidFill>
                  <a:schemeClr val="tx1"/>
                </a:solidFill>
              </a:rPr>
              <a:t>1) Визначте, чи дійсно ціль, якій Ви внутрішньо так опираєтесь, є для Вас важливою та необхідною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5" name="Объект 1"/>
          <p:cNvSpPr txBox="1">
            <a:spLocks/>
          </p:cNvSpPr>
          <p:nvPr/>
        </p:nvSpPr>
        <p:spPr>
          <a:xfrm>
            <a:off x="539552" y="3284984"/>
            <a:ext cx="7408333" cy="1185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uk-UA" dirty="0" smtClean="0">
                <a:solidFill>
                  <a:schemeClr val="tx1"/>
                </a:solidFill>
              </a:rPr>
              <a:t>2) Чітко та конкретно сформулюйте ціль, яку Ви можете досягти, виконавши роботу, яка постійно відкладається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6" name="Объект 1"/>
          <p:cNvSpPr txBox="1">
            <a:spLocks/>
          </p:cNvSpPr>
          <p:nvPr/>
        </p:nvSpPr>
        <p:spPr>
          <a:xfrm>
            <a:off x="539551" y="4797152"/>
            <a:ext cx="8568953" cy="84698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uk-UA" dirty="0" smtClean="0">
                <a:solidFill>
                  <a:schemeClr val="tx1"/>
                </a:solidFill>
              </a:rPr>
              <a:t>3) Зосередьтесь на цілі, яку </a:t>
            </a:r>
          </a:p>
          <a:p>
            <a:pPr marL="0" indent="0">
              <a:buFont typeface="Symbol" pitchFamily="18" charset="2"/>
              <a:buNone/>
            </a:pPr>
            <a:r>
              <a:rPr lang="uk-UA" dirty="0" smtClean="0">
                <a:solidFill>
                  <a:schemeClr val="tx1"/>
                </a:solidFill>
              </a:rPr>
              <a:t>необхідно досягти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5667555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FF0000"/>
                </a:solidFill>
              </a:rPr>
              <a:t>«Задачі не реалізовуються самостійно, їх потрібно реалізовувати!»</a:t>
            </a:r>
          </a:p>
        </p:txBody>
      </p:sp>
    </p:spTree>
    <p:extLst>
      <p:ext uri="{BB962C8B-B14F-4D97-AF65-F5344CB8AC3E}">
        <p14:creationId xmlns:p14="http://schemas.microsoft.com/office/powerpoint/2010/main" val="168474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  <p:bldP spid="6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uk-UA" dirty="0"/>
          </a:p>
        </p:txBody>
      </p:sp>
      <p:pic>
        <p:nvPicPr>
          <p:cNvPr id="3074" name="Picture 2" descr="&amp;Kcy;&amp;acy;&amp;rcy;&amp;tcy;&amp;icy;&amp;ncy;&amp;kcy;&amp;icy; &amp;pcy;&amp;ocy; &amp;zcy;&amp;acy;&amp;pcy;&amp;rcy;&amp;ocy;&amp;scy;&amp;ucy; &amp;scy;&amp;acy;&amp;mcy;&amp;ocy;&amp;mcy;&amp;ocy;&amp;tcy;&amp;icy;&amp;vcy;&amp;acy;&amp;tscy;&amp;iukcy;&amp;y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36" y="260648"/>
            <a:ext cx="9032064" cy="654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03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 descr="&amp;Pcy;&amp;rcy;&amp;icy;&amp;kcy;&amp;rcy;&amp;iecy;&amp;pcy;&amp;lcy;&amp;iecy;&amp;ncy;&amp;ncy;&amp;acy;&amp;yacy; &amp;kcy;&amp;acy;&amp;rcy;&amp;tcy;&amp;icy;&amp;ncy;&amp;kcy;&amp;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56984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35896" y="2780928"/>
            <a:ext cx="136815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5"/>
                </a:solidFill>
              </a:rPr>
              <a:t>…</a:t>
            </a:r>
            <a:endParaRPr lang="uk-UA" sz="24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05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1440</TotalTime>
  <Words>762</Words>
  <Application>Microsoft Office PowerPoint</Application>
  <PresentationFormat>Экран (4:3)</PresentationFormat>
  <Paragraphs>136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САМОМОТИВУВАННЯ ТА САМОКОНТРОЛЬ МЕНЕДЖЕРА</vt:lpstr>
      <vt:lpstr>САМОМОТИВАЦІЯ  (внутрішня мотивація) </vt:lpstr>
      <vt:lpstr>Самомотивація </vt:lpstr>
      <vt:lpstr>Презентация PowerPoint</vt:lpstr>
      <vt:lpstr>Презентация PowerPoint</vt:lpstr>
      <vt:lpstr>Презентация PowerPoint</vt:lpstr>
      <vt:lpstr>Правила самомотивації</vt:lpstr>
      <vt:lpstr>Презентация PowerPoint</vt:lpstr>
      <vt:lpstr>Презентация PowerPoint</vt:lpstr>
      <vt:lpstr>Перший крок</vt:lpstr>
      <vt:lpstr>Презентация PowerPoint</vt:lpstr>
      <vt:lpstr>Основні правила рефреймінгу</vt:lpstr>
      <vt:lpstr>Рефреймінг сенсу</vt:lpstr>
      <vt:lpstr>Презентация PowerPoint</vt:lpstr>
      <vt:lpstr>Действовать </vt:lpstr>
      <vt:lpstr>Інші методи самомотивації</vt:lpstr>
      <vt:lpstr>Правильний та ефективний відпочинок</vt:lpstr>
      <vt:lpstr>Демотивація </vt:lpstr>
      <vt:lpstr>Причини демотивації  співробітників</vt:lpstr>
      <vt:lpstr>Рівні спонукальних мотивів</vt:lpstr>
      <vt:lpstr>Презентация PowerPoint</vt:lpstr>
      <vt:lpstr>ПРАВИЛА САМОМОТИВАЦІЇ Брайан Трейсі «Вийди із зони комфорту. Зміни своє життя»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МЕТОДОЛОГІЧНІ  ПІДХОДИ ДО САМОМЕНЕДЖМЕНТУ</dc:title>
  <dc:creator>Anna</dc:creator>
  <cp:lastModifiedBy>Anna</cp:lastModifiedBy>
  <cp:revision>117</cp:revision>
  <cp:lastPrinted>2015-03-17T09:24:00Z</cp:lastPrinted>
  <dcterms:created xsi:type="dcterms:W3CDTF">2015-01-18T21:08:20Z</dcterms:created>
  <dcterms:modified xsi:type="dcterms:W3CDTF">2021-04-09T15:24:34Z</dcterms:modified>
</cp:coreProperties>
</file>