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1" r:id="rId4"/>
  </p:sldMasterIdLst>
  <p:notesMasterIdLst>
    <p:notesMasterId r:id="rId74"/>
  </p:notesMasterIdLst>
  <p:handoutMasterIdLst>
    <p:handoutMasterId r:id="rId75"/>
  </p:handoutMasterIdLst>
  <p:sldIdLst>
    <p:sldId id="321" r:id="rId5"/>
    <p:sldId id="365" r:id="rId6"/>
    <p:sldId id="362" r:id="rId7"/>
    <p:sldId id="363" r:id="rId8"/>
    <p:sldId id="381" r:id="rId9"/>
    <p:sldId id="388" r:id="rId10"/>
    <p:sldId id="386" r:id="rId11"/>
    <p:sldId id="387" r:id="rId12"/>
    <p:sldId id="431" r:id="rId13"/>
    <p:sldId id="382" r:id="rId14"/>
    <p:sldId id="421" r:id="rId15"/>
    <p:sldId id="414" r:id="rId16"/>
    <p:sldId id="413" r:id="rId17"/>
    <p:sldId id="422" r:id="rId18"/>
    <p:sldId id="423" r:id="rId19"/>
    <p:sldId id="426" r:id="rId20"/>
    <p:sldId id="418" r:id="rId21"/>
    <p:sldId id="404" r:id="rId22"/>
    <p:sldId id="361" r:id="rId23"/>
    <p:sldId id="425" r:id="rId24"/>
    <p:sldId id="415" r:id="rId25"/>
    <p:sldId id="364" r:id="rId26"/>
    <p:sldId id="350" r:id="rId27"/>
    <p:sldId id="391" r:id="rId28"/>
    <p:sldId id="392" r:id="rId29"/>
    <p:sldId id="366" r:id="rId30"/>
    <p:sldId id="405" r:id="rId31"/>
    <p:sldId id="372" r:id="rId32"/>
    <p:sldId id="367" r:id="rId33"/>
    <p:sldId id="394" r:id="rId34"/>
    <p:sldId id="368" r:id="rId35"/>
    <p:sldId id="395" r:id="rId36"/>
    <p:sldId id="408" r:id="rId37"/>
    <p:sldId id="396" r:id="rId38"/>
    <p:sldId id="397" r:id="rId39"/>
    <p:sldId id="398" r:id="rId40"/>
    <p:sldId id="369" r:id="rId41"/>
    <p:sldId id="399" r:id="rId42"/>
    <p:sldId id="370" r:id="rId43"/>
    <p:sldId id="409" r:id="rId44"/>
    <p:sldId id="410" r:id="rId45"/>
    <p:sldId id="417" r:id="rId46"/>
    <p:sldId id="407" r:id="rId47"/>
    <p:sldId id="390" r:id="rId48"/>
    <p:sldId id="424" r:id="rId49"/>
    <p:sldId id="428" r:id="rId50"/>
    <p:sldId id="379" r:id="rId51"/>
    <p:sldId id="380" r:id="rId52"/>
    <p:sldId id="419" r:id="rId53"/>
    <p:sldId id="430" r:id="rId54"/>
    <p:sldId id="420" r:id="rId55"/>
    <p:sldId id="393" r:id="rId56"/>
    <p:sldId id="429" r:id="rId57"/>
    <p:sldId id="411" r:id="rId58"/>
    <p:sldId id="371" r:id="rId59"/>
    <p:sldId id="373" r:id="rId60"/>
    <p:sldId id="400" r:id="rId61"/>
    <p:sldId id="412" r:id="rId62"/>
    <p:sldId id="416" r:id="rId63"/>
    <p:sldId id="374" r:id="rId64"/>
    <p:sldId id="402" r:id="rId65"/>
    <p:sldId id="375" r:id="rId66"/>
    <p:sldId id="376" r:id="rId67"/>
    <p:sldId id="377" r:id="rId68"/>
    <p:sldId id="383" r:id="rId69"/>
    <p:sldId id="406" r:id="rId70"/>
    <p:sldId id="378" r:id="rId71"/>
    <p:sldId id="342" r:id="rId72"/>
    <p:sldId id="403" r:id="rId73"/>
  </p:sldIdLst>
  <p:sldSz cx="12188825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80" autoAdjust="0"/>
  </p:normalViewPr>
  <p:slideViewPr>
    <p:cSldViewPr showGuides="1">
      <p:cViewPr varScale="1">
        <p:scale>
          <a:sx n="64" d="100"/>
          <a:sy n="64" d="100"/>
        </p:scale>
        <p:origin x="96" y="24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E68CF-BB83-4951-A986-75ED9DB0374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D39312-CED6-4007-8D85-F5593003AA0E}">
      <dgm:prSet/>
      <dgm:spPr/>
      <dgm:t>
        <a:bodyPr/>
        <a:lstStyle/>
        <a:p>
          <a:r>
            <a:rPr lang="uk-UA" dirty="0"/>
            <a:t>природні умови</a:t>
          </a:r>
          <a:endParaRPr lang="ru-RU" dirty="0"/>
        </a:p>
      </dgm:t>
    </dgm:pt>
    <dgm:pt modelId="{510BC184-2A12-426F-BEAC-BC882E603850}" type="parTrans" cxnId="{D974CE8C-1623-4006-8A05-3DF9FEB4E4A2}">
      <dgm:prSet/>
      <dgm:spPr/>
      <dgm:t>
        <a:bodyPr/>
        <a:lstStyle/>
        <a:p>
          <a:endParaRPr lang="ru-RU"/>
        </a:p>
      </dgm:t>
    </dgm:pt>
    <dgm:pt modelId="{D0782A38-11D9-4402-BF62-DD3AC66E8B67}" type="sibTrans" cxnId="{D974CE8C-1623-4006-8A05-3DF9FEB4E4A2}">
      <dgm:prSet/>
      <dgm:spPr/>
      <dgm:t>
        <a:bodyPr/>
        <a:lstStyle/>
        <a:p>
          <a:endParaRPr lang="ru-RU"/>
        </a:p>
      </dgm:t>
    </dgm:pt>
    <dgm:pt modelId="{90078D0B-965B-4715-8DA0-20452F0730C3}">
      <dgm:prSet/>
      <dgm:spPr/>
      <dgm:t>
        <a:bodyPr/>
        <a:lstStyle/>
        <a:p>
          <a:r>
            <a:rPr lang="uk-UA"/>
            <a:t>історико-економічна специ­фіка</a:t>
          </a:r>
          <a:endParaRPr lang="ru-RU"/>
        </a:p>
      </dgm:t>
    </dgm:pt>
    <dgm:pt modelId="{32F9F1F6-9B02-4F1B-BA9A-DDA126CB7D3B}" type="parTrans" cxnId="{CBD73581-8A03-4193-B30A-6E7E67C7AAFD}">
      <dgm:prSet/>
      <dgm:spPr/>
      <dgm:t>
        <a:bodyPr/>
        <a:lstStyle/>
        <a:p>
          <a:endParaRPr lang="ru-RU"/>
        </a:p>
      </dgm:t>
    </dgm:pt>
    <dgm:pt modelId="{12FA93A0-8803-4969-90A4-6B45FDCDFEB4}" type="sibTrans" cxnId="{CBD73581-8A03-4193-B30A-6E7E67C7AAFD}">
      <dgm:prSet/>
      <dgm:spPr/>
      <dgm:t>
        <a:bodyPr/>
        <a:lstStyle/>
        <a:p>
          <a:endParaRPr lang="ru-RU"/>
        </a:p>
      </dgm:t>
    </dgm:pt>
    <dgm:pt modelId="{700D8777-D85C-4134-B6CE-824C938CEBC2}">
      <dgm:prSet/>
      <dgm:spPr/>
      <dgm:t>
        <a:bodyPr/>
        <a:lstStyle/>
        <a:p>
          <a:r>
            <a:rPr lang="uk-UA"/>
            <a:t>активна роль держави в економічних процесах</a:t>
          </a:r>
          <a:endParaRPr lang="ru-RU"/>
        </a:p>
      </dgm:t>
    </dgm:pt>
    <dgm:pt modelId="{811F31FC-ECBE-422D-A89A-276D8E337E67}" type="parTrans" cxnId="{B2F880F7-EAFF-4977-B1C3-7AC2ED0EAE03}">
      <dgm:prSet/>
      <dgm:spPr/>
      <dgm:t>
        <a:bodyPr/>
        <a:lstStyle/>
        <a:p>
          <a:endParaRPr lang="ru-RU"/>
        </a:p>
      </dgm:t>
    </dgm:pt>
    <dgm:pt modelId="{BE104E2C-5C76-433E-85F1-43D09CB4CD77}" type="sibTrans" cxnId="{B2F880F7-EAFF-4977-B1C3-7AC2ED0EAE03}">
      <dgm:prSet/>
      <dgm:spPr/>
      <dgm:t>
        <a:bodyPr/>
        <a:lstStyle/>
        <a:p>
          <a:endParaRPr lang="ru-RU"/>
        </a:p>
      </dgm:t>
    </dgm:pt>
    <dgm:pt modelId="{0BE210A4-20A6-4791-ABFF-ED82F849785B}">
      <dgm:prSet/>
      <dgm:spPr/>
      <dgm:t>
        <a:bodyPr/>
        <a:lstStyle/>
        <a:p>
          <a:r>
            <a:rPr lang="uk-UA" dirty="0"/>
            <a:t>не високий рівень кон­центрації виробництва й капіталу</a:t>
          </a:r>
          <a:endParaRPr lang="ru-RU" dirty="0"/>
        </a:p>
      </dgm:t>
    </dgm:pt>
    <dgm:pt modelId="{CA952DEF-F242-458D-8F1A-C1AE781E66F5}" type="parTrans" cxnId="{4A84A961-C605-4185-A879-C4B077DC888A}">
      <dgm:prSet/>
      <dgm:spPr/>
      <dgm:t>
        <a:bodyPr/>
        <a:lstStyle/>
        <a:p>
          <a:endParaRPr lang="ru-RU"/>
        </a:p>
      </dgm:t>
    </dgm:pt>
    <dgm:pt modelId="{1E9FCDCC-CE69-4257-AA32-8D0A870098D6}" type="sibTrans" cxnId="{4A84A961-C605-4185-A879-C4B077DC888A}">
      <dgm:prSet/>
      <dgm:spPr/>
      <dgm:t>
        <a:bodyPr/>
        <a:lstStyle/>
        <a:p>
          <a:endParaRPr lang="ru-RU"/>
        </a:p>
      </dgm:t>
    </dgm:pt>
    <dgm:pt modelId="{0B658D3B-CC95-48D5-B712-E6FBB761F740}">
      <dgm:prSet/>
      <dgm:spPr/>
      <dgm:t>
        <a:bodyPr/>
        <a:lstStyle/>
        <a:p>
          <a:r>
            <a:rPr lang="ru-RU" b="0" i="0" u="none" dirty="0" err="1"/>
            <a:t>зовнішньоекономічні</a:t>
          </a:r>
          <a:r>
            <a:rPr lang="ru-RU" b="0" i="0" u="none" dirty="0"/>
            <a:t> </a:t>
          </a:r>
          <a:r>
            <a:rPr lang="ru-RU" b="0" i="0" u="none" dirty="0" err="1"/>
            <a:t>відносини</a:t>
          </a:r>
          <a:endParaRPr lang="ru-RU" b="0" i="0" dirty="0"/>
        </a:p>
      </dgm:t>
    </dgm:pt>
    <dgm:pt modelId="{1BFC458C-F26D-460A-ADF8-3BC6301787B8}" type="parTrans" cxnId="{FBD6C3FD-BF05-4F18-BCAC-B6B4427520BF}">
      <dgm:prSet/>
      <dgm:spPr/>
      <dgm:t>
        <a:bodyPr/>
        <a:lstStyle/>
        <a:p>
          <a:endParaRPr lang="ru-RU"/>
        </a:p>
      </dgm:t>
    </dgm:pt>
    <dgm:pt modelId="{CED67CFA-941D-480C-9AE1-11CD99EAFC91}" type="sibTrans" cxnId="{FBD6C3FD-BF05-4F18-BCAC-B6B4427520BF}">
      <dgm:prSet/>
      <dgm:spPr/>
      <dgm:t>
        <a:bodyPr/>
        <a:lstStyle/>
        <a:p>
          <a:endParaRPr lang="ru-RU"/>
        </a:p>
      </dgm:t>
    </dgm:pt>
    <dgm:pt modelId="{A97B6325-0C1F-469E-904C-DC710F74F714}" type="pres">
      <dgm:prSet presAssocID="{CA1E68CF-BB83-4951-A986-75ED9DB03747}" presName="linearFlow" presStyleCnt="0">
        <dgm:presLayoutVars>
          <dgm:dir/>
          <dgm:resizeHandles val="exact"/>
        </dgm:presLayoutVars>
      </dgm:prSet>
      <dgm:spPr/>
    </dgm:pt>
    <dgm:pt modelId="{C11A05A7-4448-44D8-B32E-D31D14054A37}" type="pres">
      <dgm:prSet presAssocID="{9BD39312-CED6-4007-8D85-F5593003AA0E}" presName="composite" presStyleCnt="0"/>
      <dgm:spPr/>
    </dgm:pt>
    <dgm:pt modelId="{4BF3C74E-4B6F-4C80-A3C6-6ED83AC684D6}" type="pres">
      <dgm:prSet presAssocID="{9BD39312-CED6-4007-8D85-F5593003AA0E}" presName="imgShp" presStyleLbl="fgImgPlace1" presStyleIdx="0" presStyleCnt="5"/>
      <dgm:spPr/>
    </dgm:pt>
    <dgm:pt modelId="{0BE37312-615A-4FFD-8AC6-98BCA6E2C6C0}" type="pres">
      <dgm:prSet presAssocID="{9BD39312-CED6-4007-8D85-F5593003AA0E}" presName="txShp" presStyleLbl="node1" presStyleIdx="0" presStyleCnt="5">
        <dgm:presLayoutVars>
          <dgm:bulletEnabled val="1"/>
        </dgm:presLayoutVars>
      </dgm:prSet>
      <dgm:spPr/>
    </dgm:pt>
    <dgm:pt modelId="{22E47935-B05B-4AF5-BB72-1480BFD75010}" type="pres">
      <dgm:prSet presAssocID="{D0782A38-11D9-4402-BF62-DD3AC66E8B67}" presName="spacing" presStyleCnt="0"/>
      <dgm:spPr/>
    </dgm:pt>
    <dgm:pt modelId="{24A7DA9C-7B36-4C97-92FF-B4F257022171}" type="pres">
      <dgm:prSet presAssocID="{90078D0B-965B-4715-8DA0-20452F0730C3}" presName="composite" presStyleCnt="0"/>
      <dgm:spPr/>
    </dgm:pt>
    <dgm:pt modelId="{5AD23FB1-F523-4799-B9F1-C68A75DEEEE4}" type="pres">
      <dgm:prSet presAssocID="{90078D0B-965B-4715-8DA0-20452F0730C3}" presName="imgShp" presStyleLbl="fgImgPlace1" presStyleIdx="1" presStyleCnt="5"/>
      <dgm:spPr/>
    </dgm:pt>
    <dgm:pt modelId="{3B4BE76E-A416-4745-9004-0A97CBF61EA6}" type="pres">
      <dgm:prSet presAssocID="{90078D0B-965B-4715-8DA0-20452F0730C3}" presName="txShp" presStyleLbl="node1" presStyleIdx="1" presStyleCnt="5">
        <dgm:presLayoutVars>
          <dgm:bulletEnabled val="1"/>
        </dgm:presLayoutVars>
      </dgm:prSet>
      <dgm:spPr/>
    </dgm:pt>
    <dgm:pt modelId="{CDAED199-7787-4F75-83AA-D422FB226694}" type="pres">
      <dgm:prSet presAssocID="{12FA93A0-8803-4969-90A4-6B45FDCDFEB4}" presName="spacing" presStyleCnt="0"/>
      <dgm:spPr/>
    </dgm:pt>
    <dgm:pt modelId="{BDEDA601-4AB0-46C1-BBA6-6EC2338851C2}" type="pres">
      <dgm:prSet presAssocID="{700D8777-D85C-4134-B6CE-824C938CEBC2}" presName="composite" presStyleCnt="0"/>
      <dgm:spPr/>
    </dgm:pt>
    <dgm:pt modelId="{08243501-43A6-457C-92BB-E441DB8E79A0}" type="pres">
      <dgm:prSet presAssocID="{700D8777-D85C-4134-B6CE-824C938CEBC2}" presName="imgShp" presStyleLbl="fgImgPlace1" presStyleIdx="2" presStyleCnt="5"/>
      <dgm:spPr/>
    </dgm:pt>
    <dgm:pt modelId="{8CFE5620-849A-4EA0-A89D-F5A834240B37}" type="pres">
      <dgm:prSet presAssocID="{700D8777-D85C-4134-B6CE-824C938CEBC2}" presName="txShp" presStyleLbl="node1" presStyleIdx="2" presStyleCnt="5">
        <dgm:presLayoutVars>
          <dgm:bulletEnabled val="1"/>
        </dgm:presLayoutVars>
      </dgm:prSet>
      <dgm:spPr/>
    </dgm:pt>
    <dgm:pt modelId="{188638CB-E9AB-4BF8-B242-136383888E71}" type="pres">
      <dgm:prSet presAssocID="{BE104E2C-5C76-433E-85F1-43D09CB4CD77}" presName="spacing" presStyleCnt="0"/>
      <dgm:spPr/>
    </dgm:pt>
    <dgm:pt modelId="{026D640E-2F72-451D-AAC4-F7DE564A3736}" type="pres">
      <dgm:prSet presAssocID="{0BE210A4-20A6-4791-ABFF-ED82F849785B}" presName="composite" presStyleCnt="0"/>
      <dgm:spPr/>
    </dgm:pt>
    <dgm:pt modelId="{215F624B-0581-4DCA-A31E-002F5370E2D1}" type="pres">
      <dgm:prSet presAssocID="{0BE210A4-20A6-4791-ABFF-ED82F849785B}" presName="imgShp" presStyleLbl="fgImgPlace1" presStyleIdx="3" presStyleCnt="5"/>
      <dgm:spPr/>
    </dgm:pt>
    <dgm:pt modelId="{6CDF9829-2ED8-4961-8EA7-9E27F142C641}" type="pres">
      <dgm:prSet presAssocID="{0BE210A4-20A6-4791-ABFF-ED82F849785B}" presName="txShp" presStyleLbl="node1" presStyleIdx="3" presStyleCnt="5">
        <dgm:presLayoutVars>
          <dgm:bulletEnabled val="1"/>
        </dgm:presLayoutVars>
      </dgm:prSet>
      <dgm:spPr/>
    </dgm:pt>
    <dgm:pt modelId="{BA58C270-9359-4576-BCA1-3718902546DD}" type="pres">
      <dgm:prSet presAssocID="{1E9FCDCC-CE69-4257-AA32-8D0A870098D6}" presName="spacing" presStyleCnt="0"/>
      <dgm:spPr/>
    </dgm:pt>
    <dgm:pt modelId="{F96E3DCB-9A98-4593-AD6C-3046279BF3FB}" type="pres">
      <dgm:prSet presAssocID="{0B658D3B-CC95-48D5-B712-E6FBB761F740}" presName="composite" presStyleCnt="0"/>
      <dgm:spPr/>
    </dgm:pt>
    <dgm:pt modelId="{F7D902B1-1D2F-428A-9585-60DE007FC1C1}" type="pres">
      <dgm:prSet presAssocID="{0B658D3B-CC95-48D5-B712-E6FBB761F740}" presName="imgShp" presStyleLbl="fgImgPlace1" presStyleIdx="4" presStyleCnt="5"/>
      <dgm:spPr/>
    </dgm:pt>
    <dgm:pt modelId="{ECF3D0E3-708D-4534-B262-D0727DC686F7}" type="pres">
      <dgm:prSet presAssocID="{0B658D3B-CC95-48D5-B712-E6FBB761F740}" presName="txShp" presStyleLbl="node1" presStyleIdx="4" presStyleCnt="5">
        <dgm:presLayoutVars>
          <dgm:bulletEnabled val="1"/>
        </dgm:presLayoutVars>
      </dgm:prSet>
      <dgm:spPr/>
    </dgm:pt>
  </dgm:ptLst>
  <dgm:cxnLst>
    <dgm:cxn modelId="{B8122F23-E9DC-4ED6-939C-1622FE125085}" type="presOf" srcId="{0B658D3B-CC95-48D5-B712-E6FBB761F740}" destId="{ECF3D0E3-708D-4534-B262-D0727DC686F7}" srcOrd="0" destOrd="0" presId="urn:microsoft.com/office/officeart/2005/8/layout/vList3"/>
    <dgm:cxn modelId="{BBF66139-76B0-4C19-8D5C-FB45A8EDC459}" type="presOf" srcId="{700D8777-D85C-4134-B6CE-824C938CEBC2}" destId="{8CFE5620-849A-4EA0-A89D-F5A834240B37}" srcOrd="0" destOrd="0" presId="urn:microsoft.com/office/officeart/2005/8/layout/vList3"/>
    <dgm:cxn modelId="{DAF15340-723C-4FB4-A68F-118716B3ED4E}" type="presOf" srcId="{CA1E68CF-BB83-4951-A986-75ED9DB03747}" destId="{A97B6325-0C1F-469E-904C-DC710F74F714}" srcOrd="0" destOrd="0" presId="urn:microsoft.com/office/officeart/2005/8/layout/vList3"/>
    <dgm:cxn modelId="{4A84A961-C605-4185-A879-C4B077DC888A}" srcId="{CA1E68CF-BB83-4951-A986-75ED9DB03747}" destId="{0BE210A4-20A6-4791-ABFF-ED82F849785B}" srcOrd="3" destOrd="0" parTransId="{CA952DEF-F242-458D-8F1A-C1AE781E66F5}" sibTransId="{1E9FCDCC-CE69-4257-AA32-8D0A870098D6}"/>
    <dgm:cxn modelId="{CBD73581-8A03-4193-B30A-6E7E67C7AAFD}" srcId="{CA1E68CF-BB83-4951-A986-75ED9DB03747}" destId="{90078D0B-965B-4715-8DA0-20452F0730C3}" srcOrd="1" destOrd="0" parTransId="{32F9F1F6-9B02-4F1B-BA9A-DDA126CB7D3B}" sibTransId="{12FA93A0-8803-4969-90A4-6B45FDCDFEB4}"/>
    <dgm:cxn modelId="{62A12E8A-FDF5-4DCE-B695-4141389A5717}" type="presOf" srcId="{0BE210A4-20A6-4791-ABFF-ED82F849785B}" destId="{6CDF9829-2ED8-4961-8EA7-9E27F142C641}" srcOrd="0" destOrd="0" presId="urn:microsoft.com/office/officeart/2005/8/layout/vList3"/>
    <dgm:cxn modelId="{D974CE8C-1623-4006-8A05-3DF9FEB4E4A2}" srcId="{CA1E68CF-BB83-4951-A986-75ED9DB03747}" destId="{9BD39312-CED6-4007-8D85-F5593003AA0E}" srcOrd="0" destOrd="0" parTransId="{510BC184-2A12-426F-BEAC-BC882E603850}" sibTransId="{D0782A38-11D9-4402-BF62-DD3AC66E8B67}"/>
    <dgm:cxn modelId="{B2F880F7-EAFF-4977-B1C3-7AC2ED0EAE03}" srcId="{CA1E68CF-BB83-4951-A986-75ED9DB03747}" destId="{700D8777-D85C-4134-B6CE-824C938CEBC2}" srcOrd="2" destOrd="0" parTransId="{811F31FC-ECBE-422D-A89A-276D8E337E67}" sibTransId="{BE104E2C-5C76-433E-85F1-43D09CB4CD77}"/>
    <dgm:cxn modelId="{5989E2FA-5D53-41C2-A2FF-A3741C38E2B9}" type="presOf" srcId="{9BD39312-CED6-4007-8D85-F5593003AA0E}" destId="{0BE37312-615A-4FFD-8AC6-98BCA6E2C6C0}" srcOrd="0" destOrd="0" presId="urn:microsoft.com/office/officeart/2005/8/layout/vList3"/>
    <dgm:cxn modelId="{4249EDFC-2D54-45B6-974A-E110FFB3A6E6}" type="presOf" srcId="{90078D0B-965B-4715-8DA0-20452F0730C3}" destId="{3B4BE76E-A416-4745-9004-0A97CBF61EA6}" srcOrd="0" destOrd="0" presId="urn:microsoft.com/office/officeart/2005/8/layout/vList3"/>
    <dgm:cxn modelId="{FBD6C3FD-BF05-4F18-BCAC-B6B4427520BF}" srcId="{CA1E68CF-BB83-4951-A986-75ED9DB03747}" destId="{0B658D3B-CC95-48D5-B712-E6FBB761F740}" srcOrd="4" destOrd="0" parTransId="{1BFC458C-F26D-460A-ADF8-3BC6301787B8}" sibTransId="{CED67CFA-941D-480C-9AE1-11CD99EAFC91}"/>
    <dgm:cxn modelId="{98F7002A-E109-4454-A090-F8B2C427D123}" type="presParOf" srcId="{A97B6325-0C1F-469E-904C-DC710F74F714}" destId="{C11A05A7-4448-44D8-B32E-D31D14054A37}" srcOrd="0" destOrd="0" presId="urn:microsoft.com/office/officeart/2005/8/layout/vList3"/>
    <dgm:cxn modelId="{17B4ADC6-58CC-44D9-9398-72210088B117}" type="presParOf" srcId="{C11A05A7-4448-44D8-B32E-D31D14054A37}" destId="{4BF3C74E-4B6F-4C80-A3C6-6ED83AC684D6}" srcOrd="0" destOrd="0" presId="urn:microsoft.com/office/officeart/2005/8/layout/vList3"/>
    <dgm:cxn modelId="{74F30FB0-6028-46DD-987F-70CFEB8A47D0}" type="presParOf" srcId="{C11A05A7-4448-44D8-B32E-D31D14054A37}" destId="{0BE37312-615A-4FFD-8AC6-98BCA6E2C6C0}" srcOrd="1" destOrd="0" presId="urn:microsoft.com/office/officeart/2005/8/layout/vList3"/>
    <dgm:cxn modelId="{26CCD807-FDB4-411C-AE46-63CE0CEC2804}" type="presParOf" srcId="{A97B6325-0C1F-469E-904C-DC710F74F714}" destId="{22E47935-B05B-4AF5-BB72-1480BFD75010}" srcOrd="1" destOrd="0" presId="urn:microsoft.com/office/officeart/2005/8/layout/vList3"/>
    <dgm:cxn modelId="{6F19AA6C-D7E6-42A9-9DDE-6F600898A60B}" type="presParOf" srcId="{A97B6325-0C1F-469E-904C-DC710F74F714}" destId="{24A7DA9C-7B36-4C97-92FF-B4F257022171}" srcOrd="2" destOrd="0" presId="urn:microsoft.com/office/officeart/2005/8/layout/vList3"/>
    <dgm:cxn modelId="{C8C3C393-22BE-44C8-82EF-8237346E0744}" type="presParOf" srcId="{24A7DA9C-7B36-4C97-92FF-B4F257022171}" destId="{5AD23FB1-F523-4799-B9F1-C68A75DEEEE4}" srcOrd="0" destOrd="0" presId="urn:microsoft.com/office/officeart/2005/8/layout/vList3"/>
    <dgm:cxn modelId="{20258643-F1A9-4CB2-A389-F0503AAA9490}" type="presParOf" srcId="{24A7DA9C-7B36-4C97-92FF-B4F257022171}" destId="{3B4BE76E-A416-4745-9004-0A97CBF61EA6}" srcOrd="1" destOrd="0" presId="urn:microsoft.com/office/officeart/2005/8/layout/vList3"/>
    <dgm:cxn modelId="{9DA06AE7-4BC9-4284-A2FC-321E9459FD48}" type="presParOf" srcId="{A97B6325-0C1F-469E-904C-DC710F74F714}" destId="{CDAED199-7787-4F75-83AA-D422FB226694}" srcOrd="3" destOrd="0" presId="urn:microsoft.com/office/officeart/2005/8/layout/vList3"/>
    <dgm:cxn modelId="{D0883C11-7618-4B49-A342-22F28C007CC7}" type="presParOf" srcId="{A97B6325-0C1F-469E-904C-DC710F74F714}" destId="{BDEDA601-4AB0-46C1-BBA6-6EC2338851C2}" srcOrd="4" destOrd="0" presId="urn:microsoft.com/office/officeart/2005/8/layout/vList3"/>
    <dgm:cxn modelId="{00C59759-ABEF-4026-92AC-5957C2EF9DE9}" type="presParOf" srcId="{BDEDA601-4AB0-46C1-BBA6-6EC2338851C2}" destId="{08243501-43A6-457C-92BB-E441DB8E79A0}" srcOrd="0" destOrd="0" presId="urn:microsoft.com/office/officeart/2005/8/layout/vList3"/>
    <dgm:cxn modelId="{F76C1784-D64C-4009-A15B-4F6467824E6C}" type="presParOf" srcId="{BDEDA601-4AB0-46C1-BBA6-6EC2338851C2}" destId="{8CFE5620-849A-4EA0-A89D-F5A834240B37}" srcOrd="1" destOrd="0" presId="urn:microsoft.com/office/officeart/2005/8/layout/vList3"/>
    <dgm:cxn modelId="{1CFFCB29-13BF-4ADD-8D5F-1B5D3438C23B}" type="presParOf" srcId="{A97B6325-0C1F-469E-904C-DC710F74F714}" destId="{188638CB-E9AB-4BF8-B242-136383888E71}" srcOrd="5" destOrd="0" presId="urn:microsoft.com/office/officeart/2005/8/layout/vList3"/>
    <dgm:cxn modelId="{C4CA11C1-28D1-405C-A6E5-EBCE9ACF91AC}" type="presParOf" srcId="{A97B6325-0C1F-469E-904C-DC710F74F714}" destId="{026D640E-2F72-451D-AAC4-F7DE564A3736}" srcOrd="6" destOrd="0" presId="urn:microsoft.com/office/officeart/2005/8/layout/vList3"/>
    <dgm:cxn modelId="{39B47995-64E7-468F-8DE5-5DEFED77E17B}" type="presParOf" srcId="{026D640E-2F72-451D-AAC4-F7DE564A3736}" destId="{215F624B-0581-4DCA-A31E-002F5370E2D1}" srcOrd="0" destOrd="0" presId="urn:microsoft.com/office/officeart/2005/8/layout/vList3"/>
    <dgm:cxn modelId="{C1C65B43-70E4-48EA-A40D-07A6D2F08588}" type="presParOf" srcId="{026D640E-2F72-451D-AAC4-F7DE564A3736}" destId="{6CDF9829-2ED8-4961-8EA7-9E27F142C641}" srcOrd="1" destOrd="0" presId="urn:microsoft.com/office/officeart/2005/8/layout/vList3"/>
    <dgm:cxn modelId="{678182C6-437B-4E10-837A-889C20F5AF2F}" type="presParOf" srcId="{A97B6325-0C1F-469E-904C-DC710F74F714}" destId="{BA58C270-9359-4576-BCA1-3718902546DD}" srcOrd="7" destOrd="0" presId="urn:microsoft.com/office/officeart/2005/8/layout/vList3"/>
    <dgm:cxn modelId="{71E654D1-9BBA-4BEB-BC40-2DF482D37380}" type="presParOf" srcId="{A97B6325-0C1F-469E-904C-DC710F74F714}" destId="{F96E3DCB-9A98-4593-AD6C-3046279BF3FB}" srcOrd="8" destOrd="0" presId="urn:microsoft.com/office/officeart/2005/8/layout/vList3"/>
    <dgm:cxn modelId="{9283B10A-D097-4F83-A188-129557B762AA}" type="presParOf" srcId="{F96E3DCB-9A98-4593-AD6C-3046279BF3FB}" destId="{F7D902B1-1D2F-428A-9585-60DE007FC1C1}" srcOrd="0" destOrd="0" presId="urn:microsoft.com/office/officeart/2005/8/layout/vList3"/>
    <dgm:cxn modelId="{0BEB1F6B-F624-47CF-98FE-216F6A5E9558}" type="presParOf" srcId="{F96E3DCB-9A98-4593-AD6C-3046279BF3FB}" destId="{ECF3D0E3-708D-4534-B262-D0727DC686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5E2601-760B-42A0-A32A-18C513D6503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523357-EED6-4818-89E1-1B1C6B830DF6}">
      <dgm:prSet phldrT="[Текст]" custT="1"/>
      <dgm:spPr>
        <a:solidFill>
          <a:srgbClr val="92D050">
            <a:alpha val="60000"/>
          </a:srgbClr>
        </a:solidFill>
      </dgm:spPr>
      <dgm:t>
        <a:bodyPr/>
        <a:lstStyle/>
        <a:p>
          <a:endParaRPr lang="ru-RU" sz="3600" dirty="0"/>
        </a:p>
      </dgm:t>
    </dgm:pt>
    <dgm:pt modelId="{610F3E56-E398-4746-B471-AEBEAC075C3E}" type="parTrans" cxnId="{9909167E-698C-4BDA-A80A-793C8AE6F6D4}">
      <dgm:prSet/>
      <dgm:spPr/>
      <dgm:t>
        <a:bodyPr/>
        <a:lstStyle/>
        <a:p>
          <a:endParaRPr lang="ru-RU" sz="3600"/>
        </a:p>
      </dgm:t>
    </dgm:pt>
    <dgm:pt modelId="{4B10CD87-9984-44CC-8363-C72D98365347}" type="sibTrans" cxnId="{9909167E-698C-4BDA-A80A-793C8AE6F6D4}">
      <dgm:prSet/>
      <dgm:spPr/>
      <dgm:t>
        <a:bodyPr/>
        <a:lstStyle/>
        <a:p>
          <a:endParaRPr lang="ru-RU" sz="3600"/>
        </a:p>
      </dgm:t>
    </dgm:pt>
    <dgm:pt modelId="{4D860E58-301B-46B0-9ECE-ED3FC38C4123}">
      <dgm:prSet phldrT="[Текст]" custT="1"/>
      <dgm:spPr/>
      <dgm:t>
        <a:bodyPr/>
        <a:lstStyle/>
        <a:p>
          <a:r>
            <a:rPr lang="ru-RU" sz="3600" b="1" dirty="0" err="1"/>
            <a:t>Великі</a:t>
          </a:r>
          <a:r>
            <a:rPr lang="ru-RU" sz="3600" b="1" dirty="0"/>
            <a:t> </a:t>
          </a:r>
          <a:r>
            <a:rPr lang="ru-RU" sz="3600" b="1" dirty="0" err="1"/>
            <a:t>корпорації</a:t>
          </a:r>
          <a:endParaRPr lang="ru-RU" sz="3600" b="1" dirty="0"/>
        </a:p>
      </dgm:t>
    </dgm:pt>
    <dgm:pt modelId="{CBAC3F3B-BBDC-4A5F-9B63-1CA87D14C46C}" type="parTrans" cxnId="{52F66E68-C286-4C0C-8777-B54ABAC8C10E}">
      <dgm:prSet/>
      <dgm:spPr/>
      <dgm:t>
        <a:bodyPr/>
        <a:lstStyle/>
        <a:p>
          <a:endParaRPr lang="ru-RU" sz="3600"/>
        </a:p>
      </dgm:t>
    </dgm:pt>
    <dgm:pt modelId="{36D33B68-B0D5-4DBA-8316-597EFD8AF0CC}" type="sibTrans" cxnId="{52F66E68-C286-4C0C-8777-B54ABAC8C10E}">
      <dgm:prSet/>
      <dgm:spPr/>
      <dgm:t>
        <a:bodyPr/>
        <a:lstStyle/>
        <a:p>
          <a:endParaRPr lang="ru-RU" sz="3600"/>
        </a:p>
      </dgm:t>
    </dgm:pt>
    <dgm:pt modelId="{4B165559-BA4F-4B71-A3E2-A426D2C4DF64}">
      <dgm:prSet phldrT="[Текст]" phldr="1" custT="1"/>
      <dgm:spPr>
        <a:solidFill>
          <a:srgbClr val="7030A0">
            <a:alpha val="60000"/>
          </a:srgbClr>
        </a:solidFill>
      </dgm:spPr>
      <dgm:t>
        <a:bodyPr/>
        <a:lstStyle/>
        <a:p>
          <a:endParaRPr lang="ru-RU" sz="3600"/>
        </a:p>
      </dgm:t>
    </dgm:pt>
    <dgm:pt modelId="{3A09864E-F2A9-4CDF-85F9-DE5826262CB5}" type="parTrans" cxnId="{7A63FAB6-4005-4B89-9ABB-8726A6279A03}">
      <dgm:prSet/>
      <dgm:spPr/>
      <dgm:t>
        <a:bodyPr/>
        <a:lstStyle/>
        <a:p>
          <a:endParaRPr lang="ru-RU" sz="3600"/>
        </a:p>
      </dgm:t>
    </dgm:pt>
    <dgm:pt modelId="{352F7A5A-7D89-4F56-B58F-A850FF1BD419}" type="sibTrans" cxnId="{7A63FAB6-4005-4B89-9ABB-8726A6279A03}">
      <dgm:prSet/>
      <dgm:spPr/>
      <dgm:t>
        <a:bodyPr/>
        <a:lstStyle/>
        <a:p>
          <a:endParaRPr lang="ru-RU" sz="3600"/>
        </a:p>
      </dgm:t>
    </dgm:pt>
    <dgm:pt modelId="{4F3C1340-4361-4672-BBAD-8FC310B1B408}">
      <dgm:prSet phldrT="[Текст]" custT="1"/>
      <dgm:spPr/>
      <dgm:t>
        <a:bodyPr/>
        <a:lstStyle/>
        <a:p>
          <a:r>
            <a:rPr lang="uk-UA" sz="3600" b="1" dirty="0"/>
            <a:t>Державні підприємства </a:t>
          </a:r>
          <a:endParaRPr lang="ru-RU" sz="3600" b="1" dirty="0"/>
        </a:p>
      </dgm:t>
    </dgm:pt>
    <dgm:pt modelId="{0A51E4BC-7DC3-4DAD-A2BC-186F447F98DB}" type="parTrans" cxnId="{CFA8C1A4-7AD9-46DC-8638-6ACCE2DFBA29}">
      <dgm:prSet/>
      <dgm:spPr/>
      <dgm:t>
        <a:bodyPr/>
        <a:lstStyle/>
        <a:p>
          <a:endParaRPr lang="ru-RU" sz="3600"/>
        </a:p>
      </dgm:t>
    </dgm:pt>
    <dgm:pt modelId="{F6389910-8619-4AEA-9806-380305C99F75}" type="sibTrans" cxnId="{CFA8C1A4-7AD9-46DC-8638-6ACCE2DFBA29}">
      <dgm:prSet/>
      <dgm:spPr/>
      <dgm:t>
        <a:bodyPr/>
        <a:lstStyle/>
        <a:p>
          <a:endParaRPr lang="ru-RU" sz="3600"/>
        </a:p>
      </dgm:t>
    </dgm:pt>
    <dgm:pt modelId="{3797B866-9B24-4AB9-9C96-7AD91A87CEAF}">
      <dgm:prSet phldrT="[Текст]" phldr="1" custT="1"/>
      <dgm:spPr>
        <a:solidFill>
          <a:srgbClr val="00B0F0">
            <a:alpha val="60000"/>
          </a:srgbClr>
        </a:solidFill>
      </dgm:spPr>
      <dgm:t>
        <a:bodyPr/>
        <a:lstStyle/>
        <a:p>
          <a:endParaRPr lang="ru-RU" sz="3600"/>
        </a:p>
      </dgm:t>
    </dgm:pt>
    <dgm:pt modelId="{6E85A296-F542-48EE-A4DA-7FE04C92CBD8}" type="parTrans" cxnId="{C7DF1A1F-EBAE-47E7-A730-978CCBB17EC4}">
      <dgm:prSet/>
      <dgm:spPr/>
      <dgm:t>
        <a:bodyPr/>
        <a:lstStyle/>
        <a:p>
          <a:endParaRPr lang="ru-RU" sz="3600"/>
        </a:p>
      </dgm:t>
    </dgm:pt>
    <dgm:pt modelId="{E1C9B147-1054-4D34-87D5-9D29DE7294EE}" type="sibTrans" cxnId="{C7DF1A1F-EBAE-47E7-A730-978CCBB17EC4}">
      <dgm:prSet/>
      <dgm:spPr/>
      <dgm:t>
        <a:bodyPr/>
        <a:lstStyle/>
        <a:p>
          <a:endParaRPr lang="ru-RU" sz="3600"/>
        </a:p>
      </dgm:t>
    </dgm:pt>
    <dgm:pt modelId="{1B48D378-944A-4302-B3F2-3F87C9115B60}">
      <dgm:prSet phldrT="[Текст]" custT="1"/>
      <dgm:spPr/>
      <dgm:t>
        <a:bodyPr/>
        <a:lstStyle/>
        <a:p>
          <a:r>
            <a:rPr lang="uk-UA" sz="3600" b="1" dirty="0"/>
            <a:t>Кооперативний сектор</a:t>
          </a:r>
          <a:endParaRPr lang="ru-RU" sz="3600" b="1" dirty="0"/>
        </a:p>
      </dgm:t>
    </dgm:pt>
    <dgm:pt modelId="{72D27AFC-659D-4C88-BE2A-51358E15711C}" type="parTrans" cxnId="{EADF396E-3B75-42A3-86C4-2FAAF61B2E9A}">
      <dgm:prSet/>
      <dgm:spPr/>
      <dgm:t>
        <a:bodyPr/>
        <a:lstStyle/>
        <a:p>
          <a:endParaRPr lang="ru-RU" sz="3600"/>
        </a:p>
      </dgm:t>
    </dgm:pt>
    <dgm:pt modelId="{C1802927-4934-45DE-AB68-886F03EC9294}" type="sibTrans" cxnId="{EADF396E-3B75-42A3-86C4-2FAAF61B2E9A}">
      <dgm:prSet/>
      <dgm:spPr/>
      <dgm:t>
        <a:bodyPr/>
        <a:lstStyle/>
        <a:p>
          <a:endParaRPr lang="ru-RU" sz="3600"/>
        </a:p>
      </dgm:t>
    </dgm:pt>
    <dgm:pt modelId="{97DC7012-24D3-4184-BF1A-A7FCD1FB9B7D}" type="pres">
      <dgm:prSet presAssocID="{9B5E2601-760B-42A0-A32A-18C513D6503E}" presName="linearFlow" presStyleCnt="0">
        <dgm:presLayoutVars>
          <dgm:dir/>
          <dgm:animLvl val="lvl"/>
          <dgm:resizeHandles val="exact"/>
        </dgm:presLayoutVars>
      </dgm:prSet>
      <dgm:spPr/>
    </dgm:pt>
    <dgm:pt modelId="{DB75A1E5-5DD4-4B7E-AD4E-BD4973B2C057}" type="pres">
      <dgm:prSet presAssocID="{03523357-EED6-4818-89E1-1B1C6B830DF6}" presName="composite" presStyleCnt="0"/>
      <dgm:spPr/>
    </dgm:pt>
    <dgm:pt modelId="{ACAD0818-750D-4FF3-929E-39077E4CD1E1}" type="pres">
      <dgm:prSet presAssocID="{03523357-EED6-4818-89E1-1B1C6B830DF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6FCE47B-9B9B-4A0D-9737-7E170D20E896}" type="pres">
      <dgm:prSet presAssocID="{03523357-EED6-4818-89E1-1B1C6B830DF6}" presName="descendantText" presStyleLbl="alignAcc1" presStyleIdx="0" presStyleCnt="3">
        <dgm:presLayoutVars>
          <dgm:bulletEnabled val="1"/>
        </dgm:presLayoutVars>
      </dgm:prSet>
      <dgm:spPr/>
    </dgm:pt>
    <dgm:pt modelId="{03A8C3AB-9A17-4D8B-9842-3B7FBEE308C0}" type="pres">
      <dgm:prSet presAssocID="{4B10CD87-9984-44CC-8363-C72D98365347}" presName="sp" presStyleCnt="0"/>
      <dgm:spPr/>
    </dgm:pt>
    <dgm:pt modelId="{A203AE76-E3AD-423E-80A7-DEBE1F005A3A}" type="pres">
      <dgm:prSet presAssocID="{4B165559-BA4F-4B71-A3E2-A426D2C4DF64}" presName="composite" presStyleCnt="0"/>
      <dgm:spPr/>
    </dgm:pt>
    <dgm:pt modelId="{8866646B-8BE2-44AB-B8E4-E7F3E67ADE82}" type="pres">
      <dgm:prSet presAssocID="{4B165559-BA4F-4B71-A3E2-A426D2C4DF6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E8FDF56-968F-4677-909E-6C53D584F1EE}" type="pres">
      <dgm:prSet presAssocID="{4B165559-BA4F-4B71-A3E2-A426D2C4DF64}" presName="descendantText" presStyleLbl="alignAcc1" presStyleIdx="1" presStyleCnt="3">
        <dgm:presLayoutVars>
          <dgm:bulletEnabled val="1"/>
        </dgm:presLayoutVars>
      </dgm:prSet>
      <dgm:spPr/>
    </dgm:pt>
    <dgm:pt modelId="{49F4E6FD-5FFC-49C8-B2E0-E065796BA808}" type="pres">
      <dgm:prSet presAssocID="{352F7A5A-7D89-4F56-B58F-A850FF1BD419}" presName="sp" presStyleCnt="0"/>
      <dgm:spPr/>
    </dgm:pt>
    <dgm:pt modelId="{4997ABA4-DC6A-4703-A116-26794BE97B18}" type="pres">
      <dgm:prSet presAssocID="{3797B866-9B24-4AB9-9C96-7AD91A87CEAF}" presName="composite" presStyleCnt="0"/>
      <dgm:spPr/>
    </dgm:pt>
    <dgm:pt modelId="{4101DDAD-F2DD-4470-8E64-00304D371F44}" type="pres">
      <dgm:prSet presAssocID="{3797B866-9B24-4AB9-9C96-7AD91A87CEA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7712EE7-F9AE-4C32-8714-CCE3F26B3B49}" type="pres">
      <dgm:prSet presAssocID="{3797B866-9B24-4AB9-9C96-7AD91A87CEA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7DF1A1F-EBAE-47E7-A730-978CCBB17EC4}" srcId="{9B5E2601-760B-42A0-A32A-18C513D6503E}" destId="{3797B866-9B24-4AB9-9C96-7AD91A87CEAF}" srcOrd="2" destOrd="0" parTransId="{6E85A296-F542-48EE-A4DA-7FE04C92CBD8}" sibTransId="{E1C9B147-1054-4D34-87D5-9D29DE7294EE}"/>
    <dgm:cxn modelId="{52FC222F-5D79-425C-84F0-B15AE004DF3A}" type="presOf" srcId="{3797B866-9B24-4AB9-9C96-7AD91A87CEAF}" destId="{4101DDAD-F2DD-4470-8E64-00304D371F44}" srcOrd="0" destOrd="0" presId="urn:microsoft.com/office/officeart/2005/8/layout/chevron2"/>
    <dgm:cxn modelId="{397BA35D-1FDE-4798-BBDB-FC4D95A01210}" type="presOf" srcId="{1B48D378-944A-4302-B3F2-3F87C9115B60}" destId="{C7712EE7-F9AE-4C32-8714-CCE3F26B3B49}" srcOrd="0" destOrd="0" presId="urn:microsoft.com/office/officeart/2005/8/layout/chevron2"/>
    <dgm:cxn modelId="{52F66E68-C286-4C0C-8777-B54ABAC8C10E}" srcId="{03523357-EED6-4818-89E1-1B1C6B830DF6}" destId="{4D860E58-301B-46B0-9ECE-ED3FC38C4123}" srcOrd="0" destOrd="0" parTransId="{CBAC3F3B-BBDC-4A5F-9B63-1CA87D14C46C}" sibTransId="{36D33B68-B0D5-4DBA-8316-597EFD8AF0CC}"/>
    <dgm:cxn modelId="{EADF396E-3B75-42A3-86C4-2FAAF61B2E9A}" srcId="{3797B866-9B24-4AB9-9C96-7AD91A87CEAF}" destId="{1B48D378-944A-4302-B3F2-3F87C9115B60}" srcOrd="0" destOrd="0" parTransId="{72D27AFC-659D-4C88-BE2A-51358E15711C}" sibTransId="{C1802927-4934-45DE-AB68-886F03EC9294}"/>
    <dgm:cxn modelId="{9909167E-698C-4BDA-A80A-793C8AE6F6D4}" srcId="{9B5E2601-760B-42A0-A32A-18C513D6503E}" destId="{03523357-EED6-4818-89E1-1B1C6B830DF6}" srcOrd="0" destOrd="0" parTransId="{610F3E56-E398-4746-B471-AEBEAC075C3E}" sibTransId="{4B10CD87-9984-44CC-8363-C72D98365347}"/>
    <dgm:cxn modelId="{CFA8C1A4-7AD9-46DC-8638-6ACCE2DFBA29}" srcId="{4B165559-BA4F-4B71-A3E2-A426D2C4DF64}" destId="{4F3C1340-4361-4672-BBAD-8FC310B1B408}" srcOrd="0" destOrd="0" parTransId="{0A51E4BC-7DC3-4DAD-A2BC-186F447F98DB}" sibTransId="{F6389910-8619-4AEA-9806-380305C99F75}"/>
    <dgm:cxn modelId="{BF135EB5-AB53-4700-AFEF-DA03C3D7E614}" type="presOf" srcId="{4B165559-BA4F-4B71-A3E2-A426D2C4DF64}" destId="{8866646B-8BE2-44AB-B8E4-E7F3E67ADE82}" srcOrd="0" destOrd="0" presId="urn:microsoft.com/office/officeart/2005/8/layout/chevron2"/>
    <dgm:cxn modelId="{7A63FAB6-4005-4B89-9ABB-8726A6279A03}" srcId="{9B5E2601-760B-42A0-A32A-18C513D6503E}" destId="{4B165559-BA4F-4B71-A3E2-A426D2C4DF64}" srcOrd="1" destOrd="0" parTransId="{3A09864E-F2A9-4CDF-85F9-DE5826262CB5}" sibTransId="{352F7A5A-7D89-4F56-B58F-A850FF1BD419}"/>
    <dgm:cxn modelId="{ABB1D9C2-E666-45BB-80FA-B888C058CBE4}" type="presOf" srcId="{4D860E58-301B-46B0-9ECE-ED3FC38C4123}" destId="{66FCE47B-9B9B-4A0D-9737-7E170D20E896}" srcOrd="0" destOrd="0" presId="urn:microsoft.com/office/officeart/2005/8/layout/chevron2"/>
    <dgm:cxn modelId="{715891CC-AEE9-4D96-A1ED-BA6724E8CB48}" type="presOf" srcId="{03523357-EED6-4818-89E1-1B1C6B830DF6}" destId="{ACAD0818-750D-4FF3-929E-39077E4CD1E1}" srcOrd="0" destOrd="0" presId="urn:microsoft.com/office/officeart/2005/8/layout/chevron2"/>
    <dgm:cxn modelId="{4ECB91F2-4649-4CDF-A5C4-7270378E0D99}" type="presOf" srcId="{4F3C1340-4361-4672-BBAD-8FC310B1B408}" destId="{BE8FDF56-968F-4677-909E-6C53D584F1EE}" srcOrd="0" destOrd="0" presId="urn:microsoft.com/office/officeart/2005/8/layout/chevron2"/>
    <dgm:cxn modelId="{CA3D40F5-276C-4826-A35D-AFE414512DF4}" type="presOf" srcId="{9B5E2601-760B-42A0-A32A-18C513D6503E}" destId="{97DC7012-24D3-4184-BF1A-A7FCD1FB9B7D}" srcOrd="0" destOrd="0" presId="urn:microsoft.com/office/officeart/2005/8/layout/chevron2"/>
    <dgm:cxn modelId="{C083D98F-3CF6-4D63-BB9C-DBF886F7EF79}" type="presParOf" srcId="{97DC7012-24D3-4184-BF1A-A7FCD1FB9B7D}" destId="{DB75A1E5-5DD4-4B7E-AD4E-BD4973B2C057}" srcOrd="0" destOrd="0" presId="urn:microsoft.com/office/officeart/2005/8/layout/chevron2"/>
    <dgm:cxn modelId="{8A5D1F26-39C5-45BD-9A68-D84B9ED400EA}" type="presParOf" srcId="{DB75A1E5-5DD4-4B7E-AD4E-BD4973B2C057}" destId="{ACAD0818-750D-4FF3-929E-39077E4CD1E1}" srcOrd="0" destOrd="0" presId="urn:microsoft.com/office/officeart/2005/8/layout/chevron2"/>
    <dgm:cxn modelId="{B97593FD-D5BE-451E-BED3-BA6A7838F7C8}" type="presParOf" srcId="{DB75A1E5-5DD4-4B7E-AD4E-BD4973B2C057}" destId="{66FCE47B-9B9B-4A0D-9737-7E170D20E896}" srcOrd="1" destOrd="0" presId="urn:microsoft.com/office/officeart/2005/8/layout/chevron2"/>
    <dgm:cxn modelId="{5141A8B0-1DBE-4732-B831-ABA249279FCB}" type="presParOf" srcId="{97DC7012-24D3-4184-BF1A-A7FCD1FB9B7D}" destId="{03A8C3AB-9A17-4D8B-9842-3B7FBEE308C0}" srcOrd="1" destOrd="0" presId="urn:microsoft.com/office/officeart/2005/8/layout/chevron2"/>
    <dgm:cxn modelId="{C206EF5D-C2B9-43B5-BC9F-A766DF7B210D}" type="presParOf" srcId="{97DC7012-24D3-4184-BF1A-A7FCD1FB9B7D}" destId="{A203AE76-E3AD-423E-80A7-DEBE1F005A3A}" srcOrd="2" destOrd="0" presId="urn:microsoft.com/office/officeart/2005/8/layout/chevron2"/>
    <dgm:cxn modelId="{B1376A4E-C04F-47E8-8B97-5375DA75AAD9}" type="presParOf" srcId="{A203AE76-E3AD-423E-80A7-DEBE1F005A3A}" destId="{8866646B-8BE2-44AB-B8E4-E7F3E67ADE82}" srcOrd="0" destOrd="0" presId="urn:microsoft.com/office/officeart/2005/8/layout/chevron2"/>
    <dgm:cxn modelId="{29CFC388-C883-43F1-A738-A2F704D176E9}" type="presParOf" srcId="{A203AE76-E3AD-423E-80A7-DEBE1F005A3A}" destId="{BE8FDF56-968F-4677-909E-6C53D584F1EE}" srcOrd="1" destOrd="0" presId="urn:microsoft.com/office/officeart/2005/8/layout/chevron2"/>
    <dgm:cxn modelId="{770ABC5E-1898-4F91-A264-A82EAC21B854}" type="presParOf" srcId="{97DC7012-24D3-4184-BF1A-A7FCD1FB9B7D}" destId="{49F4E6FD-5FFC-49C8-B2E0-E065796BA808}" srcOrd="3" destOrd="0" presId="urn:microsoft.com/office/officeart/2005/8/layout/chevron2"/>
    <dgm:cxn modelId="{2823A875-ED2E-4FB2-9ACF-0643C46D473D}" type="presParOf" srcId="{97DC7012-24D3-4184-BF1A-A7FCD1FB9B7D}" destId="{4997ABA4-DC6A-4703-A116-26794BE97B18}" srcOrd="4" destOrd="0" presId="urn:microsoft.com/office/officeart/2005/8/layout/chevron2"/>
    <dgm:cxn modelId="{017C6EEC-3213-45A7-A1C9-C7942309BB7E}" type="presParOf" srcId="{4997ABA4-DC6A-4703-A116-26794BE97B18}" destId="{4101DDAD-F2DD-4470-8E64-00304D371F44}" srcOrd="0" destOrd="0" presId="urn:microsoft.com/office/officeart/2005/8/layout/chevron2"/>
    <dgm:cxn modelId="{A1820583-B72B-409C-A256-44C804C73B69}" type="presParOf" srcId="{4997ABA4-DC6A-4703-A116-26794BE97B18}" destId="{C7712EE7-F9AE-4C32-8714-CCE3F26B3B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4E760B-D4F6-48C0-8E21-CAB2D994F226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4938D40D-791E-4DBA-8D08-99EC265390EE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1800" b="1" dirty="0"/>
            <a:t>Машино-будування</a:t>
          </a:r>
          <a:endParaRPr lang="ru-RU" sz="1800" b="1" dirty="0"/>
        </a:p>
      </dgm:t>
    </dgm:pt>
    <dgm:pt modelId="{264FE75E-0705-4F11-8459-87BBD60396BC}" type="parTrans" cxnId="{FFD73D44-B689-46CA-8716-FF44E6BA0C31}">
      <dgm:prSet/>
      <dgm:spPr/>
      <dgm:t>
        <a:bodyPr/>
        <a:lstStyle/>
        <a:p>
          <a:endParaRPr lang="ru-RU"/>
        </a:p>
      </dgm:t>
    </dgm:pt>
    <dgm:pt modelId="{A0958848-47A3-4A4C-A43B-C8DA548CCA84}" type="sibTrans" cxnId="{FFD73D44-B689-46CA-8716-FF44E6BA0C31}">
      <dgm:prSet/>
      <dgm:spPr/>
      <dgm:t>
        <a:bodyPr/>
        <a:lstStyle/>
        <a:p>
          <a:endParaRPr lang="ru-RU"/>
        </a:p>
      </dgm:t>
    </dgm:pt>
    <dgm:pt modelId="{7B3B10DB-48E8-4A94-92A8-94763893B6E7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1800" b="1" dirty="0">
              <a:solidFill>
                <a:srgbClr val="92D050"/>
              </a:solidFill>
            </a:rPr>
            <a:t>Іноземні інвестиції</a:t>
          </a:r>
          <a:endParaRPr lang="ru-RU" sz="1800" b="1" dirty="0">
            <a:solidFill>
              <a:srgbClr val="92D050"/>
            </a:solidFill>
          </a:endParaRPr>
        </a:p>
      </dgm:t>
    </dgm:pt>
    <dgm:pt modelId="{45ED9761-211B-4FA4-9FD6-1251D997FDD1}" type="parTrans" cxnId="{5C461DF7-C937-4D8D-87C4-296FC6604A5B}">
      <dgm:prSet/>
      <dgm:spPr/>
      <dgm:t>
        <a:bodyPr/>
        <a:lstStyle/>
        <a:p>
          <a:endParaRPr lang="ru-RU"/>
        </a:p>
      </dgm:t>
    </dgm:pt>
    <dgm:pt modelId="{0F8B4145-0717-4C46-B9F5-A3B06DF4F2F7}" type="sibTrans" cxnId="{5C461DF7-C937-4D8D-87C4-296FC6604A5B}">
      <dgm:prSet/>
      <dgm:spPr/>
      <dgm:t>
        <a:bodyPr/>
        <a:lstStyle/>
        <a:p>
          <a:endParaRPr lang="ru-RU"/>
        </a:p>
      </dgm:t>
    </dgm:pt>
    <dgm:pt modelId="{1AFDF0F8-6419-4A46-A827-ED057823A60E}">
      <dgm:prSet custT="1"/>
      <dgm:spPr>
        <a:solidFill>
          <a:srgbClr val="FFC000"/>
        </a:solidFill>
      </dgm:spPr>
      <dgm:t>
        <a:bodyPr/>
        <a:lstStyle/>
        <a:p>
          <a:r>
            <a:rPr lang="uk-UA" sz="1800" b="1" dirty="0"/>
            <a:t>Хімічна промисловість</a:t>
          </a:r>
          <a:endParaRPr lang="ru-RU" sz="1800" b="1" dirty="0"/>
        </a:p>
      </dgm:t>
    </dgm:pt>
    <dgm:pt modelId="{E6AB214C-E580-4925-BECB-0089A9407641}" type="parTrans" cxnId="{B5219A67-F2F5-4F44-921E-0E0D1E4599A4}">
      <dgm:prSet/>
      <dgm:spPr/>
      <dgm:t>
        <a:bodyPr/>
        <a:lstStyle/>
        <a:p>
          <a:endParaRPr lang="ru-RU"/>
        </a:p>
      </dgm:t>
    </dgm:pt>
    <dgm:pt modelId="{3F075383-BE77-4B35-9EFA-AB5E3781600B}" type="sibTrans" cxnId="{B5219A67-F2F5-4F44-921E-0E0D1E4599A4}">
      <dgm:prSet/>
      <dgm:spPr/>
      <dgm:t>
        <a:bodyPr/>
        <a:lstStyle/>
        <a:p>
          <a:endParaRPr lang="ru-RU"/>
        </a:p>
      </dgm:t>
    </dgm:pt>
    <dgm:pt modelId="{20F4DF8D-0D25-4245-A8E9-8B7669EB190E}">
      <dgm:prSet custT="1"/>
      <dgm:spPr>
        <a:solidFill>
          <a:srgbClr val="0070C0"/>
        </a:solidFill>
      </dgm:spPr>
      <dgm:t>
        <a:bodyPr/>
        <a:lstStyle/>
        <a:p>
          <a:r>
            <a:rPr lang="uk-UA" sz="1600" dirty="0"/>
            <a:t>Нафтопереробна промисловість </a:t>
          </a:r>
          <a:endParaRPr lang="ru-RU" sz="1600" dirty="0"/>
        </a:p>
      </dgm:t>
    </dgm:pt>
    <dgm:pt modelId="{1E690776-2D31-4E28-AECF-D374F9A37C87}" type="parTrans" cxnId="{2B76CD95-E525-43A7-83E4-C259BA87902B}">
      <dgm:prSet/>
      <dgm:spPr/>
      <dgm:t>
        <a:bodyPr/>
        <a:lstStyle/>
        <a:p>
          <a:endParaRPr lang="ru-RU"/>
        </a:p>
      </dgm:t>
    </dgm:pt>
    <dgm:pt modelId="{B5B396F8-86C1-4BC2-8D2B-E78863E7FECF}" type="sibTrans" cxnId="{2B76CD95-E525-43A7-83E4-C259BA87902B}">
      <dgm:prSet/>
      <dgm:spPr/>
      <dgm:t>
        <a:bodyPr/>
        <a:lstStyle/>
        <a:p>
          <a:endParaRPr lang="ru-RU"/>
        </a:p>
      </dgm:t>
    </dgm:pt>
    <dgm:pt modelId="{7F88F1CF-835E-4D60-B281-9F17A2A91E32}" type="pres">
      <dgm:prSet presAssocID="{F54E760B-D4F6-48C0-8E21-CAB2D994F226}" presName="linearFlow" presStyleCnt="0">
        <dgm:presLayoutVars>
          <dgm:dir/>
          <dgm:resizeHandles val="exact"/>
        </dgm:presLayoutVars>
      </dgm:prSet>
      <dgm:spPr/>
    </dgm:pt>
    <dgm:pt modelId="{627AD7F6-F0D2-4C26-AEF6-074EC5406384}" type="pres">
      <dgm:prSet presAssocID="{4938D40D-791E-4DBA-8D08-99EC265390EE}" presName="node" presStyleLbl="node1" presStyleIdx="0" presStyleCnt="4" custScaleX="177239" custScaleY="130830">
        <dgm:presLayoutVars>
          <dgm:bulletEnabled val="1"/>
        </dgm:presLayoutVars>
      </dgm:prSet>
      <dgm:spPr/>
    </dgm:pt>
    <dgm:pt modelId="{447F7054-CBE5-49B5-92C4-BDFC58AF1083}" type="pres">
      <dgm:prSet presAssocID="{A0958848-47A3-4A4C-A43B-C8DA548CCA84}" presName="spacerL" presStyleCnt="0"/>
      <dgm:spPr/>
    </dgm:pt>
    <dgm:pt modelId="{0F46FC53-43CA-4DE6-9455-A6A2C7E7A3D5}" type="pres">
      <dgm:prSet presAssocID="{A0958848-47A3-4A4C-A43B-C8DA548CCA84}" presName="sibTrans" presStyleLbl="sibTrans2D1" presStyleIdx="0" presStyleCnt="3"/>
      <dgm:spPr/>
    </dgm:pt>
    <dgm:pt modelId="{590A9CF9-64CC-40A9-AE2C-8B5858452033}" type="pres">
      <dgm:prSet presAssocID="{A0958848-47A3-4A4C-A43B-C8DA548CCA84}" presName="spacerR" presStyleCnt="0"/>
      <dgm:spPr/>
    </dgm:pt>
    <dgm:pt modelId="{0C2E2C23-8DE5-4BBF-9D64-BD43D81614C7}" type="pres">
      <dgm:prSet presAssocID="{1AFDF0F8-6419-4A46-A827-ED057823A60E}" presName="node" presStyleLbl="node1" presStyleIdx="1" presStyleCnt="4" custScaleX="156419" custScaleY="115742">
        <dgm:presLayoutVars>
          <dgm:bulletEnabled val="1"/>
        </dgm:presLayoutVars>
      </dgm:prSet>
      <dgm:spPr/>
    </dgm:pt>
    <dgm:pt modelId="{CED99219-58ED-4284-AA3B-488A9DC0F976}" type="pres">
      <dgm:prSet presAssocID="{3F075383-BE77-4B35-9EFA-AB5E3781600B}" presName="spacerL" presStyleCnt="0"/>
      <dgm:spPr/>
    </dgm:pt>
    <dgm:pt modelId="{72684F28-F8F8-426E-9569-DBDD421E81D4}" type="pres">
      <dgm:prSet presAssocID="{3F075383-BE77-4B35-9EFA-AB5E3781600B}" presName="sibTrans" presStyleLbl="sibTrans2D1" presStyleIdx="1" presStyleCnt="3"/>
      <dgm:spPr/>
    </dgm:pt>
    <dgm:pt modelId="{6B9187D2-FA31-487C-A26E-DCD7FE6D2ED8}" type="pres">
      <dgm:prSet presAssocID="{3F075383-BE77-4B35-9EFA-AB5E3781600B}" presName="spacerR" presStyleCnt="0"/>
      <dgm:spPr/>
    </dgm:pt>
    <dgm:pt modelId="{DB30FE7F-63BC-405C-80BB-39BB03F74113}" type="pres">
      <dgm:prSet presAssocID="{20F4DF8D-0D25-4245-A8E9-8B7669EB190E}" presName="node" presStyleLbl="node1" presStyleIdx="2" presStyleCnt="4" custScaleX="257238" custScaleY="126042">
        <dgm:presLayoutVars>
          <dgm:bulletEnabled val="1"/>
        </dgm:presLayoutVars>
      </dgm:prSet>
      <dgm:spPr/>
    </dgm:pt>
    <dgm:pt modelId="{249E51DE-4164-47B5-BBA0-A2C1A3C25A38}" type="pres">
      <dgm:prSet presAssocID="{B5B396F8-86C1-4BC2-8D2B-E78863E7FECF}" presName="spacerL" presStyleCnt="0"/>
      <dgm:spPr/>
    </dgm:pt>
    <dgm:pt modelId="{19266CED-0333-4FBB-A516-6250F3262432}" type="pres">
      <dgm:prSet presAssocID="{B5B396F8-86C1-4BC2-8D2B-E78863E7FECF}" presName="sibTrans" presStyleLbl="sibTrans2D1" presStyleIdx="2" presStyleCnt="3"/>
      <dgm:spPr/>
    </dgm:pt>
    <dgm:pt modelId="{52937414-D585-4853-9929-6E69791F8A4B}" type="pres">
      <dgm:prSet presAssocID="{B5B396F8-86C1-4BC2-8D2B-E78863E7FECF}" presName="spacerR" presStyleCnt="0"/>
      <dgm:spPr/>
    </dgm:pt>
    <dgm:pt modelId="{77350670-FF39-43C1-9D71-0560AD5FCAA7}" type="pres">
      <dgm:prSet presAssocID="{7B3B10DB-48E8-4A94-92A8-94763893B6E7}" presName="node" presStyleLbl="node1" presStyleIdx="3" presStyleCnt="4" custScaleX="224132" custScaleY="115486">
        <dgm:presLayoutVars>
          <dgm:bulletEnabled val="1"/>
        </dgm:presLayoutVars>
      </dgm:prSet>
      <dgm:spPr/>
    </dgm:pt>
  </dgm:ptLst>
  <dgm:cxnLst>
    <dgm:cxn modelId="{2C0F8E32-A60E-4ED9-BA00-E75B906FF089}" type="presOf" srcId="{B5B396F8-86C1-4BC2-8D2B-E78863E7FECF}" destId="{19266CED-0333-4FBB-A516-6250F3262432}" srcOrd="0" destOrd="0" presId="urn:microsoft.com/office/officeart/2005/8/layout/equation1"/>
    <dgm:cxn modelId="{6E6BFD3E-FF3E-45A0-874D-C0ADA49E134C}" type="presOf" srcId="{1AFDF0F8-6419-4A46-A827-ED057823A60E}" destId="{0C2E2C23-8DE5-4BBF-9D64-BD43D81614C7}" srcOrd="0" destOrd="0" presId="urn:microsoft.com/office/officeart/2005/8/layout/equation1"/>
    <dgm:cxn modelId="{5258E960-9B92-4FDF-8A73-B71F6ED02AFB}" type="presOf" srcId="{F54E760B-D4F6-48C0-8E21-CAB2D994F226}" destId="{7F88F1CF-835E-4D60-B281-9F17A2A91E32}" srcOrd="0" destOrd="0" presId="urn:microsoft.com/office/officeart/2005/8/layout/equation1"/>
    <dgm:cxn modelId="{12321342-7F97-4634-8319-F3CE47860CF3}" type="presOf" srcId="{7B3B10DB-48E8-4A94-92A8-94763893B6E7}" destId="{77350670-FF39-43C1-9D71-0560AD5FCAA7}" srcOrd="0" destOrd="0" presId="urn:microsoft.com/office/officeart/2005/8/layout/equation1"/>
    <dgm:cxn modelId="{FFD73D44-B689-46CA-8716-FF44E6BA0C31}" srcId="{F54E760B-D4F6-48C0-8E21-CAB2D994F226}" destId="{4938D40D-791E-4DBA-8D08-99EC265390EE}" srcOrd="0" destOrd="0" parTransId="{264FE75E-0705-4F11-8459-87BBD60396BC}" sibTransId="{A0958848-47A3-4A4C-A43B-C8DA548CCA84}"/>
    <dgm:cxn modelId="{B5219A67-F2F5-4F44-921E-0E0D1E4599A4}" srcId="{F54E760B-D4F6-48C0-8E21-CAB2D994F226}" destId="{1AFDF0F8-6419-4A46-A827-ED057823A60E}" srcOrd="1" destOrd="0" parTransId="{E6AB214C-E580-4925-BECB-0089A9407641}" sibTransId="{3F075383-BE77-4B35-9EFA-AB5E3781600B}"/>
    <dgm:cxn modelId="{4C2CA74D-60CB-4A65-BC5B-10FB6D21EE3E}" type="presOf" srcId="{4938D40D-791E-4DBA-8D08-99EC265390EE}" destId="{627AD7F6-F0D2-4C26-AEF6-074EC5406384}" srcOrd="0" destOrd="0" presId="urn:microsoft.com/office/officeart/2005/8/layout/equation1"/>
    <dgm:cxn modelId="{C2B2717A-7F70-4EC2-B02F-5E65E42B5AF0}" type="presOf" srcId="{A0958848-47A3-4A4C-A43B-C8DA548CCA84}" destId="{0F46FC53-43CA-4DE6-9455-A6A2C7E7A3D5}" srcOrd="0" destOrd="0" presId="urn:microsoft.com/office/officeart/2005/8/layout/equation1"/>
    <dgm:cxn modelId="{E36AF37D-A4D6-4892-956C-5B2C09C19694}" type="presOf" srcId="{3F075383-BE77-4B35-9EFA-AB5E3781600B}" destId="{72684F28-F8F8-426E-9569-DBDD421E81D4}" srcOrd="0" destOrd="0" presId="urn:microsoft.com/office/officeart/2005/8/layout/equation1"/>
    <dgm:cxn modelId="{2B76CD95-E525-43A7-83E4-C259BA87902B}" srcId="{F54E760B-D4F6-48C0-8E21-CAB2D994F226}" destId="{20F4DF8D-0D25-4245-A8E9-8B7669EB190E}" srcOrd="2" destOrd="0" parTransId="{1E690776-2D31-4E28-AECF-D374F9A37C87}" sibTransId="{B5B396F8-86C1-4BC2-8D2B-E78863E7FECF}"/>
    <dgm:cxn modelId="{742C11BE-907E-4AC4-846E-FCA4D049A172}" type="presOf" srcId="{20F4DF8D-0D25-4245-A8E9-8B7669EB190E}" destId="{DB30FE7F-63BC-405C-80BB-39BB03F74113}" srcOrd="0" destOrd="0" presId="urn:microsoft.com/office/officeart/2005/8/layout/equation1"/>
    <dgm:cxn modelId="{5C461DF7-C937-4D8D-87C4-296FC6604A5B}" srcId="{F54E760B-D4F6-48C0-8E21-CAB2D994F226}" destId="{7B3B10DB-48E8-4A94-92A8-94763893B6E7}" srcOrd="3" destOrd="0" parTransId="{45ED9761-211B-4FA4-9FD6-1251D997FDD1}" sibTransId="{0F8B4145-0717-4C46-B9F5-A3B06DF4F2F7}"/>
    <dgm:cxn modelId="{3D9FAD46-B0FE-400E-9A8A-2BCE32D00233}" type="presParOf" srcId="{7F88F1CF-835E-4D60-B281-9F17A2A91E32}" destId="{627AD7F6-F0D2-4C26-AEF6-074EC5406384}" srcOrd="0" destOrd="0" presId="urn:microsoft.com/office/officeart/2005/8/layout/equation1"/>
    <dgm:cxn modelId="{2E52DBCB-BAD5-4AE9-B357-A359F4F0B6D9}" type="presParOf" srcId="{7F88F1CF-835E-4D60-B281-9F17A2A91E32}" destId="{447F7054-CBE5-49B5-92C4-BDFC58AF1083}" srcOrd="1" destOrd="0" presId="urn:microsoft.com/office/officeart/2005/8/layout/equation1"/>
    <dgm:cxn modelId="{3A691F7B-5EA9-4F6D-A226-4A410CA26416}" type="presParOf" srcId="{7F88F1CF-835E-4D60-B281-9F17A2A91E32}" destId="{0F46FC53-43CA-4DE6-9455-A6A2C7E7A3D5}" srcOrd="2" destOrd="0" presId="urn:microsoft.com/office/officeart/2005/8/layout/equation1"/>
    <dgm:cxn modelId="{343AF106-D537-49FE-B9FD-0B0D1C0AC544}" type="presParOf" srcId="{7F88F1CF-835E-4D60-B281-9F17A2A91E32}" destId="{590A9CF9-64CC-40A9-AE2C-8B5858452033}" srcOrd="3" destOrd="0" presId="urn:microsoft.com/office/officeart/2005/8/layout/equation1"/>
    <dgm:cxn modelId="{CF62DA39-6B1A-40E5-A1C5-A3493254697A}" type="presParOf" srcId="{7F88F1CF-835E-4D60-B281-9F17A2A91E32}" destId="{0C2E2C23-8DE5-4BBF-9D64-BD43D81614C7}" srcOrd="4" destOrd="0" presId="urn:microsoft.com/office/officeart/2005/8/layout/equation1"/>
    <dgm:cxn modelId="{121B4D75-05AC-48A8-9BC5-4CF5B247A603}" type="presParOf" srcId="{7F88F1CF-835E-4D60-B281-9F17A2A91E32}" destId="{CED99219-58ED-4284-AA3B-488A9DC0F976}" srcOrd="5" destOrd="0" presId="urn:microsoft.com/office/officeart/2005/8/layout/equation1"/>
    <dgm:cxn modelId="{1B63C7F6-D9ED-4E05-985A-417CBFEF900E}" type="presParOf" srcId="{7F88F1CF-835E-4D60-B281-9F17A2A91E32}" destId="{72684F28-F8F8-426E-9569-DBDD421E81D4}" srcOrd="6" destOrd="0" presId="urn:microsoft.com/office/officeart/2005/8/layout/equation1"/>
    <dgm:cxn modelId="{C88E9AF1-61AF-43DA-93D3-72A9CA4EFA23}" type="presParOf" srcId="{7F88F1CF-835E-4D60-B281-9F17A2A91E32}" destId="{6B9187D2-FA31-487C-A26E-DCD7FE6D2ED8}" srcOrd="7" destOrd="0" presId="urn:microsoft.com/office/officeart/2005/8/layout/equation1"/>
    <dgm:cxn modelId="{E782238E-9667-49D6-9E7E-DD17735F90FE}" type="presParOf" srcId="{7F88F1CF-835E-4D60-B281-9F17A2A91E32}" destId="{DB30FE7F-63BC-405C-80BB-39BB03F74113}" srcOrd="8" destOrd="0" presId="urn:microsoft.com/office/officeart/2005/8/layout/equation1"/>
    <dgm:cxn modelId="{22B9800A-F565-4B70-A5FF-4DE7A8BB762D}" type="presParOf" srcId="{7F88F1CF-835E-4D60-B281-9F17A2A91E32}" destId="{249E51DE-4164-47B5-BBA0-A2C1A3C25A38}" srcOrd="9" destOrd="0" presId="urn:microsoft.com/office/officeart/2005/8/layout/equation1"/>
    <dgm:cxn modelId="{0BF53CF1-A8EE-4D87-BEDB-6BEF8A36F0E6}" type="presParOf" srcId="{7F88F1CF-835E-4D60-B281-9F17A2A91E32}" destId="{19266CED-0333-4FBB-A516-6250F3262432}" srcOrd="10" destOrd="0" presId="urn:microsoft.com/office/officeart/2005/8/layout/equation1"/>
    <dgm:cxn modelId="{609A8438-E6B9-4D6F-B5D4-2EBD5AC92E96}" type="presParOf" srcId="{7F88F1CF-835E-4D60-B281-9F17A2A91E32}" destId="{52937414-D585-4853-9929-6E69791F8A4B}" srcOrd="11" destOrd="0" presId="urn:microsoft.com/office/officeart/2005/8/layout/equation1"/>
    <dgm:cxn modelId="{B9E5B2FC-45C8-440B-9572-2302E76FDB39}" type="presParOf" srcId="{7F88F1CF-835E-4D60-B281-9F17A2A91E32}" destId="{77350670-FF39-43C1-9D71-0560AD5FCAA7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37312-615A-4FFD-8AC6-98BCA6E2C6C0}">
      <dsp:nvSpPr>
        <dsp:cNvPr id="0" name=""/>
        <dsp:cNvSpPr/>
      </dsp:nvSpPr>
      <dsp:spPr>
        <a:xfrm rot="10800000">
          <a:off x="2295329" y="3157"/>
          <a:ext cx="8310372" cy="80846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51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природні умови</a:t>
          </a:r>
          <a:endParaRPr lang="ru-RU" sz="2300" kern="1200" dirty="0"/>
        </a:p>
      </dsp:txBody>
      <dsp:txXfrm rot="10800000">
        <a:off x="2497445" y="3157"/>
        <a:ext cx="8108256" cy="808463"/>
      </dsp:txXfrm>
    </dsp:sp>
    <dsp:sp modelId="{4BF3C74E-4B6F-4C80-A3C6-6ED83AC684D6}">
      <dsp:nvSpPr>
        <dsp:cNvPr id="0" name=""/>
        <dsp:cNvSpPr/>
      </dsp:nvSpPr>
      <dsp:spPr>
        <a:xfrm>
          <a:off x="1891098" y="3157"/>
          <a:ext cx="808463" cy="808463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BE76E-A416-4745-9004-0A97CBF61EA6}">
      <dsp:nvSpPr>
        <dsp:cNvPr id="0" name=""/>
        <dsp:cNvSpPr/>
      </dsp:nvSpPr>
      <dsp:spPr>
        <a:xfrm rot="10800000">
          <a:off x="2295329" y="1052953"/>
          <a:ext cx="8310372" cy="80846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51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історико-економічна специ­фіка</a:t>
          </a:r>
          <a:endParaRPr lang="ru-RU" sz="2300" kern="1200"/>
        </a:p>
      </dsp:txBody>
      <dsp:txXfrm rot="10800000">
        <a:off x="2497445" y="1052953"/>
        <a:ext cx="8108256" cy="808463"/>
      </dsp:txXfrm>
    </dsp:sp>
    <dsp:sp modelId="{5AD23FB1-F523-4799-B9F1-C68A75DEEEE4}">
      <dsp:nvSpPr>
        <dsp:cNvPr id="0" name=""/>
        <dsp:cNvSpPr/>
      </dsp:nvSpPr>
      <dsp:spPr>
        <a:xfrm>
          <a:off x="1891098" y="1052953"/>
          <a:ext cx="808463" cy="808463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E5620-849A-4EA0-A89D-F5A834240B37}">
      <dsp:nvSpPr>
        <dsp:cNvPr id="0" name=""/>
        <dsp:cNvSpPr/>
      </dsp:nvSpPr>
      <dsp:spPr>
        <a:xfrm rot="10800000">
          <a:off x="2295329" y="2102748"/>
          <a:ext cx="8310372" cy="80846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51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/>
            <a:t>активна роль держави в економічних процесах</a:t>
          </a:r>
          <a:endParaRPr lang="ru-RU" sz="2300" kern="1200"/>
        </a:p>
      </dsp:txBody>
      <dsp:txXfrm rot="10800000">
        <a:off x="2497445" y="2102748"/>
        <a:ext cx="8108256" cy="808463"/>
      </dsp:txXfrm>
    </dsp:sp>
    <dsp:sp modelId="{08243501-43A6-457C-92BB-E441DB8E79A0}">
      <dsp:nvSpPr>
        <dsp:cNvPr id="0" name=""/>
        <dsp:cNvSpPr/>
      </dsp:nvSpPr>
      <dsp:spPr>
        <a:xfrm>
          <a:off x="1891098" y="2102748"/>
          <a:ext cx="808463" cy="808463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F9829-2ED8-4961-8EA7-9E27F142C641}">
      <dsp:nvSpPr>
        <dsp:cNvPr id="0" name=""/>
        <dsp:cNvSpPr/>
      </dsp:nvSpPr>
      <dsp:spPr>
        <a:xfrm rot="10800000">
          <a:off x="2295329" y="3152543"/>
          <a:ext cx="8310372" cy="80846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51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не високий рівень кон­центрації виробництва й капіталу</a:t>
          </a:r>
          <a:endParaRPr lang="ru-RU" sz="2300" kern="1200" dirty="0"/>
        </a:p>
      </dsp:txBody>
      <dsp:txXfrm rot="10800000">
        <a:off x="2497445" y="3152543"/>
        <a:ext cx="8108256" cy="808463"/>
      </dsp:txXfrm>
    </dsp:sp>
    <dsp:sp modelId="{215F624B-0581-4DCA-A31E-002F5370E2D1}">
      <dsp:nvSpPr>
        <dsp:cNvPr id="0" name=""/>
        <dsp:cNvSpPr/>
      </dsp:nvSpPr>
      <dsp:spPr>
        <a:xfrm>
          <a:off x="1891098" y="3152543"/>
          <a:ext cx="808463" cy="808463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3D0E3-708D-4534-B262-D0727DC686F7}">
      <dsp:nvSpPr>
        <dsp:cNvPr id="0" name=""/>
        <dsp:cNvSpPr/>
      </dsp:nvSpPr>
      <dsp:spPr>
        <a:xfrm rot="10800000">
          <a:off x="2295329" y="4202339"/>
          <a:ext cx="8310372" cy="808463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51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u="none" kern="1200" dirty="0" err="1"/>
            <a:t>зовнішньоекономічні</a:t>
          </a:r>
          <a:r>
            <a:rPr lang="ru-RU" sz="2300" b="0" i="0" u="none" kern="1200" dirty="0"/>
            <a:t> </a:t>
          </a:r>
          <a:r>
            <a:rPr lang="ru-RU" sz="2300" b="0" i="0" u="none" kern="1200" dirty="0" err="1"/>
            <a:t>відносини</a:t>
          </a:r>
          <a:endParaRPr lang="ru-RU" sz="2300" b="0" i="0" kern="1200" dirty="0"/>
        </a:p>
      </dsp:txBody>
      <dsp:txXfrm rot="10800000">
        <a:off x="2497445" y="4202339"/>
        <a:ext cx="8108256" cy="808463"/>
      </dsp:txXfrm>
    </dsp:sp>
    <dsp:sp modelId="{F7D902B1-1D2F-428A-9585-60DE007FC1C1}">
      <dsp:nvSpPr>
        <dsp:cNvPr id="0" name=""/>
        <dsp:cNvSpPr/>
      </dsp:nvSpPr>
      <dsp:spPr>
        <a:xfrm>
          <a:off x="1891098" y="4202339"/>
          <a:ext cx="808463" cy="808463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D0818-750D-4FF3-929E-39077E4CD1E1}">
      <dsp:nvSpPr>
        <dsp:cNvPr id="0" name=""/>
        <dsp:cNvSpPr/>
      </dsp:nvSpPr>
      <dsp:spPr>
        <a:xfrm rot="5400000">
          <a:off x="-204260" y="207659"/>
          <a:ext cx="1361735" cy="953214"/>
        </a:xfrm>
        <a:prstGeom prst="chevron">
          <a:avLst/>
        </a:prstGeom>
        <a:solidFill>
          <a:srgbClr val="92D050">
            <a:alpha val="6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 rot="-5400000">
        <a:off x="1" y="480005"/>
        <a:ext cx="953214" cy="408521"/>
      </dsp:txXfrm>
    </dsp:sp>
    <dsp:sp modelId="{66FCE47B-9B9B-4A0D-9737-7E170D20E896}">
      <dsp:nvSpPr>
        <dsp:cNvPr id="0" name=""/>
        <dsp:cNvSpPr/>
      </dsp:nvSpPr>
      <dsp:spPr>
        <a:xfrm rot="5400000">
          <a:off x="3158243" y="-2201629"/>
          <a:ext cx="885127" cy="52951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600" b="1" kern="1200" dirty="0" err="1"/>
            <a:t>Великі</a:t>
          </a:r>
          <a:r>
            <a:rPr lang="ru-RU" sz="3600" b="1" kern="1200" dirty="0"/>
            <a:t> </a:t>
          </a:r>
          <a:r>
            <a:rPr lang="ru-RU" sz="3600" b="1" kern="1200" dirty="0" err="1"/>
            <a:t>корпорації</a:t>
          </a:r>
          <a:endParaRPr lang="ru-RU" sz="3600" b="1" kern="1200" dirty="0"/>
        </a:p>
      </dsp:txBody>
      <dsp:txXfrm rot="-5400000">
        <a:off x="953214" y="46608"/>
        <a:ext cx="5251977" cy="798711"/>
      </dsp:txXfrm>
    </dsp:sp>
    <dsp:sp modelId="{8866646B-8BE2-44AB-B8E4-E7F3E67ADE82}">
      <dsp:nvSpPr>
        <dsp:cNvPr id="0" name=""/>
        <dsp:cNvSpPr/>
      </dsp:nvSpPr>
      <dsp:spPr>
        <a:xfrm rot="5400000">
          <a:off x="-204260" y="1372107"/>
          <a:ext cx="1361735" cy="953214"/>
        </a:xfrm>
        <a:prstGeom prst="chevron">
          <a:avLst/>
        </a:prstGeom>
        <a:solidFill>
          <a:srgbClr val="7030A0">
            <a:alpha val="6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 rot="-5400000">
        <a:off x="1" y="1644453"/>
        <a:ext cx="953214" cy="408521"/>
      </dsp:txXfrm>
    </dsp:sp>
    <dsp:sp modelId="{BE8FDF56-968F-4677-909E-6C53D584F1EE}">
      <dsp:nvSpPr>
        <dsp:cNvPr id="0" name=""/>
        <dsp:cNvSpPr/>
      </dsp:nvSpPr>
      <dsp:spPr>
        <a:xfrm rot="5400000">
          <a:off x="3158243" y="-1037181"/>
          <a:ext cx="885127" cy="52951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3600" b="1" kern="1200" dirty="0"/>
            <a:t>Державні підприємства </a:t>
          </a:r>
          <a:endParaRPr lang="ru-RU" sz="3600" b="1" kern="1200" dirty="0"/>
        </a:p>
      </dsp:txBody>
      <dsp:txXfrm rot="-5400000">
        <a:off x="953214" y="1211056"/>
        <a:ext cx="5251977" cy="798711"/>
      </dsp:txXfrm>
    </dsp:sp>
    <dsp:sp modelId="{4101DDAD-F2DD-4470-8E64-00304D371F44}">
      <dsp:nvSpPr>
        <dsp:cNvPr id="0" name=""/>
        <dsp:cNvSpPr/>
      </dsp:nvSpPr>
      <dsp:spPr>
        <a:xfrm rot="5400000">
          <a:off x="-204260" y="2536555"/>
          <a:ext cx="1361735" cy="953214"/>
        </a:xfrm>
        <a:prstGeom prst="chevron">
          <a:avLst/>
        </a:prstGeom>
        <a:solidFill>
          <a:srgbClr val="00B0F0">
            <a:alpha val="6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 rot="-5400000">
        <a:off x="1" y="2808901"/>
        <a:ext cx="953214" cy="408521"/>
      </dsp:txXfrm>
    </dsp:sp>
    <dsp:sp modelId="{C7712EE7-F9AE-4C32-8714-CCE3F26B3B49}">
      <dsp:nvSpPr>
        <dsp:cNvPr id="0" name=""/>
        <dsp:cNvSpPr/>
      </dsp:nvSpPr>
      <dsp:spPr>
        <a:xfrm rot="5400000">
          <a:off x="3158243" y="127266"/>
          <a:ext cx="885127" cy="52951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3600" b="1" kern="1200" dirty="0"/>
            <a:t>Кооперативний сектор</a:t>
          </a:r>
          <a:endParaRPr lang="ru-RU" sz="3600" b="1" kern="1200" dirty="0"/>
        </a:p>
      </dsp:txBody>
      <dsp:txXfrm rot="-5400000">
        <a:off x="953214" y="2375503"/>
        <a:ext cx="5251977" cy="7987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AD7F6-F0D2-4C26-AEF6-074EC5406384}">
      <dsp:nvSpPr>
        <dsp:cNvPr id="0" name=""/>
        <dsp:cNvSpPr/>
      </dsp:nvSpPr>
      <dsp:spPr>
        <a:xfrm>
          <a:off x="2558" y="257049"/>
          <a:ext cx="1717019" cy="1267428"/>
        </a:xfrm>
        <a:prstGeom prst="ellipse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Машино-будування</a:t>
          </a:r>
          <a:endParaRPr lang="ru-RU" sz="1800" b="1" kern="1200" dirty="0"/>
        </a:p>
      </dsp:txBody>
      <dsp:txXfrm>
        <a:off x="254010" y="442660"/>
        <a:ext cx="1214115" cy="896206"/>
      </dsp:txXfrm>
    </dsp:sp>
    <dsp:sp modelId="{0F46FC53-43CA-4DE6-9455-A6A2C7E7A3D5}">
      <dsp:nvSpPr>
        <dsp:cNvPr id="0" name=""/>
        <dsp:cNvSpPr/>
      </dsp:nvSpPr>
      <dsp:spPr>
        <a:xfrm>
          <a:off x="1798241" y="609823"/>
          <a:ext cx="561880" cy="56188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872718" y="824686"/>
        <a:ext cx="412926" cy="132154"/>
      </dsp:txXfrm>
    </dsp:sp>
    <dsp:sp modelId="{0C2E2C23-8DE5-4BBF-9D64-BD43D81614C7}">
      <dsp:nvSpPr>
        <dsp:cNvPr id="0" name=""/>
        <dsp:cNvSpPr/>
      </dsp:nvSpPr>
      <dsp:spPr>
        <a:xfrm>
          <a:off x="2438785" y="330132"/>
          <a:ext cx="1515323" cy="1121261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Хімічна промисловість</a:t>
          </a:r>
          <a:endParaRPr lang="ru-RU" sz="1800" b="1" kern="1200" dirty="0"/>
        </a:p>
      </dsp:txBody>
      <dsp:txXfrm>
        <a:off x="2660699" y="494337"/>
        <a:ext cx="1071495" cy="792851"/>
      </dsp:txXfrm>
    </dsp:sp>
    <dsp:sp modelId="{72684F28-F8F8-426E-9569-DBDD421E81D4}">
      <dsp:nvSpPr>
        <dsp:cNvPr id="0" name=""/>
        <dsp:cNvSpPr/>
      </dsp:nvSpPr>
      <dsp:spPr>
        <a:xfrm>
          <a:off x="4032772" y="609823"/>
          <a:ext cx="561880" cy="56188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4107249" y="824686"/>
        <a:ext cx="412926" cy="132154"/>
      </dsp:txXfrm>
    </dsp:sp>
    <dsp:sp modelId="{DB30FE7F-63BC-405C-80BB-39BB03F74113}">
      <dsp:nvSpPr>
        <dsp:cNvPr id="0" name=""/>
        <dsp:cNvSpPr/>
      </dsp:nvSpPr>
      <dsp:spPr>
        <a:xfrm>
          <a:off x="4673316" y="280241"/>
          <a:ext cx="2492017" cy="1221043"/>
        </a:xfrm>
        <a:prstGeom prst="ellipse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Нафтопереробна промисловість </a:t>
          </a:r>
          <a:endParaRPr lang="ru-RU" sz="1600" kern="1200" dirty="0"/>
        </a:p>
      </dsp:txBody>
      <dsp:txXfrm>
        <a:off x="5038263" y="459059"/>
        <a:ext cx="1762123" cy="863407"/>
      </dsp:txXfrm>
    </dsp:sp>
    <dsp:sp modelId="{19266CED-0333-4FBB-A516-6250F3262432}">
      <dsp:nvSpPr>
        <dsp:cNvPr id="0" name=""/>
        <dsp:cNvSpPr/>
      </dsp:nvSpPr>
      <dsp:spPr>
        <a:xfrm>
          <a:off x="7243997" y="609823"/>
          <a:ext cx="561880" cy="56188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7318474" y="725570"/>
        <a:ext cx="412926" cy="330386"/>
      </dsp:txXfrm>
    </dsp:sp>
    <dsp:sp modelId="{77350670-FF39-43C1-9D71-0560AD5FCAA7}">
      <dsp:nvSpPr>
        <dsp:cNvPr id="0" name=""/>
        <dsp:cNvSpPr/>
      </dsp:nvSpPr>
      <dsp:spPr>
        <a:xfrm>
          <a:off x="7884541" y="331372"/>
          <a:ext cx="2171299" cy="1118781"/>
        </a:xfrm>
        <a:prstGeom prst="ellipse">
          <a:avLst/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92D050"/>
              </a:solidFill>
            </a:rPr>
            <a:t>Іноземні інвестиції</a:t>
          </a:r>
          <a:endParaRPr lang="ru-RU" sz="1800" b="1" kern="1200" dirty="0">
            <a:solidFill>
              <a:srgbClr val="92D050"/>
            </a:solidFill>
          </a:endParaRPr>
        </a:p>
      </dsp:txBody>
      <dsp:txXfrm>
        <a:off x="8202520" y="495214"/>
        <a:ext cx="1535341" cy="791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4/13/2021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4/13/2021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271" y="0"/>
            <a:ext cx="7932282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39552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128" y="3428999"/>
            <a:ext cx="5516629" cy="2268559"/>
          </a:xfrm>
        </p:spPr>
        <p:txBody>
          <a:bodyPr anchor="t">
            <a:normAutofit/>
          </a:bodyPr>
          <a:lstStyle>
            <a:lvl1pPr algn="r">
              <a:defRPr sz="59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552" y="2268787"/>
            <a:ext cx="5356205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799" b="0">
                <a:solidFill>
                  <a:schemeClr val="tx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0711" y="3262853"/>
            <a:ext cx="41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399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1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3664" y="641225"/>
            <a:ext cx="41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128" y="808057"/>
            <a:ext cx="7952020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50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4395" y="416109"/>
            <a:ext cx="415636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6974" y="805818"/>
            <a:ext cx="1326174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072" y="970410"/>
            <a:ext cx="6465219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2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371" y="641225"/>
            <a:ext cx="41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272" y="2962586"/>
            <a:ext cx="41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193" y="3147254"/>
            <a:ext cx="7954488" cy="1424746"/>
          </a:xfrm>
        </p:spPr>
        <p:txBody>
          <a:bodyPr anchor="t">
            <a:normAutofit/>
          </a:bodyPr>
          <a:lstStyle>
            <a:lvl1pPr algn="r"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246" y="2268786"/>
            <a:ext cx="7789902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7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194" y="805818"/>
            <a:ext cx="7948913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4696" y="2052116"/>
            <a:ext cx="3890946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4900" y="2052115"/>
            <a:ext cx="3893208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5600" y="641223"/>
            <a:ext cx="41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8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079" y="636424"/>
            <a:ext cx="41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193" y="805818"/>
            <a:ext cx="7954488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8606" y="2052115"/>
            <a:ext cx="3895452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199" b="0" cap="none" baseline="0">
                <a:solidFill>
                  <a:schemeClr val="accent6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8606" y="2851331"/>
            <a:ext cx="3892609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898" y="2052115"/>
            <a:ext cx="3898782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199" b="0" cap="none" baseline="0">
                <a:solidFill>
                  <a:schemeClr val="accent6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4899" y="2851331"/>
            <a:ext cx="3898782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2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5600" y="641226"/>
            <a:ext cx="41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11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1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3749" y="1127550"/>
            <a:ext cx="41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810" y="1282452"/>
            <a:ext cx="2663667" cy="1903241"/>
          </a:xfrm>
        </p:spPr>
        <p:txBody>
          <a:bodyPr anchor="b">
            <a:normAutofit/>
          </a:bodyPr>
          <a:lstStyle>
            <a:lvl1pPr algn="l">
              <a:defRPr sz="23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820" y="805818"/>
            <a:ext cx="5444860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9809" y="3186155"/>
            <a:ext cx="2663667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1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217" y="0"/>
            <a:ext cx="1036961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4365" y="0"/>
            <a:ext cx="27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5305" y="3229"/>
            <a:ext cx="4628528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7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281" y="1127550"/>
            <a:ext cx="41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99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728" y="1282453"/>
            <a:ext cx="3969952" cy="1900473"/>
          </a:xfrm>
        </p:spPr>
        <p:txBody>
          <a:bodyPr anchor="b">
            <a:normAutofit/>
          </a:bodyPr>
          <a:lstStyle>
            <a:lvl1pPr algn="l"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9809" y="3182928"/>
            <a:ext cx="3970840" cy="2386394"/>
          </a:xfrm>
        </p:spPr>
        <p:txBody>
          <a:bodyPr>
            <a:normAutofit/>
          </a:bodyPr>
          <a:lstStyle>
            <a:lvl1pPr marL="0" indent="0" algn="l">
              <a:buNone/>
              <a:defRPr sz="19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57" y="2105202"/>
            <a:ext cx="9357767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693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39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128" y="808057"/>
            <a:ext cx="7956259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2877" y="2052116"/>
            <a:ext cx="779451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200" y="5270628"/>
            <a:ext cx="2662729" cy="182832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DD204D1-F9BD-4643-8480-6EA41EB484F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314" y="3661168"/>
            <a:ext cx="5885352" cy="179129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366" y="164593"/>
            <a:ext cx="636561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1792" y="0"/>
            <a:ext cx="45707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7201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126" rtl="0" eaLnBrk="1" latinLnBrk="0" hangingPunct="1">
        <a:lnSpc>
          <a:spcPct val="90000"/>
        </a:lnSpc>
        <a:spcBef>
          <a:spcPct val="0"/>
        </a:spcBef>
        <a:buNone/>
        <a:defRPr sz="3399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385" indent="-344385" algn="l" defTabSz="914126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99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099" indent="-338037" algn="l" defTabSz="914126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799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510" indent="-344385" algn="l" defTabSz="914126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225" indent="-338037" algn="l" defTabSz="914126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2636" indent="-344385" algn="l" defTabSz="914126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1823" indent="-338227" algn="l" defTabSz="914126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027" indent="-338227" algn="l" defTabSz="914126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4231" indent="-338227" algn="l" defTabSz="914126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0436" indent="-338227" algn="l" defTabSz="914126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theglobalist.com/italy-budget-deficit-european-un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investopedia.com/terms/u/underground-economy.asp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en.wikipedia.org/wiki/Silk_Road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638E8FA-A3C3-4D73-A176-893504E5AD56}"/>
              </a:ext>
            </a:extLst>
          </p:cNvPr>
          <p:cNvSpPr txBox="1">
            <a:spLocks/>
          </p:cNvSpPr>
          <p:nvPr/>
        </p:nvSpPr>
        <p:spPr>
          <a:xfrm>
            <a:off x="608012" y="304801"/>
            <a:ext cx="10439400" cy="5943599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ru-RU" sz="3200" b="1" dirty="0"/>
          </a:p>
          <a:p>
            <a:pPr marL="0" indent="0" algn="ctr">
              <a:buNone/>
            </a:pPr>
            <a:r>
              <a:rPr lang="ru-RU" sz="3200" b="1" dirty="0"/>
              <a:t>ЛЕК</a:t>
            </a:r>
            <a:r>
              <a:rPr lang="uk-UA" sz="3200" b="1" dirty="0"/>
              <a:t>ЦІЯ </a:t>
            </a:r>
          </a:p>
          <a:p>
            <a:pPr marL="0" indent="0" algn="ctr">
              <a:buNone/>
            </a:pPr>
            <a:r>
              <a:rPr lang="uk-UA" sz="3200" b="1" dirty="0"/>
              <a:t>на тему </a:t>
            </a:r>
            <a:r>
              <a:rPr lang="uk-UA" sz="4400" b="1" dirty="0">
                <a:solidFill>
                  <a:srgbClr val="00B050"/>
                </a:solidFill>
              </a:rPr>
              <a:t>«Економіка Італії» </a:t>
            </a:r>
          </a:p>
          <a:p>
            <a:pPr marL="0" indent="0" algn="ctr">
              <a:buNone/>
            </a:pPr>
            <a:r>
              <a:rPr lang="uk-UA" sz="3200" b="1" dirty="0"/>
              <a:t>з дисципліни «Економіка зарубіжних країн»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uk-UA" sz="3200" b="1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uk-UA" b="1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uk-UA" b="1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uk-UA" b="1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 err="1"/>
              <a:t>к.е.н</a:t>
            </a:r>
            <a:r>
              <a:rPr lang="uk-UA" b="1" dirty="0"/>
              <a:t>., доцент кафедри міжнародної економіки,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/>
              <a:t>природних ресурсів та економіки міжнародного туризму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b="1" dirty="0"/>
              <a:t>Венгерська Н.С.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uk-UA" b="1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uk-UA" b="1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uk-UA" b="1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</p:txBody>
      </p:sp>
      <p:pic>
        <p:nvPicPr>
          <p:cNvPr id="2" name="Picture 2" descr="Економіка Італії увійшла в рецесію, ВВП впав на 12,8% | Український Простір  Прикарпаття">
            <a:extLst>
              <a:ext uri="{FF2B5EF4-FFF2-40B4-BE49-F238E27FC236}">
                <a16:creationId xmlns:a16="http://schemas.microsoft.com/office/drawing/2014/main" id="{DEBEA144-E41B-40A1-A898-6C84B262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90" y="400995"/>
            <a:ext cx="1320644" cy="69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fastenerandfixing.com/media/39155/made-in-italy.jpg">
            <a:extLst>
              <a:ext uri="{FF2B5EF4-FFF2-40B4-BE49-F238E27FC236}">
                <a16:creationId xmlns:a16="http://schemas.microsoft.com/office/drawing/2014/main" id="{1D34E516-AD32-438F-88C8-E79188205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537246"/>
            <a:ext cx="3218739" cy="59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fastenerandfixing.com/media/39155/made-in-italy.jpg">
            <a:extLst>
              <a:ext uri="{FF2B5EF4-FFF2-40B4-BE49-F238E27FC236}">
                <a16:creationId xmlns:a16="http://schemas.microsoft.com/office/drawing/2014/main" id="{85BD0EE8-71EF-48EC-B080-55A2135E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2" y="504804"/>
            <a:ext cx="3218739" cy="59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82760-91C8-4A14-8BC8-E530857A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2EB641-80EC-4366-A8AB-4E6457BB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5652194"/>
            <a:ext cx="10439400" cy="1325545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На світових ринках Італія відома як виробник чорних металів (друге місце в ЄС), залізничного рухомого складу (друге місце в світі), </a:t>
            </a:r>
            <a:r>
              <a:rPr lang="uk-UA" dirty="0" err="1"/>
              <a:t>шляхо</a:t>
            </a:r>
            <a:r>
              <a:rPr lang="uk-UA" dirty="0"/>
              <a:t>-будівельної техніки, текстильного устаткування (третє місце в світі), автомобілів (особливо перегонових машин фірми "Феррарі"), конторського обладнання, персональних комп'ютерів (фірма "</a:t>
            </a:r>
            <a:r>
              <a:rPr lang="uk-UA" dirty="0" err="1"/>
              <a:t>Оліветті</a:t>
            </a:r>
            <a:r>
              <a:rPr lang="uk-UA" dirty="0"/>
              <a:t>"), холодильників, пральних машин, швейних ви­робів, взуття, меблів (друге місце в світі), будівельних матеріалів, а також цитрусових, вина, оливок і оливкової олії.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The Biggest Manufacturing Countries">
            <a:extLst>
              <a:ext uri="{FF2B5EF4-FFF2-40B4-BE49-F238E27FC236}">
                <a16:creationId xmlns:a16="http://schemas.microsoft.com/office/drawing/2014/main" id="{09289AF6-7614-44CE-9DE0-452B5704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38" y="304800"/>
            <a:ext cx="8176102" cy="497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813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C24B357-6E31-4CC9-BE98-F61ABF3B8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92D89A-5AA5-4E5B-8662-BE0DBAD4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" y="0"/>
            <a:ext cx="11814852" cy="66294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D83227A-C492-4180-A2C8-548E388B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1C384-B166-417E-BA27-E2F4307A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Італійці</a:t>
            </a:r>
            <a:r>
              <a:rPr lang="ru-RU" b="1" dirty="0"/>
              <a:t> </a:t>
            </a:r>
            <a:r>
              <a:rPr lang="ru-RU" b="1" dirty="0" err="1"/>
              <a:t>бідніші</a:t>
            </a:r>
            <a:r>
              <a:rPr lang="ru-RU" b="1" dirty="0"/>
              <a:t>, </a:t>
            </a:r>
            <a:r>
              <a:rPr lang="ru-RU" b="1" dirty="0" err="1"/>
              <a:t>ніж</a:t>
            </a:r>
            <a:r>
              <a:rPr lang="ru-RU" b="1" dirty="0"/>
              <a:t> 20 </a:t>
            </a:r>
            <a:r>
              <a:rPr lang="ru-RU" b="1" dirty="0" err="1"/>
              <a:t>років</a:t>
            </a:r>
            <a:r>
              <a:rPr lang="ru-RU" b="1" dirty="0"/>
              <a:t> тому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BF77F8-DF9E-4268-9D36-AF6749417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1676400"/>
            <a:ext cx="9829800" cy="4800600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/>
              <a:t>У 2019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реальний</a:t>
            </a:r>
            <a:r>
              <a:rPr lang="ru-RU" dirty="0"/>
              <a:t> </a:t>
            </a:r>
            <a:r>
              <a:rPr lang="ru-RU" dirty="0" err="1"/>
              <a:t>дохід</a:t>
            </a:r>
            <a:r>
              <a:rPr lang="ru-RU" dirty="0"/>
              <a:t> на душу </a:t>
            </a:r>
            <a:r>
              <a:rPr lang="ru-RU" dirty="0" err="1"/>
              <a:t>населення</a:t>
            </a:r>
            <a:r>
              <a:rPr lang="ru-RU" dirty="0"/>
              <a:t> в </a:t>
            </a:r>
            <a:r>
              <a:rPr lang="ru-RU" dirty="0" err="1"/>
              <a:t>Італії</a:t>
            </a:r>
            <a:r>
              <a:rPr lang="ru-RU" dirty="0"/>
              <a:t>, </a:t>
            </a:r>
            <a:r>
              <a:rPr lang="ru-RU" dirty="0" err="1"/>
              <a:t>виміряний</a:t>
            </a:r>
            <a:r>
              <a:rPr lang="ru-RU" dirty="0"/>
              <a:t> паритетом </a:t>
            </a:r>
            <a:r>
              <a:rPr lang="ru-RU" dirty="0" err="1"/>
              <a:t>купівельної</a:t>
            </a:r>
            <a:r>
              <a:rPr lang="ru-RU" dirty="0"/>
              <a:t> </a:t>
            </a:r>
            <a:r>
              <a:rPr lang="ru-RU" dirty="0" err="1"/>
              <a:t>спроможності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точно таким же, як і в 2000 </a:t>
            </a:r>
            <a:r>
              <a:rPr lang="ru-RU" dirty="0" err="1"/>
              <a:t>році</a:t>
            </a:r>
            <a:r>
              <a:rPr lang="ru-RU" dirty="0"/>
              <a:t> (</a:t>
            </a:r>
            <a:r>
              <a:rPr lang="ru-RU" dirty="0" err="1"/>
              <a:t>близько</a:t>
            </a:r>
            <a:r>
              <a:rPr lang="ru-RU" dirty="0"/>
              <a:t> 43 000 </a:t>
            </a:r>
            <a:r>
              <a:rPr lang="ru-RU" dirty="0" err="1"/>
              <a:t>доларів</a:t>
            </a:r>
            <a:r>
              <a:rPr lang="ru-RU" dirty="0"/>
              <a:t>).</a:t>
            </a:r>
          </a:p>
          <a:p>
            <a:pPr fontAlgn="base"/>
            <a:r>
              <a:rPr lang="ru-RU" dirty="0"/>
              <a:t>У 2020 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кризи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на 13% </a:t>
            </a:r>
            <a:r>
              <a:rPr lang="ru-RU" dirty="0" err="1"/>
              <a:t>нижчим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20 </a:t>
            </a:r>
            <a:r>
              <a:rPr lang="ru-RU" dirty="0" err="1"/>
              <a:t>років</a:t>
            </a:r>
            <a:r>
              <a:rPr lang="ru-RU" dirty="0"/>
              <a:t> тому - </a:t>
            </a:r>
            <a:r>
              <a:rPr lang="ru-RU" dirty="0" err="1"/>
              <a:t>лише</a:t>
            </a:r>
            <a:r>
              <a:rPr lang="ru-RU" dirty="0"/>
              <a:t> 37 900 </a:t>
            </a:r>
            <a:r>
              <a:rPr lang="ru-RU" dirty="0" err="1"/>
              <a:t>доларів</a:t>
            </a:r>
            <a:r>
              <a:rPr lang="ru-RU" dirty="0"/>
              <a:t>.</a:t>
            </a:r>
          </a:p>
          <a:p>
            <a:pPr fontAlgn="base"/>
            <a:r>
              <a:rPr lang="ru-RU" dirty="0"/>
              <a:t>На </a:t>
            </a:r>
            <a:r>
              <a:rPr lang="ru-RU" dirty="0" err="1"/>
              <a:t>відміну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середні</a:t>
            </a:r>
            <a:r>
              <a:rPr lang="ru-RU" dirty="0"/>
              <a:t> </a:t>
            </a:r>
            <a:r>
              <a:rPr lang="ru-RU" dirty="0" err="1"/>
              <a:t>реальні</a:t>
            </a:r>
            <a:r>
              <a:rPr lang="ru-RU" dirty="0"/>
              <a:t> доходи на душу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ЄС </a:t>
            </a:r>
            <a:r>
              <a:rPr lang="ru-RU" dirty="0" err="1"/>
              <a:t>зросли</a:t>
            </a:r>
            <a:r>
              <a:rPr lang="ru-RU" dirty="0"/>
              <a:t> </a:t>
            </a:r>
            <a:r>
              <a:rPr lang="ru-RU" dirty="0" err="1"/>
              <a:t>щонайменше</a:t>
            </a:r>
            <a:r>
              <a:rPr lang="ru-RU" dirty="0"/>
              <a:t> на 25% -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незважаючи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людей </a:t>
            </a:r>
            <a:r>
              <a:rPr lang="ru-RU" dirty="0" err="1"/>
              <a:t>зазнали</a:t>
            </a:r>
            <a:r>
              <a:rPr lang="ru-RU" dirty="0"/>
              <a:t> спаду в </a:t>
            </a:r>
            <a:r>
              <a:rPr lang="ru-RU" dirty="0" err="1"/>
              <a:t>пандемічному</a:t>
            </a:r>
            <a:r>
              <a:rPr lang="ru-RU" dirty="0"/>
              <a:t> 2020 </a:t>
            </a:r>
            <a:r>
              <a:rPr lang="ru-RU" dirty="0" err="1"/>
              <a:t>році</a:t>
            </a:r>
            <a:r>
              <a:rPr lang="ru-RU" dirty="0"/>
              <a:t>.</a:t>
            </a:r>
          </a:p>
          <a:p>
            <a:pPr fontAlgn="base"/>
            <a:r>
              <a:rPr lang="ru-RU" dirty="0"/>
              <a:t>У 2020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економіка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скоротилася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на 11% - </a:t>
            </a:r>
            <a:r>
              <a:rPr lang="ru-RU" dirty="0" err="1"/>
              <a:t>удвічі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кризи</a:t>
            </a:r>
            <a:r>
              <a:rPr lang="ru-RU" dirty="0"/>
              <a:t> </a:t>
            </a:r>
            <a:r>
              <a:rPr lang="ru-RU" dirty="0" err="1"/>
              <a:t>єврозони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безробіття</a:t>
            </a:r>
            <a:r>
              <a:rPr lang="ru-RU" dirty="0"/>
              <a:t> становить 10%, </a:t>
            </a:r>
            <a:r>
              <a:rPr lang="ru-RU" dirty="0" err="1"/>
              <a:t>тоді</a:t>
            </a:r>
            <a:r>
              <a:rPr lang="ru-RU" dirty="0"/>
              <a:t> як </a:t>
            </a:r>
            <a:r>
              <a:rPr lang="ru-RU" dirty="0" err="1"/>
              <a:t>безробіття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молоді</a:t>
            </a:r>
            <a:r>
              <a:rPr lang="ru-RU" dirty="0"/>
              <a:t> становить 31%.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22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F33C5-76CB-4A76-A625-BE2335D1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612" y="324514"/>
            <a:ext cx="6051259" cy="1077229"/>
          </a:xfrm>
        </p:spPr>
        <p:txBody>
          <a:bodyPr/>
          <a:lstStyle/>
          <a:p>
            <a:pPr algn="l"/>
            <a:r>
              <a:rPr lang="uk-UA" dirty="0"/>
              <a:t>Італія в умовах пандемії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06E817-86C2-43F4-A2F1-CF88ADFA7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529" y="1439056"/>
            <a:ext cx="4733483" cy="4830743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ru-RU" dirty="0" err="1"/>
              <a:t>Італія</a:t>
            </a:r>
            <a:r>
              <a:rPr lang="ru-RU" dirty="0"/>
              <a:t> - ​​</a:t>
            </a:r>
            <a:r>
              <a:rPr lang="ru-RU" dirty="0" err="1"/>
              <a:t>третя</a:t>
            </a:r>
            <a:r>
              <a:rPr lang="ru-RU" dirty="0"/>
              <a:t> за величиною 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економіка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- </a:t>
            </a:r>
            <a:r>
              <a:rPr lang="ru-RU" dirty="0" err="1"/>
              <a:t>зазнає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удару з </a:t>
            </a:r>
            <a:r>
              <a:rPr lang="ru-RU" dirty="0" err="1"/>
              <a:t>катастрофічними</a:t>
            </a:r>
            <a:r>
              <a:rPr lang="ru-RU" dirty="0"/>
              <a:t> </a:t>
            </a:r>
            <a:r>
              <a:rPr lang="ru-RU" dirty="0" err="1"/>
              <a:t>наслідками</a:t>
            </a:r>
            <a:r>
              <a:rPr lang="ru-RU" dirty="0"/>
              <a:t> - </a:t>
            </a:r>
            <a:r>
              <a:rPr lang="ru-RU" b="1" dirty="0" err="1">
                <a:hlinkClick r:id="rId2"/>
              </a:rPr>
              <a:t>найглибшою</a:t>
            </a:r>
            <a:r>
              <a:rPr lang="ru-RU" b="1" dirty="0">
                <a:hlinkClick r:id="rId2"/>
              </a:rPr>
              <a:t> </a:t>
            </a:r>
            <a:r>
              <a:rPr lang="ru-RU" b="1" dirty="0" err="1">
                <a:hlinkClick r:id="rId2"/>
              </a:rPr>
              <a:t>рецесією</a:t>
            </a:r>
            <a:r>
              <a:rPr lang="ru-RU" b="1" dirty="0">
                <a:hlinkClick r:id="rId2"/>
              </a:rPr>
              <a:t> в </a:t>
            </a:r>
            <a:r>
              <a:rPr lang="ru-RU" b="1" dirty="0" err="1">
                <a:hlinkClick r:id="rId2"/>
              </a:rPr>
              <a:t>її</a:t>
            </a:r>
            <a:r>
              <a:rPr lang="ru-RU" b="1" dirty="0">
                <a:hlinkClick r:id="rId2"/>
              </a:rPr>
              <a:t> </a:t>
            </a:r>
            <a:r>
              <a:rPr lang="ru-RU" b="1" dirty="0" err="1">
                <a:hlinkClick r:id="rId2"/>
              </a:rPr>
              <a:t>історії</a:t>
            </a:r>
            <a:r>
              <a:rPr lang="ru-RU" b="1" dirty="0">
                <a:hlinkClick r:id="rId2"/>
              </a:rPr>
              <a:t>.</a:t>
            </a:r>
            <a:endParaRPr lang="ru-RU" dirty="0"/>
          </a:p>
          <a:p>
            <a:pPr fontAlgn="base"/>
            <a:r>
              <a:rPr lang="ru-RU" dirty="0" err="1"/>
              <a:t>Сьогодні</a:t>
            </a:r>
            <a:r>
              <a:rPr lang="ru-RU" dirty="0"/>
              <a:t> ми </a:t>
            </a:r>
            <a:r>
              <a:rPr lang="ru-RU" dirty="0" err="1"/>
              <a:t>бачимо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потрійної</a:t>
            </a:r>
            <a:r>
              <a:rPr lang="ru-RU" dirty="0"/>
              <a:t> </a:t>
            </a:r>
            <a:r>
              <a:rPr lang="ru-RU" dirty="0" err="1"/>
              <a:t>рецесії</a:t>
            </a:r>
            <a:r>
              <a:rPr lang="ru-RU" dirty="0"/>
              <a:t> - </a:t>
            </a:r>
            <a:r>
              <a:rPr lang="ru-RU" b="1" dirty="0"/>
              <a:t>2008-2009, 2012-2013 та 2020-2021.</a:t>
            </a:r>
          </a:p>
          <a:p>
            <a:pPr fontAlgn="base"/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коли-</a:t>
            </a:r>
            <a:r>
              <a:rPr lang="ru-RU" dirty="0" err="1"/>
              <a:t>небудь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, </a:t>
            </a:r>
            <a:r>
              <a:rPr lang="ru-RU" dirty="0" err="1"/>
              <a:t>поточна</a:t>
            </a:r>
            <a:r>
              <a:rPr lang="ru-RU" dirty="0"/>
              <a:t> криза </a:t>
            </a:r>
            <a:r>
              <a:rPr lang="ru-RU" dirty="0" err="1"/>
              <a:t>виявляє</a:t>
            </a:r>
            <a:r>
              <a:rPr lang="ru-RU" dirty="0"/>
              <a:t> </a:t>
            </a:r>
            <a:r>
              <a:rPr lang="ru-RU" dirty="0" err="1"/>
              <a:t>багаторічну</a:t>
            </a:r>
            <a:r>
              <a:rPr lang="ru-RU" dirty="0"/>
              <a:t> </a:t>
            </a:r>
            <a:r>
              <a:rPr lang="ru-RU" dirty="0" err="1"/>
              <a:t>економічну</a:t>
            </a:r>
            <a:r>
              <a:rPr lang="ru-RU" dirty="0"/>
              <a:t> </a:t>
            </a:r>
            <a:r>
              <a:rPr lang="ru-RU" dirty="0" err="1"/>
              <a:t>недостатність</a:t>
            </a:r>
            <a:r>
              <a:rPr lang="ru-RU" dirty="0"/>
              <a:t> та </a:t>
            </a:r>
            <a:r>
              <a:rPr lang="ru-RU" dirty="0" err="1"/>
              <a:t>глибоко</a:t>
            </a:r>
            <a:r>
              <a:rPr lang="ru-RU" dirty="0"/>
              <a:t> </a:t>
            </a:r>
            <a:r>
              <a:rPr lang="ru-RU" dirty="0" err="1"/>
              <a:t>вкорінені</a:t>
            </a:r>
            <a:r>
              <a:rPr lang="ru-RU" dirty="0"/>
              <a:t> </a:t>
            </a:r>
            <a:r>
              <a:rPr lang="ru-RU" dirty="0" err="1"/>
              <a:t>структурні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італійської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.</a:t>
            </a:r>
            <a:endParaRPr lang="en-US" dirty="0"/>
          </a:p>
          <a:p>
            <a:pPr fontAlgn="base"/>
            <a:r>
              <a:rPr lang="ru-RU" b="1" dirty="0" err="1"/>
              <a:t>Економіка</a:t>
            </a:r>
            <a:r>
              <a:rPr lang="ru-RU" b="1" dirty="0"/>
              <a:t> </a:t>
            </a:r>
            <a:r>
              <a:rPr lang="ru-RU" b="1" dirty="0" err="1"/>
              <a:t>Італії</a:t>
            </a:r>
            <a:r>
              <a:rPr lang="ru-RU" b="1" dirty="0"/>
              <a:t> і до </a:t>
            </a:r>
            <a:r>
              <a:rPr lang="ru-RU" b="1" dirty="0" err="1"/>
              <a:t>епідемії</a:t>
            </a:r>
            <a:r>
              <a:rPr lang="ru-RU" b="1" dirty="0"/>
              <a:t> </a:t>
            </a:r>
            <a:r>
              <a:rPr lang="ru-RU" b="1" dirty="0" err="1"/>
              <a:t>зростала</a:t>
            </a:r>
            <a:r>
              <a:rPr lang="ru-RU" b="1" dirty="0"/>
              <a:t> </a:t>
            </a:r>
            <a:r>
              <a:rPr lang="ru-RU" b="1" dirty="0" err="1"/>
              <a:t>повільно</a:t>
            </a:r>
            <a:r>
              <a:rPr lang="ru-RU" b="1" dirty="0"/>
              <a:t>  </a:t>
            </a:r>
          </a:p>
          <a:p>
            <a:pPr fontAlgn="base"/>
            <a:r>
              <a:rPr lang="ru-RU" dirty="0" err="1"/>
              <a:t>Економісти</a:t>
            </a:r>
            <a:r>
              <a:rPr lang="ru-RU" dirty="0"/>
              <a:t> </a:t>
            </a:r>
            <a:r>
              <a:rPr lang="ru-RU" dirty="0" err="1"/>
              <a:t>пояснюють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вона в основному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малого та </a:t>
            </a:r>
            <a:r>
              <a:rPr lang="ru-RU" dirty="0" err="1"/>
              <a:t>середнього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. 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, </a:t>
            </a:r>
            <a:r>
              <a:rPr lang="ru-RU" dirty="0" err="1"/>
              <a:t>яким</a:t>
            </a:r>
            <a:r>
              <a:rPr lang="ru-RU" dirty="0"/>
              <a:t> складно </a:t>
            </a:r>
            <a:r>
              <a:rPr lang="ru-RU" dirty="0" err="1"/>
              <a:t>досягти</a:t>
            </a:r>
            <a:r>
              <a:rPr lang="ru-RU" dirty="0"/>
              <a:t> </a:t>
            </a:r>
            <a:r>
              <a:rPr lang="ru-RU" dirty="0" err="1"/>
              <a:t>прогресу</a:t>
            </a:r>
            <a:r>
              <a:rPr lang="ru-RU" dirty="0"/>
              <a:t> в </a:t>
            </a:r>
            <a:r>
              <a:rPr lang="ru-RU" dirty="0" err="1"/>
              <a:t>інноваціях</a:t>
            </a:r>
            <a:r>
              <a:rPr lang="ru-RU" dirty="0"/>
              <a:t> та </a:t>
            </a:r>
            <a:r>
              <a:rPr lang="ru-RU" dirty="0" err="1"/>
              <a:t>конкурувати</a:t>
            </a:r>
            <a:r>
              <a:rPr lang="ru-RU" dirty="0"/>
              <a:t> на </a:t>
            </a:r>
            <a:r>
              <a:rPr lang="ru-RU" dirty="0" err="1"/>
              <a:t>світовому</a:t>
            </a:r>
            <a:r>
              <a:rPr lang="ru-RU" dirty="0"/>
              <a:t> ринку. </a:t>
            </a:r>
            <a:endParaRPr lang="en-US" dirty="0"/>
          </a:p>
          <a:p>
            <a:pPr fontAlgn="base"/>
            <a:r>
              <a:rPr lang="ru-RU" b="1" dirty="0" err="1"/>
              <a:t>Коронавірус</a:t>
            </a:r>
            <a:r>
              <a:rPr lang="ru-RU" b="1" dirty="0"/>
              <a:t> </a:t>
            </a:r>
            <a:r>
              <a:rPr lang="ru-RU" b="1" dirty="0" err="1"/>
              <a:t>зробив</a:t>
            </a:r>
            <a:r>
              <a:rPr lang="ru-RU" b="1" dirty="0"/>
              <a:t> </a:t>
            </a:r>
            <a:r>
              <a:rPr lang="ru-RU" b="1" dirty="0" err="1"/>
              <a:t>ще</a:t>
            </a:r>
            <a:r>
              <a:rPr lang="ru-RU" b="1" dirty="0"/>
              <a:t> </a:t>
            </a:r>
            <a:r>
              <a:rPr lang="ru-RU" b="1" dirty="0" err="1"/>
              <a:t>гірше</a:t>
            </a:r>
            <a:r>
              <a:rPr lang="ru-RU" b="1" dirty="0"/>
              <a:t> </a:t>
            </a:r>
          </a:p>
          <a:p>
            <a:pPr fontAlgn="base"/>
            <a:r>
              <a:rPr lang="ru-RU" dirty="0"/>
              <a:t>У 2019 ВВП </a:t>
            </a:r>
            <a:r>
              <a:rPr lang="ru-RU" dirty="0" err="1"/>
              <a:t>зріс</a:t>
            </a:r>
            <a:r>
              <a:rPr lang="ru-RU" dirty="0"/>
              <a:t> на 0,1%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найнижчий</a:t>
            </a:r>
            <a:r>
              <a:rPr lang="ru-RU" dirty="0"/>
              <a:t> </a:t>
            </a:r>
            <a:r>
              <a:rPr lang="ru-RU" dirty="0" err="1"/>
              <a:t>показник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. </a:t>
            </a:r>
            <a:r>
              <a:rPr lang="ru-RU" dirty="0" err="1"/>
              <a:t>Згідно</a:t>
            </a:r>
            <a:r>
              <a:rPr lang="ru-RU" dirty="0"/>
              <a:t> з прогнозами на 2020 </a:t>
            </a:r>
            <a:r>
              <a:rPr lang="ru-RU" dirty="0" err="1"/>
              <a:t>рік</a:t>
            </a:r>
            <a:r>
              <a:rPr lang="ru-RU" dirty="0"/>
              <a:t>,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 </a:t>
            </a:r>
            <a:r>
              <a:rPr lang="ru-RU" dirty="0" err="1"/>
              <a:t>зупиниться</a:t>
            </a:r>
            <a:r>
              <a:rPr lang="ru-RU" dirty="0"/>
              <a:t>.  </a:t>
            </a:r>
          </a:p>
          <a:p>
            <a:endParaRPr lang="ru-RU" dirty="0"/>
          </a:p>
        </p:txBody>
      </p:sp>
      <p:pic>
        <p:nvPicPr>
          <p:cNvPr id="7170" name="Picture 2" descr="https://www.fastenerandfixing.com/media/39156/italy-image.jpg?anchor=center&amp;mode=crop&amp;width=1090&amp;height=780&amp;rnd=132451662430000000">
            <a:extLst>
              <a:ext uri="{FF2B5EF4-FFF2-40B4-BE49-F238E27FC236}">
                <a16:creationId xmlns:a16="http://schemas.microsoft.com/office/drawing/2014/main" id="{696D4FEE-6288-4DC7-9454-4BEFD898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2" y="990600"/>
            <a:ext cx="2573545" cy="19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инаміка ВВП Італії">
            <a:extLst>
              <a:ext uri="{FF2B5EF4-FFF2-40B4-BE49-F238E27FC236}">
                <a16:creationId xmlns:a16="http://schemas.microsoft.com/office/drawing/2014/main" id="{538B5D8F-D2D6-4C1A-A9F1-899F97707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99" y="3117412"/>
            <a:ext cx="4733484" cy="341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0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D7B08-5838-4302-BD55-EC779582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0BF1C0-8211-4857-8A73-156ED68E0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BD989B-1876-43C3-B679-A445256D7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" y="1885286"/>
            <a:ext cx="4457700" cy="2495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72E09A-C05D-4E0C-A7C1-00F42C04D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978" y="390525"/>
            <a:ext cx="65246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7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AB4CE-1A45-4C47-B882-5AC56EC7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E430A1-B9E7-49FA-A21E-C38D90B21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63378D-1F9A-41F1-BDE2-3BD49D1C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46" y="337653"/>
            <a:ext cx="3390453" cy="4081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45BEAC-E4D9-4452-8D55-5E209E865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454" y="152400"/>
            <a:ext cx="3659563" cy="45361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E6AE50-89DF-44F9-A9FC-F789DC69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868" y="1524000"/>
            <a:ext cx="3314264" cy="533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22FEF-99D5-48CD-9E87-B1DCE5DB4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5211" y="4357438"/>
            <a:ext cx="3503613" cy="25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8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6B50C-1C5A-43FF-B08D-A53059AC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4FBC20-9E95-49C3-8CE6-4A9089E20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726A05-B65D-4553-A902-548B9278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99" y="495300"/>
            <a:ext cx="97250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16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5150D-2994-4EA0-ADBA-A50097FF4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08EC86-9FD6-49E1-B402-5E87EE25D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6066949"/>
            <a:ext cx="7597175" cy="33494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https://www.heritage.org/index/country/italy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F9644C-5C1F-4F10-943E-AC6B608B6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54" y="451110"/>
            <a:ext cx="721042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30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5E6E7-7480-447D-8C9C-E27711A2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808057"/>
            <a:ext cx="9349775" cy="1077229"/>
          </a:xfrm>
        </p:spPr>
        <p:txBody>
          <a:bodyPr/>
          <a:lstStyle/>
          <a:p>
            <a:r>
              <a:rPr lang="uk-UA" dirty="0"/>
              <a:t>Які фактори зумовили розвиток економіки Італії?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D5D5A7-1FA5-4687-A6CF-717C81BC6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B22788-319D-47BE-ADC4-A21CF8B2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02" y="2209799"/>
            <a:ext cx="7558890" cy="38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3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412" y="236556"/>
            <a:ext cx="7586682" cy="1143000"/>
          </a:xfrm>
        </p:spPr>
        <p:txBody>
          <a:bodyPr>
            <a:normAutofit/>
          </a:bodyPr>
          <a:lstStyle/>
          <a:p>
            <a:r>
              <a:rPr lang="uk-UA" b="1" dirty="0"/>
              <a:t>2. Фактори економічного розвитку Італії</a:t>
            </a:r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CBDCD177-9410-475F-9EE2-5F8F89E69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249E378-37A3-43CD-B010-BCCA26ADA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0511072"/>
              </p:ext>
            </p:extLst>
          </p:nvPr>
        </p:nvGraphicFramePr>
        <p:xfrm>
          <a:off x="-915988" y="1524000"/>
          <a:ext cx="12496800" cy="501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07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87F6E-1A57-4439-A8A0-566A9EA3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B38398-E14C-49B1-8F74-F7130F0DD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A8DF93-5376-4414-A63C-1915B263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1219200"/>
            <a:ext cx="9471056" cy="470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27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F271C-6C99-4A11-87C6-95EF28F75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D483CD-36BB-4739-AA82-861970C34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151D88-1687-40EC-A885-002012F9B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685800"/>
            <a:ext cx="96012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0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7495E-1364-4970-81AC-ED11243C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41092"/>
            <a:ext cx="9753600" cy="1077229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err="1"/>
              <a:t>Чому</a:t>
            </a:r>
            <a:r>
              <a:rPr lang="ru-RU" b="1" dirty="0"/>
              <a:t> </a:t>
            </a:r>
            <a:r>
              <a:rPr lang="ru-RU" b="1" dirty="0" err="1"/>
              <a:t>Італія</a:t>
            </a:r>
            <a:r>
              <a:rPr lang="ru-RU" b="1" dirty="0"/>
              <a:t> </a:t>
            </a:r>
            <a:r>
              <a:rPr lang="ru-RU" b="1" dirty="0" err="1"/>
              <a:t>потрапила</a:t>
            </a:r>
            <a:r>
              <a:rPr lang="ru-RU" b="1" dirty="0"/>
              <a:t> в </a:t>
            </a:r>
            <a:r>
              <a:rPr lang="ru-RU" b="1" dirty="0" err="1"/>
              <a:t>більш</a:t>
            </a:r>
            <a:r>
              <a:rPr lang="ru-RU" b="1" dirty="0"/>
              <a:t> </a:t>
            </a:r>
            <a:r>
              <a:rPr lang="ru-RU" b="1" dirty="0" err="1"/>
              <a:t>серйозну</a:t>
            </a:r>
            <a:r>
              <a:rPr lang="ru-RU" b="1" dirty="0"/>
              <a:t> </a:t>
            </a:r>
            <a:r>
              <a:rPr lang="ru-RU" b="1" dirty="0" err="1"/>
              <a:t>рецесію</a:t>
            </a:r>
            <a:r>
              <a:rPr lang="ru-RU" b="1" dirty="0"/>
              <a:t> </a:t>
            </a:r>
            <a:r>
              <a:rPr lang="ru-RU" b="1" dirty="0" err="1"/>
              <a:t>поріняно</a:t>
            </a:r>
            <a:r>
              <a:rPr lang="ru-RU" b="1" dirty="0"/>
              <a:t> з </a:t>
            </a:r>
            <a:r>
              <a:rPr lang="ru-RU" b="1" dirty="0" err="1"/>
              <a:t>іншими</a:t>
            </a:r>
            <a:r>
              <a:rPr lang="ru-RU" b="1" dirty="0"/>
              <a:t> членами ЄС?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0BA400-DD22-4A08-988D-0239EE20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3" y="1143000"/>
            <a:ext cx="9906000" cy="5486400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/>
              <a:t>До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 </a:t>
            </a:r>
            <a:r>
              <a:rPr lang="ru-RU" dirty="0" err="1"/>
              <a:t>італійська</a:t>
            </a:r>
            <a:r>
              <a:rPr lang="ru-RU" dirty="0"/>
              <a:t> </a:t>
            </a:r>
            <a:r>
              <a:rPr lang="ru-RU" dirty="0" err="1"/>
              <a:t>економічна</a:t>
            </a:r>
            <a:r>
              <a:rPr lang="ru-RU" dirty="0"/>
              <a:t> модель в основному </a:t>
            </a:r>
            <a:r>
              <a:rPr lang="ru-RU" dirty="0" err="1"/>
              <a:t>базувалася</a:t>
            </a:r>
            <a:r>
              <a:rPr lang="ru-RU" dirty="0"/>
              <a:t> на </a:t>
            </a:r>
            <a:r>
              <a:rPr lang="ru-RU" dirty="0" err="1"/>
              <a:t>експорті</a:t>
            </a:r>
            <a:r>
              <a:rPr lang="ru-RU" dirty="0"/>
              <a:t>.</a:t>
            </a:r>
          </a:p>
          <a:p>
            <a:pPr fontAlgn="base"/>
            <a:r>
              <a:rPr lang="ru-RU" dirty="0" err="1"/>
              <a:t>Італійські</a:t>
            </a:r>
            <a:r>
              <a:rPr lang="ru-RU" dirty="0"/>
              <a:t> </a:t>
            </a:r>
            <a:r>
              <a:rPr lang="ru-RU" dirty="0" err="1"/>
              <a:t>експортери</a:t>
            </a:r>
            <a:r>
              <a:rPr lang="ru-RU" dirty="0"/>
              <a:t> </a:t>
            </a:r>
            <a:r>
              <a:rPr lang="ru-RU" dirty="0" err="1"/>
              <a:t>виграли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розумному</a:t>
            </a:r>
            <a:r>
              <a:rPr lang="ru-RU" dirty="0"/>
              <a:t> брендингу та </a:t>
            </a:r>
            <a:r>
              <a:rPr lang="ru-RU" dirty="0" err="1"/>
              <a:t>конкурентоспроможним</a:t>
            </a:r>
            <a:r>
              <a:rPr lang="ru-RU" dirty="0"/>
              <a:t> </a:t>
            </a:r>
            <a:r>
              <a:rPr lang="ru-RU" dirty="0" err="1"/>
              <a:t>цінам</a:t>
            </a:r>
            <a:r>
              <a:rPr lang="ru-RU" dirty="0"/>
              <a:t> (шляхом </a:t>
            </a:r>
            <a:r>
              <a:rPr lang="ru-RU" dirty="0" err="1"/>
              <a:t>послідовної</a:t>
            </a:r>
            <a:r>
              <a:rPr lang="ru-RU" dirty="0"/>
              <a:t> </a:t>
            </a:r>
            <a:r>
              <a:rPr lang="ru-RU" dirty="0" err="1"/>
              <a:t>девальвації</a:t>
            </a:r>
            <a:r>
              <a:rPr lang="ru-RU" dirty="0"/>
              <a:t> </a:t>
            </a:r>
            <a:r>
              <a:rPr lang="ru-RU" dirty="0" err="1"/>
              <a:t>ліри</a:t>
            </a:r>
            <a:r>
              <a:rPr lang="ru-RU" dirty="0"/>
              <a:t>).</a:t>
            </a:r>
          </a:p>
          <a:p>
            <a:pPr fontAlgn="base"/>
            <a:r>
              <a:rPr lang="ru-RU" dirty="0" err="1"/>
              <a:t>Непідготовлені</a:t>
            </a:r>
            <a:r>
              <a:rPr lang="ru-RU" dirty="0"/>
              <a:t> до </a:t>
            </a:r>
            <a:r>
              <a:rPr lang="ru-RU" dirty="0" err="1"/>
              <a:t>євро</a:t>
            </a:r>
            <a:r>
              <a:rPr lang="ru-RU" dirty="0"/>
              <a:t> - і без </a:t>
            </a:r>
            <a:r>
              <a:rPr lang="ru-RU" dirty="0" err="1"/>
              <a:t>необхідного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продуктивності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відокремити</a:t>
            </a:r>
            <a:r>
              <a:rPr lang="ru-RU" dirty="0"/>
              <a:t> </a:t>
            </a:r>
            <a:r>
              <a:rPr lang="ru-RU" dirty="0" err="1"/>
              <a:t>конкурентоспроможність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 </a:t>
            </a:r>
            <a:r>
              <a:rPr lang="ru-RU" dirty="0" err="1"/>
              <a:t>валютних</a:t>
            </a:r>
            <a:r>
              <a:rPr lang="ru-RU" dirty="0"/>
              <a:t> </a:t>
            </a:r>
            <a:r>
              <a:rPr lang="ru-RU" dirty="0" err="1"/>
              <a:t>курсів</a:t>
            </a:r>
            <a:r>
              <a:rPr lang="ru-RU" dirty="0"/>
              <a:t> - </a:t>
            </a:r>
            <a:r>
              <a:rPr lang="ru-RU" dirty="0" err="1"/>
              <a:t>італійські</a:t>
            </a:r>
            <a:r>
              <a:rPr lang="ru-RU" dirty="0"/>
              <a:t> </a:t>
            </a:r>
            <a:r>
              <a:rPr lang="ru-RU" dirty="0" err="1"/>
              <a:t>компанії</a:t>
            </a:r>
            <a:r>
              <a:rPr lang="ru-RU" dirty="0"/>
              <a:t> </a:t>
            </a:r>
            <a:r>
              <a:rPr lang="ru-RU" dirty="0" err="1"/>
              <a:t>намагалися</a:t>
            </a:r>
            <a:r>
              <a:rPr lang="ru-RU" dirty="0"/>
              <a:t> </a:t>
            </a:r>
            <a:r>
              <a:rPr lang="ru-RU" dirty="0" err="1"/>
              <a:t>адаптуватися</a:t>
            </a:r>
            <a:r>
              <a:rPr lang="ru-RU" dirty="0"/>
              <a:t>, </a:t>
            </a:r>
            <a:r>
              <a:rPr lang="ru-RU" dirty="0" err="1"/>
              <a:t>зменшуючи</a:t>
            </a:r>
            <a:r>
              <a:rPr lang="ru-RU" dirty="0"/>
              <a:t> </a:t>
            </a:r>
            <a:r>
              <a:rPr lang="ru-RU" dirty="0" err="1"/>
              <a:t>виробничі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.</a:t>
            </a:r>
          </a:p>
          <a:p>
            <a:pPr fontAlgn="base"/>
            <a:r>
              <a:rPr lang="ru-RU" dirty="0"/>
              <a:t>Вони </a:t>
            </a:r>
            <a:r>
              <a:rPr lang="ru-RU" dirty="0" err="1"/>
              <a:t>прагнули</a:t>
            </a:r>
            <a:r>
              <a:rPr lang="ru-RU" dirty="0"/>
              <a:t> </a:t>
            </a:r>
            <a:r>
              <a:rPr lang="ru-RU" dirty="0" err="1"/>
              <a:t>досягти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особливо </a:t>
            </a:r>
            <a:r>
              <a:rPr lang="ru-RU" dirty="0" err="1"/>
              <a:t>покладаючись</a:t>
            </a:r>
            <a:r>
              <a:rPr lang="ru-RU" dirty="0"/>
              <a:t> на </a:t>
            </a:r>
            <a:r>
              <a:rPr lang="ru-RU" dirty="0" err="1"/>
              <a:t>імпорт</a:t>
            </a:r>
            <a:r>
              <a:rPr lang="ru-RU" dirty="0"/>
              <a:t> </a:t>
            </a:r>
            <a:r>
              <a:rPr lang="ru-RU" dirty="0" err="1"/>
              <a:t>напівфабрикатів</a:t>
            </a:r>
            <a:r>
              <a:rPr lang="ru-RU" dirty="0"/>
              <a:t> - </a:t>
            </a:r>
            <a:r>
              <a:rPr lang="ru-RU" dirty="0" err="1"/>
              <a:t>завдяки</a:t>
            </a:r>
            <a:r>
              <a:rPr lang="ru-RU" dirty="0"/>
              <a:t> сильному </a:t>
            </a:r>
            <a:r>
              <a:rPr lang="ru-RU" dirty="0" err="1"/>
              <a:t>євро</a:t>
            </a:r>
            <a:r>
              <a:rPr lang="ru-RU" dirty="0"/>
              <a:t> - та шляхом </a:t>
            </a:r>
            <a:r>
              <a:rPr lang="ru-RU" dirty="0" err="1"/>
              <a:t>відмови</a:t>
            </a:r>
            <a:r>
              <a:rPr lang="ru-RU" dirty="0"/>
              <a:t> у </a:t>
            </a:r>
            <a:r>
              <a:rPr lang="ru-RU" dirty="0" err="1"/>
              <a:t>країни</a:t>
            </a:r>
            <a:r>
              <a:rPr lang="ru-RU" dirty="0"/>
              <a:t> з </a:t>
            </a:r>
            <a:r>
              <a:rPr lang="ru-RU" dirty="0" err="1"/>
              <a:t>дешевими</a:t>
            </a:r>
            <a:r>
              <a:rPr lang="ru-RU" dirty="0"/>
              <a:t> </a:t>
            </a:r>
            <a:r>
              <a:rPr lang="ru-RU" dirty="0" err="1"/>
              <a:t>витратами</a:t>
            </a:r>
            <a:r>
              <a:rPr lang="ru-RU" dirty="0"/>
              <a:t> на </a:t>
            </a:r>
            <a:r>
              <a:rPr lang="ru-RU" dirty="0" err="1"/>
              <a:t>робочу</a:t>
            </a:r>
            <a:r>
              <a:rPr lang="ru-RU" dirty="0"/>
              <a:t> силу.</a:t>
            </a:r>
          </a:p>
          <a:p>
            <a:pPr fontAlgn="base"/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збільшувало</a:t>
            </a:r>
            <a:r>
              <a:rPr lang="ru-RU" dirty="0"/>
              <a:t> </a:t>
            </a:r>
            <a:r>
              <a:rPr lang="ru-RU" dirty="0" err="1"/>
              <a:t>безробіття</a:t>
            </a:r>
            <a:r>
              <a:rPr lang="ru-RU" dirty="0"/>
              <a:t> в </a:t>
            </a:r>
            <a:r>
              <a:rPr lang="ru-RU" dirty="0" err="1"/>
              <a:t>країні</a:t>
            </a:r>
            <a:r>
              <a:rPr lang="ru-RU" dirty="0"/>
              <a:t>. </a:t>
            </a:r>
            <a:r>
              <a:rPr lang="ru-RU" dirty="0" err="1"/>
              <a:t>Найголовніше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зменшило</a:t>
            </a:r>
            <a:r>
              <a:rPr lang="ru-RU" dirty="0"/>
              <a:t> </a:t>
            </a:r>
            <a:r>
              <a:rPr lang="ru-RU" dirty="0" err="1"/>
              <a:t>купівельну</a:t>
            </a:r>
            <a:r>
              <a:rPr lang="ru-RU" dirty="0"/>
              <a:t> </a:t>
            </a:r>
            <a:r>
              <a:rPr lang="ru-RU" dirty="0" err="1"/>
              <a:t>спроможність</a:t>
            </a:r>
            <a:r>
              <a:rPr lang="ru-RU" dirty="0"/>
              <a:t> </a:t>
            </a:r>
            <a:r>
              <a:rPr lang="ru-RU" dirty="0" err="1"/>
              <a:t>італійських</a:t>
            </a:r>
            <a:r>
              <a:rPr lang="ru-RU" dirty="0"/>
              <a:t> </a:t>
            </a:r>
            <a:r>
              <a:rPr lang="ru-RU" dirty="0" err="1"/>
              <a:t>робітників</a:t>
            </a:r>
            <a:r>
              <a:rPr lang="ru-RU" dirty="0"/>
              <a:t>. 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вплинуло</a:t>
            </a:r>
            <a:r>
              <a:rPr lang="ru-RU" dirty="0"/>
              <a:t> на </a:t>
            </a:r>
            <a:r>
              <a:rPr lang="ru-RU" dirty="0" err="1"/>
              <a:t>середній</a:t>
            </a:r>
            <a:r>
              <a:rPr lang="ru-RU" dirty="0"/>
              <a:t> </a:t>
            </a:r>
            <a:r>
              <a:rPr lang="ru-RU" dirty="0" err="1"/>
              <a:t>клас</a:t>
            </a:r>
            <a:r>
              <a:rPr lang="ru-RU" dirty="0"/>
              <a:t> і </a:t>
            </a:r>
            <a:r>
              <a:rPr lang="ru-RU" dirty="0" err="1"/>
              <a:t>поглибило</a:t>
            </a:r>
            <a:r>
              <a:rPr lang="ru-RU" dirty="0"/>
              <a:t> </a:t>
            </a:r>
            <a:r>
              <a:rPr lang="ru-RU" dirty="0" err="1"/>
              <a:t>нерівність</a:t>
            </a:r>
            <a:r>
              <a:rPr lang="ru-RU" dirty="0"/>
              <a:t>.</a:t>
            </a:r>
          </a:p>
          <a:p>
            <a:pPr fontAlgn="base"/>
            <a:r>
              <a:rPr lang="ru-RU" dirty="0"/>
              <a:t>Але </a:t>
            </a:r>
            <a:r>
              <a:rPr lang="ru-RU" dirty="0" err="1"/>
              <a:t>навіть</a:t>
            </a:r>
            <a:r>
              <a:rPr lang="ru-RU" dirty="0"/>
              <a:t> до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 </a:t>
            </a:r>
            <a:r>
              <a:rPr lang="ru-RU" dirty="0" err="1"/>
              <a:t>італійська</a:t>
            </a:r>
            <a:r>
              <a:rPr lang="ru-RU" dirty="0"/>
              <a:t> </a:t>
            </a:r>
            <a:r>
              <a:rPr lang="ru-RU" dirty="0" err="1"/>
              <a:t>економіка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структурно </a:t>
            </a:r>
            <a:r>
              <a:rPr lang="ru-RU" dirty="0" err="1"/>
              <a:t>слабкою</a:t>
            </a:r>
            <a:r>
              <a:rPr lang="ru-RU" dirty="0"/>
              <a:t> - через </a:t>
            </a:r>
            <a:r>
              <a:rPr lang="ru-RU" dirty="0" err="1"/>
              <a:t>важливу</a:t>
            </a:r>
            <a:r>
              <a:rPr lang="ru-RU" dirty="0"/>
              <a:t> роль неформального сектору </a:t>
            </a:r>
            <a:r>
              <a:rPr lang="ru-RU" dirty="0" err="1"/>
              <a:t>Італії</a:t>
            </a:r>
            <a:r>
              <a:rPr lang="ru-RU" dirty="0"/>
              <a:t>.</a:t>
            </a:r>
          </a:p>
          <a:p>
            <a:pPr fontAlgn="base"/>
            <a:r>
              <a:rPr lang="ru-RU" dirty="0"/>
              <a:t>Будь-яка </a:t>
            </a:r>
            <a:r>
              <a:rPr lang="ru-RU" dirty="0" err="1"/>
              <a:t>економіка</a:t>
            </a:r>
            <a:r>
              <a:rPr lang="ru-RU" dirty="0"/>
              <a:t> з великим </a:t>
            </a:r>
            <a:r>
              <a:rPr lang="ru-RU" dirty="0" err="1"/>
              <a:t>неформальним</a:t>
            </a:r>
            <a:r>
              <a:rPr lang="ru-RU" dirty="0"/>
              <a:t> сектором по </a:t>
            </a:r>
            <a:r>
              <a:rPr lang="ru-RU" dirty="0" err="1"/>
              <a:t>суті</a:t>
            </a:r>
            <a:r>
              <a:rPr lang="ru-RU" dirty="0"/>
              <a:t> </a:t>
            </a:r>
            <a:r>
              <a:rPr lang="ru-RU" dirty="0" err="1"/>
              <a:t>страждає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структурних</a:t>
            </a:r>
            <a:r>
              <a:rPr lang="ru-RU" dirty="0"/>
              <a:t> </a:t>
            </a:r>
            <a:r>
              <a:rPr lang="ru-RU" dirty="0" err="1"/>
              <a:t>слабкостей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змушують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виходити</a:t>
            </a:r>
            <a:r>
              <a:rPr lang="ru-RU" dirty="0"/>
              <a:t> за </a:t>
            </a:r>
            <a:r>
              <a:rPr lang="ru-RU" dirty="0" err="1"/>
              <a:t>межі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оголошено</a:t>
            </a:r>
            <a:r>
              <a:rPr lang="ru-RU" dirty="0"/>
              <a:t> </a:t>
            </a:r>
            <a:r>
              <a:rPr lang="ru-RU" dirty="0" err="1"/>
              <a:t>офіційним</a:t>
            </a:r>
            <a:r>
              <a:rPr lang="ru-RU" dirty="0"/>
              <a:t>.</a:t>
            </a:r>
          </a:p>
          <a:p>
            <a:pPr fontAlgn="base"/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 не є причиною </a:t>
            </a:r>
            <a:r>
              <a:rPr lang="ru-RU" dirty="0" err="1"/>
              <a:t>тривалих</a:t>
            </a:r>
            <a:r>
              <a:rPr lang="ru-RU" dirty="0"/>
              <a:t> </a:t>
            </a:r>
            <a:r>
              <a:rPr lang="ru-RU" dirty="0" err="1"/>
              <a:t>структурних</a:t>
            </a:r>
            <a:r>
              <a:rPr lang="ru-RU" dirty="0"/>
              <a:t> проблем та </a:t>
            </a:r>
            <a:r>
              <a:rPr lang="ru-RU" dirty="0" err="1"/>
              <a:t>слабкого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продуктивності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. </a:t>
            </a:r>
            <a:r>
              <a:rPr lang="ru-RU" dirty="0" err="1"/>
              <a:t>Євро</a:t>
            </a:r>
            <a:r>
              <a:rPr lang="ru-RU" dirty="0"/>
              <a:t> є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пусковим</a:t>
            </a:r>
            <a:r>
              <a:rPr lang="ru-RU" dirty="0"/>
              <a:t> </a:t>
            </a:r>
            <a:r>
              <a:rPr lang="ru-RU" dirty="0" err="1"/>
              <a:t>механізмом</a:t>
            </a:r>
            <a:r>
              <a:rPr lang="ru-RU" dirty="0"/>
              <a:t> для </a:t>
            </a:r>
            <a:r>
              <a:rPr lang="ru-RU" dirty="0" err="1"/>
              <a:t>привернення</a:t>
            </a:r>
            <a:r>
              <a:rPr lang="ru-RU" dirty="0"/>
              <a:t> до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2298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F055F-1EE9-4764-A8FB-D402547B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1"/>
            <a:ext cx="10134600" cy="1285744"/>
          </a:xfrm>
        </p:spPr>
        <p:txBody>
          <a:bodyPr>
            <a:noAutofit/>
          </a:bodyPr>
          <a:lstStyle/>
          <a:p>
            <a:pPr algn="l"/>
            <a:r>
              <a:rPr lang="ru-RU" sz="4000" b="1" dirty="0"/>
              <a:t>3. Структура й </a:t>
            </a:r>
            <a:r>
              <a:rPr lang="ru-RU" sz="4000" b="1" dirty="0" err="1"/>
              <a:t>динаміка</a:t>
            </a:r>
            <a:r>
              <a:rPr lang="ru-RU" sz="4000" b="1" dirty="0"/>
              <a:t> </a:t>
            </a:r>
            <a:r>
              <a:rPr lang="ru-RU" sz="4000" b="1" dirty="0" err="1"/>
              <a:t>економічного</a:t>
            </a:r>
            <a:r>
              <a:rPr lang="ru-RU" sz="4000" b="1" dirty="0"/>
              <a:t> </a:t>
            </a:r>
            <a:r>
              <a:rPr lang="ru-RU" sz="4000" b="1" dirty="0" err="1"/>
              <a:t>розвитку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7FD16A-2115-4DFE-AB6C-2C2D6164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2" y="1885286"/>
            <a:ext cx="5105399" cy="4896514"/>
          </a:xfrm>
        </p:spPr>
        <p:txBody>
          <a:bodyPr>
            <a:normAutofit/>
          </a:bodyPr>
          <a:lstStyle/>
          <a:p>
            <a:r>
              <a:rPr lang="ru-RU" dirty="0" err="1"/>
              <a:t>Економічна</a:t>
            </a:r>
            <a:r>
              <a:rPr lang="ru-RU" dirty="0"/>
              <a:t> структура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є </a:t>
            </a:r>
            <a:r>
              <a:rPr lang="ru-RU" dirty="0" err="1"/>
              <a:t>наслідком</a:t>
            </a:r>
            <a:r>
              <a:rPr lang="ru-RU" dirty="0"/>
              <a:t> </a:t>
            </a:r>
            <a:r>
              <a:rPr lang="ru-RU" dirty="0" err="1"/>
              <a:t>специфічних</a:t>
            </a:r>
            <a:r>
              <a:rPr lang="ru-RU" dirty="0"/>
              <a:t> </a:t>
            </a:r>
            <a:r>
              <a:rPr lang="ru-RU" dirty="0" err="1"/>
              <a:t>передумов</a:t>
            </a:r>
            <a:r>
              <a:rPr lang="ru-RU" dirty="0"/>
              <a:t>, про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говорилося</a:t>
            </a:r>
            <a:r>
              <a:rPr lang="ru-RU" dirty="0"/>
              <a:t>. Для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притаманне</a:t>
            </a:r>
            <a:r>
              <a:rPr lang="ru-RU" dirty="0"/>
              <a:t> </a:t>
            </a:r>
            <a:r>
              <a:rPr lang="ru-RU" dirty="0" err="1"/>
              <a:t>органічне</a:t>
            </a:r>
            <a:r>
              <a:rPr lang="ru-RU" dirty="0"/>
              <a:t> </a:t>
            </a:r>
            <a:r>
              <a:rPr lang="ru-RU" dirty="0" err="1"/>
              <a:t>співіснування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секторів</a:t>
            </a:r>
            <a:r>
              <a:rPr lang="ru-RU" dirty="0"/>
              <a:t>: великих </a:t>
            </a:r>
            <a:r>
              <a:rPr lang="ru-RU" dirty="0" err="1"/>
              <a:t>корпорацій</a:t>
            </a:r>
            <a:r>
              <a:rPr lang="ru-RU" dirty="0"/>
              <a:t>, </a:t>
            </a:r>
            <a:r>
              <a:rPr lang="ru-RU" dirty="0" err="1"/>
              <a:t>державних</a:t>
            </a:r>
            <a:r>
              <a:rPr lang="ru-RU" dirty="0"/>
              <a:t> </a:t>
            </a:r>
            <a:r>
              <a:rPr lang="ru-RU" dirty="0" err="1"/>
              <a:t>під­приємств</a:t>
            </a:r>
            <a:r>
              <a:rPr lang="ru-RU" dirty="0"/>
              <a:t> і кооперативного сектора.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поширений</a:t>
            </a:r>
            <a:r>
              <a:rPr lang="ru-RU" dirty="0"/>
              <a:t> "</a:t>
            </a:r>
            <a:r>
              <a:rPr lang="ru-RU" dirty="0" err="1"/>
              <a:t>тіньовий</a:t>
            </a:r>
            <a:r>
              <a:rPr lang="ru-RU" dirty="0"/>
              <a:t> сектор" </a:t>
            </a:r>
            <a:r>
              <a:rPr lang="ru-RU" dirty="0" err="1"/>
              <a:t>економіки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181A45F-F71D-4EEB-90A1-DD0EBC1181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735116"/>
              </p:ext>
            </p:extLst>
          </p:nvPr>
        </p:nvGraphicFramePr>
        <p:xfrm>
          <a:off x="303212" y="2169970"/>
          <a:ext cx="6248400" cy="3697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1418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62A35-B7A5-4254-9AC5-23F1DD68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685800"/>
            <a:ext cx="10157354" cy="1397000"/>
          </a:xfrm>
        </p:spPr>
        <p:txBody>
          <a:bodyPr>
            <a:noAutofit/>
          </a:bodyPr>
          <a:lstStyle/>
          <a:p>
            <a:pPr algn="l"/>
            <a:r>
              <a:rPr lang="uk-UA" sz="3200" b="1" dirty="0"/>
              <a:t>Корпорації</a:t>
            </a:r>
            <a:endParaRPr lang="ru-RU" sz="3200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4B1E67-9C34-4DF5-99D0-EFDFB55C4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8" y="1371600"/>
            <a:ext cx="9952857" cy="5257800"/>
          </a:xfrm>
        </p:spPr>
        <p:txBody>
          <a:bodyPr>
            <a:normAutofit/>
          </a:bodyPr>
          <a:lstStyle/>
          <a:p>
            <a:r>
              <a:rPr lang="ru-RU" dirty="0"/>
              <a:t>На "</a:t>
            </a:r>
            <a:r>
              <a:rPr lang="ru-RU" dirty="0" err="1"/>
              <a:t>верхньому</a:t>
            </a:r>
            <a:r>
              <a:rPr lang="ru-RU" dirty="0"/>
              <a:t> </a:t>
            </a:r>
            <a:r>
              <a:rPr lang="ru-RU" dirty="0" err="1"/>
              <a:t>поверсі</a:t>
            </a:r>
            <a:r>
              <a:rPr lang="ru-RU" dirty="0"/>
              <a:t>" </a:t>
            </a:r>
            <a:r>
              <a:rPr lang="ru-RU" dirty="0" err="1"/>
              <a:t>італійської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/>
              <a:t>поту­жні</a:t>
            </a:r>
            <a:r>
              <a:rPr lang="ru-RU" dirty="0"/>
              <a:t> </a:t>
            </a:r>
            <a:r>
              <a:rPr lang="ru-RU" dirty="0" err="1"/>
              <a:t>корпорації</a:t>
            </a:r>
            <a:r>
              <a:rPr lang="ru-RU" dirty="0"/>
              <a:t>, </a:t>
            </a:r>
            <a:r>
              <a:rPr lang="ru-RU" dirty="0" err="1"/>
              <a:t>здебільшого</a:t>
            </a:r>
            <a:r>
              <a:rPr lang="ru-RU" dirty="0"/>
              <a:t> "</a:t>
            </a:r>
            <a:r>
              <a:rPr lang="ru-RU" dirty="0" err="1"/>
              <a:t>сімейного</a:t>
            </a:r>
            <a:r>
              <a:rPr lang="ru-RU" dirty="0"/>
              <a:t>" типу. В </a:t>
            </a:r>
            <a:r>
              <a:rPr lang="ru-RU" dirty="0" err="1"/>
              <a:t>одноосібному</a:t>
            </a:r>
            <a:r>
              <a:rPr lang="ru-RU" dirty="0"/>
              <a:t> </a:t>
            </a:r>
            <a:r>
              <a:rPr lang="ru-RU" dirty="0" err="1"/>
              <a:t>во­лодінні</a:t>
            </a:r>
            <a:r>
              <a:rPr lang="ru-RU" dirty="0"/>
              <a:t> </a:t>
            </a:r>
            <a:r>
              <a:rPr lang="ru-RU" dirty="0" err="1"/>
              <a:t>мажоритарним</a:t>
            </a:r>
            <a:r>
              <a:rPr lang="ru-RU" dirty="0"/>
              <a:t> пакетом </a:t>
            </a:r>
            <a:r>
              <a:rPr lang="ru-RU" dirty="0" err="1"/>
              <a:t>акцій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60% </a:t>
            </a:r>
            <a:r>
              <a:rPr lang="ru-RU" dirty="0" err="1"/>
              <a:t>ва­ртості</a:t>
            </a:r>
            <a:r>
              <a:rPr lang="ru-RU" dirty="0"/>
              <a:t> </a:t>
            </a:r>
            <a:r>
              <a:rPr lang="ru-RU" dirty="0" err="1"/>
              <a:t>цінних</a:t>
            </a:r>
            <a:r>
              <a:rPr lang="ru-RU" dirty="0"/>
              <a:t> </a:t>
            </a:r>
            <a:r>
              <a:rPr lang="ru-RU" dirty="0" err="1"/>
              <a:t>паперів</a:t>
            </a:r>
            <a:r>
              <a:rPr lang="ru-RU" dirty="0"/>
              <a:t>; у </a:t>
            </a:r>
            <a:r>
              <a:rPr lang="ru-RU" dirty="0" err="1"/>
              <a:t>власності</a:t>
            </a:r>
            <a:r>
              <a:rPr lang="ru-RU" dirty="0"/>
              <a:t> </a:t>
            </a:r>
            <a:r>
              <a:rPr lang="ru-RU" dirty="0" err="1"/>
              <a:t>п'яти</a:t>
            </a:r>
            <a:r>
              <a:rPr lang="ru-RU" dirty="0"/>
              <a:t> </a:t>
            </a:r>
            <a:r>
              <a:rPr lang="ru-RU" dirty="0" err="1"/>
              <a:t>провідних</a:t>
            </a:r>
            <a:r>
              <a:rPr lang="ru-RU" dirty="0"/>
              <a:t> </a:t>
            </a:r>
            <a:r>
              <a:rPr lang="ru-RU" dirty="0" err="1"/>
              <a:t>акціонерів</a:t>
            </a:r>
            <a:r>
              <a:rPr lang="ru-RU" dirty="0"/>
              <a:t> (для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фірми</a:t>
            </a:r>
            <a:r>
              <a:rPr lang="ru-RU" dirty="0"/>
              <a:t>) - </a:t>
            </a:r>
            <a:r>
              <a:rPr lang="ru-RU" dirty="0" err="1"/>
              <a:t>близько</a:t>
            </a:r>
            <a:r>
              <a:rPr lang="ru-RU" dirty="0"/>
              <a:t> 90%, </a:t>
            </a:r>
            <a:r>
              <a:rPr lang="ru-RU" dirty="0" err="1"/>
              <a:t>тоді</a:t>
            </a:r>
            <a:r>
              <a:rPr lang="ru-RU" dirty="0"/>
              <a:t> як на </a:t>
            </a:r>
            <a:r>
              <a:rPr lang="ru-RU" dirty="0" err="1"/>
              <a:t>дрібних</a:t>
            </a:r>
            <a:r>
              <a:rPr lang="ru-RU" dirty="0"/>
              <a:t> </a:t>
            </a:r>
            <a:r>
              <a:rPr lang="ru-RU" dirty="0" err="1"/>
              <a:t>володарів</a:t>
            </a:r>
            <a:r>
              <a:rPr lang="ru-RU" dirty="0"/>
              <a:t> </a:t>
            </a:r>
            <a:r>
              <a:rPr lang="ru-RU" dirty="0" err="1"/>
              <a:t>припа­дає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2% </a:t>
            </a:r>
            <a:r>
              <a:rPr lang="ru-RU" dirty="0" err="1"/>
              <a:t>акцій</a:t>
            </a:r>
            <a:r>
              <a:rPr lang="ru-RU" dirty="0"/>
              <a:t>. Ф</a:t>
            </a:r>
            <a:endParaRPr lang="en-US" dirty="0"/>
          </a:p>
          <a:p>
            <a:r>
              <a:rPr lang="ru-RU" dirty="0" err="1"/>
              <a:t>інансово-промислові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хол­дингову</a:t>
            </a:r>
            <a:r>
              <a:rPr lang="ru-RU" dirty="0"/>
              <a:t> структуру. Вони </a:t>
            </a:r>
            <a:r>
              <a:rPr lang="ru-RU" dirty="0" err="1"/>
              <a:t>об'єднують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контролем одну </a:t>
            </a:r>
            <a:r>
              <a:rPr lang="ru-RU" dirty="0" err="1"/>
              <a:t>третину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італійських</a:t>
            </a:r>
            <a:r>
              <a:rPr lang="ru-RU" dirty="0"/>
              <a:t> </a:t>
            </a:r>
            <a:r>
              <a:rPr lang="ru-RU" dirty="0" err="1"/>
              <a:t>фірм</a:t>
            </a:r>
            <a:r>
              <a:rPr lang="ru-RU" dirty="0"/>
              <a:t> з половиною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зайнятих</a:t>
            </a:r>
            <a:r>
              <a:rPr lang="ru-RU" dirty="0"/>
              <a:t>. </a:t>
            </a:r>
            <a:r>
              <a:rPr lang="ru-RU" dirty="0" err="1"/>
              <a:t>Італійські</a:t>
            </a:r>
            <a:r>
              <a:rPr lang="ru-RU" dirty="0"/>
              <a:t> </a:t>
            </a:r>
            <a:r>
              <a:rPr lang="ru-RU" dirty="0" err="1"/>
              <a:t>фірми</a:t>
            </a:r>
            <a:r>
              <a:rPr lang="ru-RU" dirty="0"/>
              <a:t> широко </a:t>
            </a:r>
            <a:r>
              <a:rPr lang="ru-RU" dirty="0" err="1"/>
              <a:t>використовують</a:t>
            </a:r>
            <a:r>
              <a:rPr lang="ru-RU" dirty="0"/>
              <a:t> практику </a:t>
            </a:r>
            <a:r>
              <a:rPr lang="ru-RU" dirty="0" err="1"/>
              <a:t>взаємних</a:t>
            </a:r>
            <a:r>
              <a:rPr lang="ru-RU" dirty="0"/>
              <a:t> </a:t>
            </a:r>
            <a:r>
              <a:rPr lang="ru-RU" dirty="0" err="1"/>
              <a:t>домовлень</a:t>
            </a:r>
            <a:r>
              <a:rPr lang="ru-RU" dirty="0"/>
              <a:t>, </a:t>
            </a:r>
            <a:r>
              <a:rPr lang="ru-RU" dirty="0" err="1"/>
              <a:t>вза­ємної</a:t>
            </a:r>
            <a:r>
              <a:rPr lang="ru-RU" dirty="0"/>
              <a:t> </a:t>
            </a:r>
            <a:r>
              <a:rPr lang="ru-RU" dirty="0" err="1"/>
              <a:t>участі</a:t>
            </a:r>
            <a:r>
              <a:rPr lang="ru-RU" dirty="0"/>
              <a:t> в </a:t>
            </a:r>
            <a:r>
              <a:rPr lang="ru-RU" dirty="0" err="1"/>
              <a:t>капіталі</a:t>
            </a:r>
            <a:r>
              <a:rPr lang="ru-RU" dirty="0"/>
              <a:t> (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взаємоучасть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85%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ком­паній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1FC5B-2DA3-4025-B207-3D598E8AE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/>
              <a:t>Державний сектор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F59383-A26A-4401-81AE-9A09886D2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00200"/>
            <a:ext cx="9425975" cy="4449744"/>
          </a:xfrm>
        </p:spPr>
        <p:txBody>
          <a:bodyPr/>
          <a:lstStyle/>
          <a:p>
            <a:r>
              <a:rPr lang="ru-RU" b="1" i="1" dirty="0" err="1"/>
              <a:t>Державний</a:t>
            </a:r>
            <a:r>
              <a:rPr lang="ru-RU" b="1" i="1" dirty="0"/>
              <a:t> сектор,</a:t>
            </a:r>
            <a:r>
              <a:rPr lang="ru-RU" dirty="0"/>
              <a:t> </a:t>
            </a:r>
            <a:r>
              <a:rPr lang="ru-RU" dirty="0" err="1"/>
              <a:t>незважаючи</a:t>
            </a:r>
            <a:r>
              <a:rPr lang="ru-RU" dirty="0"/>
              <a:t> на заходи по </a:t>
            </a:r>
            <a:r>
              <a:rPr lang="ru-RU" dirty="0" err="1"/>
              <a:t>денаціоналізації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здійснені</a:t>
            </a:r>
            <a:r>
              <a:rPr lang="ru-RU" dirty="0"/>
              <a:t> в 90-х роках, </a:t>
            </a:r>
            <a:r>
              <a:rPr lang="ru-RU" dirty="0" err="1"/>
              <a:t>зберігає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міцні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. На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припадає</a:t>
            </a:r>
            <a:r>
              <a:rPr lang="ru-RU" dirty="0"/>
              <a:t> 19% </a:t>
            </a:r>
            <a:r>
              <a:rPr lang="ru-RU" dirty="0" err="1"/>
              <a:t>доданої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, 24% </a:t>
            </a:r>
            <a:r>
              <a:rPr lang="ru-RU" dirty="0" err="1"/>
              <a:t>інвестицій</a:t>
            </a:r>
            <a:r>
              <a:rPr lang="ru-RU" dirty="0"/>
              <a:t> і 15% </a:t>
            </a:r>
            <a:r>
              <a:rPr lang="ru-RU" dirty="0" err="1"/>
              <a:t>зайня­тих</a:t>
            </a:r>
            <a:r>
              <a:rPr lang="ru-RU" dirty="0"/>
              <a:t> (без </a:t>
            </a:r>
            <a:r>
              <a:rPr lang="ru-RU" dirty="0" err="1"/>
              <a:t>урахування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). </a:t>
            </a:r>
            <a:endParaRPr lang="en-US" dirty="0"/>
          </a:p>
          <a:p>
            <a:r>
              <a:rPr lang="ru-RU" dirty="0" err="1"/>
              <a:t>Керівництво</a:t>
            </a:r>
            <a:r>
              <a:rPr lang="ru-RU" dirty="0"/>
              <a:t> держав­ною </a:t>
            </a:r>
            <a:r>
              <a:rPr lang="ru-RU" dirty="0" err="1"/>
              <a:t>власністю</a:t>
            </a:r>
            <a:r>
              <a:rPr lang="ru-RU" dirty="0"/>
              <a:t>, </a:t>
            </a:r>
            <a:r>
              <a:rPr lang="ru-RU" dirty="0" err="1"/>
              <a:t>здійснює</a:t>
            </a:r>
            <a:r>
              <a:rPr lang="ru-RU" dirty="0"/>
              <a:t> ІРІ (</a:t>
            </a:r>
            <a:r>
              <a:rPr lang="ru-RU" dirty="0" err="1"/>
              <a:t>Інститут</a:t>
            </a:r>
            <a:r>
              <a:rPr lang="ru-RU" dirty="0"/>
              <a:t> </a:t>
            </a:r>
            <a:r>
              <a:rPr lang="ru-RU" dirty="0" err="1"/>
              <a:t>реконструкції</a:t>
            </a:r>
            <a:r>
              <a:rPr lang="ru-RU" dirty="0"/>
              <a:t> </a:t>
            </a:r>
            <a:r>
              <a:rPr lang="ru-RU" dirty="0" err="1"/>
              <a:t>індустрії</a:t>
            </a:r>
            <a:r>
              <a:rPr lang="ru-RU" dirty="0"/>
              <a:t>). </a:t>
            </a:r>
            <a:r>
              <a:rPr lang="ru-RU" dirty="0" err="1"/>
              <a:t>Особливістю</a:t>
            </a:r>
            <a:r>
              <a:rPr lang="ru-RU" dirty="0"/>
              <a:t>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підпорядковані</a:t>
            </a:r>
            <a:r>
              <a:rPr lang="ru-RU" dirty="0"/>
              <a:t> ІРІ, є </a:t>
            </a:r>
            <a:r>
              <a:rPr lang="ru-RU" dirty="0" err="1"/>
              <a:t>покриття</a:t>
            </a:r>
            <a:r>
              <a:rPr lang="ru-RU" dirty="0"/>
              <a:t> </a:t>
            </a:r>
            <a:r>
              <a:rPr lang="ru-RU" dirty="0" err="1"/>
              <a:t>збитків</a:t>
            </a:r>
            <a:r>
              <a:rPr lang="ru-RU" dirty="0"/>
              <a:t> одних </a:t>
            </a:r>
            <a:r>
              <a:rPr lang="ru-RU" dirty="0" err="1"/>
              <a:t>підприємств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перерозподілу</a:t>
            </a:r>
            <a:r>
              <a:rPr lang="ru-RU" dirty="0"/>
              <a:t> </a:t>
            </a:r>
            <a:r>
              <a:rPr lang="ru-RU" dirty="0" err="1"/>
              <a:t>при­бутків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491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F15A7-22CB-4CB9-8621-F28B2132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69441"/>
            <a:ext cx="9349775" cy="1178359"/>
          </a:xfrm>
        </p:spPr>
        <p:txBody>
          <a:bodyPr/>
          <a:lstStyle/>
          <a:p>
            <a:pPr algn="l"/>
            <a:r>
              <a:rPr lang="ru-RU" b="1" i="1" dirty="0" err="1"/>
              <a:t>Кооперативний</a:t>
            </a:r>
            <a:r>
              <a:rPr lang="ru-RU" b="1" i="1" dirty="0"/>
              <a:t> сектор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C0C9B2-C692-477C-BF2D-82B55706C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1464039"/>
            <a:ext cx="9578375" cy="5059344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err="1"/>
              <a:t>Кооперативний</a:t>
            </a:r>
            <a:r>
              <a:rPr lang="ru-RU" b="1" i="1" dirty="0"/>
              <a:t> сектор</a:t>
            </a:r>
            <a:r>
              <a:rPr lang="ru-RU" dirty="0"/>
              <a:t> є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складовою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си­стеми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. В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нараховується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90 тис. </a:t>
            </a:r>
            <a:r>
              <a:rPr lang="ru-RU" dirty="0" err="1"/>
              <a:t>кооперативів</a:t>
            </a:r>
            <a:r>
              <a:rPr lang="ru-RU" dirty="0"/>
              <a:t> з 8 </a:t>
            </a:r>
            <a:r>
              <a:rPr lang="ru-RU" dirty="0" err="1"/>
              <a:t>мільйонами</a:t>
            </a:r>
            <a:r>
              <a:rPr lang="ru-RU" dirty="0"/>
              <a:t> </a:t>
            </a:r>
            <a:r>
              <a:rPr lang="ru-RU" dirty="0" err="1"/>
              <a:t>пайовиків</a:t>
            </a:r>
            <a:r>
              <a:rPr lang="ru-RU" dirty="0"/>
              <a:t>. У </a:t>
            </a:r>
            <a:r>
              <a:rPr lang="ru-RU" dirty="0" err="1"/>
              <a:t>цей</a:t>
            </a:r>
            <a:r>
              <a:rPr lang="ru-RU" dirty="0"/>
              <a:t> сектор </a:t>
            </a:r>
            <a:r>
              <a:rPr lang="ru-RU" dirty="0" err="1"/>
              <a:t>входять</a:t>
            </a:r>
            <a:r>
              <a:rPr lang="ru-RU" dirty="0"/>
              <a:t> 107 "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бан­ків</a:t>
            </a:r>
            <a:r>
              <a:rPr lang="ru-RU" dirty="0"/>
              <a:t>", 715 </a:t>
            </a:r>
            <a:r>
              <a:rPr lang="ru-RU" dirty="0" err="1"/>
              <a:t>сільських</a:t>
            </a:r>
            <a:r>
              <a:rPr lang="ru-RU" dirty="0"/>
              <a:t> і </a:t>
            </a:r>
            <a:r>
              <a:rPr lang="ru-RU" dirty="0" err="1"/>
              <a:t>ремісничих</a:t>
            </a:r>
            <a:r>
              <a:rPr lang="ru-RU" dirty="0"/>
              <a:t> </a:t>
            </a:r>
            <a:r>
              <a:rPr lang="ru-RU" dirty="0" err="1"/>
              <a:t>ощадних</a:t>
            </a:r>
            <a:r>
              <a:rPr lang="ru-RU" dirty="0"/>
              <a:t> </a:t>
            </a:r>
            <a:r>
              <a:rPr lang="ru-RU" dirty="0" err="1"/>
              <a:t>кас</a:t>
            </a:r>
            <a:r>
              <a:rPr lang="ru-RU" dirty="0"/>
              <a:t>, на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припадає</a:t>
            </a:r>
            <a:r>
              <a:rPr lang="ru-RU" dirty="0"/>
              <a:t> </a:t>
            </a:r>
            <a:r>
              <a:rPr lang="ru-RU" dirty="0" err="1"/>
              <a:t>від­повідно</a:t>
            </a:r>
            <a:r>
              <a:rPr lang="ru-RU" dirty="0"/>
              <a:t> 12 і 14% </a:t>
            </a:r>
            <a:r>
              <a:rPr lang="ru-RU" dirty="0" err="1"/>
              <a:t>активів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банківської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 </a:t>
            </a:r>
            <a:r>
              <a:rPr lang="ru-RU" dirty="0" err="1"/>
              <a:t>Тери­торіально</a:t>
            </a:r>
            <a:r>
              <a:rPr lang="ru-RU" dirty="0"/>
              <a:t> </a:t>
            </a:r>
            <a:r>
              <a:rPr lang="ru-RU" dirty="0" err="1"/>
              <a:t>кооперативи</a:t>
            </a:r>
            <a:r>
              <a:rPr lang="ru-RU" dirty="0"/>
              <a:t> </a:t>
            </a:r>
            <a:r>
              <a:rPr lang="ru-RU" dirty="0" err="1"/>
              <a:t>поділяються</a:t>
            </a:r>
            <a:r>
              <a:rPr lang="ru-RU" dirty="0"/>
              <a:t> на </a:t>
            </a:r>
            <a:r>
              <a:rPr lang="ru-RU" dirty="0" err="1"/>
              <a:t>промислові</a:t>
            </a:r>
            <a:r>
              <a:rPr lang="ru-RU" dirty="0"/>
              <a:t> округи, </a:t>
            </a:r>
            <a:r>
              <a:rPr lang="ru-RU" dirty="0" err="1"/>
              <a:t>констеляції</a:t>
            </a:r>
            <a:r>
              <a:rPr lang="ru-RU" dirty="0"/>
              <a:t>, </a:t>
            </a:r>
            <a:r>
              <a:rPr lang="ru-RU" dirty="0" err="1"/>
              <a:t>групи</a:t>
            </a:r>
            <a:r>
              <a:rPr lang="ru-RU" dirty="0"/>
              <a:t>, </a:t>
            </a:r>
            <a:r>
              <a:rPr lang="ru-RU" dirty="0" err="1"/>
              <a:t>мережі</a:t>
            </a:r>
            <a:r>
              <a:rPr lang="ru-RU" dirty="0"/>
              <a:t>. </a:t>
            </a:r>
            <a:r>
              <a:rPr lang="ru-RU" dirty="0" err="1"/>
              <a:t>Констеляція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кооперація</a:t>
            </a:r>
            <a:r>
              <a:rPr lang="ru-RU" dirty="0"/>
              <a:t> невеликого числа </a:t>
            </a:r>
            <a:r>
              <a:rPr lang="ru-RU" dirty="0" err="1"/>
              <a:t>підприємств</a:t>
            </a:r>
            <a:r>
              <a:rPr lang="ru-RU" dirty="0"/>
              <a:t> (5-10). </a:t>
            </a:r>
            <a:r>
              <a:rPr lang="ru-RU" dirty="0" err="1"/>
              <a:t>Серед</a:t>
            </a:r>
            <a:r>
              <a:rPr lang="ru-RU" dirty="0"/>
              <a:t> них є </a:t>
            </a:r>
            <a:r>
              <a:rPr lang="ru-RU" dirty="0" err="1"/>
              <a:t>одне</a:t>
            </a:r>
            <a:r>
              <a:rPr lang="ru-RU" dirty="0"/>
              <a:t> головне, до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пристосовують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. Мережа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об'єднання</a:t>
            </a:r>
            <a:r>
              <a:rPr lang="ru-RU" dirty="0"/>
              <a:t> </a:t>
            </a:r>
            <a:r>
              <a:rPr lang="ru-RU" dirty="0" err="1"/>
              <a:t>самостійних</a:t>
            </a:r>
            <a:r>
              <a:rPr lang="ru-RU" dirty="0"/>
              <a:t>, але </a:t>
            </a:r>
            <a:r>
              <a:rPr lang="ru-RU" dirty="0" err="1"/>
              <a:t>технологічно</a:t>
            </a:r>
            <a:r>
              <a:rPr lang="ru-RU" dirty="0"/>
              <a:t> </a:t>
            </a:r>
            <a:r>
              <a:rPr lang="ru-RU" dirty="0" err="1"/>
              <a:t>пов'язаних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</a:t>
            </a:r>
            <a:r>
              <a:rPr lang="ru-RU" dirty="0" err="1"/>
              <a:t>підприємств</a:t>
            </a:r>
            <a:r>
              <a:rPr lang="ru-RU" dirty="0"/>
              <a:t>. Часто </a:t>
            </a:r>
            <a:r>
              <a:rPr lang="ru-RU" dirty="0" err="1"/>
              <a:t>мережі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 на </a:t>
            </a:r>
            <a:r>
              <a:rPr lang="ru-RU" dirty="0" err="1"/>
              <a:t>принципі</a:t>
            </a:r>
            <a:r>
              <a:rPr lang="ru-RU" dirty="0"/>
              <a:t> </a:t>
            </a:r>
            <a:r>
              <a:rPr lang="ru-RU" dirty="0" err="1"/>
              <a:t>франчайзінгу</a:t>
            </a:r>
            <a:r>
              <a:rPr lang="ru-RU" dirty="0"/>
              <a:t>, </a:t>
            </a:r>
            <a:r>
              <a:rPr lang="ru-RU" dirty="0" err="1"/>
              <a:t>тоді</a:t>
            </a:r>
            <a:r>
              <a:rPr lang="ru-RU" dirty="0"/>
              <a:t> вони </a:t>
            </a:r>
            <a:r>
              <a:rPr lang="ru-RU" dirty="0" err="1"/>
              <a:t>зале­жать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великих </a:t>
            </a:r>
            <a:r>
              <a:rPr lang="ru-RU" dirty="0" err="1"/>
              <a:t>фірм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i="1" dirty="0"/>
              <a:t> "</a:t>
            </a:r>
            <a:r>
              <a:rPr lang="ru-RU" i="1" dirty="0" err="1"/>
              <a:t>Фіат</a:t>
            </a:r>
            <a:r>
              <a:rPr lang="ru-RU" i="1" dirty="0"/>
              <a:t>",</a:t>
            </a:r>
            <a:r>
              <a:rPr lang="ru-RU" dirty="0"/>
              <a:t> "</a:t>
            </a:r>
            <a:r>
              <a:rPr lang="ru-RU" dirty="0" err="1"/>
              <a:t>Бенеттон</a:t>
            </a:r>
            <a:r>
              <a:rPr lang="ru-RU" dirty="0"/>
              <a:t>"). </a:t>
            </a:r>
            <a:r>
              <a:rPr lang="ru-RU" dirty="0" err="1"/>
              <a:t>Специфі­кою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округів</a:t>
            </a:r>
            <a:r>
              <a:rPr lang="ru-RU" dirty="0"/>
              <a:t> є </a:t>
            </a:r>
            <a:r>
              <a:rPr lang="ru-RU" dirty="0" err="1"/>
              <a:t>широке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трудових</a:t>
            </a:r>
            <a:r>
              <a:rPr lang="ru-RU" dirty="0"/>
              <a:t>,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традицій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.</a:t>
            </a:r>
          </a:p>
          <a:p>
            <a:r>
              <a:rPr lang="ru-RU" dirty="0"/>
              <a:t>Мале </a:t>
            </a:r>
            <a:r>
              <a:rPr lang="ru-RU" dirty="0" err="1"/>
              <a:t>підприємництво</a:t>
            </a:r>
            <a:r>
              <a:rPr lang="ru-RU" dirty="0"/>
              <a:t>, </a:t>
            </a:r>
            <a:r>
              <a:rPr lang="ru-RU" dirty="0" err="1"/>
              <a:t>сполучене</a:t>
            </a:r>
            <a:r>
              <a:rPr lang="ru-RU" dirty="0"/>
              <a:t> в </a:t>
            </a:r>
            <a:r>
              <a:rPr lang="ru-RU" dirty="0" err="1"/>
              <a:t>кооперативний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, </a:t>
            </a:r>
            <a:r>
              <a:rPr lang="ru-RU" dirty="0" err="1"/>
              <a:t>відзнача­ється</a:t>
            </a:r>
            <a:r>
              <a:rPr lang="ru-RU" dirty="0"/>
              <a:t> </a:t>
            </a:r>
            <a:r>
              <a:rPr lang="ru-RU" dirty="0" err="1"/>
              <a:t>неабиякою</a:t>
            </a:r>
            <a:r>
              <a:rPr lang="ru-RU" dirty="0"/>
              <a:t> </a:t>
            </a:r>
            <a:r>
              <a:rPr lang="ru-RU" dirty="0" err="1"/>
              <a:t>економічною</a:t>
            </a:r>
            <a:r>
              <a:rPr lang="ru-RU" dirty="0"/>
              <a:t> </a:t>
            </a:r>
            <a:r>
              <a:rPr lang="ru-RU" dirty="0" err="1"/>
              <a:t>активністю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на </a:t>
            </a:r>
            <a:r>
              <a:rPr lang="ru-RU" dirty="0" err="1"/>
              <a:t>зовніш­ніх</a:t>
            </a:r>
            <a:r>
              <a:rPr lang="ru-RU" dirty="0"/>
              <a:t> ринках. Особливо велика роль </a:t>
            </a:r>
            <a:r>
              <a:rPr lang="ru-RU" dirty="0" err="1"/>
              <a:t>малих</a:t>
            </a:r>
            <a:r>
              <a:rPr lang="ru-RU" dirty="0"/>
              <a:t> і </a:t>
            </a:r>
            <a:r>
              <a:rPr lang="ru-RU" dirty="0" err="1"/>
              <a:t>середніх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у </a:t>
            </a:r>
            <a:r>
              <a:rPr lang="ru-RU" dirty="0" err="1"/>
              <a:t>виробництві</a:t>
            </a:r>
            <a:r>
              <a:rPr lang="ru-RU" dirty="0"/>
              <a:t> текстилю, модного </a:t>
            </a:r>
            <a:r>
              <a:rPr lang="ru-RU" dirty="0" err="1"/>
              <a:t>одягу</a:t>
            </a:r>
            <a:r>
              <a:rPr lang="ru-RU" dirty="0"/>
              <a:t> і </a:t>
            </a:r>
            <a:r>
              <a:rPr lang="ru-RU" dirty="0" err="1"/>
              <a:t>взуття</a:t>
            </a:r>
            <a:r>
              <a:rPr lang="ru-RU" dirty="0"/>
              <a:t>, </a:t>
            </a:r>
            <a:r>
              <a:rPr lang="ru-RU" dirty="0" err="1"/>
              <a:t>побутових</a:t>
            </a:r>
            <a:r>
              <a:rPr lang="ru-RU" dirty="0"/>
              <a:t> </a:t>
            </a:r>
            <a:r>
              <a:rPr lang="ru-RU" dirty="0" err="1"/>
              <a:t>електро­товарів</a:t>
            </a:r>
            <a:r>
              <a:rPr lang="ru-RU" dirty="0"/>
              <a:t>, </a:t>
            </a:r>
            <a:r>
              <a:rPr lang="ru-RU" dirty="0" err="1"/>
              <a:t>харчових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. Особливо велика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кооперативів</a:t>
            </a:r>
            <a:r>
              <a:rPr lang="ru-RU" dirty="0"/>
              <a:t> у </a:t>
            </a:r>
            <a:r>
              <a:rPr lang="ru-RU" dirty="0" err="1"/>
              <a:t>керамічній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; </a:t>
            </a:r>
            <a:r>
              <a:rPr lang="ru-RU" dirty="0" err="1"/>
              <a:t>Італія</a:t>
            </a:r>
            <a:r>
              <a:rPr lang="ru-RU" dirty="0"/>
              <a:t> </a:t>
            </a:r>
            <a:r>
              <a:rPr lang="ru-RU" dirty="0" err="1"/>
              <a:t>виробляє</a:t>
            </a:r>
            <a:r>
              <a:rPr lang="ru-RU" dirty="0"/>
              <a:t> 30 і </a:t>
            </a:r>
            <a:r>
              <a:rPr lang="ru-RU" dirty="0" err="1"/>
              <a:t>експортує</a:t>
            </a:r>
            <a:r>
              <a:rPr lang="ru-RU" dirty="0"/>
              <a:t> 60%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кераміки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869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9FA41-DC0C-4333-9E84-AAE75A972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D6146-F97F-4CF5-8CF4-12538F4CA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AABFCA-5987-42B0-87D9-92E035E0E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389" y="1524000"/>
            <a:ext cx="9750046" cy="44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9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5E6E7-7480-447D-8C9C-E27711A2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15114"/>
            <a:ext cx="10058400" cy="1077229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/>
              <a:t>Як ви гадаєте,  які схожі чи відмінні риси має секторальна структура ВВП Італії з ВВП Великобританії, Німеччини чи Франції  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D5D5A7-1FA5-4687-A6CF-717C81BC6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B22788-319D-47BE-ADC4-A21CF8B2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02" y="2209799"/>
            <a:ext cx="7558890" cy="38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35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D6DE-7E17-41E3-A2F2-061F912BE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82E8EC-19F1-4EB5-9228-E3E9E18A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CF5F9E-D278-494B-B1FD-9A72F2E1D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37" y="808056"/>
            <a:ext cx="10433149" cy="54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6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FCACC-AA27-4491-9FC6-CEB354E6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732-4D7F-4A9C-81B0-82E1DE7DC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3DC6DB-7CFC-47D4-B18E-1A2112FBA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936894"/>
            <a:ext cx="9864812" cy="49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0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FE19B-018B-49E3-A282-4F1786AA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12" y="271975"/>
            <a:ext cx="7956259" cy="54382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Мета та план лекції 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FFF27D-D3B7-4CBB-8A6D-C3856B41E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624" y="1304406"/>
            <a:ext cx="10035575" cy="5244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Мета </a:t>
            </a:r>
            <a:r>
              <a:rPr lang="ru-RU" sz="2400" dirty="0" err="1"/>
              <a:t>лекції</a:t>
            </a:r>
            <a:r>
              <a:rPr lang="ru-RU" sz="2400" dirty="0"/>
              <a:t>: </a:t>
            </a:r>
            <a:r>
              <a:rPr lang="ru-RU" sz="2400" dirty="0" err="1"/>
              <a:t>розкрити</a:t>
            </a:r>
            <a:r>
              <a:rPr lang="ru-RU" sz="2400" dirty="0"/>
              <a:t> </a:t>
            </a:r>
            <a:r>
              <a:rPr lang="ru-RU" sz="2400" dirty="0" err="1"/>
              <a:t>специфіку</a:t>
            </a:r>
            <a:r>
              <a:rPr lang="ru-RU" sz="2400" dirty="0"/>
              <a:t> </a:t>
            </a:r>
            <a:r>
              <a:rPr lang="ru-RU" sz="2400" dirty="0" err="1"/>
              <a:t>економіки</a:t>
            </a:r>
            <a:r>
              <a:rPr lang="ru-RU" sz="2400" dirty="0"/>
              <a:t> </a:t>
            </a:r>
            <a:r>
              <a:rPr lang="ru-RU" sz="2400" dirty="0" err="1"/>
              <a:t>Італії</a:t>
            </a:r>
            <a:r>
              <a:rPr lang="ru-RU" sz="2400" dirty="0"/>
              <a:t>, </a:t>
            </a:r>
            <a:r>
              <a:rPr lang="ru-RU" sz="2400" dirty="0" err="1"/>
              <a:t>проаналізувати</a:t>
            </a:r>
            <a:r>
              <a:rPr lang="ru-RU" sz="2400" dirty="0"/>
              <a:t> </a:t>
            </a:r>
            <a:r>
              <a:rPr lang="ru-RU" sz="2400" dirty="0" err="1"/>
              <a:t>чинники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економічного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, </a:t>
            </a:r>
            <a:r>
              <a:rPr lang="ru-RU" sz="2400" dirty="0" err="1"/>
              <a:t>особливості</a:t>
            </a:r>
            <a:r>
              <a:rPr lang="ru-RU" sz="2400" dirty="0"/>
              <a:t> </a:t>
            </a:r>
            <a:r>
              <a:rPr lang="ru-RU" sz="2400" dirty="0" err="1"/>
              <a:t>економічної</a:t>
            </a:r>
            <a:r>
              <a:rPr lang="ru-RU" sz="2400" dirty="0"/>
              <a:t> </a:t>
            </a:r>
            <a:r>
              <a:rPr lang="ru-RU" sz="2400" dirty="0" err="1"/>
              <a:t>політики</a:t>
            </a:r>
            <a:r>
              <a:rPr lang="ru-RU" sz="2400" dirty="0"/>
              <a:t> та </a:t>
            </a:r>
            <a:r>
              <a:rPr lang="ru-RU" sz="2400" dirty="0" err="1"/>
              <a:t>ділової</a:t>
            </a:r>
            <a:r>
              <a:rPr lang="ru-RU" sz="2400" dirty="0"/>
              <a:t> </a:t>
            </a:r>
            <a:r>
              <a:rPr lang="ru-RU" sz="2400" dirty="0" err="1"/>
              <a:t>етики</a:t>
            </a:r>
            <a:r>
              <a:rPr lang="ru-RU" sz="2400" dirty="0"/>
              <a:t> </a:t>
            </a:r>
            <a:r>
              <a:rPr lang="ru-RU" sz="2400" dirty="0" err="1"/>
              <a:t>італійців</a:t>
            </a:r>
            <a:r>
              <a:rPr lang="ru-RU" sz="2400" dirty="0"/>
              <a:t>. </a:t>
            </a:r>
          </a:p>
          <a:p>
            <a:pPr marL="0" indent="0" algn="ctr">
              <a:buNone/>
            </a:pPr>
            <a:r>
              <a:rPr lang="uk-UA" b="1" dirty="0"/>
              <a:t>План </a:t>
            </a:r>
          </a:p>
          <a:p>
            <a:pPr marL="342900" indent="-342900">
              <a:buAutoNum type="arabicPeriod"/>
            </a:pPr>
            <a:r>
              <a:rPr lang="uk-UA" dirty="0"/>
              <a:t>Італія у світовій економіці.</a:t>
            </a:r>
          </a:p>
          <a:p>
            <a:pPr marL="342900" indent="-342900">
              <a:buAutoNum type="arabicPeriod"/>
            </a:pPr>
            <a:r>
              <a:rPr lang="uk-UA" dirty="0"/>
              <a:t>Фактори економічного розвитку Італії.</a:t>
            </a:r>
          </a:p>
          <a:p>
            <a:pPr marL="342900" indent="-342900">
              <a:buAutoNum type="arabicPeriod"/>
            </a:pPr>
            <a:r>
              <a:rPr lang="uk-UA" dirty="0"/>
              <a:t>Структура і динаміка розвитку економіки.</a:t>
            </a:r>
          </a:p>
          <a:p>
            <a:pPr marL="342900" indent="-342900">
              <a:buAutoNum type="arabicPeriod"/>
            </a:pPr>
            <a:r>
              <a:rPr lang="uk-UA" dirty="0"/>
              <a:t>Внутрішня та зовнішня  економічна політика.</a:t>
            </a:r>
          </a:p>
          <a:p>
            <a:pPr marL="342900" indent="-342900">
              <a:buAutoNum type="arabicPeriod"/>
            </a:pPr>
            <a:r>
              <a:rPr lang="uk-UA" dirty="0"/>
              <a:t>Особливості ділової етики італійців.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EC9A0D-2D0B-4000-9938-B20305F79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02" y="4114800"/>
            <a:ext cx="424613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F92F9-35C0-4D5F-B401-6D548B51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i="1" dirty="0" err="1"/>
              <a:t>Сільське</a:t>
            </a:r>
            <a:r>
              <a:rPr lang="ru-RU" b="1" i="1" dirty="0"/>
              <a:t> </a:t>
            </a:r>
            <a:r>
              <a:rPr lang="ru-RU" b="1" i="1" dirty="0" err="1"/>
              <a:t>господарство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F98D8B-863B-44D6-967F-49F519A3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600200"/>
            <a:ext cx="9502175" cy="4876800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err="1"/>
              <a:t>Сільське</a:t>
            </a:r>
            <a:r>
              <a:rPr lang="ru-RU" b="1" i="1" dirty="0"/>
              <a:t> </a:t>
            </a:r>
            <a:r>
              <a:rPr lang="ru-RU" b="1" i="1" dirty="0" err="1"/>
              <a:t>господарство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землеробницький</a:t>
            </a:r>
            <a:r>
              <a:rPr lang="ru-RU" dirty="0"/>
              <a:t> </a:t>
            </a:r>
            <a:r>
              <a:rPr lang="ru-RU" dirty="0" err="1"/>
              <a:t>напрям</a:t>
            </a:r>
            <a:r>
              <a:rPr lang="ru-RU" dirty="0"/>
              <a:t>. </a:t>
            </a:r>
            <a:r>
              <a:rPr lang="ru-RU" dirty="0" err="1"/>
              <a:t>Рос­линництво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58% </a:t>
            </a:r>
            <a:r>
              <a:rPr lang="ru-RU" dirty="0" err="1"/>
              <a:t>сільськогосподарської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, </a:t>
            </a:r>
            <a:r>
              <a:rPr lang="ru-RU" dirty="0" err="1"/>
              <a:t>тваринництво</a:t>
            </a:r>
            <a:r>
              <a:rPr lang="ru-RU" dirty="0"/>
              <a:t> - 42%.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сприятливі</a:t>
            </a:r>
            <a:r>
              <a:rPr lang="ru-RU" dirty="0"/>
              <a:t>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себе </a:t>
            </a:r>
            <a:r>
              <a:rPr lang="ru-RU" dirty="0" err="1"/>
              <a:t>продовольством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на 75-80%. </a:t>
            </a:r>
            <a:r>
              <a:rPr lang="ru-RU" dirty="0" err="1"/>
              <a:t>Понад</a:t>
            </a:r>
            <a:r>
              <a:rPr lang="ru-RU" dirty="0"/>
              <a:t> половину </a:t>
            </a:r>
            <a:r>
              <a:rPr lang="ru-RU" dirty="0" err="1"/>
              <a:t>ріллі</a:t>
            </a:r>
            <a:r>
              <a:rPr lang="ru-RU" dirty="0"/>
              <a:t> </a:t>
            </a:r>
            <a:r>
              <a:rPr lang="ru-RU" dirty="0" err="1"/>
              <a:t>займа­ють</a:t>
            </a:r>
            <a:r>
              <a:rPr lang="ru-RU" dirty="0"/>
              <a:t> </a:t>
            </a:r>
            <a:r>
              <a:rPr lang="ru-RU" dirty="0" err="1"/>
              <a:t>зернові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, але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тиском</a:t>
            </a:r>
            <a:r>
              <a:rPr lang="ru-RU" dirty="0"/>
              <a:t> </a:t>
            </a:r>
            <a:r>
              <a:rPr lang="ru-RU" dirty="0" err="1"/>
              <a:t>конкуренції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ЄС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зерновими</a:t>
            </a:r>
            <a:r>
              <a:rPr lang="ru-RU" dirty="0"/>
              <a:t>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скорочуються</a:t>
            </a:r>
            <a:r>
              <a:rPr lang="ru-RU" dirty="0"/>
              <a:t>. За </a:t>
            </a:r>
            <a:r>
              <a:rPr lang="ru-RU" dirty="0" err="1"/>
              <a:t>збиранням</a:t>
            </a:r>
            <a:r>
              <a:rPr lang="ru-RU" dirty="0"/>
              <a:t> </a:t>
            </a:r>
            <a:r>
              <a:rPr lang="ru-RU" dirty="0" err="1"/>
              <a:t>зерно­вих</a:t>
            </a:r>
            <a:r>
              <a:rPr lang="ru-RU" dirty="0"/>
              <a:t> </a:t>
            </a:r>
            <a:r>
              <a:rPr lang="ru-RU" dirty="0" err="1"/>
              <a:t>Італія</a:t>
            </a:r>
            <a:r>
              <a:rPr lang="ru-RU" dirty="0"/>
              <a:t> </a:t>
            </a:r>
            <a:r>
              <a:rPr lang="ru-RU" dirty="0" err="1"/>
              <a:t>втричі</a:t>
            </a:r>
            <a:r>
              <a:rPr lang="ru-RU" dirty="0"/>
              <a:t> </a:t>
            </a:r>
            <a:r>
              <a:rPr lang="ru-RU" dirty="0" err="1"/>
              <a:t>поступається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;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- </a:t>
            </a:r>
            <a:r>
              <a:rPr lang="ru-RU" dirty="0" err="1"/>
              <a:t>пшениця</a:t>
            </a:r>
            <a:r>
              <a:rPr lang="ru-RU" dirty="0"/>
              <a:t>, </a:t>
            </a:r>
            <a:r>
              <a:rPr lang="ru-RU" dirty="0" err="1"/>
              <a:t>кукурудза</a:t>
            </a:r>
            <a:r>
              <a:rPr lang="ru-RU" dirty="0"/>
              <a:t>, рис. </a:t>
            </a:r>
            <a:r>
              <a:rPr lang="ru-RU" dirty="0" err="1"/>
              <a:t>Італія</a:t>
            </a:r>
            <a:r>
              <a:rPr lang="ru-RU" dirty="0"/>
              <a:t> 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збирає</a:t>
            </a:r>
            <a:r>
              <a:rPr lang="ru-RU" dirty="0"/>
              <a:t> 6 млн т </a:t>
            </a:r>
            <a:r>
              <a:rPr lang="ru-RU" dirty="0" err="1"/>
              <a:t>фруктів</a:t>
            </a:r>
            <a:r>
              <a:rPr lang="ru-RU" dirty="0"/>
              <a:t>, 15 млн т </a:t>
            </a:r>
            <a:r>
              <a:rPr lang="ru-RU" dirty="0" err="1"/>
              <a:t>овочів</a:t>
            </a:r>
            <a:r>
              <a:rPr lang="ru-RU" dirty="0"/>
              <a:t> (у тому </a:t>
            </a:r>
            <a:r>
              <a:rPr lang="ru-RU" dirty="0" err="1"/>
              <a:t>числі</a:t>
            </a:r>
            <a:r>
              <a:rPr lang="ru-RU" dirty="0"/>
              <a:t> 5 млн т </a:t>
            </a:r>
            <a:r>
              <a:rPr lang="ru-RU" dirty="0" err="1"/>
              <a:t>помідорів</a:t>
            </a:r>
            <a:r>
              <a:rPr lang="ru-RU" dirty="0"/>
              <a:t>). За </a:t>
            </a:r>
            <a:r>
              <a:rPr lang="ru-RU" dirty="0" err="1"/>
              <a:t>врожаєм</a:t>
            </a:r>
            <a:r>
              <a:rPr lang="ru-RU" dirty="0"/>
              <a:t> </a:t>
            </a:r>
            <a:r>
              <a:rPr lang="ru-RU" dirty="0" err="1"/>
              <a:t>цитрусових</a:t>
            </a:r>
            <a:r>
              <a:rPr lang="ru-RU" dirty="0"/>
              <a:t> (3 млн т) і оливок </a:t>
            </a:r>
            <a:r>
              <a:rPr lang="ru-RU" dirty="0" err="1"/>
              <a:t>Італія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поступається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Іспанії</a:t>
            </a:r>
            <a:r>
              <a:rPr lang="ru-RU" dirty="0"/>
              <a:t>. </a:t>
            </a:r>
            <a:r>
              <a:rPr lang="ru-RU" dirty="0" err="1"/>
              <a:t>Врожай</a:t>
            </a:r>
            <a:r>
              <a:rPr lang="ru-RU" dirty="0"/>
              <a:t> винограду 10 млн т на </a:t>
            </a:r>
            <a:r>
              <a:rPr lang="ru-RU" dirty="0" err="1"/>
              <a:t>рік</a:t>
            </a:r>
            <a:r>
              <a:rPr lang="ru-RU" dirty="0"/>
              <a:t>, </a:t>
            </a:r>
            <a:r>
              <a:rPr lang="ru-RU" dirty="0" err="1"/>
              <a:t>понад</a:t>
            </a:r>
            <a:r>
              <a:rPr lang="ru-RU" dirty="0"/>
              <a:t> 90%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переробляється</a:t>
            </a:r>
            <a:r>
              <a:rPr lang="ru-RU" dirty="0"/>
              <a:t> на вино, за </a:t>
            </a:r>
            <a:r>
              <a:rPr lang="ru-RU" dirty="0" err="1"/>
              <a:t>виробни­цтвом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Італія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перше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.</a:t>
            </a:r>
          </a:p>
          <a:p>
            <a:r>
              <a:rPr lang="ru-RU" dirty="0" err="1"/>
              <a:t>Тваринництво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другорядну</a:t>
            </a:r>
            <a:r>
              <a:rPr lang="ru-RU" dirty="0"/>
              <a:t> роль, </a:t>
            </a:r>
            <a:r>
              <a:rPr lang="ru-RU" dirty="0" err="1"/>
              <a:t>по-перше</a:t>
            </a:r>
            <a:r>
              <a:rPr lang="ru-RU" dirty="0"/>
              <a:t>, через </a:t>
            </a:r>
            <a:r>
              <a:rPr lang="ru-RU" dirty="0" err="1"/>
              <a:t>недо­статню</a:t>
            </a:r>
            <a:r>
              <a:rPr lang="ru-RU" dirty="0"/>
              <a:t> </a:t>
            </a:r>
            <a:r>
              <a:rPr lang="ru-RU" dirty="0" err="1"/>
              <a:t>кормову</a:t>
            </a:r>
            <a:r>
              <a:rPr lang="ru-RU" dirty="0"/>
              <a:t> базу, а </a:t>
            </a:r>
            <a:r>
              <a:rPr lang="ru-RU" dirty="0" err="1"/>
              <a:t>по-друге</a:t>
            </a:r>
            <a:r>
              <a:rPr lang="ru-RU" dirty="0"/>
              <a:t>,- через </a:t>
            </a:r>
            <a:r>
              <a:rPr lang="ru-RU" dirty="0" err="1"/>
              <a:t>конкуренцію</a:t>
            </a:r>
            <a:r>
              <a:rPr lang="ru-RU" dirty="0"/>
              <a:t> </a:t>
            </a:r>
            <a:r>
              <a:rPr lang="ru-RU" dirty="0" err="1"/>
              <a:t>дешевих</a:t>
            </a:r>
            <a:r>
              <a:rPr lang="ru-RU" dirty="0"/>
              <a:t> </a:t>
            </a:r>
            <a:r>
              <a:rPr lang="ru-RU" dirty="0" err="1"/>
              <a:t>про­дуктів</a:t>
            </a:r>
            <a:r>
              <a:rPr lang="ru-RU" dirty="0"/>
              <a:t> </a:t>
            </a:r>
            <a:r>
              <a:rPr lang="ru-RU" dirty="0" err="1"/>
              <a:t>тваринництва</a:t>
            </a:r>
            <a:r>
              <a:rPr lang="ru-RU" dirty="0"/>
              <a:t> з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ЄС. </a:t>
            </a:r>
            <a:r>
              <a:rPr lang="ru-RU" dirty="0" err="1"/>
              <a:t>Молочне</a:t>
            </a:r>
            <a:r>
              <a:rPr lang="ru-RU" dirty="0"/>
              <a:t> </a:t>
            </a:r>
            <a:r>
              <a:rPr lang="ru-RU" dirty="0" err="1"/>
              <a:t>тваринництво</a:t>
            </a:r>
            <a:r>
              <a:rPr lang="ru-RU" dirty="0"/>
              <a:t> </a:t>
            </a:r>
            <a:r>
              <a:rPr lang="ru-RU" dirty="0" err="1"/>
              <a:t>роз­винуте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на </a:t>
            </a:r>
            <a:r>
              <a:rPr lang="ru-RU" dirty="0" err="1"/>
              <a:t>півночі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, де </a:t>
            </a:r>
            <a:r>
              <a:rPr lang="ru-RU" dirty="0" err="1"/>
              <a:t>зосереджені</a:t>
            </a:r>
            <a:r>
              <a:rPr lang="ru-RU" dirty="0"/>
              <a:t> </a:t>
            </a:r>
            <a:r>
              <a:rPr lang="ru-RU" dirty="0" err="1"/>
              <a:t>кращі</a:t>
            </a:r>
            <a:r>
              <a:rPr lang="ru-RU" dirty="0"/>
              <a:t> </a:t>
            </a:r>
            <a:r>
              <a:rPr lang="ru-RU" dirty="0" err="1"/>
              <a:t>пасовища</a:t>
            </a:r>
            <a:r>
              <a:rPr lang="ru-RU" dirty="0"/>
              <a:t> й запаси фуражу, </a:t>
            </a:r>
            <a:r>
              <a:rPr lang="ru-RU" dirty="0" err="1"/>
              <a:t>вівчарства</a:t>
            </a:r>
            <a:r>
              <a:rPr lang="ru-RU" dirty="0"/>
              <a:t> - на </a:t>
            </a:r>
            <a:r>
              <a:rPr lang="ru-RU" dirty="0" err="1"/>
              <a:t>півдні</a:t>
            </a:r>
            <a:r>
              <a:rPr lang="ru-RU" dirty="0"/>
              <a:t>, особливо на о. </a:t>
            </a:r>
            <a:r>
              <a:rPr lang="ru-RU" dirty="0" err="1"/>
              <a:t>Сардинія</a:t>
            </a:r>
            <a:r>
              <a:rPr lang="ru-RU" dirty="0"/>
              <a:t>, де й </a:t>
            </a:r>
            <a:r>
              <a:rPr lang="ru-RU" dirty="0" err="1"/>
              <a:t>виробляють</a:t>
            </a:r>
            <a:r>
              <a:rPr lang="ru-RU" dirty="0"/>
              <a:t> </a:t>
            </a:r>
            <a:r>
              <a:rPr lang="ru-RU" dirty="0" err="1"/>
              <a:t>найкращий</a:t>
            </a:r>
            <a:r>
              <a:rPr lang="ru-RU" dirty="0"/>
              <a:t> сир.</a:t>
            </a:r>
          </a:p>
          <a:p>
            <a:r>
              <a:rPr lang="ru-RU" dirty="0" err="1"/>
              <a:t>Проте</a:t>
            </a:r>
            <a:r>
              <a:rPr lang="ru-RU" dirty="0"/>
              <a:t> й зараз </a:t>
            </a:r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поступається</a:t>
            </a:r>
            <a:r>
              <a:rPr lang="ru-RU" dirty="0"/>
              <a:t> </a:t>
            </a:r>
            <a:r>
              <a:rPr lang="ru-RU" dirty="0" err="1"/>
              <a:t>більшос­ті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ЄС за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продуктивності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. </a:t>
            </a:r>
            <a:r>
              <a:rPr lang="ru-RU" dirty="0" err="1"/>
              <a:t>Однією</a:t>
            </a:r>
            <a:r>
              <a:rPr lang="ru-RU" dirty="0"/>
              <a:t> з причин такого становища є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подрібненість</a:t>
            </a:r>
            <a:r>
              <a:rPr lang="ru-RU" dirty="0"/>
              <a:t> ферм.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латифу­ндії</a:t>
            </a:r>
            <a:r>
              <a:rPr lang="ru-RU" dirty="0"/>
              <a:t> на </a:t>
            </a:r>
            <a:r>
              <a:rPr lang="ru-RU" dirty="0" err="1"/>
              <a:t>Півдні</a:t>
            </a:r>
            <a:r>
              <a:rPr lang="ru-RU" dirty="0"/>
              <a:t> часто </a:t>
            </a:r>
            <a:r>
              <a:rPr lang="ru-RU" dirty="0" err="1"/>
              <a:t>здають</a:t>
            </a:r>
            <a:r>
              <a:rPr lang="ru-RU" dirty="0"/>
              <a:t> в </a:t>
            </a:r>
            <a:r>
              <a:rPr lang="ru-RU" dirty="0" err="1"/>
              <a:t>оренду</a:t>
            </a:r>
            <a:r>
              <a:rPr lang="ru-RU" dirty="0"/>
              <a:t> </a:t>
            </a:r>
            <a:r>
              <a:rPr lang="ru-RU" dirty="0" err="1"/>
              <a:t>дрібними</a:t>
            </a:r>
            <a:r>
              <a:rPr lang="ru-RU" dirty="0"/>
              <a:t> </a:t>
            </a:r>
            <a:r>
              <a:rPr lang="ru-RU" dirty="0" err="1"/>
              <a:t>частками</a:t>
            </a:r>
            <a:r>
              <a:rPr lang="ru-RU" dirty="0"/>
              <a:t>, і тому во­ни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низьку</a:t>
            </a:r>
            <a:r>
              <a:rPr lang="ru-RU" dirty="0"/>
              <a:t> </a:t>
            </a:r>
            <a:r>
              <a:rPr lang="ru-RU" dirty="0" err="1"/>
              <a:t>рентабельність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812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B8F30-23C0-43A8-81EF-E56E6B61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314AB5-41F2-43B6-8613-90EED97AD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E154F7-234B-413E-90D1-B78F6F78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1143000"/>
            <a:ext cx="999207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63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251BE-09ED-44A2-8217-F42F5C5A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/>
              <a:t>Промисловість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60BC0-5DC9-4148-A4CF-420223170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411" y="2052116"/>
            <a:ext cx="5615975" cy="3997828"/>
          </a:xfrm>
        </p:spPr>
        <p:txBody>
          <a:bodyPr>
            <a:normAutofit fontScale="92500"/>
          </a:bodyPr>
          <a:lstStyle/>
          <a:p>
            <a:r>
              <a:rPr lang="uk-UA" dirty="0"/>
              <a:t>Особливістю</a:t>
            </a:r>
            <a:r>
              <a:rPr lang="uk-UA" b="1" i="1" dirty="0"/>
              <a:t> промисловості</a:t>
            </a:r>
            <a:r>
              <a:rPr lang="uk-UA" dirty="0"/>
              <a:t> Італії є вкрай обмежена місцева си­ровинна база, значний імпорт енергоносіїв. </a:t>
            </a:r>
            <a:r>
              <a:rPr lang="ru-RU" dirty="0" err="1"/>
              <a:t>Відповідно</a:t>
            </a:r>
            <a:r>
              <a:rPr lang="ru-RU" dirty="0"/>
              <a:t>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ча­стка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припадає</a:t>
            </a:r>
            <a:r>
              <a:rPr lang="ru-RU" dirty="0"/>
              <a:t> на </a:t>
            </a:r>
            <a:r>
              <a:rPr lang="ru-RU" dirty="0" err="1"/>
              <a:t>обробну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.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"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Сімки</a:t>
            </a:r>
            <a:r>
              <a:rPr lang="ru-RU" dirty="0"/>
              <a:t>"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важкої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не </a:t>
            </a:r>
            <a:r>
              <a:rPr lang="ru-RU" dirty="0" err="1"/>
              <a:t>така</a:t>
            </a:r>
            <a:r>
              <a:rPr lang="ru-RU" dirty="0"/>
              <a:t> велика, а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легкої</a:t>
            </a:r>
            <a:r>
              <a:rPr lang="ru-RU" dirty="0"/>
              <a:t> - </a:t>
            </a:r>
            <a:r>
              <a:rPr lang="ru-RU" dirty="0" err="1"/>
              <a:t>вища</a:t>
            </a:r>
            <a:r>
              <a:rPr lang="ru-RU" dirty="0"/>
              <a:t>.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особливістю</a:t>
            </a:r>
            <a:r>
              <a:rPr lang="ru-RU" dirty="0"/>
              <a:t> є </a:t>
            </a:r>
            <a:r>
              <a:rPr lang="ru-RU" dirty="0" err="1"/>
              <a:t>від­ставання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у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наукоємної</a:t>
            </a:r>
            <a:r>
              <a:rPr lang="ru-RU" dirty="0"/>
              <a:t>, </a:t>
            </a:r>
            <a:r>
              <a:rPr lang="ru-RU" dirty="0" err="1"/>
              <a:t>технічно</a:t>
            </a:r>
            <a:r>
              <a:rPr lang="ru-RU" dirty="0"/>
              <a:t> </a:t>
            </a:r>
            <a:r>
              <a:rPr lang="ru-RU" dirty="0" err="1"/>
              <a:t>складної</a:t>
            </a:r>
            <a:r>
              <a:rPr lang="ru-RU" dirty="0"/>
              <a:t> </a:t>
            </a:r>
            <a:r>
              <a:rPr lang="ru-RU" dirty="0" err="1"/>
              <a:t>проду­кції</a:t>
            </a:r>
            <a:r>
              <a:rPr lang="ru-RU" dirty="0"/>
              <a:t> через </a:t>
            </a:r>
            <a:r>
              <a:rPr lang="ru-RU" dirty="0" err="1"/>
              <a:t>недостатні</a:t>
            </a:r>
            <a:r>
              <a:rPr lang="ru-RU" dirty="0"/>
              <a:t> </a:t>
            </a:r>
            <a:r>
              <a:rPr lang="ru-RU" dirty="0" err="1"/>
              <a:t>обсяги</a:t>
            </a:r>
            <a:r>
              <a:rPr lang="ru-RU" dirty="0"/>
              <a:t> </a:t>
            </a:r>
            <a:r>
              <a:rPr lang="ru-RU" dirty="0" err="1"/>
              <a:t>капіталовкладень</a:t>
            </a:r>
            <a:r>
              <a:rPr lang="ru-RU" dirty="0"/>
              <a:t> у НДДКР.</a:t>
            </a:r>
          </a:p>
          <a:p>
            <a:endParaRPr lang="ru-RU" dirty="0"/>
          </a:p>
        </p:txBody>
      </p:sp>
      <p:pic>
        <p:nvPicPr>
          <p:cNvPr id="3074" name="Picture 2" descr="https://upload.wikimedia.org/wikipedia/commons/thumb/7/74/Natural_resources_of_Italy.png/800px-Natural_resources_of_Italy.png">
            <a:extLst>
              <a:ext uri="{FF2B5EF4-FFF2-40B4-BE49-F238E27FC236}">
                <a16:creationId xmlns:a16="http://schemas.microsoft.com/office/drawing/2014/main" id="{B4E8A464-37FA-4D1E-80A8-4A70A938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447800"/>
            <a:ext cx="4121402" cy="50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00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54091-1B99-4C28-9A00-8C62B212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291629"/>
            <a:ext cx="9372600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The Ferrari Portofino represents the synergy of "Made in Italy" brands that strengthens the Italian economy.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47531-F796-42A6-82D7-BDCA391C0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upload.wikimedia.org/wikipedia/commons/thumb/1/1a/Ferrari_Portofino_IMG_0532.jpg/1280px-Ferrari_Portofino_IMG_0532.jpg">
            <a:extLst>
              <a:ext uri="{FF2B5EF4-FFF2-40B4-BE49-F238E27FC236}">
                <a16:creationId xmlns:a16="http://schemas.microsoft.com/office/drawing/2014/main" id="{58A75C2F-8B32-490B-B4A7-471CE3D6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51" y="1644286"/>
            <a:ext cx="7223574" cy="48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69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2B3D7-C1CA-485F-B4C1-D676F6B9C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/>
              <a:t>Провідні галузі промисловості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63155-5109-4172-B8EF-8669C4712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212" y="1885286"/>
            <a:ext cx="9448800" cy="4667914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Провідною</a:t>
            </a:r>
            <a:r>
              <a:rPr lang="ru-RU" dirty="0"/>
              <a:t> </a:t>
            </a:r>
            <a:r>
              <a:rPr lang="ru-RU" dirty="0" err="1"/>
              <a:t>галуззю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є </a:t>
            </a:r>
            <a:r>
              <a:rPr lang="ru-RU" dirty="0" err="1"/>
              <a:t>машинобудування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зайнято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п'ятих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промислових</a:t>
            </a:r>
            <a:r>
              <a:rPr lang="ru-RU" dirty="0"/>
              <a:t> </a:t>
            </a:r>
            <a:r>
              <a:rPr lang="ru-RU" dirty="0" err="1"/>
              <a:t>робітників</a:t>
            </a:r>
            <a:r>
              <a:rPr lang="ru-RU" dirty="0"/>
              <a:t>, </a:t>
            </a:r>
            <a:r>
              <a:rPr lang="ru-RU" dirty="0" err="1"/>
              <a:t>створюється</a:t>
            </a:r>
            <a:r>
              <a:rPr lang="ru-RU" dirty="0"/>
              <a:t> </a:t>
            </a:r>
            <a:r>
              <a:rPr lang="ru-RU" dirty="0" err="1"/>
              <a:t>третина</a:t>
            </a:r>
            <a:r>
              <a:rPr lang="ru-RU" dirty="0"/>
              <a:t>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 </a:t>
            </a:r>
            <a:r>
              <a:rPr lang="ru-RU" dirty="0" err="1"/>
              <a:t>промислової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і </a:t>
            </a:r>
            <a:r>
              <a:rPr lang="ru-RU" dirty="0" err="1"/>
              <a:t>третина</a:t>
            </a:r>
            <a:r>
              <a:rPr lang="ru-RU" dirty="0"/>
              <a:t> </a:t>
            </a:r>
            <a:r>
              <a:rPr lang="ru-RU" dirty="0" err="1"/>
              <a:t>експорту</a:t>
            </a:r>
            <a:r>
              <a:rPr lang="ru-RU" dirty="0"/>
              <a:t>. В </a:t>
            </a:r>
            <a:r>
              <a:rPr lang="ru-RU" dirty="0" err="1"/>
              <a:t>машинобудуванні</a:t>
            </a:r>
            <a:r>
              <a:rPr lang="ru-RU" dirty="0"/>
              <a:t> </a:t>
            </a:r>
            <a:r>
              <a:rPr lang="ru-RU" dirty="0" err="1"/>
              <a:t>лідируючі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транспо­ртних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і </a:t>
            </a:r>
            <a:r>
              <a:rPr lang="ru-RU" dirty="0" err="1"/>
              <a:t>обчислювальної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. У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ав­томобілі</a:t>
            </a:r>
            <a:r>
              <a:rPr lang="ru-RU" dirty="0"/>
              <a:t> </a:t>
            </a:r>
            <a:r>
              <a:rPr lang="ru-RU" dirty="0" err="1"/>
              <a:t>фірм</a:t>
            </a:r>
            <a:r>
              <a:rPr lang="ru-RU" dirty="0"/>
              <a:t> "ФІАТ«.</a:t>
            </a:r>
          </a:p>
          <a:p>
            <a:r>
              <a:rPr lang="ru-RU" dirty="0"/>
              <a:t>Другою за </a:t>
            </a:r>
            <a:r>
              <a:rPr lang="ru-RU" dirty="0" err="1"/>
              <a:t>значенням</a:t>
            </a:r>
            <a:r>
              <a:rPr lang="ru-RU" dirty="0"/>
              <a:t> </a:t>
            </a:r>
            <a:r>
              <a:rPr lang="ru-RU" dirty="0" err="1"/>
              <a:t>галуззю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є </a:t>
            </a:r>
            <a:r>
              <a:rPr lang="ru-RU" dirty="0" err="1"/>
              <a:t>хімічна</a:t>
            </a:r>
            <a:r>
              <a:rPr lang="ru-RU" dirty="0"/>
              <a:t>. Во­на </a:t>
            </a:r>
            <a:r>
              <a:rPr lang="ru-RU" dirty="0" err="1"/>
              <a:t>спеціалізується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на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органічної</a:t>
            </a:r>
            <a:r>
              <a:rPr lang="ru-RU" dirty="0"/>
              <a:t> </a:t>
            </a:r>
            <a:r>
              <a:rPr lang="ru-RU" dirty="0" err="1"/>
              <a:t>хімії</a:t>
            </a:r>
            <a:r>
              <a:rPr lang="ru-RU" dirty="0"/>
              <a:t> - </a:t>
            </a:r>
            <a:r>
              <a:rPr lang="ru-RU" dirty="0" err="1"/>
              <a:t>пластмас</a:t>
            </a:r>
            <a:r>
              <a:rPr lang="ru-RU" dirty="0"/>
              <a:t>, </a:t>
            </a:r>
            <a:r>
              <a:rPr lang="ru-RU" dirty="0" err="1"/>
              <a:t>хімічних</a:t>
            </a:r>
            <a:r>
              <a:rPr lang="ru-RU" dirty="0"/>
              <a:t> волокон, </a:t>
            </a:r>
            <a:r>
              <a:rPr lang="ru-RU" dirty="0" err="1"/>
              <a:t>автомобільних</a:t>
            </a:r>
            <a:r>
              <a:rPr lang="ru-RU" dirty="0"/>
              <a:t> шин, </a:t>
            </a:r>
            <a:r>
              <a:rPr lang="ru-RU" dirty="0" err="1"/>
              <a:t>фармацев­тичних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.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чверті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контролю­ється</a:t>
            </a:r>
            <a:r>
              <a:rPr lang="ru-RU" dirty="0"/>
              <a:t> </a:t>
            </a:r>
            <a:r>
              <a:rPr lang="ru-RU" dirty="0" err="1"/>
              <a:t>компанією</a:t>
            </a:r>
            <a:r>
              <a:rPr lang="ru-RU" dirty="0"/>
              <a:t> "</a:t>
            </a:r>
            <a:r>
              <a:rPr lang="ru-RU" dirty="0" err="1"/>
              <a:t>Монтедісон</a:t>
            </a:r>
            <a:r>
              <a:rPr lang="ru-RU" dirty="0"/>
              <a:t>". Вона </a:t>
            </a:r>
            <a:r>
              <a:rPr lang="ru-RU" dirty="0" err="1"/>
              <a:t>утворилася</a:t>
            </a:r>
            <a:r>
              <a:rPr lang="ru-RU" dirty="0"/>
              <a:t> шляхом </a:t>
            </a:r>
            <a:r>
              <a:rPr lang="ru-RU" dirty="0" err="1"/>
              <a:t>об'єднання</a:t>
            </a:r>
            <a:r>
              <a:rPr lang="ru-RU" dirty="0"/>
              <a:t> в 1965 р. </a:t>
            </a:r>
            <a:r>
              <a:rPr lang="ru-RU" dirty="0" err="1"/>
              <a:t>однієї</a:t>
            </a:r>
            <a:r>
              <a:rPr lang="ru-RU" dirty="0"/>
              <a:t> з </a:t>
            </a:r>
            <a:r>
              <a:rPr lang="ru-RU" dirty="0" err="1"/>
              <a:t>найстаріших</a:t>
            </a:r>
            <a:r>
              <a:rPr lang="ru-RU" dirty="0"/>
              <a:t> </a:t>
            </a:r>
            <a:r>
              <a:rPr lang="ru-RU" dirty="0" err="1"/>
              <a:t>італійських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 "</a:t>
            </a:r>
            <a:r>
              <a:rPr lang="ru-RU" dirty="0" err="1"/>
              <a:t>Монтекатіні</a:t>
            </a:r>
            <a:r>
              <a:rPr lang="ru-RU" dirty="0"/>
              <a:t>" з </a:t>
            </a:r>
            <a:r>
              <a:rPr lang="ru-RU" dirty="0" err="1"/>
              <a:t>компанією</a:t>
            </a:r>
            <a:r>
              <a:rPr lang="ru-RU" dirty="0"/>
              <a:t> "</a:t>
            </a:r>
            <a:r>
              <a:rPr lang="ru-RU" dirty="0" err="1"/>
              <a:t>Едісон</a:t>
            </a:r>
            <a:r>
              <a:rPr lang="ru-RU" dirty="0"/>
              <a:t>". "</a:t>
            </a:r>
            <a:r>
              <a:rPr lang="ru-RU" dirty="0" err="1"/>
              <a:t>Монтедісон</a:t>
            </a:r>
            <a:r>
              <a:rPr lang="ru-RU" dirty="0"/>
              <a:t>" </a:t>
            </a:r>
            <a:r>
              <a:rPr lang="ru-RU" dirty="0" err="1"/>
              <a:t>контролює</a:t>
            </a:r>
            <a:r>
              <a:rPr lang="ru-RU" dirty="0"/>
              <a:t> </a:t>
            </a:r>
            <a:r>
              <a:rPr lang="ru-RU" dirty="0" err="1"/>
              <a:t>на­фтопереробку</a:t>
            </a:r>
            <a:r>
              <a:rPr lang="ru-RU" dirty="0"/>
              <a:t> й </a:t>
            </a:r>
            <a:r>
              <a:rPr lang="ru-RU" dirty="0" err="1"/>
              <a:t>нафтохімію</a:t>
            </a:r>
            <a:r>
              <a:rPr lang="ru-RU" dirty="0"/>
              <a:t>,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пластмас</a:t>
            </a:r>
            <a:r>
              <a:rPr lang="ru-RU" dirty="0"/>
              <a:t>, </a:t>
            </a:r>
            <a:r>
              <a:rPr lang="ru-RU" dirty="0" err="1"/>
              <a:t>коксохімію</a:t>
            </a:r>
            <a:r>
              <a:rPr lang="ru-RU" dirty="0"/>
              <a:t>; </a:t>
            </a:r>
            <a:r>
              <a:rPr lang="ru-RU" dirty="0" err="1"/>
              <a:t>їй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належать </a:t>
            </a:r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 </a:t>
            </a:r>
            <a:r>
              <a:rPr lang="ru-RU" dirty="0" err="1"/>
              <a:t>силікатно-керамічної</a:t>
            </a:r>
            <a:r>
              <a:rPr lang="ru-RU" dirty="0"/>
              <a:t>, </a:t>
            </a:r>
            <a:r>
              <a:rPr lang="ru-RU" dirty="0" err="1"/>
              <a:t>текс­тильної</a:t>
            </a:r>
            <a:r>
              <a:rPr lang="ru-RU" dirty="0"/>
              <a:t>, </a:t>
            </a:r>
            <a:r>
              <a:rPr lang="ru-RU" dirty="0" err="1"/>
              <a:t>харчової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,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популярні</a:t>
            </a:r>
            <a:r>
              <a:rPr lang="ru-RU" dirty="0"/>
              <a:t> </a:t>
            </a:r>
            <a:r>
              <a:rPr lang="ru-RU" dirty="0" err="1"/>
              <a:t>газети</a:t>
            </a:r>
            <a:r>
              <a:rPr lang="ru-RU" dirty="0"/>
              <a:t> й </a:t>
            </a:r>
            <a:r>
              <a:rPr lang="ru-RU" dirty="0" err="1"/>
              <a:t>підпри­ємства</a:t>
            </a:r>
            <a:r>
              <a:rPr lang="ru-RU" dirty="0"/>
              <a:t> </a:t>
            </a:r>
            <a:r>
              <a:rPr lang="ru-RU" dirty="0" err="1"/>
              <a:t>кіноіндустрії</a:t>
            </a:r>
            <a:r>
              <a:rPr lang="ru-RU" dirty="0"/>
              <a:t>. У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синтетичних</a:t>
            </a:r>
            <a:r>
              <a:rPr lang="ru-RU" dirty="0"/>
              <a:t> волокон </a:t>
            </a:r>
            <a:r>
              <a:rPr lang="ru-RU" dirty="0" err="1"/>
              <a:t>найсил</a:t>
            </a:r>
            <a:r>
              <a:rPr lang="uk-UA" dirty="0"/>
              <a:t>ь</a:t>
            </a:r>
            <a:r>
              <a:rPr lang="ru-RU" dirty="0" err="1"/>
              <a:t>ніші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 у </a:t>
            </a:r>
            <a:r>
              <a:rPr lang="ru-RU" dirty="0" err="1"/>
              <a:t>фірми</a:t>
            </a:r>
            <a:r>
              <a:rPr lang="ru-RU" dirty="0"/>
              <a:t> "СНІА-</a:t>
            </a:r>
            <a:r>
              <a:rPr lang="ru-RU" dirty="0" err="1"/>
              <a:t>Віскоза</a:t>
            </a:r>
            <a:r>
              <a:rPr lang="ru-RU" dirty="0"/>
              <a:t>", у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автомобільних</a:t>
            </a:r>
            <a:r>
              <a:rPr lang="ru-RU" dirty="0"/>
              <a:t> шин - у </a:t>
            </a:r>
            <a:r>
              <a:rPr lang="ru-RU" dirty="0" err="1"/>
              <a:t>фірми</a:t>
            </a:r>
            <a:r>
              <a:rPr lang="ru-RU" dirty="0"/>
              <a:t> "</a:t>
            </a:r>
            <a:r>
              <a:rPr lang="ru-RU" dirty="0" err="1"/>
              <a:t>Піреллі</a:t>
            </a:r>
            <a:r>
              <a:rPr lang="ru-RU" dirty="0"/>
              <a:t>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639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0E4EA-1F7C-4D39-AE98-6F766C06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Металургійна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FE93D2-F15C-4540-8A52-F91F30FD1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212" y="1951056"/>
            <a:ext cx="9730775" cy="4525944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Італія</a:t>
            </a:r>
            <a:r>
              <a:rPr lang="ru-RU" dirty="0"/>
              <a:t> є другим (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Німеччини</a:t>
            </a:r>
            <a:r>
              <a:rPr lang="ru-RU" dirty="0"/>
              <a:t>) </a:t>
            </a:r>
            <a:r>
              <a:rPr lang="ru-RU" dirty="0" err="1"/>
              <a:t>виробником</a:t>
            </a:r>
            <a:r>
              <a:rPr lang="ru-RU" dirty="0"/>
              <a:t> </a:t>
            </a:r>
            <a:r>
              <a:rPr lang="ru-RU" dirty="0" err="1"/>
              <a:t>чорних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 ЄС. </a:t>
            </a:r>
            <a:r>
              <a:rPr lang="ru-RU" dirty="0" err="1"/>
              <a:t>Металургійна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на </a:t>
            </a:r>
            <a:r>
              <a:rPr lang="ru-RU" dirty="0" err="1"/>
              <a:t>довізній</a:t>
            </a:r>
            <a:r>
              <a:rPr lang="ru-RU" dirty="0"/>
              <a:t> </a:t>
            </a:r>
            <a:r>
              <a:rPr lang="ru-RU" dirty="0" err="1"/>
              <a:t>сировині</a:t>
            </a:r>
            <a:r>
              <a:rPr lang="ru-RU" dirty="0"/>
              <a:t>.</a:t>
            </a:r>
          </a:p>
          <a:p>
            <a:r>
              <a:rPr lang="ru-RU" dirty="0"/>
              <a:t>У </a:t>
            </a:r>
            <a:r>
              <a:rPr lang="ru-RU" dirty="0" err="1"/>
              <a:t>легкій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відома</a:t>
            </a:r>
            <a:r>
              <a:rPr lang="ru-RU" dirty="0"/>
              <a:t> </a:t>
            </a:r>
            <a:r>
              <a:rPr lang="ru-RU" dirty="0" err="1"/>
              <a:t>фірма</a:t>
            </a:r>
            <a:r>
              <a:rPr lang="ru-RU" dirty="0"/>
              <a:t> "</a:t>
            </a:r>
            <a:r>
              <a:rPr lang="ru-RU" dirty="0" err="1"/>
              <a:t>Бенеттон</a:t>
            </a:r>
            <a:r>
              <a:rPr lang="ru-RU" dirty="0"/>
              <a:t>",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спеціалізу­ється</a:t>
            </a:r>
            <a:r>
              <a:rPr lang="ru-RU" dirty="0"/>
              <a:t> на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високоякісного</a:t>
            </a:r>
            <a:r>
              <a:rPr lang="ru-RU" dirty="0"/>
              <a:t> готового </a:t>
            </a:r>
            <a:r>
              <a:rPr lang="ru-RU" dirty="0" err="1"/>
              <a:t>одягу</a:t>
            </a:r>
            <a:r>
              <a:rPr lang="ru-RU" dirty="0"/>
              <a:t> й трикотажу; вона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магазини</a:t>
            </a:r>
            <a:r>
              <a:rPr lang="ru-RU" dirty="0"/>
              <a:t> у 110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За </a:t>
            </a:r>
            <a:r>
              <a:rPr lang="ru-RU" dirty="0" err="1"/>
              <a:t>виробництвом</a:t>
            </a:r>
            <a:r>
              <a:rPr lang="ru-RU" dirty="0"/>
              <a:t> </a:t>
            </a:r>
            <a:r>
              <a:rPr lang="ru-RU" dirty="0" err="1"/>
              <a:t>взуття</a:t>
            </a:r>
            <a:r>
              <a:rPr lang="ru-RU" dirty="0"/>
              <a:t> </a:t>
            </a:r>
            <a:r>
              <a:rPr lang="ru-RU" dirty="0" err="1"/>
              <a:t>Італія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</a:t>
            </a:r>
            <a:r>
              <a:rPr lang="ru-RU" dirty="0" err="1"/>
              <a:t>третє</a:t>
            </a:r>
            <a:r>
              <a:rPr lang="ru-RU" dirty="0"/>
              <a:t> (</a:t>
            </a:r>
            <a:r>
              <a:rPr lang="ru-RU" dirty="0" err="1"/>
              <a:t>після</a:t>
            </a:r>
            <a:r>
              <a:rPr lang="ru-RU" dirty="0"/>
              <a:t> Китаю і США), а за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експортом</a:t>
            </a:r>
            <a:r>
              <a:rPr lang="ru-RU" dirty="0"/>
              <a:t> - пе­рше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.</a:t>
            </a:r>
          </a:p>
          <a:p>
            <a:r>
              <a:rPr lang="ru-RU" dirty="0" err="1"/>
              <a:t>Харчова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третє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машино­будування</a:t>
            </a:r>
            <a:r>
              <a:rPr lang="ru-RU" dirty="0"/>
              <a:t> й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, за </a:t>
            </a:r>
            <a:r>
              <a:rPr lang="ru-RU" dirty="0" err="1"/>
              <a:t>вартістю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. Особ­ливо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італійські</a:t>
            </a:r>
            <a:r>
              <a:rPr lang="ru-RU" dirty="0"/>
              <a:t> вина, </a:t>
            </a:r>
            <a:r>
              <a:rPr lang="ru-RU" dirty="0" err="1"/>
              <a:t>фруктові</a:t>
            </a:r>
            <a:r>
              <a:rPr lang="ru-RU" dirty="0"/>
              <a:t> </a:t>
            </a:r>
            <a:r>
              <a:rPr lang="ru-RU" dirty="0" err="1"/>
              <a:t>консерви</a:t>
            </a:r>
            <a:r>
              <a:rPr lang="ru-RU" dirty="0"/>
              <a:t>, </a:t>
            </a:r>
            <a:r>
              <a:rPr lang="ru-RU" dirty="0" err="1"/>
              <a:t>оливкова</a:t>
            </a:r>
            <a:r>
              <a:rPr lang="ru-RU" dirty="0"/>
              <a:t> </a:t>
            </a:r>
            <a:r>
              <a:rPr lang="ru-RU" dirty="0" err="1"/>
              <a:t>олія</a:t>
            </a:r>
            <a:r>
              <a:rPr lang="ru-RU" dirty="0"/>
              <a:t>, а </a:t>
            </a:r>
            <a:r>
              <a:rPr lang="ru-RU" dirty="0" err="1"/>
              <a:t>та­кож</a:t>
            </a:r>
            <a:r>
              <a:rPr lang="ru-RU" dirty="0"/>
              <a:t> </a:t>
            </a:r>
            <a:r>
              <a:rPr lang="ru-RU" dirty="0" err="1"/>
              <a:t>макарони</a:t>
            </a:r>
            <a:r>
              <a:rPr lang="ru-RU" dirty="0"/>
              <a:t>, за </a:t>
            </a:r>
            <a:r>
              <a:rPr lang="ru-RU" dirty="0" err="1"/>
              <a:t>виробництвом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Італія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перше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. </a:t>
            </a:r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харчової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складають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цукру</a:t>
            </a:r>
            <a:r>
              <a:rPr lang="ru-RU" dirty="0"/>
              <a:t> й </a:t>
            </a:r>
            <a:r>
              <a:rPr lang="ru-RU" dirty="0" err="1"/>
              <a:t>сиру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неповторним</a:t>
            </a:r>
            <a:r>
              <a:rPr lang="ru-RU" dirty="0"/>
              <a:t> сма­ком.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741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25F70-E0F2-49C4-8A2F-A10184F6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808057"/>
            <a:ext cx="9425975" cy="1077229"/>
          </a:xfrm>
        </p:spPr>
        <p:txBody>
          <a:bodyPr/>
          <a:lstStyle/>
          <a:p>
            <a:pPr algn="l"/>
            <a:r>
              <a:rPr lang="ru-RU" dirty="0" err="1"/>
              <a:t>Найбільші</a:t>
            </a:r>
            <a:r>
              <a:rPr lang="ru-RU" dirty="0"/>
              <a:t> </a:t>
            </a:r>
            <a:r>
              <a:rPr lang="ru-RU" dirty="0" err="1"/>
              <a:t>фірми</a:t>
            </a:r>
            <a:r>
              <a:rPr lang="ru-RU" dirty="0"/>
              <a:t> в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AAAA044-9F13-4D63-8B11-7ADB511DD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275546"/>
              </p:ext>
            </p:extLst>
          </p:nvPr>
        </p:nvGraphicFramePr>
        <p:xfrm>
          <a:off x="1598612" y="2057400"/>
          <a:ext cx="8968775" cy="4190997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2978819">
                  <a:extLst>
                    <a:ext uri="{9D8B030D-6E8A-4147-A177-3AD203B41FA5}">
                      <a16:colId xmlns:a16="http://schemas.microsoft.com/office/drawing/2014/main" val="3316030786"/>
                    </a:ext>
                  </a:extLst>
                </a:gridCol>
                <a:gridCol w="5989956">
                  <a:extLst>
                    <a:ext uri="{9D8B030D-6E8A-4147-A177-3AD203B41FA5}">
                      <a16:colId xmlns:a16="http://schemas.microsoft.com/office/drawing/2014/main" val="2759040245"/>
                    </a:ext>
                  </a:extLst>
                </a:gridCol>
              </a:tblGrid>
              <a:tr h="494056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Фірма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Провідна галузь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406377645"/>
                  </a:ext>
                </a:extLst>
              </a:tr>
              <a:tr h="1023418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ФІАТ, Альфа-Ромео, </a:t>
                      </a:r>
                      <a:r>
                        <a:rPr lang="ru-RU" sz="1400" b="1" dirty="0" err="1">
                          <a:effectLst/>
                        </a:rPr>
                        <a:t>Феррарі</a:t>
                      </a:r>
                      <a:r>
                        <a:rPr lang="ru-RU" sz="1400" b="1" dirty="0">
                          <a:effectLst/>
                        </a:rPr>
                        <a:t>,</a:t>
                      </a:r>
                      <a:r>
                        <a:rPr lang="ru-RU" sz="1400" b="1" u="none" strike="noStrike" spc="0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Мазераті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Автомобільна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виробництво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авіадвигунів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ru-RU" sz="1400" u="none" strike="noStrike" spc="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мотоциклів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моторолерів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локомотивів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тра­мваїв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err="1">
                          <a:effectLst/>
                        </a:rPr>
                        <a:t>тролейбусів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667145691"/>
                  </a:ext>
                </a:extLst>
              </a:tr>
              <a:tr h="321137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Італкантьєрі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Судно будування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920285303"/>
                  </a:ext>
                </a:extLst>
              </a:tr>
              <a:tr h="494056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Оліветті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Обчислювальна техніка, конторське облад­нання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64331648"/>
                  </a:ext>
                </a:extLst>
              </a:tr>
              <a:tr h="321137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Фінсідер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Чорна металургія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051912763"/>
                  </a:ext>
                </a:extLst>
              </a:tr>
              <a:tr h="732602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Монтедісон</a:t>
                      </a:r>
                      <a:r>
                        <a:rPr lang="ru-RU" sz="1400" b="1" dirty="0">
                          <a:effectLst/>
                        </a:rPr>
                        <a:t>, СНІА-</a:t>
                      </a:r>
                      <a:r>
                        <a:rPr lang="ru-RU" sz="1400" b="1" dirty="0" err="1">
                          <a:effectLst/>
                        </a:rPr>
                        <a:t>Віскоза</a:t>
                      </a:r>
                      <a:r>
                        <a:rPr lang="ru-RU" sz="1400" b="1" dirty="0">
                          <a:effectLst/>
                        </a:rPr>
                        <a:t>,</a:t>
                      </a:r>
                      <a:r>
                        <a:rPr lang="ru-RU" sz="1400" b="1" u="none" strike="noStrike" spc="0" dirty="0">
                          <a:effectLst/>
                        </a:rPr>
                        <a:t> </a:t>
                      </a:r>
                      <a:r>
                        <a:rPr lang="ru-RU" sz="1400" b="1" dirty="0" err="1">
                          <a:effectLst/>
                        </a:rPr>
                        <a:t>Піреллі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Хімічна промисловість, нафтохімія, вироб­ництво синтетичних волокон, автомобіль­них шин.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05123801"/>
                  </a:ext>
                </a:extLst>
              </a:tr>
              <a:tr h="483454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Італчементі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Цементна, виробництво будівельних конс­трукцій</a:t>
                      </a:r>
                      <a:endParaRPr lang="ru-RU" sz="140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134434234"/>
                  </a:ext>
                </a:extLst>
              </a:tr>
              <a:tr h="321137">
                <a:tc>
                  <a:txBody>
                    <a:bodyPr/>
                    <a:lstStyle/>
                    <a:p>
                      <a:pPr marL="50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Бенеттон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Легка </a:t>
                      </a:r>
                      <a:r>
                        <a:rPr lang="ru-RU" sz="1400" dirty="0" err="1">
                          <a:effectLst/>
                        </a:rPr>
                        <a:t>промисловість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148870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931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D91FE-7387-4F1F-84A9-1DC7F2E7B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EACA18-C4E7-4932-BE81-38BC6E0AE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112C32-24D2-412F-9837-1F501C2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219200"/>
            <a:ext cx="1017133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88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CD556-6F5E-41FA-89B1-74A89E4E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i="1" dirty="0"/>
              <a:t>Сфера </a:t>
            </a:r>
            <a:r>
              <a:rPr lang="ru-RU" b="1" i="1" dirty="0" err="1"/>
              <a:t>послуг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C2E41E-DD9E-4C91-BA52-7B43C0280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447800"/>
            <a:ext cx="9502175" cy="5029200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Туризм</a:t>
            </a:r>
            <a:r>
              <a:rPr lang="ru-RU" dirty="0"/>
              <a:t> для </a:t>
            </a:r>
            <a:r>
              <a:rPr lang="ru-RU" dirty="0" err="1"/>
              <a:t>Італії</a:t>
            </a:r>
            <a:r>
              <a:rPr lang="ru-RU" dirty="0"/>
              <a:t> є </a:t>
            </a:r>
            <a:r>
              <a:rPr lang="ru-RU" dirty="0" err="1"/>
              <a:t>важливим</a:t>
            </a:r>
            <a:r>
              <a:rPr lang="ru-RU" dirty="0"/>
              <a:t> </a:t>
            </a:r>
            <a:r>
              <a:rPr lang="ru-RU" dirty="0" err="1"/>
              <a:t>джерелом</a:t>
            </a:r>
            <a:r>
              <a:rPr lang="ru-RU" dirty="0"/>
              <a:t> притоку </a:t>
            </a:r>
            <a:r>
              <a:rPr lang="ru-RU" dirty="0" err="1"/>
              <a:t>іноземної</a:t>
            </a:r>
            <a:r>
              <a:rPr lang="ru-RU" dirty="0"/>
              <a:t> </a:t>
            </a:r>
            <a:r>
              <a:rPr lang="ru-RU" dirty="0" err="1"/>
              <a:t>валю­ти</a:t>
            </a:r>
            <a:r>
              <a:rPr lang="ru-RU" dirty="0"/>
              <a:t>. За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обчисленнями</a:t>
            </a:r>
            <a:r>
              <a:rPr lang="ru-RU" dirty="0"/>
              <a:t>, 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Італію</a:t>
            </a:r>
            <a:r>
              <a:rPr lang="ru-RU" dirty="0"/>
              <a:t> </a:t>
            </a:r>
            <a:r>
              <a:rPr lang="ru-RU" dirty="0" err="1"/>
              <a:t>відвідують</a:t>
            </a:r>
            <a:r>
              <a:rPr lang="ru-RU" dirty="0"/>
              <a:t> 30-50 млн </a:t>
            </a:r>
            <a:r>
              <a:rPr lang="ru-RU" dirty="0" err="1"/>
              <a:t>туристів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залишають</a:t>
            </a:r>
            <a:r>
              <a:rPr lang="ru-RU" dirty="0"/>
              <a:t> в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6-8 млрд </a:t>
            </a:r>
            <a:r>
              <a:rPr lang="ru-RU" dirty="0" err="1"/>
              <a:t>доларів</a:t>
            </a:r>
            <a:r>
              <a:rPr lang="ru-RU" dirty="0"/>
              <a:t>. Три </a:t>
            </a:r>
            <a:r>
              <a:rPr lang="ru-RU" dirty="0" err="1"/>
              <a:t>чверті</a:t>
            </a:r>
            <a:r>
              <a:rPr lang="ru-RU" dirty="0"/>
              <a:t> обороту </a:t>
            </a:r>
            <a:r>
              <a:rPr lang="ru-RU" dirty="0" err="1"/>
              <a:t>бізнесу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туризму </a:t>
            </a:r>
            <a:r>
              <a:rPr lang="ru-RU" dirty="0" err="1"/>
              <a:t>припадає</a:t>
            </a:r>
            <a:r>
              <a:rPr lang="ru-RU" dirty="0"/>
              <a:t> на три </a:t>
            </a:r>
            <a:r>
              <a:rPr lang="ru-RU" dirty="0" err="1"/>
              <a:t>міста</a:t>
            </a:r>
            <a:r>
              <a:rPr lang="ru-RU" dirty="0"/>
              <a:t> - Рим, </a:t>
            </a:r>
            <a:r>
              <a:rPr lang="ru-RU" dirty="0" err="1"/>
              <a:t>Венецію</a:t>
            </a:r>
            <a:r>
              <a:rPr lang="ru-RU" dirty="0"/>
              <a:t> та </a:t>
            </a:r>
            <a:r>
              <a:rPr lang="ru-RU" dirty="0" err="1"/>
              <a:t>Флоренцію</a:t>
            </a:r>
            <a:r>
              <a:rPr lang="ru-RU" dirty="0"/>
              <a:t>. Туризм становить 13 </a:t>
            </a:r>
            <a:r>
              <a:rPr lang="ru-RU" dirty="0" err="1"/>
              <a:t>відсотків</a:t>
            </a:r>
            <a:r>
              <a:rPr lang="ru-RU" dirty="0"/>
              <a:t> ВВП</a:t>
            </a:r>
            <a:r>
              <a:rPr lang="en-US" dirty="0"/>
              <a:t> </a:t>
            </a:r>
            <a:r>
              <a:rPr lang="uk-UA" dirty="0"/>
              <a:t>у </a:t>
            </a:r>
            <a:r>
              <a:rPr lang="en-US" dirty="0"/>
              <a:t>2019 </a:t>
            </a:r>
            <a:r>
              <a:rPr lang="uk-UA" dirty="0"/>
              <a:t>році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Туристи</a:t>
            </a:r>
            <a:r>
              <a:rPr lang="ru-RU" dirty="0"/>
              <a:t> </a:t>
            </a:r>
            <a:r>
              <a:rPr lang="ru-RU" dirty="0" err="1"/>
              <a:t>обов'язково</a:t>
            </a:r>
            <a:r>
              <a:rPr lang="ru-RU" dirty="0"/>
              <a:t> </a:t>
            </a:r>
            <a:r>
              <a:rPr lang="ru-RU" dirty="0" err="1"/>
              <a:t>відвідують</a:t>
            </a:r>
            <a:r>
              <a:rPr lang="ru-RU" dirty="0"/>
              <a:t> Ватикан і Сан-Марино - </a:t>
            </a:r>
            <a:r>
              <a:rPr lang="ru-RU" dirty="0" err="1"/>
              <a:t>самостійні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тісно</a:t>
            </a:r>
            <a:r>
              <a:rPr lang="ru-RU" dirty="0"/>
              <a:t> в </a:t>
            </a:r>
            <a:r>
              <a:rPr lang="ru-RU" dirty="0" err="1"/>
              <a:t>економічному</a:t>
            </a:r>
            <a:r>
              <a:rPr lang="ru-RU" dirty="0"/>
              <a:t> </a:t>
            </a:r>
            <a:r>
              <a:rPr lang="ru-RU" dirty="0" err="1"/>
              <a:t>відношенні</a:t>
            </a:r>
            <a:r>
              <a:rPr lang="ru-RU" dirty="0"/>
              <a:t> </a:t>
            </a:r>
            <a:r>
              <a:rPr lang="ru-RU" dirty="0" err="1"/>
              <a:t>пов'язані</a:t>
            </a:r>
            <a:r>
              <a:rPr lang="ru-RU" dirty="0"/>
              <a:t> з </a:t>
            </a:r>
            <a:r>
              <a:rPr lang="ru-RU" dirty="0" err="1"/>
              <a:t>Італією</a:t>
            </a:r>
            <a:r>
              <a:rPr lang="ru-RU" dirty="0"/>
              <a:t>. </a:t>
            </a:r>
            <a:r>
              <a:rPr lang="ru-RU" dirty="0" err="1"/>
              <a:t>Туристи</a:t>
            </a:r>
            <a:r>
              <a:rPr lang="ru-RU" dirty="0"/>
              <a:t> </a:t>
            </a:r>
            <a:r>
              <a:rPr lang="ru-RU" dirty="0" err="1"/>
              <a:t>прагнуть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чис­ленні</a:t>
            </a:r>
            <a:r>
              <a:rPr lang="ru-RU" dirty="0"/>
              <a:t> замки, </a:t>
            </a:r>
            <a:r>
              <a:rPr lang="ru-RU" dirty="0" err="1"/>
              <a:t>монастирі</a:t>
            </a:r>
            <a:r>
              <a:rPr lang="ru-RU" dirty="0"/>
              <a:t>, </a:t>
            </a:r>
            <a:r>
              <a:rPr lang="ru-RU" dirty="0" err="1"/>
              <a:t>картинні</a:t>
            </a:r>
            <a:r>
              <a:rPr lang="ru-RU" dirty="0"/>
              <a:t> </a:t>
            </a:r>
            <a:r>
              <a:rPr lang="ru-RU" dirty="0" err="1"/>
              <a:t>галереї</a:t>
            </a:r>
            <a:r>
              <a:rPr lang="ru-RU" dirty="0"/>
              <a:t>, </a:t>
            </a:r>
            <a:r>
              <a:rPr lang="ru-RU" dirty="0" err="1"/>
              <a:t>славетні</a:t>
            </a:r>
            <a:r>
              <a:rPr lang="ru-RU" dirty="0"/>
              <a:t> </a:t>
            </a:r>
            <a:r>
              <a:rPr lang="ru-RU" dirty="0" err="1"/>
              <a:t>собори</a:t>
            </a:r>
            <a:r>
              <a:rPr lang="ru-RU" dirty="0"/>
              <a:t> й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архітектурні</a:t>
            </a:r>
            <a:r>
              <a:rPr lang="ru-RU" dirty="0"/>
              <a:t> </a:t>
            </a:r>
            <a:r>
              <a:rPr lang="ru-RU" dirty="0" err="1"/>
              <a:t>споруди</a:t>
            </a:r>
            <a:r>
              <a:rPr lang="ru-RU" dirty="0"/>
              <a:t>. </a:t>
            </a:r>
            <a:r>
              <a:rPr lang="ru-RU" dirty="0" err="1"/>
              <a:t>Приваблюють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морські</a:t>
            </a:r>
            <a:r>
              <a:rPr lang="ru-RU" dirty="0"/>
              <a:t> й </a:t>
            </a:r>
            <a:r>
              <a:rPr lang="ru-RU" dirty="0" err="1"/>
              <a:t>гірськолижні</a:t>
            </a:r>
            <a:r>
              <a:rPr lang="ru-RU" dirty="0"/>
              <a:t> </a:t>
            </a:r>
            <a:r>
              <a:rPr lang="ru-RU" dirty="0" err="1"/>
              <a:t>курорти</a:t>
            </a:r>
            <a:r>
              <a:rPr lang="ru-RU" dirty="0"/>
              <a:t>. </a:t>
            </a:r>
            <a:r>
              <a:rPr lang="ru-RU" dirty="0" err="1"/>
              <a:t>Останнім</a:t>
            </a:r>
            <a:r>
              <a:rPr lang="ru-RU" dirty="0"/>
              <a:t> часом </a:t>
            </a:r>
            <a:r>
              <a:rPr lang="ru-RU" dirty="0" err="1"/>
              <a:t>розвивається</a:t>
            </a:r>
            <a:r>
              <a:rPr lang="ru-RU" dirty="0"/>
              <a:t> "</a:t>
            </a:r>
            <a:r>
              <a:rPr lang="ru-RU" dirty="0" err="1"/>
              <a:t>шопінговий</a:t>
            </a:r>
            <a:r>
              <a:rPr lang="ru-RU" dirty="0"/>
              <a:t> туризм",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притягує</a:t>
            </a:r>
            <a:r>
              <a:rPr lang="ru-RU" dirty="0"/>
              <a:t> в </a:t>
            </a:r>
            <a:r>
              <a:rPr lang="ru-RU" dirty="0" err="1"/>
              <a:t>Італію</a:t>
            </a:r>
            <a:r>
              <a:rPr lang="ru-RU" dirty="0"/>
              <a:t> </a:t>
            </a:r>
            <a:r>
              <a:rPr lang="ru-RU" dirty="0" err="1"/>
              <a:t>оптових</a:t>
            </a:r>
            <a:r>
              <a:rPr lang="ru-RU" dirty="0"/>
              <a:t> </a:t>
            </a:r>
            <a:r>
              <a:rPr lang="ru-RU" dirty="0" err="1"/>
              <a:t>торговців</a:t>
            </a:r>
            <a:r>
              <a:rPr lang="ru-RU" dirty="0"/>
              <a:t> </a:t>
            </a:r>
            <a:r>
              <a:rPr lang="ru-RU" dirty="0" err="1"/>
              <a:t>продукцією</a:t>
            </a:r>
            <a:r>
              <a:rPr lang="ru-RU" dirty="0"/>
              <a:t> </a:t>
            </a:r>
            <a:r>
              <a:rPr lang="ru-RU" dirty="0" err="1"/>
              <a:t>малих</a:t>
            </a:r>
            <a:r>
              <a:rPr lang="ru-RU" dirty="0"/>
              <a:t> і </a:t>
            </a:r>
            <a:r>
              <a:rPr lang="ru-RU" dirty="0" err="1"/>
              <a:t>середніх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індивідуальних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r>
              <a:rPr lang="ru-RU" dirty="0"/>
              <a:t> </a:t>
            </a:r>
            <a:r>
              <a:rPr lang="ru-RU" dirty="0" err="1"/>
              <a:t>італійського</a:t>
            </a:r>
            <a:r>
              <a:rPr lang="ru-RU" dirty="0"/>
              <a:t> </a:t>
            </a:r>
            <a:r>
              <a:rPr lang="ru-RU" dirty="0" err="1"/>
              <a:t>взут­тя</a:t>
            </a:r>
            <a:r>
              <a:rPr lang="ru-RU" dirty="0"/>
              <a:t> та </a:t>
            </a:r>
            <a:r>
              <a:rPr lang="ru-RU" dirty="0" err="1"/>
              <a:t>одягу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914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50749-2654-4D46-98B9-C5FB5C2D6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02E3A6-711E-470C-836B-CABA0BB4A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34240F-D074-410D-9167-E18D38A3A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36" y="609601"/>
            <a:ext cx="8826676" cy="53915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7380F5-B33A-4257-9DBF-A1645F5E9CB4}"/>
              </a:ext>
            </a:extLst>
          </p:cNvPr>
          <p:cNvSpPr/>
          <p:nvPr/>
        </p:nvSpPr>
        <p:spPr>
          <a:xfrm>
            <a:off x="912812" y="6081131"/>
            <a:ext cx="10029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https://www.oecd-ilibrary.org/sites/3d4192c2-en/index.html?itemId=/content/component/3d4192c2-en#section-d1e55352</a:t>
            </a:r>
          </a:p>
        </p:txBody>
      </p:sp>
    </p:spTree>
    <p:extLst>
      <p:ext uri="{BB962C8B-B14F-4D97-AF65-F5344CB8AC3E}">
        <p14:creationId xmlns:p14="http://schemas.microsoft.com/office/powerpoint/2010/main" val="108084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B22A7-C6D0-431E-9663-5CBFDE42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7208B7-2F50-47B5-9242-FAE94191A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50E316-20A5-46DF-A53B-6DC3FA147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1336172"/>
            <a:ext cx="9321342" cy="439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7862A-E5ED-4442-AAB4-EE0E177D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/>
              <a:t>Туризм до пандемії та після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B2FE9F-324D-455A-B4DA-183843F8D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12" y="1447799"/>
            <a:ext cx="9654575" cy="4602144"/>
          </a:xfrm>
        </p:spPr>
        <p:txBody>
          <a:bodyPr>
            <a:normAutofit fontScale="92500"/>
          </a:bodyPr>
          <a:lstStyle/>
          <a:p>
            <a:r>
              <a:rPr lang="ru-RU" dirty="0"/>
              <a:t>Туризм </a:t>
            </a:r>
            <a:r>
              <a:rPr lang="ru-RU" dirty="0" err="1"/>
              <a:t>продовжував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важливий</a:t>
            </a:r>
            <a:r>
              <a:rPr lang="ru-RU" dirty="0"/>
              <a:t> </a:t>
            </a:r>
            <a:r>
              <a:rPr lang="ru-RU" dirty="0" err="1"/>
              <a:t>внесок</a:t>
            </a:r>
            <a:r>
              <a:rPr lang="ru-RU" dirty="0"/>
              <a:t> в </a:t>
            </a:r>
            <a:r>
              <a:rPr lang="ru-RU" dirty="0" err="1"/>
              <a:t>економіку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. 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непрямі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, у 2017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становив 13,0% ВВП і </a:t>
            </a:r>
            <a:r>
              <a:rPr lang="ru-RU" dirty="0" err="1"/>
              <a:t>зайняв</a:t>
            </a:r>
            <a:r>
              <a:rPr lang="ru-RU" dirty="0"/>
              <a:t> 14,7% </a:t>
            </a:r>
            <a:r>
              <a:rPr lang="ru-RU" dirty="0" err="1"/>
              <a:t>робочої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. </a:t>
            </a:r>
          </a:p>
          <a:p>
            <a:r>
              <a:rPr lang="ru-RU" dirty="0"/>
              <a:t>У </a:t>
            </a:r>
            <a:r>
              <a:rPr lang="ru-RU" dirty="0" err="1"/>
              <a:t>галузях</a:t>
            </a:r>
            <a:r>
              <a:rPr lang="ru-RU" dirty="0"/>
              <a:t> туризму в 2018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зайнято</a:t>
            </a:r>
            <a:r>
              <a:rPr lang="ru-RU" dirty="0"/>
              <a:t> 2,0 млн. </a:t>
            </a:r>
          </a:p>
          <a:p>
            <a:r>
              <a:rPr lang="ru-RU" dirty="0" err="1"/>
              <a:t>Чоловіки</a:t>
            </a:r>
            <a:r>
              <a:rPr lang="ru-RU" dirty="0"/>
              <a:t> становили 8,3% </a:t>
            </a:r>
            <a:r>
              <a:rPr lang="ru-RU" dirty="0" err="1"/>
              <a:t>зайнятих</a:t>
            </a:r>
            <a:r>
              <a:rPr lang="ru-RU" dirty="0"/>
              <a:t>. </a:t>
            </a:r>
          </a:p>
          <a:p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світових</a:t>
            </a:r>
            <a:r>
              <a:rPr lang="ru-RU" dirty="0"/>
              <a:t> </a:t>
            </a:r>
            <a:r>
              <a:rPr lang="ru-RU" dirty="0" err="1"/>
              <a:t>тенденцій</a:t>
            </a:r>
            <a:r>
              <a:rPr lang="ru-RU" dirty="0"/>
              <a:t>, </a:t>
            </a:r>
            <a:r>
              <a:rPr lang="ru-RU" dirty="0" err="1"/>
              <a:t>дані</a:t>
            </a:r>
            <a:r>
              <a:rPr lang="ru-RU" dirty="0"/>
              <a:t> про </a:t>
            </a:r>
            <a:r>
              <a:rPr lang="ru-RU" dirty="0" err="1"/>
              <a:t>прибуття</a:t>
            </a:r>
            <a:r>
              <a:rPr lang="ru-RU" dirty="0"/>
              <a:t> за 2018-2019 </a:t>
            </a:r>
            <a:r>
              <a:rPr lang="ru-RU" dirty="0" err="1"/>
              <a:t>рр</a:t>
            </a:r>
            <a:r>
              <a:rPr lang="ru-RU" dirty="0"/>
              <a:t>. </a:t>
            </a:r>
            <a:r>
              <a:rPr lang="ru-RU" dirty="0" err="1"/>
              <a:t>свідчили</a:t>
            </a:r>
            <a:r>
              <a:rPr lang="ru-RU" dirty="0"/>
              <a:t> про </a:t>
            </a:r>
            <a:r>
              <a:rPr lang="ru-RU" dirty="0" err="1"/>
              <a:t>стабільне</a:t>
            </a:r>
            <a:r>
              <a:rPr lang="ru-RU" dirty="0"/>
              <a:t> та </a:t>
            </a:r>
            <a:r>
              <a:rPr lang="ru-RU" dirty="0" err="1"/>
              <a:t>позитивне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.</a:t>
            </a:r>
          </a:p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ситуація</a:t>
            </a:r>
            <a:r>
              <a:rPr lang="ru-RU" dirty="0"/>
              <a:t> в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місяців</a:t>
            </a:r>
            <a:r>
              <a:rPr lang="ru-RU" dirty="0"/>
              <a:t> не </a:t>
            </a:r>
            <a:r>
              <a:rPr lang="ru-RU" dirty="0" err="1"/>
              <a:t>нормалізується</a:t>
            </a:r>
            <a:r>
              <a:rPr lang="ru-RU" dirty="0"/>
              <a:t>, </a:t>
            </a:r>
            <a:r>
              <a:rPr lang="ru-RU" dirty="0" err="1"/>
              <a:t>країна</a:t>
            </a:r>
            <a:r>
              <a:rPr lang="ru-RU" dirty="0"/>
              <a:t> </a:t>
            </a:r>
            <a:r>
              <a:rPr lang="ru-RU" dirty="0" err="1"/>
              <a:t>втратить</a:t>
            </a:r>
            <a:r>
              <a:rPr lang="ru-RU" dirty="0"/>
              <a:t> </a:t>
            </a:r>
            <a:r>
              <a:rPr lang="ru-RU" b="1" u="sng" dirty="0"/>
              <a:t>22 </a:t>
            </a:r>
            <a:r>
              <a:rPr lang="ru-RU" b="1" u="sng" dirty="0" err="1"/>
              <a:t>мільйони</a:t>
            </a:r>
            <a:r>
              <a:rPr lang="ru-RU" b="1" u="sng" dirty="0"/>
              <a:t> </a:t>
            </a:r>
            <a:r>
              <a:rPr lang="ru-RU" b="1" u="sng" dirty="0" err="1"/>
              <a:t>потенційних</a:t>
            </a:r>
            <a:r>
              <a:rPr lang="ru-RU" b="1" u="sng" dirty="0"/>
              <a:t> </a:t>
            </a:r>
            <a:r>
              <a:rPr lang="ru-RU" b="1" u="sng" dirty="0" err="1"/>
              <a:t>туристів</a:t>
            </a:r>
            <a:r>
              <a:rPr lang="ru-RU" b="1" u="sng" dirty="0"/>
              <a:t> та </a:t>
            </a:r>
            <a:r>
              <a:rPr lang="ru-RU" b="1" u="sng" dirty="0" err="1"/>
              <a:t>залишиться</a:t>
            </a:r>
            <a:r>
              <a:rPr lang="ru-RU" b="1" u="sng" dirty="0"/>
              <a:t> без 21 </a:t>
            </a:r>
            <a:r>
              <a:rPr lang="ru-RU" b="1" u="sng" dirty="0" err="1"/>
              <a:t>мільярду</a:t>
            </a:r>
            <a:r>
              <a:rPr lang="ru-RU" b="1" u="sng" dirty="0"/>
              <a:t> </a:t>
            </a:r>
            <a:r>
              <a:rPr lang="ru-RU" b="1" u="sng" dirty="0" err="1"/>
              <a:t>євро</a:t>
            </a:r>
            <a:r>
              <a:rPr lang="ru-RU" b="1" u="sng" dirty="0"/>
              <a:t> у </a:t>
            </a:r>
            <a:r>
              <a:rPr lang="ru-RU" b="1" u="sng" dirty="0" err="1"/>
              <a:t>бюджеті</a:t>
            </a:r>
            <a:r>
              <a:rPr lang="ru-RU" b="1" u="sng" dirty="0"/>
              <a:t>. </a:t>
            </a:r>
            <a:r>
              <a:rPr lang="ru-RU" dirty="0"/>
              <a:t>Через </a:t>
            </a:r>
            <a:r>
              <a:rPr lang="ru-RU" dirty="0" err="1"/>
              <a:t>скасування</a:t>
            </a:r>
            <a:r>
              <a:rPr lang="ru-RU" dirty="0"/>
              <a:t> </a:t>
            </a:r>
            <a:r>
              <a:rPr lang="ru-RU" dirty="0" err="1"/>
              <a:t>рейсів</a:t>
            </a:r>
            <a:r>
              <a:rPr lang="ru-RU" dirty="0"/>
              <a:t> і </a:t>
            </a:r>
            <a:r>
              <a:rPr lang="ru-RU" dirty="0" err="1"/>
              <a:t>бронювань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в </a:t>
            </a:r>
            <a:r>
              <a:rPr lang="ru-RU" dirty="0" err="1"/>
              <a:t>березні</a:t>
            </a:r>
            <a:r>
              <a:rPr lang="ru-RU" dirty="0"/>
              <a:t> </a:t>
            </a:r>
            <a:r>
              <a:rPr lang="ru-RU" dirty="0" err="1"/>
              <a:t>туристичний</a:t>
            </a:r>
            <a:r>
              <a:rPr lang="ru-RU" dirty="0"/>
              <a:t> сектор </a:t>
            </a:r>
            <a:r>
              <a:rPr lang="ru-RU" dirty="0" err="1"/>
              <a:t>втратив</a:t>
            </a:r>
            <a:r>
              <a:rPr lang="ru-RU" dirty="0"/>
              <a:t> 200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409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EEE3-CED7-41F7-B752-CE0C846B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Туристична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та </a:t>
            </a:r>
            <a:r>
              <a:rPr lang="ru-RU" dirty="0" err="1"/>
              <a:t>програми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5B7F5D-70E6-4AEA-A2AE-A8BD4242D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00266"/>
            <a:ext cx="9982200" cy="53340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dirty="0"/>
              <a:t>Поточною </a:t>
            </a:r>
            <a:r>
              <a:rPr lang="ru-RU" sz="1500" dirty="0" err="1"/>
              <a:t>політичною</a:t>
            </a:r>
            <a:r>
              <a:rPr lang="ru-RU" sz="1500" dirty="0"/>
              <a:t> базою є </a:t>
            </a:r>
            <a:r>
              <a:rPr lang="ru-RU" sz="1500" dirty="0" err="1"/>
              <a:t>Національний</a:t>
            </a:r>
            <a:r>
              <a:rPr lang="ru-RU" sz="1500" dirty="0"/>
              <a:t> </a:t>
            </a:r>
            <a:r>
              <a:rPr lang="ru-RU" sz="1500" dirty="0" err="1"/>
              <a:t>стратегічний</a:t>
            </a:r>
            <a:r>
              <a:rPr lang="ru-RU" sz="1500" dirty="0"/>
              <a:t> план туризму на 2017-2022 роки, </a:t>
            </a:r>
            <a:r>
              <a:rPr lang="ru-RU" sz="1500" dirty="0" err="1"/>
              <a:t>який</a:t>
            </a:r>
            <a:r>
              <a:rPr lang="ru-RU" sz="1500" dirty="0"/>
              <a:t> </a:t>
            </a:r>
            <a:r>
              <a:rPr lang="ru-RU" sz="1500" dirty="0" err="1"/>
              <a:t>базується</a:t>
            </a:r>
            <a:r>
              <a:rPr lang="ru-RU" sz="1500" dirty="0"/>
              <a:t> на </a:t>
            </a:r>
            <a:r>
              <a:rPr lang="ru-RU" sz="1500" dirty="0" err="1"/>
              <a:t>чотирьох</a:t>
            </a:r>
            <a:r>
              <a:rPr lang="ru-RU" sz="1500" dirty="0"/>
              <a:t> темах: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/>
              <a:t>Культура та </a:t>
            </a:r>
            <a:r>
              <a:rPr lang="ru-RU" sz="1500" b="1" dirty="0" err="1"/>
              <a:t>спадщина</a:t>
            </a:r>
            <a:r>
              <a:rPr lang="ru-RU" sz="1500" dirty="0"/>
              <a:t>: </a:t>
            </a:r>
            <a:r>
              <a:rPr lang="ru-RU" sz="1500" dirty="0" err="1"/>
              <a:t>культурну</a:t>
            </a:r>
            <a:r>
              <a:rPr lang="ru-RU" sz="1500" dirty="0"/>
              <a:t> та </a:t>
            </a:r>
            <a:r>
              <a:rPr lang="ru-RU" sz="1500" dirty="0" err="1"/>
              <a:t>природну</a:t>
            </a:r>
            <a:r>
              <a:rPr lang="ru-RU" sz="1500" dirty="0"/>
              <a:t> </a:t>
            </a:r>
            <a:r>
              <a:rPr lang="ru-RU" sz="1500" dirty="0" err="1"/>
              <a:t>спадщину</a:t>
            </a:r>
            <a:r>
              <a:rPr lang="ru-RU" sz="1500" dirty="0"/>
              <a:t> </a:t>
            </a:r>
            <a:r>
              <a:rPr lang="ru-RU" sz="1500" dirty="0" err="1"/>
              <a:t>слід</a:t>
            </a:r>
            <a:r>
              <a:rPr lang="ru-RU" sz="1500" dirty="0"/>
              <a:t> </a:t>
            </a:r>
            <a:r>
              <a:rPr lang="ru-RU" sz="1500" dirty="0" err="1"/>
              <a:t>вдосконалювати</a:t>
            </a:r>
            <a:r>
              <a:rPr lang="ru-RU" sz="1500" dirty="0"/>
              <a:t> шляхом практик </a:t>
            </a:r>
            <a:r>
              <a:rPr lang="ru-RU" sz="1500" dirty="0" err="1"/>
              <a:t>сталого</a:t>
            </a:r>
            <a:r>
              <a:rPr lang="ru-RU" sz="1500" dirty="0"/>
              <a:t> </a:t>
            </a:r>
            <a:r>
              <a:rPr lang="ru-RU" sz="1500" dirty="0" err="1"/>
              <a:t>управління</a:t>
            </a:r>
            <a:r>
              <a:rPr lang="ru-RU" sz="1500" dirty="0"/>
              <a:t> та </a:t>
            </a:r>
            <a:r>
              <a:rPr lang="ru-RU" sz="1500" dirty="0" err="1"/>
              <a:t>інноваційного</a:t>
            </a:r>
            <a:r>
              <a:rPr lang="ru-RU" sz="1500" dirty="0"/>
              <a:t> </a:t>
            </a:r>
            <a:r>
              <a:rPr lang="ru-RU" sz="1500" dirty="0" err="1"/>
              <a:t>використання</a:t>
            </a:r>
            <a:r>
              <a:rPr lang="ru-RU" sz="1500" dirty="0"/>
              <a:t> </a:t>
            </a:r>
            <a:r>
              <a:rPr lang="ru-RU" sz="1500" dirty="0" err="1"/>
              <a:t>активів</a:t>
            </a:r>
            <a:r>
              <a:rPr lang="ru-RU" sz="15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 err="1"/>
              <a:t>Конкурентоспроможність</a:t>
            </a:r>
            <a:r>
              <a:rPr lang="ru-RU" sz="1500" b="1" dirty="0"/>
              <a:t> та </a:t>
            </a:r>
            <a:r>
              <a:rPr lang="ru-RU" sz="1500" b="1" dirty="0" err="1"/>
              <a:t>зайнятість</a:t>
            </a:r>
            <a:r>
              <a:rPr lang="ru-RU" sz="1500" dirty="0"/>
              <a:t>: </a:t>
            </a:r>
            <a:r>
              <a:rPr lang="ru-RU" sz="1500" dirty="0" err="1"/>
              <a:t>конкурентоспроможність</a:t>
            </a:r>
            <a:r>
              <a:rPr lang="ru-RU" sz="1500" dirty="0"/>
              <a:t> туризму </a:t>
            </a:r>
            <a:r>
              <a:rPr lang="ru-RU" sz="1500" dirty="0" err="1"/>
              <a:t>слід</a:t>
            </a:r>
            <a:r>
              <a:rPr lang="ru-RU" sz="1500" dirty="0"/>
              <a:t> </a:t>
            </a:r>
            <a:r>
              <a:rPr lang="ru-RU" sz="1500" dirty="0" err="1"/>
              <a:t>підвищувати</a:t>
            </a:r>
            <a:r>
              <a:rPr lang="ru-RU" sz="1500" dirty="0"/>
              <a:t>, </a:t>
            </a:r>
            <a:r>
              <a:rPr lang="ru-RU" sz="1500" dirty="0" err="1"/>
              <a:t>щоб</a:t>
            </a:r>
            <a:r>
              <a:rPr lang="ru-RU" sz="1500" dirty="0"/>
              <a:t> </a:t>
            </a:r>
            <a:r>
              <a:rPr lang="ru-RU" sz="1500" dirty="0" err="1"/>
              <a:t>створювати</a:t>
            </a:r>
            <a:r>
              <a:rPr lang="ru-RU" sz="1500" dirty="0"/>
              <a:t> </a:t>
            </a:r>
            <a:r>
              <a:rPr lang="ru-RU" sz="1500" dirty="0" err="1"/>
              <a:t>додану</a:t>
            </a:r>
            <a:r>
              <a:rPr lang="ru-RU" sz="1500" dirty="0"/>
              <a:t> </a:t>
            </a:r>
            <a:r>
              <a:rPr lang="ru-RU" sz="1500" dirty="0" err="1"/>
              <a:t>вартість</a:t>
            </a:r>
            <a:r>
              <a:rPr lang="ru-RU" sz="1500" dirty="0"/>
              <a:t> та </a:t>
            </a:r>
            <a:r>
              <a:rPr lang="ru-RU" sz="1500" dirty="0" err="1"/>
              <a:t>збільшувати</a:t>
            </a:r>
            <a:r>
              <a:rPr lang="ru-RU" sz="1500" dirty="0"/>
              <a:t> </a:t>
            </a:r>
            <a:r>
              <a:rPr lang="ru-RU" sz="1500" dirty="0" err="1"/>
              <a:t>кількість</a:t>
            </a:r>
            <a:r>
              <a:rPr lang="ru-RU" sz="1500" dirty="0"/>
              <a:t> та </a:t>
            </a:r>
            <a:r>
              <a:rPr lang="ru-RU" sz="1500" dirty="0" err="1"/>
              <a:t>якість</a:t>
            </a:r>
            <a:r>
              <a:rPr lang="ru-RU" sz="1500" dirty="0"/>
              <a:t> </a:t>
            </a:r>
            <a:r>
              <a:rPr lang="ru-RU" sz="1500" dirty="0" err="1"/>
              <a:t>зайнятості</a:t>
            </a:r>
            <a:r>
              <a:rPr lang="ru-RU" sz="15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/>
              <a:t>Постановка туриста в центр</a:t>
            </a:r>
            <a:r>
              <a:rPr lang="ru-RU" sz="1500" dirty="0"/>
              <a:t>: </a:t>
            </a:r>
            <a:r>
              <a:rPr lang="ru-RU" sz="1500" dirty="0" err="1"/>
              <a:t>італійський</a:t>
            </a:r>
            <a:r>
              <a:rPr lang="ru-RU" sz="1500" dirty="0"/>
              <a:t> </a:t>
            </a:r>
            <a:r>
              <a:rPr lang="ru-RU" sz="1500" dirty="0" err="1"/>
              <a:t>досвід</a:t>
            </a:r>
            <a:r>
              <a:rPr lang="ru-RU" sz="1500" dirty="0"/>
              <a:t> туризму повинен </a:t>
            </a:r>
            <a:r>
              <a:rPr lang="ru-RU" sz="1500" dirty="0" err="1"/>
              <a:t>відповідати</a:t>
            </a:r>
            <a:r>
              <a:rPr lang="ru-RU" sz="1500" dirty="0"/>
              <a:t> </a:t>
            </a:r>
            <a:r>
              <a:rPr lang="ru-RU" sz="1500" dirty="0" err="1"/>
              <a:t>вимогам</a:t>
            </a:r>
            <a:r>
              <a:rPr lang="ru-RU" sz="1500" dirty="0"/>
              <a:t> та </a:t>
            </a:r>
            <a:r>
              <a:rPr lang="ru-RU" sz="1500" dirty="0" err="1"/>
              <a:t>очікуванням</a:t>
            </a:r>
            <a:r>
              <a:rPr lang="ru-RU" sz="1500" dirty="0"/>
              <a:t> ринку.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 err="1"/>
              <a:t>Інтеграція</a:t>
            </a:r>
            <a:r>
              <a:rPr lang="ru-RU" sz="1500" b="1" dirty="0"/>
              <a:t> та </a:t>
            </a:r>
            <a:r>
              <a:rPr lang="ru-RU" sz="1500" b="1" dirty="0" err="1"/>
              <a:t>сумісність</a:t>
            </a:r>
            <a:r>
              <a:rPr lang="ru-RU" sz="1500" dirty="0"/>
              <a:t>: система </a:t>
            </a:r>
            <a:r>
              <a:rPr lang="ru-RU" sz="1500" dirty="0" err="1"/>
              <a:t>туристичних</a:t>
            </a:r>
            <a:r>
              <a:rPr lang="ru-RU" sz="1500" dirty="0"/>
              <a:t> </a:t>
            </a:r>
            <a:r>
              <a:rPr lang="ru-RU" sz="1500" dirty="0" err="1"/>
              <a:t>асоціацій</a:t>
            </a:r>
            <a:r>
              <a:rPr lang="ru-RU" sz="1500" dirty="0"/>
              <a:t> та </a:t>
            </a:r>
            <a:r>
              <a:rPr lang="ru-RU" sz="1500" dirty="0" err="1"/>
              <a:t>операторів</a:t>
            </a:r>
            <a:r>
              <a:rPr lang="ru-RU" sz="1500" dirty="0"/>
              <a:t> повинна бути </a:t>
            </a:r>
            <a:r>
              <a:rPr lang="ru-RU" sz="1500" dirty="0" err="1"/>
              <a:t>повністю</a:t>
            </a:r>
            <a:r>
              <a:rPr lang="ru-RU" sz="1500" dirty="0"/>
              <a:t> </a:t>
            </a:r>
            <a:r>
              <a:rPr lang="ru-RU" sz="1500" dirty="0" err="1"/>
              <a:t>інтегрованою</a:t>
            </a:r>
            <a:r>
              <a:rPr lang="ru-RU" sz="1500" dirty="0"/>
              <a:t>, </a:t>
            </a:r>
            <a:r>
              <a:rPr lang="ru-RU" sz="1500" dirty="0" err="1"/>
              <a:t>заохочуючи</a:t>
            </a:r>
            <a:r>
              <a:rPr lang="ru-RU" sz="1500" dirty="0"/>
              <a:t> </a:t>
            </a:r>
            <a:r>
              <a:rPr lang="ru-RU" sz="1500" dirty="0" err="1"/>
              <a:t>взаємодію</a:t>
            </a:r>
            <a:r>
              <a:rPr lang="ru-RU" sz="1500" dirty="0"/>
              <a:t> та партнерство.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/>
              <a:t>Три </a:t>
            </a:r>
            <a:r>
              <a:rPr lang="ru-RU" sz="1500" b="1" dirty="0" err="1"/>
              <a:t>стратегічні</a:t>
            </a:r>
            <a:r>
              <a:rPr lang="ru-RU" sz="1500" b="1" dirty="0"/>
              <a:t> </a:t>
            </a:r>
            <a:r>
              <a:rPr lang="ru-RU" sz="1500" b="1" dirty="0" err="1"/>
              <a:t>принципи</a:t>
            </a:r>
            <a:r>
              <a:rPr lang="ru-RU" sz="1500" b="1" dirty="0"/>
              <a:t> </a:t>
            </a:r>
            <a:r>
              <a:rPr lang="ru-RU" sz="1500" b="1" dirty="0" err="1"/>
              <a:t>враховують</a:t>
            </a:r>
            <a:r>
              <a:rPr lang="ru-RU" sz="1500" b="1" dirty="0"/>
              <a:t> </a:t>
            </a:r>
            <a:r>
              <a:rPr lang="ru-RU" sz="1500" b="1" dirty="0" err="1"/>
              <a:t>усі</a:t>
            </a:r>
            <a:r>
              <a:rPr lang="ru-RU" sz="1500" b="1" dirty="0"/>
              <a:t> </a:t>
            </a:r>
            <a:r>
              <a:rPr lang="ru-RU" sz="1500" b="1" dirty="0" err="1"/>
              <a:t>цілі</a:t>
            </a:r>
            <a:r>
              <a:rPr lang="ru-RU" sz="1500" b="1" dirty="0"/>
              <a:t> та заходи Плану: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 err="1"/>
              <a:t>Сталість</a:t>
            </a:r>
            <a:r>
              <a:rPr lang="ru-RU" sz="1500" b="1" dirty="0"/>
              <a:t>: </a:t>
            </a:r>
            <a:r>
              <a:rPr lang="ru-RU" sz="1500" dirty="0" err="1"/>
              <a:t>ключовий</a:t>
            </a:r>
            <a:r>
              <a:rPr lang="ru-RU" sz="1500" dirty="0"/>
              <a:t> </a:t>
            </a:r>
            <a:r>
              <a:rPr lang="ru-RU" sz="1500" dirty="0" err="1"/>
              <a:t>елемент</a:t>
            </a:r>
            <a:r>
              <a:rPr lang="ru-RU" sz="1500" dirty="0"/>
              <a:t> </a:t>
            </a:r>
            <a:r>
              <a:rPr lang="ru-RU" sz="1500" dirty="0" err="1"/>
              <a:t>конкурентоспроможності</a:t>
            </a:r>
            <a:r>
              <a:rPr lang="ru-RU" sz="1500" dirty="0"/>
              <a:t> в </a:t>
            </a:r>
            <a:r>
              <a:rPr lang="ru-RU" sz="1500" dirty="0" err="1"/>
              <a:t>туризмі</a:t>
            </a:r>
            <a:r>
              <a:rPr lang="ru-RU" sz="1500" dirty="0"/>
              <a:t>, </a:t>
            </a:r>
            <a:r>
              <a:rPr lang="ru-RU" sz="1500" dirty="0" err="1"/>
              <a:t>який</a:t>
            </a:r>
            <a:r>
              <a:rPr lang="ru-RU" sz="1500" dirty="0"/>
              <a:t> повинен </a:t>
            </a:r>
            <a:r>
              <a:rPr lang="ru-RU" sz="1500" dirty="0" err="1"/>
              <a:t>зберігати</a:t>
            </a:r>
            <a:r>
              <a:rPr lang="ru-RU" sz="1500" dirty="0"/>
              <a:t> </a:t>
            </a:r>
            <a:r>
              <a:rPr lang="ru-RU" sz="1500" dirty="0" err="1"/>
              <a:t>природні</a:t>
            </a:r>
            <a:r>
              <a:rPr lang="ru-RU" sz="1500" dirty="0"/>
              <a:t> </a:t>
            </a:r>
            <a:r>
              <a:rPr lang="ru-RU" sz="1500" dirty="0" err="1"/>
              <a:t>ресурси</a:t>
            </a:r>
            <a:r>
              <a:rPr lang="ru-RU" sz="1500" dirty="0"/>
              <a:t> та </a:t>
            </a:r>
            <a:r>
              <a:rPr lang="ru-RU" sz="1500" dirty="0" err="1"/>
              <a:t>ландшафти</a:t>
            </a:r>
            <a:r>
              <a:rPr lang="ru-RU" sz="1500" dirty="0"/>
              <a:t> та </a:t>
            </a:r>
            <a:r>
              <a:rPr lang="ru-RU" sz="1500" dirty="0" err="1"/>
              <a:t>залучати</a:t>
            </a:r>
            <a:r>
              <a:rPr lang="ru-RU" sz="1500" dirty="0"/>
              <a:t> </a:t>
            </a:r>
            <a:r>
              <a:rPr lang="ru-RU" sz="1500" dirty="0" err="1"/>
              <a:t>інвестиції</a:t>
            </a:r>
            <a:r>
              <a:rPr lang="ru-RU" sz="1500" dirty="0"/>
              <a:t> для </a:t>
            </a:r>
            <a:r>
              <a:rPr lang="ru-RU" sz="1500" dirty="0" err="1"/>
              <a:t>їх</a:t>
            </a:r>
            <a:r>
              <a:rPr lang="ru-RU" sz="1500" dirty="0"/>
              <a:t> </a:t>
            </a:r>
            <a:r>
              <a:rPr lang="ru-RU" sz="1500" dirty="0" err="1"/>
              <a:t>захисту</a:t>
            </a:r>
            <a:r>
              <a:rPr lang="ru-RU" sz="1500" dirty="0"/>
              <a:t>. </a:t>
            </a:r>
            <a:r>
              <a:rPr lang="ru-RU" sz="1500" dirty="0" err="1"/>
              <a:t>Стійке</a:t>
            </a:r>
            <a:r>
              <a:rPr lang="ru-RU" sz="1500" dirty="0"/>
              <a:t> </a:t>
            </a:r>
            <a:r>
              <a:rPr lang="ru-RU" sz="1500" dirty="0" err="1"/>
              <a:t>бачення</a:t>
            </a:r>
            <a:r>
              <a:rPr lang="ru-RU" sz="1500" dirty="0"/>
              <a:t> туризму </a:t>
            </a:r>
            <a:r>
              <a:rPr lang="ru-RU" sz="1500" dirty="0" err="1"/>
              <a:t>спрямоване</a:t>
            </a:r>
            <a:r>
              <a:rPr lang="ru-RU" sz="1500" dirty="0"/>
              <a:t> на </a:t>
            </a:r>
            <a:r>
              <a:rPr lang="ru-RU" sz="1500" dirty="0" err="1"/>
              <a:t>розподіл</a:t>
            </a:r>
            <a:r>
              <a:rPr lang="ru-RU" sz="1500" dirty="0"/>
              <a:t> </a:t>
            </a:r>
            <a:r>
              <a:rPr lang="ru-RU" sz="1500" dirty="0" err="1"/>
              <a:t>можливостей</a:t>
            </a:r>
            <a:r>
              <a:rPr lang="ru-RU" sz="1500" dirty="0"/>
              <a:t> по </a:t>
            </a:r>
            <a:r>
              <a:rPr lang="ru-RU" sz="1500" dirty="0" err="1"/>
              <a:t>всій</a:t>
            </a:r>
            <a:r>
              <a:rPr lang="ru-RU" sz="1500" dirty="0"/>
              <a:t> </a:t>
            </a:r>
            <a:r>
              <a:rPr lang="ru-RU" sz="1500" dirty="0" err="1"/>
              <a:t>країні</a:t>
            </a:r>
            <a:r>
              <a:rPr lang="ru-RU" sz="1500" dirty="0"/>
              <a:t> та </a:t>
            </a:r>
            <a:r>
              <a:rPr lang="ru-RU" sz="1500" dirty="0" err="1"/>
              <a:t>протягом</a:t>
            </a:r>
            <a:r>
              <a:rPr lang="ru-RU" sz="1500" dirty="0"/>
              <a:t> року, а </a:t>
            </a:r>
            <a:r>
              <a:rPr lang="ru-RU" sz="1500" dirty="0" err="1"/>
              <a:t>також</a:t>
            </a:r>
            <a:r>
              <a:rPr lang="ru-RU" sz="1500" dirty="0"/>
              <a:t> на </a:t>
            </a:r>
            <a:r>
              <a:rPr lang="ru-RU" sz="1500" dirty="0" err="1"/>
              <a:t>зайнятість</a:t>
            </a:r>
            <a:r>
              <a:rPr lang="ru-RU" sz="1500" dirty="0"/>
              <a:t> у </a:t>
            </a:r>
            <a:r>
              <a:rPr lang="ru-RU" sz="1500" dirty="0" err="1"/>
              <a:t>нових</a:t>
            </a:r>
            <a:r>
              <a:rPr lang="ru-RU" sz="1500" dirty="0"/>
              <a:t>, а </a:t>
            </a:r>
            <a:r>
              <a:rPr lang="ru-RU" sz="1500" dirty="0" err="1"/>
              <a:t>також</a:t>
            </a:r>
            <a:r>
              <a:rPr lang="ru-RU" sz="1500" dirty="0"/>
              <a:t> </a:t>
            </a:r>
            <a:r>
              <a:rPr lang="ru-RU" sz="1500" dirty="0" err="1"/>
              <a:t>усталених</a:t>
            </a:r>
            <a:r>
              <a:rPr lang="ru-RU" sz="1500" dirty="0"/>
              <a:t> </a:t>
            </a:r>
            <a:r>
              <a:rPr lang="ru-RU" sz="1500" dirty="0" err="1"/>
              <a:t>напрямках</a:t>
            </a:r>
            <a:r>
              <a:rPr lang="ru-RU" sz="15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 err="1"/>
              <a:t>Інновації</a:t>
            </a:r>
            <a:r>
              <a:rPr lang="ru-RU" sz="1500" b="1" dirty="0"/>
              <a:t>: </a:t>
            </a:r>
            <a:r>
              <a:rPr lang="ru-RU" sz="1500" dirty="0" err="1"/>
              <a:t>стосовно</a:t>
            </a:r>
            <a:r>
              <a:rPr lang="ru-RU" sz="1500" dirty="0"/>
              <a:t> </a:t>
            </a:r>
            <a:r>
              <a:rPr lang="ru-RU" sz="1500" dirty="0" err="1"/>
              <a:t>туристичних</a:t>
            </a:r>
            <a:r>
              <a:rPr lang="ru-RU" sz="1500" dirty="0"/>
              <a:t> </a:t>
            </a:r>
            <a:r>
              <a:rPr lang="ru-RU" sz="1500" dirty="0" err="1"/>
              <a:t>напрямків</a:t>
            </a:r>
            <a:r>
              <a:rPr lang="ru-RU" sz="1500" dirty="0"/>
              <a:t>, </a:t>
            </a:r>
            <a:r>
              <a:rPr lang="ru-RU" sz="1500" dirty="0" err="1"/>
              <a:t>бізнес</a:t>
            </a:r>
            <a:r>
              <a:rPr lang="ru-RU" sz="1500" dirty="0"/>
              <a:t>-моделей, </a:t>
            </a:r>
            <a:r>
              <a:rPr lang="ru-RU" sz="1500" dirty="0" err="1"/>
              <a:t>професійних</a:t>
            </a:r>
            <a:r>
              <a:rPr lang="ru-RU" sz="1500" dirty="0"/>
              <a:t> </a:t>
            </a:r>
            <a:r>
              <a:rPr lang="ru-RU" sz="1500" dirty="0" err="1"/>
              <a:t>профілів</a:t>
            </a:r>
            <a:r>
              <a:rPr lang="ru-RU" sz="1500" dirty="0"/>
              <a:t>, маркетингу та </a:t>
            </a:r>
            <a:r>
              <a:rPr lang="ru-RU" sz="1500" dirty="0" err="1"/>
              <a:t>якості</a:t>
            </a:r>
            <a:r>
              <a:rPr lang="ru-RU" sz="1500" dirty="0"/>
              <a:t> </a:t>
            </a:r>
            <a:r>
              <a:rPr lang="ru-RU" sz="1500" dirty="0" err="1"/>
              <a:t>послуг</a:t>
            </a:r>
            <a:r>
              <a:rPr lang="ru-RU" sz="1500" dirty="0"/>
              <a:t> та </a:t>
            </a:r>
            <a:r>
              <a:rPr lang="ru-RU" sz="1500" dirty="0" err="1"/>
              <a:t>продуктів</a:t>
            </a:r>
            <a:r>
              <a:rPr lang="ru-RU" sz="1500" dirty="0"/>
              <a:t>. </a:t>
            </a:r>
            <a:r>
              <a:rPr lang="ru-RU" sz="1500" dirty="0" err="1"/>
              <a:t>Цифровізація</a:t>
            </a:r>
            <a:r>
              <a:rPr lang="ru-RU" sz="1500" dirty="0"/>
              <a:t> є одним з </a:t>
            </a:r>
            <a:r>
              <a:rPr lang="ru-RU" sz="1500" dirty="0" err="1"/>
              <a:t>основних</a:t>
            </a:r>
            <a:r>
              <a:rPr lang="ru-RU" sz="1500" dirty="0"/>
              <a:t> </a:t>
            </a:r>
            <a:r>
              <a:rPr lang="ru-RU" sz="1500" dirty="0" err="1"/>
              <a:t>напрямків</a:t>
            </a:r>
            <a:r>
              <a:rPr lang="ru-RU" sz="1500" dirty="0"/>
              <a:t> </a:t>
            </a:r>
            <a:r>
              <a:rPr lang="ru-RU" sz="1500" dirty="0" err="1"/>
              <a:t>інновацій</a:t>
            </a:r>
            <a:r>
              <a:rPr lang="ru-RU" sz="1500" dirty="0"/>
              <a:t> </a:t>
            </a:r>
            <a:r>
              <a:rPr lang="ru-RU" sz="1500" dirty="0" err="1"/>
              <a:t>щодо</a:t>
            </a:r>
            <a:r>
              <a:rPr lang="ru-RU" sz="1500" dirty="0"/>
              <a:t> </a:t>
            </a:r>
            <a:r>
              <a:rPr lang="ru-RU" sz="1500" dirty="0" err="1"/>
              <a:t>розповсюдження</a:t>
            </a:r>
            <a:r>
              <a:rPr lang="ru-RU" sz="1500" dirty="0"/>
              <a:t> </a:t>
            </a:r>
            <a:r>
              <a:rPr lang="ru-RU" sz="1500" dirty="0" err="1"/>
              <a:t>інформації</a:t>
            </a:r>
            <a:r>
              <a:rPr lang="ru-RU" sz="1500" dirty="0"/>
              <a:t>, </a:t>
            </a:r>
            <a:r>
              <a:rPr lang="ru-RU" sz="1500" dirty="0" err="1"/>
              <a:t>прийняття</a:t>
            </a:r>
            <a:r>
              <a:rPr lang="ru-RU" sz="1500" dirty="0"/>
              <a:t> </a:t>
            </a:r>
            <a:r>
              <a:rPr lang="ru-RU" sz="1500" dirty="0" err="1"/>
              <a:t>рішень</a:t>
            </a:r>
            <a:r>
              <a:rPr lang="ru-RU" sz="1500" dirty="0"/>
              <a:t> </a:t>
            </a:r>
            <a:r>
              <a:rPr lang="ru-RU" sz="1500" dirty="0" err="1"/>
              <a:t>мандрівниками</a:t>
            </a:r>
            <a:r>
              <a:rPr lang="ru-RU" sz="1500" dirty="0"/>
              <a:t> та </a:t>
            </a:r>
            <a:r>
              <a:rPr lang="ru-RU" sz="1500" dirty="0" err="1"/>
              <a:t>розширення</a:t>
            </a:r>
            <a:r>
              <a:rPr lang="ru-RU" sz="1500" dirty="0"/>
              <a:t> </a:t>
            </a:r>
            <a:r>
              <a:rPr lang="ru-RU" sz="1500" dirty="0" err="1"/>
              <a:t>інформаційних</a:t>
            </a:r>
            <a:r>
              <a:rPr lang="ru-RU" sz="1500" dirty="0"/>
              <a:t> </a:t>
            </a:r>
            <a:r>
              <a:rPr lang="ru-RU" sz="1500" dirty="0" err="1"/>
              <a:t>засобів</a:t>
            </a:r>
            <a:r>
              <a:rPr lang="ru-RU" sz="1500" dirty="0"/>
              <a:t>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500" b="1" dirty="0" err="1"/>
              <a:t>Доступність</a:t>
            </a:r>
            <a:r>
              <a:rPr lang="ru-RU" sz="1500" b="1" dirty="0"/>
              <a:t>: </a:t>
            </a:r>
            <a:r>
              <a:rPr lang="ru-RU" sz="1500" dirty="0" err="1"/>
              <a:t>включає</a:t>
            </a:r>
            <a:r>
              <a:rPr lang="ru-RU" sz="1500" dirty="0"/>
              <a:t> </a:t>
            </a:r>
            <a:r>
              <a:rPr lang="ru-RU" sz="1500" dirty="0" err="1"/>
              <a:t>розширення</a:t>
            </a:r>
            <a:r>
              <a:rPr lang="ru-RU" sz="1500" dirty="0"/>
              <a:t> доступу до </a:t>
            </a:r>
            <a:r>
              <a:rPr lang="ru-RU" sz="1500" dirty="0" err="1"/>
              <a:t>менш</a:t>
            </a:r>
            <a:r>
              <a:rPr lang="ru-RU" sz="1500" dirty="0"/>
              <a:t> </a:t>
            </a:r>
            <a:r>
              <a:rPr lang="ru-RU" sz="1500" dirty="0" err="1"/>
              <a:t>відвідуваних</a:t>
            </a:r>
            <a:r>
              <a:rPr lang="ru-RU" sz="1500" dirty="0"/>
              <a:t> </a:t>
            </a:r>
            <a:r>
              <a:rPr lang="ru-RU" sz="1500" dirty="0" err="1"/>
              <a:t>районів</a:t>
            </a:r>
            <a:r>
              <a:rPr lang="ru-RU" sz="1500" dirty="0"/>
              <a:t> і </a:t>
            </a:r>
            <a:r>
              <a:rPr lang="ru-RU" sz="1500" dirty="0" err="1"/>
              <a:t>надання</a:t>
            </a:r>
            <a:r>
              <a:rPr lang="ru-RU" sz="1500" dirty="0"/>
              <a:t> </a:t>
            </a:r>
            <a:r>
              <a:rPr lang="ru-RU" sz="1500" dirty="0" err="1"/>
              <a:t>всім</a:t>
            </a:r>
            <a:r>
              <a:rPr lang="ru-RU" sz="1500" dirty="0"/>
              <a:t> </a:t>
            </a:r>
            <a:r>
              <a:rPr lang="ru-RU" sz="1500" dirty="0" err="1"/>
              <a:t>відвідувачам</a:t>
            </a:r>
            <a:r>
              <a:rPr lang="ru-RU" sz="1500" dirty="0"/>
              <a:t> </a:t>
            </a:r>
            <a:r>
              <a:rPr lang="ru-RU" sz="1500" dirty="0" err="1"/>
              <a:t>шансів</a:t>
            </a:r>
            <a:r>
              <a:rPr lang="ru-RU" sz="1500" dirty="0"/>
              <a:t> </a:t>
            </a:r>
            <a:r>
              <a:rPr lang="ru-RU" sz="1500" dirty="0" err="1"/>
              <a:t>скористатися</a:t>
            </a:r>
            <a:r>
              <a:rPr lang="ru-RU" sz="1500" dirty="0"/>
              <a:t> туризмом і </a:t>
            </a:r>
            <a:r>
              <a:rPr lang="ru-RU" sz="1500" dirty="0" err="1"/>
              <a:t>повністю</a:t>
            </a:r>
            <a:r>
              <a:rPr lang="ru-RU" sz="1500" dirty="0"/>
              <a:t> </a:t>
            </a:r>
            <a:r>
              <a:rPr lang="ru-RU" sz="1500" dirty="0" err="1"/>
              <a:t>оцінити</a:t>
            </a:r>
            <a:r>
              <a:rPr lang="ru-RU" sz="1500" dirty="0"/>
              <a:t> </a:t>
            </a:r>
            <a:r>
              <a:rPr lang="ru-RU" sz="1500" dirty="0" err="1"/>
              <a:t>унікальність</a:t>
            </a:r>
            <a:r>
              <a:rPr lang="ru-RU" sz="1500" dirty="0"/>
              <a:t> </a:t>
            </a:r>
            <a:r>
              <a:rPr lang="ru-RU" sz="1500" dirty="0" err="1"/>
              <a:t>відвіданих</a:t>
            </a:r>
            <a:r>
              <a:rPr lang="ru-RU" sz="1500" dirty="0"/>
              <a:t> </a:t>
            </a:r>
            <a:r>
              <a:rPr lang="ru-RU" sz="1500" dirty="0" err="1"/>
              <a:t>місць</a:t>
            </a:r>
            <a:r>
              <a:rPr lang="ru-RU" sz="15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966831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69759-A44F-47A1-A246-99BCBEDA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612" y="808057"/>
            <a:ext cx="5158775" cy="1077229"/>
          </a:xfrm>
        </p:spPr>
        <p:txBody>
          <a:bodyPr/>
          <a:lstStyle/>
          <a:p>
            <a:r>
              <a:rPr lang="uk-UA" dirty="0"/>
              <a:t>Туризм та креативна економіка: кейси Мілану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74AD81-212E-439D-B7E8-9FCCB0C76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611" y="2052116"/>
            <a:ext cx="4777775" cy="4272484"/>
          </a:xfrm>
        </p:spPr>
        <p:txBody>
          <a:bodyPr/>
          <a:lstStyle/>
          <a:p>
            <a:r>
              <a:rPr lang="en-GB" dirty="0"/>
              <a:t>https://read.oecd-ilibrary.org/industry-and-services/tourism-and-the-creative-economy_9789264207875-en#page1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41360C-4A08-4DDC-8DDC-8AE66AE29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53" y="285750"/>
            <a:ext cx="44767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26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DCBC0-4D31-433C-B727-099A2861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411313"/>
            <a:ext cx="9906000" cy="1077229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labour</a:t>
            </a:r>
            <a:r>
              <a:rPr lang="en-US" dirty="0"/>
              <a:t> productivity level of Italy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9CBF5A-A594-45C6-889D-9937897EB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upload.wikimedia.org/wikipedia/commons/thumb/a/a3/Labour_productivity_levels_in_Europe._OECD%2C_2015.png/1024px-Labour_productivity_levels_in_Europe._OECD%2C_2015.png">
            <a:extLst>
              <a:ext uri="{FF2B5EF4-FFF2-40B4-BE49-F238E27FC236}">
                <a16:creationId xmlns:a16="http://schemas.microsoft.com/office/drawing/2014/main" id="{3188DD45-A6C0-4F28-9D79-6E862139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1219200"/>
            <a:ext cx="6857999" cy="53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83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11523-9CA8-4CC8-98FC-64A59E77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616B56-85F0-4EEA-BCD9-B47CA3E5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A6C68A-EC3B-417C-90A6-D0CF606E1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80" y="1676400"/>
            <a:ext cx="8345565" cy="4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65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626A4-E0A5-4406-A006-850D6AC68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2D7C1-D108-4C0C-A409-58E0AE645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5638800"/>
            <a:ext cx="10035575" cy="1020744"/>
          </a:xfrm>
        </p:spPr>
        <p:txBody>
          <a:bodyPr/>
          <a:lstStyle/>
          <a:p>
            <a:r>
              <a:rPr lang="en-GB" dirty="0"/>
              <a:t>https://www.istat.it/en/economic-trends</a:t>
            </a:r>
            <a:endParaRPr lang="uk-UA" dirty="0"/>
          </a:p>
          <a:p>
            <a:r>
              <a:rPr lang="en-GB" dirty="0"/>
              <a:t>https://globaledge.msu.edu/countries/italy/economy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8A7439-4EA7-4102-9B1B-7A831FE2B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74" y="4548326"/>
            <a:ext cx="7153275" cy="10904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884A7-C9DE-4288-855D-463BFAB81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4" y="526256"/>
            <a:ext cx="6032388" cy="33670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532E15-BDA6-4D0D-9365-BFEB1A164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12" y="1299498"/>
            <a:ext cx="6155153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81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5B1FE-FA93-4BE1-849C-A769B337A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1345F6-2D9B-4606-AD0D-749ECF04E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5562600"/>
            <a:ext cx="9589788" cy="639744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https://www.oecd.org/economy/italy-economic-snapshot/</a:t>
            </a:r>
          </a:p>
          <a:p>
            <a:r>
              <a:rPr lang="en-GB" dirty="0"/>
              <a:t>https://read.oecd-ilibrary.org/economics/oecd-economic-surveys-italy-2019_369ec0f2-en#page1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8B92D-318B-43D6-9D68-085B1A978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517039"/>
            <a:ext cx="5867400" cy="46518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BC1973-9877-4295-8785-3950CE73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891" y="517039"/>
            <a:ext cx="4624387" cy="49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44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A7F0F-5ED4-4BAC-A899-DB0B2EA1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97F6BA-9283-4C41-B874-56A6845E7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2E680C-39F4-4FCE-B5BC-0CCC9D83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808056"/>
            <a:ext cx="1033212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3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96198-984E-43F6-9945-5EC84148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BE6FF2-8446-4717-AFCB-7761AA9BC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12" y="5387171"/>
            <a:ext cx="10608244" cy="1325544"/>
          </a:xfrm>
        </p:spPr>
        <p:txBody>
          <a:bodyPr/>
          <a:lstStyle/>
          <a:p>
            <a:r>
              <a:rPr lang="en-US" dirty="0"/>
              <a:t> Italy faces persistently sluggish economic growth due to a very high public debt, an inefficient court system, weak banking sector, an inefficient labor market with chronically highly youth unemployment, and a large </a:t>
            </a:r>
            <a:r>
              <a:rPr lang="en-US" u="sng" dirty="0">
                <a:hlinkClick r:id="rId2"/>
              </a:rPr>
              <a:t>underground economy</a:t>
            </a:r>
            <a:r>
              <a:rPr lang="en-US" dirty="0"/>
              <a:t>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B0860D-D863-495E-A65F-36F30AC5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2" y="0"/>
            <a:ext cx="9465245" cy="506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3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FB543-1B22-4ACB-AA1A-5F772FF5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/>
              <a:t>Регіональні проблеми та міграція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EB0782-F722-478F-8E2E-33C6E40E6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2133600"/>
            <a:ext cx="8915400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Диверсифікована</a:t>
            </a:r>
            <a:r>
              <a:rPr lang="ru-RU" sz="2800" dirty="0"/>
              <a:t> </a:t>
            </a:r>
            <a:r>
              <a:rPr lang="ru-RU" sz="2800" dirty="0" err="1"/>
              <a:t>економіка</a:t>
            </a:r>
            <a:r>
              <a:rPr lang="ru-RU" sz="2800" dirty="0"/>
              <a:t> </a:t>
            </a:r>
            <a:r>
              <a:rPr lang="ru-RU" sz="2800" dirty="0" err="1"/>
              <a:t>Італії</a:t>
            </a:r>
            <a:r>
              <a:rPr lang="ru-RU" sz="2800" dirty="0"/>
              <a:t> </a:t>
            </a:r>
            <a:r>
              <a:rPr lang="ru-RU" sz="2800" dirty="0" err="1"/>
              <a:t>розділена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</a:t>
            </a:r>
            <a:r>
              <a:rPr lang="ru-RU" sz="2800" dirty="0" err="1"/>
              <a:t>високорозвиненою</a:t>
            </a:r>
            <a:r>
              <a:rPr lang="ru-RU" sz="2800" dirty="0"/>
              <a:t> </a:t>
            </a:r>
            <a:r>
              <a:rPr lang="ru-RU" sz="2800" dirty="0" err="1"/>
              <a:t>промисловою</a:t>
            </a:r>
            <a:r>
              <a:rPr lang="ru-RU" sz="2800" dirty="0"/>
              <a:t> </a:t>
            </a:r>
            <a:r>
              <a:rPr lang="ru-RU" sz="2800" dirty="0" err="1"/>
              <a:t>Північчю</a:t>
            </a:r>
            <a:r>
              <a:rPr lang="ru-RU" sz="2800" dirty="0"/>
              <a:t>, де </a:t>
            </a:r>
            <a:r>
              <a:rPr lang="ru-RU" sz="2800" dirty="0" err="1"/>
              <a:t>переважають</a:t>
            </a:r>
            <a:r>
              <a:rPr lang="ru-RU" sz="2800" dirty="0"/>
              <a:t> </a:t>
            </a:r>
            <a:r>
              <a:rPr lang="ru-RU" sz="2800" dirty="0" err="1"/>
              <a:t>приватні</a:t>
            </a:r>
            <a:r>
              <a:rPr lang="ru-RU" sz="2800" dirty="0"/>
              <a:t> </a:t>
            </a:r>
            <a:r>
              <a:rPr lang="ru-RU" sz="2800" dirty="0" err="1"/>
              <a:t>компанії</a:t>
            </a:r>
            <a:r>
              <a:rPr lang="ru-RU" sz="2800" dirty="0"/>
              <a:t>, та </a:t>
            </a:r>
            <a:r>
              <a:rPr lang="ru-RU" sz="2800" dirty="0" err="1"/>
              <a:t>менш</a:t>
            </a:r>
            <a:r>
              <a:rPr lang="ru-RU" sz="2800" dirty="0"/>
              <a:t> </a:t>
            </a:r>
            <a:r>
              <a:rPr lang="ru-RU" sz="2800" dirty="0" err="1"/>
              <a:t>розвиненою</a:t>
            </a:r>
            <a:r>
              <a:rPr lang="ru-RU" sz="2800" dirty="0"/>
              <a:t> </a:t>
            </a:r>
            <a:r>
              <a:rPr lang="ru-RU" sz="2800" dirty="0" err="1"/>
              <a:t>сільськогосподарським</a:t>
            </a:r>
            <a:r>
              <a:rPr lang="ru-RU" sz="2800" dirty="0"/>
              <a:t> </a:t>
            </a:r>
            <a:r>
              <a:rPr lang="ru-RU" sz="2800" dirty="0" err="1"/>
              <a:t>півднем</a:t>
            </a:r>
            <a:r>
              <a:rPr lang="ru-RU" sz="2800" dirty="0"/>
              <a:t> з </a:t>
            </a:r>
            <a:r>
              <a:rPr lang="ru-RU" sz="2800" dirty="0" err="1"/>
              <a:t>високим</a:t>
            </a:r>
            <a:r>
              <a:rPr lang="ru-RU" sz="2800" dirty="0"/>
              <a:t> </a:t>
            </a:r>
            <a:r>
              <a:rPr lang="ru-RU" sz="2800" dirty="0" err="1"/>
              <a:t>рівнем</a:t>
            </a:r>
            <a:r>
              <a:rPr lang="ru-RU" sz="2800" dirty="0"/>
              <a:t> </a:t>
            </a:r>
            <a:r>
              <a:rPr lang="ru-RU" sz="2800" dirty="0" err="1"/>
              <a:t>субсидій</a:t>
            </a:r>
            <a:r>
              <a:rPr lang="ru-RU" sz="2800" dirty="0"/>
              <a:t>, де </a:t>
            </a:r>
            <a:r>
              <a:rPr lang="ru-RU" sz="2800" dirty="0" err="1"/>
              <a:t>рівень</a:t>
            </a:r>
            <a:r>
              <a:rPr lang="ru-RU" sz="2800" dirty="0"/>
              <a:t> </a:t>
            </a:r>
            <a:r>
              <a:rPr lang="ru-RU" sz="2800" dirty="0" err="1"/>
              <a:t>безробіття</a:t>
            </a:r>
            <a:r>
              <a:rPr lang="ru-RU" sz="2800" dirty="0"/>
              <a:t> </a:t>
            </a:r>
            <a:r>
              <a:rPr lang="ru-RU" sz="2800" dirty="0" err="1"/>
              <a:t>вищий</a:t>
            </a:r>
            <a:r>
              <a:rPr lang="ru-RU" sz="2800" dirty="0"/>
              <a:t>.  </a:t>
            </a:r>
          </a:p>
          <a:p>
            <a:pPr marL="0" indent="0">
              <a:buNone/>
            </a:pPr>
            <a:r>
              <a:rPr lang="ru-RU" sz="2800" dirty="0" err="1"/>
              <a:t>Міграція</a:t>
            </a:r>
            <a:r>
              <a:rPr lang="ru-RU" sz="2800" dirty="0"/>
              <a:t>, яка </a:t>
            </a:r>
            <a:r>
              <a:rPr lang="ru-RU" sz="2800" dirty="0" err="1"/>
              <a:t>залишається</a:t>
            </a:r>
            <a:r>
              <a:rPr lang="ru-RU" sz="2800" dirty="0"/>
              <a:t> </a:t>
            </a:r>
            <a:r>
              <a:rPr lang="ru-RU" sz="2800" dirty="0" err="1"/>
              <a:t>найбільш</a:t>
            </a:r>
            <a:r>
              <a:rPr lang="ru-RU" sz="2800" dirty="0"/>
              <a:t> </a:t>
            </a:r>
            <a:r>
              <a:rPr lang="ru-RU" sz="2800" dirty="0" err="1"/>
              <a:t>напруженою</a:t>
            </a:r>
            <a:r>
              <a:rPr lang="ru-RU" sz="2800" dirty="0"/>
              <a:t> </a:t>
            </a:r>
            <a:r>
              <a:rPr lang="ru-RU" sz="2800" dirty="0" err="1"/>
              <a:t>політичною</a:t>
            </a:r>
            <a:r>
              <a:rPr lang="ru-RU" sz="2800" dirty="0"/>
              <a:t> проблемою, </a:t>
            </a:r>
            <a:r>
              <a:rPr lang="ru-RU" sz="2800" dirty="0" err="1"/>
              <a:t>зросла</a:t>
            </a:r>
            <a:r>
              <a:rPr lang="ru-RU" sz="2800" dirty="0"/>
              <a:t> в 2020 </a:t>
            </a:r>
            <a:r>
              <a:rPr lang="ru-RU" sz="2800" dirty="0" err="1"/>
              <a:t>році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20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F67BB2-458F-4016-8847-7D90061C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090" y="1291318"/>
            <a:ext cx="7794510" cy="3997828"/>
          </a:xfrm>
        </p:spPr>
        <p:txBody>
          <a:bodyPr/>
          <a:lstStyle/>
          <a:p>
            <a:endParaRPr lang="en-US" dirty="0"/>
          </a:p>
          <a:p>
            <a:endParaRPr lang="ru-RU" dirty="0"/>
          </a:p>
        </p:txBody>
      </p:sp>
      <p:pic>
        <p:nvPicPr>
          <p:cNvPr id="4" name="Picture 2" descr="World's Biggest Economies">
            <a:extLst>
              <a:ext uri="{FF2B5EF4-FFF2-40B4-BE49-F238E27FC236}">
                <a16:creationId xmlns:a16="http://schemas.microsoft.com/office/drawing/2014/main" id="{1270FEDC-4EB8-4858-BCDC-7CD6A6E0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8" y="233843"/>
            <a:ext cx="5593004" cy="639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CD6F6E0-8A79-4F81-B075-72BE75A6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367" y="634148"/>
            <a:ext cx="4419600" cy="1077229"/>
          </a:xfrm>
        </p:spPr>
        <p:txBody>
          <a:bodyPr/>
          <a:lstStyle/>
          <a:p>
            <a:r>
              <a:rPr lang="en-US" b="1" dirty="0"/>
              <a:t>1. </a:t>
            </a:r>
            <a:r>
              <a:rPr lang="uk-UA" b="1" dirty="0"/>
              <a:t>Італія у світовій економіці</a:t>
            </a:r>
            <a:endParaRPr lang="ru-RU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1A99A0A3-A10A-4F62-8145-176129B1CE18}"/>
              </a:ext>
            </a:extLst>
          </p:cNvPr>
          <p:cNvSpPr txBox="1">
            <a:spLocks/>
          </p:cNvSpPr>
          <p:nvPr/>
        </p:nvSpPr>
        <p:spPr>
          <a:xfrm>
            <a:off x="5948469" y="1676400"/>
            <a:ext cx="5227396" cy="5475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4385" indent="-344385" algn="l" defTabSz="914126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999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099" indent="-338037" algn="l" defTabSz="914126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799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510" indent="-344385" algn="l" defTabSz="914126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225" indent="-338037" algn="l" defTabSz="914126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2636" indent="-344385" algn="l" defTabSz="914126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1823" indent="-338227" algn="l" defTabSz="914126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027" indent="-338227" algn="l" defTabSz="914126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4231" indent="-338227" algn="l" defTabSz="914126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0436" indent="-338227" algn="l" defTabSz="914126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err="1"/>
              <a:t>Італія</a:t>
            </a:r>
            <a:r>
              <a:rPr lang="ru-RU" sz="1400" dirty="0"/>
              <a:t> - </a:t>
            </a:r>
            <a:r>
              <a:rPr lang="ru-RU" sz="1400" dirty="0" err="1"/>
              <a:t>високорозвинута</a:t>
            </a:r>
            <a:r>
              <a:rPr lang="ru-RU" sz="1400" dirty="0"/>
              <a:t> </a:t>
            </a:r>
            <a:r>
              <a:rPr lang="ru-RU" sz="1400" dirty="0" err="1"/>
              <a:t>країна</a:t>
            </a:r>
            <a:r>
              <a:rPr lang="ru-RU" sz="14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розвинутих</a:t>
            </a:r>
            <a:r>
              <a:rPr lang="ru-RU" sz="1400" dirty="0"/>
              <a:t> </a:t>
            </a:r>
            <a:r>
              <a:rPr lang="ru-RU" sz="1400" dirty="0" err="1"/>
              <a:t>країн</a:t>
            </a:r>
            <a:r>
              <a:rPr lang="ru-RU" sz="1400" dirty="0"/>
              <a:t> </a:t>
            </a:r>
            <a:r>
              <a:rPr lang="ru-RU" sz="1400" dirty="0" err="1"/>
              <a:t>Італія</a:t>
            </a:r>
            <a:r>
              <a:rPr lang="ru-RU" sz="1400" dirty="0"/>
              <a:t> </a:t>
            </a:r>
            <a:r>
              <a:rPr lang="ru-RU" sz="1400" dirty="0" err="1"/>
              <a:t>відрізняється</a:t>
            </a:r>
            <a:r>
              <a:rPr lang="ru-RU" sz="1400" dirty="0"/>
              <a:t> </a:t>
            </a:r>
            <a:r>
              <a:rPr lang="ru-RU" sz="1400" dirty="0" err="1"/>
              <a:t>дещо</a:t>
            </a:r>
            <a:r>
              <a:rPr lang="ru-RU" sz="1400" dirty="0"/>
              <a:t> </a:t>
            </a:r>
            <a:r>
              <a:rPr lang="ru-RU" sz="1400" dirty="0" err="1"/>
              <a:t>вищими</a:t>
            </a:r>
            <a:r>
              <a:rPr lang="ru-RU" sz="1400" dirty="0"/>
              <a:t> темпами </a:t>
            </a:r>
            <a:r>
              <a:rPr lang="ru-RU" sz="1400" dirty="0" err="1"/>
              <a:t>післявоєнного</a:t>
            </a:r>
            <a:r>
              <a:rPr lang="ru-RU" sz="1400" dirty="0"/>
              <a:t> </a:t>
            </a:r>
            <a:r>
              <a:rPr lang="ru-RU" sz="1400" dirty="0" err="1"/>
              <a:t>розвитку</a:t>
            </a:r>
            <a:r>
              <a:rPr lang="ru-RU" sz="1400" dirty="0"/>
              <a:t> </a:t>
            </a:r>
            <a:r>
              <a:rPr lang="ru-RU" sz="1400" dirty="0" err="1"/>
              <a:t>економіки</a:t>
            </a:r>
            <a:r>
              <a:rPr lang="ru-RU" sz="1400" dirty="0"/>
              <a:t>, </a:t>
            </a:r>
            <a:r>
              <a:rPr lang="ru-RU" sz="1400" dirty="0" err="1"/>
              <a:t>запізнілою</a:t>
            </a:r>
            <a:r>
              <a:rPr lang="ru-RU" sz="1400" dirty="0"/>
              <a:t> </a:t>
            </a:r>
            <a:r>
              <a:rPr lang="ru-RU" sz="1400" dirty="0" err="1"/>
              <a:t>ін­дустріалізацією</a:t>
            </a:r>
            <a:r>
              <a:rPr lang="ru-RU" sz="1400" dirty="0"/>
              <a:t>, </a:t>
            </a:r>
            <a:r>
              <a:rPr lang="ru-RU" sz="1400" dirty="0" err="1"/>
              <a:t>вищою</a:t>
            </a:r>
            <a:r>
              <a:rPr lang="ru-RU" sz="1400" dirty="0"/>
              <a:t> </a:t>
            </a:r>
            <a:r>
              <a:rPr lang="ru-RU" sz="1400" dirty="0" err="1"/>
              <a:t>часткою</a:t>
            </a:r>
            <a:r>
              <a:rPr lang="ru-RU" sz="1400" dirty="0"/>
              <a:t> </a:t>
            </a:r>
            <a:r>
              <a:rPr lang="ru-RU" sz="1400" dirty="0" err="1"/>
              <a:t>легкої</a:t>
            </a:r>
            <a:r>
              <a:rPr lang="ru-RU" sz="1400" dirty="0"/>
              <a:t> </a:t>
            </a:r>
            <a:r>
              <a:rPr lang="ru-RU" sz="1400" dirty="0" err="1"/>
              <a:t>промисловості</a:t>
            </a:r>
            <a:r>
              <a:rPr lang="ru-RU" sz="1400" dirty="0"/>
              <a:t> і </a:t>
            </a:r>
            <a:r>
              <a:rPr lang="ru-RU" sz="1400" dirty="0" err="1"/>
              <a:t>сільського</a:t>
            </a:r>
            <a:r>
              <a:rPr lang="ru-RU" sz="1400" dirty="0"/>
              <a:t> </a:t>
            </a:r>
            <a:r>
              <a:rPr lang="ru-RU" sz="1400" dirty="0" err="1"/>
              <a:t>господарства</a:t>
            </a:r>
            <a:r>
              <a:rPr lang="ru-RU" sz="1400" dirty="0"/>
              <a:t>, </a:t>
            </a:r>
            <a:r>
              <a:rPr lang="ru-RU" sz="1400" dirty="0" err="1"/>
              <a:t>виключною</a:t>
            </a:r>
            <a:r>
              <a:rPr lang="ru-RU" sz="1400" dirty="0"/>
              <a:t> </a:t>
            </a:r>
            <a:r>
              <a:rPr lang="ru-RU" sz="1400" dirty="0" err="1"/>
              <a:t>роллю</a:t>
            </a:r>
            <a:r>
              <a:rPr lang="ru-RU" sz="1400" dirty="0"/>
              <a:t> туризму. Особливою, </a:t>
            </a:r>
            <a:r>
              <a:rPr lang="ru-RU" sz="1400" dirty="0" err="1"/>
              <a:t>відмінною</a:t>
            </a:r>
            <a:r>
              <a:rPr lang="ru-RU" sz="1400" dirty="0"/>
              <a:t> </a:t>
            </a:r>
            <a:r>
              <a:rPr lang="ru-RU" sz="1400" dirty="0" err="1"/>
              <a:t>рисою</a:t>
            </a:r>
            <a:r>
              <a:rPr lang="ru-RU" sz="1400" dirty="0"/>
              <a:t> </a:t>
            </a:r>
            <a:r>
              <a:rPr lang="ru-RU" sz="1400" dirty="0" err="1"/>
              <a:t>Італії</a:t>
            </a:r>
            <a:r>
              <a:rPr lang="ru-RU" sz="1400" dirty="0"/>
              <a:t> є </a:t>
            </a:r>
            <a:r>
              <a:rPr lang="ru-RU" sz="1400" dirty="0" err="1"/>
              <a:t>значно</a:t>
            </a:r>
            <a:r>
              <a:rPr lang="ru-RU" sz="1400" dirty="0"/>
              <a:t> </a:t>
            </a:r>
            <a:r>
              <a:rPr lang="ru-RU" sz="1400" dirty="0" err="1"/>
              <a:t>більша</a:t>
            </a:r>
            <a:r>
              <a:rPr lang="ru-RU" sz="1400" dirty="0"/>
              <a:t>, </a:t>
            </a:r>
            <a:r>
              <a:rPr lang="ru-RU" sz="1400" dirty="0" err="1"/>
              <a:t>ніж</a:t>
            </a:r>
            <a:r>
              <a:rPr lang="ru-RU" sz="1400" dirty="0"/>
              <a:t> в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країнах</a:t>
            </a:r>
            <a:r>
              <a:rPr lang="ru-RU" sz="1400" dirty="0"/>
              <a:t> </a:t>
            </a:r>
            <a:r>
              <a:rPr lang="ru-RU" sz="1400" dirty="0" err="1"/>
              <a:t>розвинутої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, участь </a:t>
            </a:r>
            <a:r>
              <a:rPr lang="ru-RU" sz="1400" dirty="0" err="1"/>
              <a:t>держави</a:t>
            </a:r>
            <a:r>
              <a:rPr lang="ru-RU" sz="1400" dirty="0"/>
              <a:t> в </a:t>
            </a:r>
            <a:r>
              <a:rPr lang="ru-RU" sz="1400" dirty="0" err="1"/>
              <a:t>регулюванні</a:t>
            </a:r>
            <a:r>
              <a:rPr lang="ru-RU" sz="1400" dirty="0"/>
              <a:t> </a:t>
            </a:r>
            <a:r>
              <a:rPr lang="ru-RU" sz="1400" dirty="0" err="1"/>
              <a:t>економіки</a:t>
            </a:r>
            <a:r>
              <a:rPr lang="ru-RU" sz="14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На </a:t>
            </a:r>
            <a:r>
              <a:rPr lang="ru-RU" sz="1400" dirty="0" err="1"/>
              <a:t>державний</a:t>
            </a:r>
            <a:r>
              <a:rPr lang="ru-RU" sz="1400" dirty="0"/>
              <a:t> сектор </a:t>
            </a:r>
            <a:r>
              <a:rPr lang="ru-RU" sz="1400" dirty="0" err="1"/>
              <a:t>при­падає</a:t>
            </a:r>
            <a:r>
              <a:rPr lang="ru-RU" sz="1400" dirty="0"/>
              <a:t> 20% </a:t>
            </a:r>
            <a:r>
              <a:rPr lang="ru-RU" sz="1400" dirty="0" err="1"/>
              <a:t>доданої</a:t>
            </a:r>
            <a:r>
              <a:rPr lang="ru-RU" sz="1400" dirty="0"/>
              <a:t> </a:t>
            </a:r>
            <a:r>
              <a:rPr lang="ru-RU" sz="1400" dirty="0" err="1"/>
              <a:t>вартості</a:t>
            </a:r>
            <a:r>
              <a:rPr lang="ru-RU" sz="1400" dirty="0"/>
              <a:t>, 24% </a:t>
            </a:r>
            <a:r>
              <a:rPr lang="ru-RU" sz="1400" dirty="0" err="1"/>
              <a:t>інвестицій</a:t>
            </a:r>
            <a:r>
              <a:rPr lang="ru-RU" sz="1400" dirty="0"/>
              <a:t> і 15% </a:t>
            </a:r>
            <a:r>
              <a:rPr lang="ru-RU" sz="1400" dirty="0" err="1"/>
              <a:t>зайнятих</a:t>
            </a:r>
            <a:r>
              <a:rPr lang="ru-RU" sz="14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err="1"/>
              <a:t>Рівень</a:t>
            </a:r>
            <a:r>
              <a:rPr lang="ru-RU" sz="1400" dirty="0"/>
              <a:t> </a:t>
            </a:r>
            <a:r>
              <a:rPr lang="ru-RU" sz="1400" dirty="0" err="1"/>
              <a:t>безробіття</a:t>
            </a:r>
            <a:r>
              <a:rPr lang="ru-RU" sz="1400" dirty="0"/>
              <a:t> в </a:t>
            </a:r>
            <a:r>
              <a:rPr lang="ru-RU" sz="1400" dirty="0" err="1"/>
              <a:t>Італії</a:t>
            </a:r>
            <a:r>
              <a:rPr lang="ru-RU" sz="1400" dirty="0"/>
              <a:t> </a:t>
            </a:r>
            <a:r>
              <a:rPr lang="ru-RU" sz="1400" dirty="0" err="1"/>
              <a:t>вищий</a:t>
            </a:r>
            <a:r>
              <a:rPr lang="ru-RU" sz="1400" dirty="0"/>
              <a:t>, </a:t>
            </a:r>
            <a:r>
              <a:rPr lang="ru-RU" sz="1400" dirty="0" err="1"/>
              <a:t>ніж</a:t>
            </a:r>
            <a:r>
              <a:rPr lang="ru-RU" sz="1400" dirty="0"/>
              <a:t> в </a:t>
            </a:r>
            <a:r>
              <a:rPr lang="ru-RU" sz="1400" dirty="0" err="1"/>
              <a:t>більшості</a:t>
            </a:r>
            <a:r>
              <a:rPr lang="ru-RU" sz="1400" dirty="0"/>
              <a:t> </a:t>
            </a:r>
            <a:r>
              <a:rPr lang="ru-RU" sz="1400" dirty="0" err="1"/>
              <a:t>країн</a:t>
            </a:r>
            <a:r>
              <a:rPr lang="ru-RU" sz="1400" dirty="0"/>
              <a:t> ЄС.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err="1"/>
              <a:t>Своєрідністю</a:t>
            </a:r>
            <a:r>
              <a:rPr lang="ru-RU" sz="1400" dirty="0"/>
              <a:t> </a:t>
            </a:r>
            <a:r>
              <a:rPr lang="ru-RU" sz="1400" dirty="0" err="1"/>
              <a:t>економіки</a:t>
            </a:r>
            <a:r>
              <a:rPr lang="ru-RU" sz="1400" dirty="0"/>
              <a:t> </a:t>
            </a:r>
            <a:r>
              <a:rPr lang="ru-RU" sz="1400" dirty="0" err="1"/>
              <a:t>Італії</a:t>
            </a:r>
            <a:r>
              <a:rPr lang="ru-RU" sz="1400" dirty="0"/>
              <a:t> є </a:t>
            </a:r>
            <a:r>
              <a:rPr lang="ru-RU" sz="1400" dirty="0" err="1"/>
              <a:t>суттєва</a:t>
            </a:r>
            <a:r>
              <a:rPr lang="ru-RU" sz="1400" dirty="0"/>
              <a:t> </a:t>
            </a:r>
            <a:r>
              <a:rPr lang="ru-RU" sz="1400" dirty="0" err="1"/>
              <a:t>частка</a:t>
            </a:r>
            <a:r>
              <a:rPr lang="ru-RU" sz="1400" dirty="0"/>
              <a:t> "</a:t>
            </a:r>
            <a:r>
              <a:rPr lang="ru-RU" sz="1400" dirty="0" err="1"/>
              <a:t>тіньової</a:t>
            </a:r>
            <a:r>
              <a:rPr lang="ru-RU" sz="1400" dirty="0"/>
              <a:t> </a:t>
            </a:r>
            <a:r>
              <a:rPr lang="ru-RU" sz="1400" dirty="0" err="1"/>
              <a:t>економіки</a:t>
            </a:r>
            <a:r>
              <a:rPr lang="ru-RU" sz="1400" dirty="0"/>
              <a:t>",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також</a:t>
            </a:r>
            <a:r>
              <a:rPr lang="ru-RU" sz="1400" dirty="0"/>
              <a:t> не </a:t>
            </a:r>
            <a:r>
              <a:rPr lang="ru-RU" sz="1400" dirty="0" err="1"/>
              <a:t>типово</a:t>
            </a:r>
            <a:r>
              <a:rPr lang="ru-RU" sz="1400" dirty="0"/>
              <a:t> для </a:t>
            </a:r>
            <a:r>
              <a:rPr lang="ru-RU" sz="1400" dirty="0" err="1"/>
              <a:t>західноєвропейських</a:t>
            </a:r>
            <a:r>
              <a:rPr lang="ru-RU" sz="1400" dirty="0"/>
              <a:t> </a:t>
            </a:r>
            <a:r>
              <a:rPr lang="ru-RU" sz="1400" dirty="0" err="1"/>
              <a:t>країн</a:t>
            </a:r>
            <a:r>
              <a:rPr lang="ru-RU" sz="14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err="1"/>
              <a:t>Ще</a:t>
            </a:r>
            <a:r>
              <a:rPr lang="ru-RU" sz="1400" dirty="0"/>
              <a:t> </a:t>
            </a:r>
            <a:r>
              <a:rPr lang="ru-RU" sz="1400" dirty="0" err="1"/>
              <a:t>однією</a:t>
            </a:r>
            <a:r>
              <a:rPr lang="ru-RU" sz="1400" dirty="0"/>
              <a:t> </a:t>
            </a:r>
            <a:r>
              <a:rPr lang="ru-RU" sz="1400" dirty="0" err="1"/>
              <a:t>особливістю</a:t>
            </a:r>
            <a:r>
              <a:rPr lang="ru-RU" sz="1400" dirty="0"/>
              <a:t> є </a:t>
            </a:r>
            <a:r>
              <a:rPr lang="ru-RU" sz="1400" dirty="0" err="1"/>
              <a:t>бу­рхливий</a:t>
            </a:r>
            <a:r>
              <a:rPr lang="ru-RU" sz="1400" dirty="0"/>
              <a:t> </a:t>
            </a:r>
            <a:r>
              <a:rPr lang="ru-RU" sz="1400" dirty="0" err="1"/>
              <a:t>розвиток</a:t>
            </a:r>
            <a:r>
              <a:rPr lang="ru-RU" sz="1400" dirty="0"/>
              <a:t> малого і </a:t>
            </a:r>
            <a:r>
              <a:rPr lang="ru-RU" sz="1400" dirty="0" err="1"/>
              <a:t>середнього</a:t>
            </a:r>
            <a:r>
              <a:rPr lang="ru-RU" sz="1400" dirty="0"/>
              <a:t> </a:t>
            </a:r>
            <a:r>
              <a:rPr lang="ru-RU" sz="1400" dirty="0" err="1"/>
              <a:t>бізнесу</a:t>
            </a:r>
            <a:r>
              <a:rPr lang="ru-RU" sz="1400" dirty="0"/>
              <a:t> </a:t>
            </a:r>
            <a:r>
              <a:rPr lang="ru-RU" sz="1400" dirty="0" err="1"/>
              <a:t>наприкінці</a:t>
            </a:r>
            <a:r>
              <a:rPr lang="ru-RU" sz="1400" dirty="0"/>
              <a:t> XX ст. </a:t>
            </a:r>
            <a:r>
              <a:rPr lang="ru-RU" sz="1400" dirty="0" err="1"/>
              <a:t>Італія</a:t>
            </a:r>
            <a:r>
              <a:rPr lang="ru-RU" sz="1400" dirty="0"/>
              <a:t> є членом ОЕСР, </a:t>
            </a:r>
            <a:r>
              <a:rPr lang="ru-RU" sz="1400" dirty="0" err="1"/>
              <a:t>Європейського</a:t>
            </a:r>
            <a:r>
              <a:rPr lang="ru-RU" sz="1400" dirty="0"/>
              <a:t> Союзу і НАТО</a:t>
            </a:r>
            <a:r>
              <a:rPr lang="uk-UA" sz="1400" dirty="0"/>
              <a:t>.</a:t>
            </a:r>
            <a:endParaRPr lang="ru-RU" sz="1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03164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56B2C-F3AE-4466-A177-E5A5C580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Країна</a:t>
            </a:r>
            <a:r>
              <a:rPr lang="ru-RU" b="1" dirty="0"/>
              <a:t> </a:t>
            </a:r>
            <a:r>
              <a:rPr lang="ru-RU" b="1" dirty="0" err="1"/>
              <a:t>чітко</a:t>
            </a:r>
            <a:r>
              <a:rPr lang="ru-RU" b="1" dirty="0"/>
              <a:t> </a:t>
            </a:r>
            <a:r>
              <a:rPr lang="ru-RU" b="1" dirty="0" err="1"/>
              <a:t>розділена</a:t>
            </a:r>
            <a:r>
              <a:rPr lang="ru-RU" b="1" dirty="0"/>
              <a:t> на </a:t>
            </a:r>
            <a:r>
              <a:rPr lang="ru-RU" b="1" dirty="0" err="1"/>
              <a:t>дві</a:t>
            </a:r>
            <a:r>
              <a:rPr lang="ru-RU" b="1" dirty="0"/>
              <a:t> </a:t>
            </a:r>
            <a:r>
              <a:rPr lang="ru-RU" b="1" dirty="0" err="1"/>
              <a:t>частини</a:t>
            </a:r>
            <a:r>
              <a:rPr lang="ru-RU" b="1" dirty="0"/>
              <a:t>: </a:t>
            </a:r>
            <a:r>
              <a:rPr lang="ru-RU" b="1" dirty="0" err="1"/>
              <a:t>індустріальну</a:t>
            </a:r>
            <a:r>
              <a:rPr lang="ru-RU" b="1" dirty="0"/>
              <a:t> та </a:t>
            </a:r>
            <a:r>
              <a:rPr lang="ru-RU" b="1" dirty="0" err="1"/>
              <a:t>аграрну</a:t>
            </a:r>
            <a:r>
              <a:rPr lang="ru-RU" b="1" dirty="0"/>
              <a:t> 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57257-813F-4144-AF64-7AF2BA73C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1" y="2052116"/>
            <a:ext cx="4244375" cy="3997828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 err="1"/>
              <a:t>Північ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— </a:t>
            </a:r>
            <a:r>
              <a:rPr lang="ru-RU" dirty="0" err="1"/>
              <a:t>високорозвинений</a:t>
            </a:r>
            <a:r>
              <a:rPr lang="ru-RU" dirty="0"/>
              <a:t> і </a:t>
            </a:r>
            <a:r>
              <a:rPr lang="ru-RU" dirty="0" err="1"/>
              <a:t>успішний</a:t>
            </a:r>
            <a:r>
              <a:rPr lang="ru-RU" dirty="0"/>
              <a:t> </a:t>
            </a:r>
            <a:r>
              <a:rPr lang="ru-RU" dirty="0" err="1"/>
              <a:t>регіон</a:t>
            </a:r>
            <a:r>
              <a:rPr lang="ru-RU" dirty="0"/>
              <a:t>. Велика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заводів</a:t>
            </a:r>
            <a:r>
              <a:rPr lang="ru-RU" dirty="0"/>
              <a:t> і </a:t>
            </a:r>
            <a:r>
              <a:rPr lang="ru-RU" dirty="0" err="1"/>
              <a:t>компаній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там. </a:t>
            </a:r>
            <a:r>
              <a:rPr lang="ru-RU" dirty="0" err="1"/>
              <a:t>Розвинене</a:t>
            </a:r>
            <a:r>
              <a:rPr lang="ru-RU" dirty="0"/>
              <a:t> </a:t>
            </a:r>
            <a:r>
              <a:rPr lang="ru-RU" dirty="0" err="1"/>
              <a:t>машинобудування</a:t>
            </a:r>
            <a:r>
              <a:rPr lang="ru-RU" dirty="0"/>
              <a:t>, </a:t>
            </a:r>
            <a:r>
              <a:rPr lang="ru-RU" dirty="0" err="1"/>
              <a:t>виробництво</a:t>
            </a:r>
            <a:r>
              <a:rPr lang="ru-RU" dirty="0"/>
              <a:t> авто, </a:t>
            </a:r>
            <a:r>
              <a:rPr lang="ru-RU" dirty="0" err="1"/>
              <a:t>одягу</a:t>
            </a:r>
            <a:r>
              <a:rPr lang="ru-RU" dirty="0"/>
              <a:t>.    </a:t>
            </a:r>
          </a:p>
          <a:p>
            <a:pPr fontAlgn="base"/>
            <a:r>
              <a:rPr lang="ru-RU" dirty="0"/>
              <a:t> </a:t>
            </a:r>
            <a:r>
              <a:rPr lang="ru-RU" dirty="0" err="1"/>
              <a:t>Тоді</a:t>
            </a:r>
            <a:r>
              <a:rPr lang="ru-RU" dirty="0"/>
              <a:t> як </a:t>
            </a:r>
            <a:r>
              <a:rPr lang="ru-RU" dirty="0" err="1"/>
              <a:t>південь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безробіття</a:t>
            </a:r>
            <a:r>
              <a:rPr lang="ru-RU" dirty="0"/>
              <a:t> і сильно </a:t>
            </a:r>
            <a:r>
              <a:rPr lang="ru-RU" dirty="0" err="1"/>
              <a:t>відстає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півночі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9218" name="Picture 2" descr="економіка регіонів Італії ">
            <a:extLst>
              <a:ext uri="{FF2B5EF4-FFF2-40B4-BE49-F238E27FC236}">
                <a16:creationId xmlns:a16="http://schemas.microsoft.com/office/drawing/2014/main" id="{214B46C0-D264-4A63-BC7A-7841E56C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2052116"/>
            <a:ext cx="531495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0681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C18F7-E2A1-4DBF-B029-A5A676647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F7429-F36C-4D01-B70F-58BACA70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7DA27D-D15B-4ADB-BAB4-FD0A03FC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15" y="0"/>
            <a:ext cx="9695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87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25F53-0109-42A7-B888-21771CCC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/>
              <a:t>Корупція та </a:t>
            </a:r>
            <a:r>
              <a:rPr lang="uk-UA" dirty="0" err="1"/>
              <a:t>тінізація</a:t>
            </a:r>
            <a:r>
              <a:rPr lang="uk-UA" dirty="0"/>
              <a:t> економіки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EEFA1-0657-4190-BA85-06CD2593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52114"/>
            <a:ext cx="9906000" cy="4653485"/>
          </a:xfrm>
        </p:spPr>
        <p:txBody>
          <a:bodyPr>
            <a:normAutofit/>
          </a:bodyPr>
          <a:lstStyle/>
          <a:p>
            <a:r>
              <a:rPr lang="ru-RU" dirty="0" err="1"/>
              <a:t>Концентрація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в руках </a:t>
            </a:r>
            <a:r>
              <a:rPr lang="ru-RU" dirty="0" err="1"/>
              <a:t>держави</a:t>
            </a:r>
            <a:r>
              <a:rPr lang="ru-RU" dirty="0"/>
              <a:t> не в </a:t>
            </a:r>
            <a:r>
              <a:rPr lang="ru-RU" dirty="0" err="1"/>
              <a:t>усьому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ефективністю</a:t>
            </a:r>
            <a:r>
              <a:rPr lang="ru-RU" dirty="0"/>
              <a:t> державного </a:t>
            </a:r>
            <a:r>
              <a:rPr lang="ru-RU" dirty="0" err="1"/>
              <a:t>управління</a:t>
            </a:r>
            <a:r>
              <a:rPr lang="ru-RU" dirty="0"/>
              <a:t>. </a:t>
            </a:r>
          </a:p>
          <a:p>
            <a:r>
              <a:rPr lang="ru-RU" dirty="0" err="1"/>
              <a:t>Явища</a:t>
            </a:r>
            <a:r>
              <a:rPr lang="ru-RU" dirty="0"/>
              <a:t> </a:t>
            </a:r>
            <a:r>
              <a:rPr lang="ru-RU" dirty="0" err="1"/>
              <a:t>ко­рупції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адміністративного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по­ширені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масовим</a:t>
            </a:r>
            <a:r>
              <a:rPr lang="ru-RU" dirty="0"/>
              <a:t> </a:t>
            </a:r>
            <a:r>
              <a:rPr lang="ru-RU" dirty="0" err="1"/>
              <a:t>ухиленням</a:t>
            </a:r>
            <a:r>
              <a:rPr lang="ru-RU" dirty="0"/>
              <a:t> </a:t>
            </a:r>
            <a:r>
              <a:rPr lang="ru-RU" dirty="0" err="1"/>
              <a:t>підприємців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сплати</a:t>
            </a:r>
            <a:r>
              <a:rPr lang="ru-RU" dirty="0"/>
              <a:t> </a:t>
            </a:r>
            <a:r>
              <a:rPr lang="ru-RU" dirty="0" err="1"/>
              <a:t>належних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породжує</a:t>
            </a:r>
            <a:r>
              <a:rPr lang="ru-RU" dirty="0"/>
              <a:t> </a:t>
            </a:r>
            <a:r>
              <a:rPr lang="ru-RU" dirty="0" err="1"/>
              <a:t>значний</a:t>
            </a:r>
            <a:r>
              <a:rPr lang="ru-RU" dirty="0"/>
              <a:t> </a:t>
            </a:r>
            <a:r>
              <a:rPr lang="ru-RU" dirty="0" err="1"/>
              <a:t>бюджетний</a:t>
            </a:r>
            <a:r>
              <a:rPr lang="ru-RU" dirty="0"/>
              <a:t> </a:t>
            </a:r>
            <a:r>
              <a:rPr lang="ru-RU" dirty="0" err="1"/>
              <a:t>дефі­цит</a:t>
            </a:r>
            <a:r>
              <a:rPr lang="ru-RU" dirty="0"/>
              <a:t>. </a:t>
            </a:r>
          </a:p>
          <a:p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це</a:t>
            </a:r>
            <a:r>
              <a:rPr lang="ru-RU" dirty="0"/>
              <a:t> стало </a:t>
            </a:r>
            <a:r>
              <a:rPr lang="ru-RU" dirty="0" err="1"/>
              <a:t>джерелом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b="1" i="1" dirty="0"/>
              <a:t> "</a:t>
            </a:r>
            <a:r>
              <a:rPr lang="ru-RU" b="1" i="1" dirty="0" err="1"/>
              <a:t>тіньової</a:t>
            </a:r>
            <a:r>
              <a:rPr lang="ru-RU" b="1" i="1" dirty="0"/>
              <a:t> </a:t>
            </a:r>
            <a:r>
              <a:rPr lang="ru-RU" b="1" i="1" dirty="0" err="1"/>
              <a:t>економі­ки</a:t>
            </a:r>
            <a:r>
              <a:rPr lang="ru-RU" dirty="0"/>
              <a:t>", яка </a:t>
            </a:r>
            <a:r>
              <a:rPr lang="ru-RU" dirty="0" err="1"/>
              <a:t>контролює</a:t>
            </a:r>
            <a:r>
              <a:rPr lang="ru-RU" dirty="0"/>
              <a:t> </a:t>
            </a:r>
            <a:r>
              <a:rPr lang="ru-RU" dirty="0" err="1"/>
              <a:t>чверть</a:t>
            </a:r>
            <a:r>
              <a:rPr lang="ru-RU" dirty="0"/>
              <a:t> ВВП </a:t>
            </a:r>
            <a:r>
              <a:rPr lang="ru-RU" dirty="0" err="1"/>
              <a:t>Італії</a:t>
            </a:r>
            <a:r>
              <a:rPr lang="ru-RU" dirty="0"/>
              <a:t>. "</a:t>
            </a:r>
            <a:r>
              <a:rPr lang="ru-RU" dirty="0" err="1"/>
              <a:t>Тіньовий</a:t>
            </a:r>
            <a:r>
              <a:rPr lang="ru-RU" dirty="0"/>
              <a:t>" сектор </a:t>
            </a:r>
            <a:r>
              <a:rPr lang="ru-RU" dirty="0" err="1"/>
              <a:t>економіки</a:t>
            </a:r>
            <a:r>
              <a:rPr lang="ru-RU" dirty="0"/>
              <a:t> широко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працю</a:t>
            </a:r>
            <a:r>
              <a:rPr lang="ru-RU" dirty="0"/>
              <a:t> </a:t>
            </a:r>
            <a:r>
              <a:rPr lang="ru-RU" dirty="0" err="1"/>
              <a:t>нелегальних</a:t>
            </a:r>
            <a:r>
              <a:rPr lang="ru-RU" dirty="0"/>
              <a:t> </a:t>
            </a:r>
            <a:r>
              <a:rPr lang="ru-RU" dirty="0" err="1"/>
              <a:t>іммігрантів</a:t>
            </a:r>
            <a:r>
              <a:rPr lang="ru-RU" dirty="0"/>
              <a:t>. На </a:t>
            </a:r>
            <a:r>
              <a:rPr lang="ru-RU" dirty="0" err="1"/>
              <a:t>Півдні</a:t>
            </a:r>
            <a:r>
              <a:rPr lang="ru-RU" dirty="0"/>
              <a:t>, особливо в </a:t>
            </a:r>
            <a:r>
              <a:rPr lang="ru-RU" dirty="0" err="1"/>
              <a:t>Сицилії</a:t>
            </a:r>
            <a:r>
              <a:rPr lang="ru-RU" dirty="0"/>
              <a:t>, </a:t>
            </a:r>
            <a:r>
              <a:rPr lang="ru-RU" dirty="0" err="1"/>
              <a:t>деяка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займається</a:t>
            </a:r>
            <a:r>
              <a:rPr lang="ru-RU" dirty="0"/>
              <a:t> </a:t>
            </a:r>
            <a:r>
              <a:rPr lang="ru-RU" dirty="0" err="1"/>
              <a:t>криміна­льним</a:t>
            </a:r>
            <a:r>
              <a:rPr lang="ru-RU" dirty="0"/>
              <a:t> </a:t>
            </a:r>
            <a:r>
              <a:rPr lang="ru-RU" dirty="0" err="1"/>
              <a:t>бізнесом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258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7EC74-2E3A-4DE7-A176-CFC21331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1" y="318566"/>
            <a:ext cx="9273575" cy="1077229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 err="1"/>
              <a:t>Державний</a:t>
            </a:r>
            <a:r>
              <a:rPr lang="ru-RU" b="1" dirty="0"/>
              <a:t> борг </a:t>
            </a:r>
            <a:r>
              <a:rPr lang="ru-RU" b="1" dirty="0" err="1"/>
              <a:t>складає</a:t>
            </a:r>
            <a:r>
              <a:rPr lang="ru-RU" b="1" dirty="0"/>
              <a:t> 134% ВВП, </a:t>
            </a:r>
            <a:r>
              <a:rPr lang="ru-RU" b="1" dirty="0" err="1"/>
              <a:t>хоча</a:t>
            </a:r>
            <a:r>
              <a:rPr lang="ru-RU" b="1" dirty="0"/>
              <a:t> </a:t>
            </a:r>
            <a:r>
              <a:rPr lang="ru-RU" b="1" dirty="0" err="1"/>
              <a:t>країні</a:t>
            </a:r>
            <a:r>
              <a:rPr lang="ru-RU" b="1" dirty="0"/>
              <a:t> </a:t>
            </a:r>
            <a:r>
              <a:rPr lang="ru-RU" b="1" dirty="0" err="1"/>
              <a:t>єврозони</a:t>
            </a:r>
            <a:r>
              <a:rPr lang="ru-RU" b="1" dirty="0"/>
              <a:t> не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мати</a:t>
            </a:r>
            <a:r>
              <a:rPr lang="ru-RU" b="1" dirty="0"/>
              <a:t> борг </a:t>
            </a:r>
            <a:r>
              <a:rPr lang="ru-RU" b="1" dirty="0" err="1"/>
              <a:t>понад</a:t>
            </a:r>
            <a:r>
              <a:rPr lang="ru-RU" b="1" dirty="0"/>
              <a:t> 60% ВВП </a:t>
            </a:r>
            <a:br>
              <a:rPr lang="ru-RU" b="1" dirty="0"/>
            </a:br>
            <a:r>
              <a:rPr lang="ru-RU" dirty="0"/>
              <a:t>І </a:t>
            </a:r>
            <a:r>
              <a:rPr lang="ru-RU" dirty="0" err="1"/>
              <a:t>лише</a:t>
            </a:r>
            <a:r>
              <a:rPr lang="ru-RU" dirty="0"/>
              <a:t> в </a:t>
            </a:r>
            <a:r>
              <a:rPr lang="ru-RU" dirty="0" err="1"/>
              <a:t>Греції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— 181%. 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7419C-9A67-4DF9-9DBA-890EB8294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державний борг Італії ">
            <a:extLst>
              <a:ext uri="{FF2B5EF4-FFF2-40B4-BE49-F238E27FC236}">
                <a16:creationId xmlns:a16="http://schemas.microsoft.com/office/drawing/2014/main" id="{85B833EB-871A-4A58-8AAE-9A2BFDFF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47" y="2438400"/>
            <a:ext cx="5803530" cy="366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9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6EAE1-E516-4B36-879F-93A4DC29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/>
              <a:t>Italy's women lose their jobs in the coronavirus crisis</a:t>
            </a:r>
            <a:br>
              <a:rPr lang="en-US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145DAA-164C-4978-A13F-06234183F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2133600"/>
            <a:ext cx="9349775" cy="3916344"/>
          </a:xfrm>
        </p:spPr>
        <p:txBody>
          <a:bodyPr/>
          <a:lstStyle/>
          <a:p>
            <a:r>
              <a:rPr lang="en-US" dirty="0"/>
              <a:t>70% of all women in Italy work in precisely those sectors that have been hit hardest by the coronavirus-caused lockdown. And all those sectors are the ones in which contracts can easily be terminated.</a:t>
            </a:r>
          </a:p>
          <a:p>
            <a:r>
              <a:rPr lang="en-GB" dirty="0"/>
              <a:t>https://www.dw.com/en/italys-women-lose-their-jobs-in-the-coronavirus-crisis/av-56899775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990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01BCE-BC68-4C37-8036-19A93509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348" y="381001"/>
            <a:ext cx="9534039" cy="1504286"/>
          </a:xfrm>
        </p:spPr>
        <p:txBody>
          <a:bodyPr>
            <a:noAutofit/>
          </a:bodyPr>
          <a:lstStyle/>
          <a:p>
            <a:pPr lvl="0" algn="l"/>
            <a:r>
              <a:rPr lang="ru-RU" sz="4000" b="1" dirty="0"/>
              <a:t>4. </a:t>
            </a:r>
            <a:r>
              <a:rPr lang="ru-RU" sz="4000" b="1" dirty="0" err="1"/>
              <a:t>Внутрішньоекономічна</a:t>
            </a:r>
            <a:r>
              <a:rPr lang="ru-RU" sz="4000" b="1" dirty="0"/>
              <a:t> </a:t>
            </a:r>
            <a:r>
              <a:rPr lang="uk-UA" sz="4000" b="1" dirty="0"/>
              <a:t> та зовнішньоекономічна </a:t>
            </a:r>
            <a:r>
              <a:rPr lang="ru-RU" sz="4000" b="1" dirty="0" err="1"/>
              <a:t>політика</a:t>
            </a:r>
            <a:br>
              <a:rPr lang="ru-RU" sz="4000" dirty="0"/>
            </a:b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8B0B70-5AB3-4A9D-87ED-D9825F3AD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C193DA-4DFF-4D30-8B77-7E14AD32E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48" y="1645038"/>
            <a:ext cx="10122127" cy="523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0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01E84-06C5-43A2-91CE-2F081095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0FEF6-E62C-45C7-8460-3E8598AA3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5D8644-382D-438D-8C76-D723864B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23" y="808056"/>
            <a:ext cx="10121978" cy="54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5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01BDA-344C-4964-9546-5731B229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i="1" dirty="0" err="1"/>
              <a:t>Внутрішньоекономічна</a:t>
            </a:r>
            <a:r>
              <a:rPr lang="uk-UA" i="1" dirty="0"/>
              <a:t> політика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1FF69-421B-44EB-BB4A-62916D682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1371600"/>
            <a:ext cx="9197375" cy="4678344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Після Другої світової війни і аж до 70-х років уряди Італії дотри­мувалися чітко вираженої кейнсіанської політики, яка передбачає активне втручання держави в економічні процеси. </a:t>
            </a:r>
            <a:r>
              <a:rPr lang="ru-RU" dirty="0"/>
              <a:t>При </a:t>
            </a:r>
            <a:r>
              <a:rPr lang="ru-RU" dirty="0" err="1"/>
              <a:t>цьому</a:t>
            </a:r>
            <a:r>
              <a:rPr lang="ru-RU" dirty="0"/>
              <a:t> дер­жава брала на себе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оперативні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в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підпри­ємств</a:t>
            </a:r>
            <a:r>
              <a:rPr lang="ru-RU" dirty="0"/>
              <a:t>;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"</a:t>
            </a:r>
            <a:r>
              <a:rPr lang="ru-RU" dirty="0" err="1"/>
              <a:t>дирижизмом</a:t>
            </a:r>
            <a:r>
              <a:rPr lang="ru-RU" dirty="0"/>
              <a:t>".</a:t>
            </a:r>
          </a:p>
          <a:p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складових</a:t>
            </a:r>
            <a:r>
              <a:rPr lang="ru-RU" dirty="0"/>
              <a:t> у </a:t>
            </a:r>
            <a:r>
              <a:rPr lang="ru-RU" dirty="0" err="1"/>
              <a:t>механізмі</a:t>
            </a:r>
            <a:r>
              <a:rPr lang="ru-RU" dirty="0"/>
              <a:t>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є </a:t>
            </a:r>
            <a:r>
              <a:rPr lang="ru-RU" dirty="0" err="1"/>
              <a:t>роз­робка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.</a:t>
            </a:r>
          </a:p>
          <a:p>
            <a:r>
              <a:rPr lang="ru-RU" dirty="0" err="1"/>
              <a:t>Наприкінці</a:t>
            </a:r>
            <a:r>
              <a:rPr lang="ru-RU" dirty="0"/>
              <a:t> 70-х </a:t>
            </a:r>
            <a:r>
              <a:rPr lang="ru-RU" dirty="0" err="1"/>
              <a:t>років</a:t>
            </a:r>
            <a:r>
              <a:rPr lang="ru-RU" dirty="0"/>
              <a:t> стало ясно,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державного </a:t>
            </a:r>
            <a:r>
              <a:rPr lang="ru-RU" dirty="0" err="1"/>
              <a:t>ди</a:t>
            </a:r>
            <a:r>
              <a:rPr lang="ru-RU" dirty="0"/>
              <a:t>- </a:t>
            </a:r>
            <a:r>
              <a:rPr lang="ru-RU" dirty="0" err="1"/>
              <a:t>рижизму</a:t>
            </a:r>
            <a:r>
              <a:rPr lang="ru-RU" dirty="0"/>
              <a:t> в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вичерпала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продуктивні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.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загальмувалися</a:t>
            </a:r>
            <a:r>
              <a:rPr lang="ru-RU" dirty="0"/>
              <a:t>.</a:t>
            </a:r>
          </a:p>
          <a:p>
            <a:r>
              <a:rPr lang="ru-RU" dirty="0"/>
              <a:t>З 1992 р. в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розпочинається</a:t>
            </a:r>
            <a:r>
              <a:rPr lang="ru-RU" dirty="0"/>
              <a:t> </a:t>
            </a:r>
            <a:r>
              <a:rPr lang="ru-RU" dirty="0" err="1"/>
              <a:t>серія</a:t>
            </a:r>
            <a:r>
              <a:rPr lang="ru-RU" dirty="0"/>
              <a:t> </a:t>
            </a:r>
            <a:r>
              <a:rPr lang="ru-RU" dirty="0" err="1"/>
              <a:t>економічних</a:t>
            </a:r>
            <a:r>
              <a:rPr lang="ru-RU" dirty="0"/>
              <a:t> реформ, яка </a:t>
            </a:r>
            <a:r>
              <a:rPr lang="ru-RU" dirty="0" err="1"/>
              <a:t>триває</a:t>
            </a:r>
            <a:r>
              <a:rPr lang="ru-RU" dirty="0"/>
              <a:t> і </a:t>
            </a:r>
            <a:r>
              <a:rPr lang="ru-RU" dirty="0" err="1"/>
              <a:t>посьогодні</a:t>
            </a:r>
            <a:r>
              <a:rPr lang="ru-RU" dirty="0"/>
              <a:t>. </a:t>
            </a:r>
            <a:r>
              <a:rPr lang="ru-RU" dirty="0" err="1"/>
              <a:t>Ключовими</a:t>
            </a:r>
            <a:r>
              <a:rPr lang="ru-RU" dirty="0"/>
              <a:t> </a:t>
            </a:r>
            <a:r>
              <a:rPr lang="ru-RU" dirty="0" err="1"/>
              <a:t>напрямами</a:t>
            </a:r>
            <a:r>
              <a:rPr lang="ru-RU" dirty="0"/>
              <a:t> </a:t>
            </a:r>
            <a:r>
              <a:rPr lang="ru-RU" dirty="0" err="1"/>
              <a:t>реформування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стати </a:t>
            </a:r>
            <a:r>
              <a:rPr lang="ru-RU" dirty="0" err="1"/>
              <a:t>перетворення</a:t>
            </a:r>
            <a:r>
              <a:rPr lang="ru-RU" dirty="0"/>
              <a:t> в </a:t>
            </a:r>
            <a:r>
              <a:rPr lang="ru-RU" dirty="0" err="1"/>
              <a:t>системі</a:t>
            </a:r>
            <a:r>
              <a:rPr lang="ru-RU" dirty="0"/>
              <a:t> </a:t>
            </a:r>
            <a:r>
              <a:rPr lang="ru-RU" dirty="0" err="1"/>
              <a:t>соціального</a:t>
            </a:r>
            <a:r>
              <a:rPr lang="ru-RU" dirty="0"/>
              <a:t> </a:t>
            </a:r>
            <a:r>
              <a:rPr lang="ru-RU" dirty="0" err="1"/>
              <a:t>забезпечення</a:t>
            </a:r>
            <a:r>
              <a:rPr lang="ru-RU" dirty="0"/>
              <a:t>, </a:t>
            </a:r>
            <a:r>
              <a:rPr lang="ru-RU" dirty="0" err="1"/>
              <a:t>податковій</a:t>
            </a:r>
            <a:r>
              <a:rPr lang="ru-RU" dirty="0"/>
              <a:t> </a:t>
            </a:r>
            <a:r>
              <a:rPr lang="ru-RU" dirty="0" err="1"/>
              <a:t>системі</a:t>
            </a:r>
            <a:r>
              <a:rPr lang="ru-RU" dirty="0"/>
              <a:t>, на ринку </a:t>
            </a:r>
            <a:r>
              <a:rPr lang="ru-RU" dirty="0" err="1"/>
              <a:t>праці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приватизації</a:t>
            </a:r>
            <a:r>
              <a:rPr lang="ru-RU" dirty="0"/>
              <a:t>. </a:t>
            </a:r>
            <a:r>
              <a:rPr lang="ru-RU" dirty="0" err="1"/>
              <a:t>Найголовнішим</a:t>
            </a:r>
            <a:r>
              <a:rPr lang="ru-RU" dirty="0"/>
              <a:t> </a:t>
            </a:r>
            <a:r>
              <a:rPr lang="ru-RU" dirty="0" err="1"/>
              <a:t>важелем</a:t>
            </a:r>
            <a:r>
              <a:rPr lang="ru-RU" dirty="0"/>
              <a:t> у </a:t>
            </a:r>
            <a:r>
              <a:rPr lang="ru-RU" dirty="0" err="1"/>
              <a:t>механізмі</a:t>
            </a:r>
            <a:r>
              <a:rPr lang="ru-RU" dirty="0"/>
              <a:t> реформ </a:t>
            </a:r>
            <a:r>
              <a:rPr lang="ru-RU" dirty="0" err="1"/>
              <a:t>визнавалася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при­ватизація</a:t>
            </a:r>
            <a:r>
              <a:rPr lang="ru-RU" dirty="0"/>
              <a:t>.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програмою</a:t>
            </a:r>
            <a:r>
              <a:rPr lang="ru-RU" dirty="0"/>
              <a:t> </a:t>
            </a:r>
            <a:r>
              <a:rPr lang="ru-RU" dirty="0" err="1"/>
              <a:t>приватизації</a:t>
            </a:r>
            <a:r>
              <a:rPr lang="ru-RU" dirty="0"/>
              <a:t> </a:t>
            </a:r>
            <a:r>
              <a:rPr lang="ru-RU" dirty="0" err="1"/>
              <a:t>державні</a:t>
            </a:r>
            <a:r>
              <a:rPr lang="ru-RU" dirty="0"/>
              <a:t> холдинги ІРІ та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підлягали</a:t>
            </a:r>
            <a:r>
              <a:rPr lang="ru-RU" dirty="0"/>
              <a:t> </a:t>
            </a:r>
            <a:r>
              <a:rPr lang="ru-RU" dirty="0" err="1"/>
              <a:t>акціонуванню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8986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B0D89-1486-43E9-A518-E12A7643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WILL ITALY RECOVER?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D76B4A-FF94-4184-B728-087362C3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5410200"/>
            <a:ext cx="9730775" cy="639744"/>
          </a:xfrm>
        </p:spPr>
        <p:txBody>
          <a:bodyPr/>
          <a:lstStyle/>
          <a:p>
            <a:r>
              <a:rPr lang="en-GB" dirty="0"/>
              <a:t>http://www.levyinstitute.org/pubs/sa_oct_20.pdf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E18E9E-972F-429B-B3F7-8FEAF17C4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44" y="1476375"/>
            <a:ext cx="8651371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00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420A5-19A0-44AA-8EF5-1DEE88D6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err="1"/>
              <a:t>Рішення</a:t>
            </a:r>
            <a:r>
              <a:rPr lang="ru-RU" b="1" dirty="0"/>
              <a:t> проблем 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C0B27-0D49-49A6-A13F-ABA44AF7C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600200"/>
            <a:ext cx="9525000" cy="5029200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 err="1"/>
              <a:t>Структурні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конкурентоспроможність</a:t>
            </a:r>
            <a:r>
              <a:rPr lang="ru-RU" dirty="0"/>
              <a:t> </a:t>
            </a:r>
            <a:r>
              <a:rPr lang="ru-RU" dirty="0" err="1"/>
              <a:t>італійського</a:t>
            </a:r>
            <a:r>
              <a:rPr lang="ru-RU" dirty="0"/>
              <a:t> </a:t>
            </a:r>
            <a:r>
              <a:rPr lang="ru-RU" dirty="0" err="1"/>
              <a:t>ділового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err="1"/>
              <a:t>залишаються</a:t>
            </a:r>
            <a:r>
              <a:rPr lang="ru-RU" dirty="0"/>
              <a:t> такими ж, як і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тривалого</a:t>
            </a:r>
            <a:r>
              <a:rPr lang="ru-RU" dirty="0"/>
              <a:t> часу.</a:t>
            </a:r>
          </a:p>
          <a:p>
            <a:pPr fontAlgn="base"/>
            <a:r>
              <a:rPr lang="ru-RU" dirty="0"/>
              <a:t>Вони </a:t>
            </a:r>
            <a:r>
              <a:rPr lang="ru-RU" dirty="0" err="1"/>
              <a:t>варіюються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надмірних</a:t>
            </a:r>
            <a:r>
              <a:rPr lang="ru-RU" dirty="0"/>
              <a:t> </a:t>
            </a:r>
            <a:r>
              <a:rPr lang="ru-RU" dirty="0" err="1"/>
              <a:t>бюрократичних</a:t>
            </a:r>
            <a:r>
              <a:rPr lang="ru-RU" dirty="0"/>
              <a:t> процедур, </a:t>
            </a:r>
            <a:r>
              <a:rPr lang="ru-RU" dirty="0" err="1"/>
              <a:t>повільного</a:t>
            </a:r>
            <a:r>
              <a:rPr lang="ru-RU" dirty="0"/>
              <a:t> </a:t>
            </a:r>
            <a:r>
              <a:rPr lang="ru-RU" dirty="0" err="1"/>
              <a:t>врегулювання</a:t>
            </a:r>
            <a:r>
              <a:rPr lang="ru-RU" dirty="0"/>
              <a:t> </a:t>
            </a:r>
            <a:r>
              <a:rPr lang="ru-RU" dirty="0" err="1"/>
              <a:t>судових</a:t>
            </a:r>
            <a:r>
              <a:rPr lang="ru-RU" dirty="0"/>
              <a:t> </a:t>
            </a:r>
            <a:r>
              <a:rPr lang="ru-RU" dirty="0" err="1"/>
              <a:t>конфліктів</a:t>
            </a:r>
            <a:r>
              <a:rPr lang="ru-RU" dirty="0"/>
              <a:t>, </a:t>
            </a:r>
            <a:r>
              <a:rPr lang="ru-RU" dirty="0" err="1"/>
              <a:t>високого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оподаткування</a:t>
            </a:r>
            <a:r>
              <a:rPr lang="ru-RU" dirty="0"/>
              <a:t>, </a:t>
            </a:r>
            <a:r>
              <a:rPr lang="ru-RU" dirty="0" err="1"/>
              <a:t>ухилення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сплати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 та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неформальної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регіональних</a:t>
            </a:r>
            <a:r>
              <a:rPr lang="ru-RU" dirty="0"/>
              <a:t> </a:t>
            </a:r>
            <a:r>
              <a:rPr lang="ru-RU" dirty="0" err="1"/>
              <a:t>диспропорцій</a:t>
            </a:r>
            <a:r>
              <a:rPr lang="ru-RU" dirty="0"/>
              <a:t> - </a:t>
            </a:r>
            <a:r>
              <a:rPr lang="ru-RU" dirty="0" err="1"/>
              <a:t>останніх</a:t>
            </a:r>
            <a:r>
              <a:rPr lang="ru-RU" dirty="0"/>
              <a:t>, </a:t>
            </a:r>
            <a:r>
              <a:rPr lang="ru-RU" dirty="0" err="1"/>
              <a:t>незважаючи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для </a:t>
            </a:r>
            <a:r>
              <a:rPr lang="ru-RU" dirty="0" err="1"/>
              <a:t>подолання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прогалин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надано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ЄС.</a:t>
            </a:r>
          </a:p>
          <a:p>
            <a:pPr fontAlgn="base"/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 добре </a:t>
            </a:r>
            <a:r>
              <a:rPr lang="ru-RU" dirty="0" err="1"/>
              <a:t>знайомі</a:t>
            </a:r>
            <a:r>
              <a:rPr lang="ru-RU" dirty="0"/>
              <a:t>, </a:t>
            </a:r>
            <a:r>
              <a:rPr lang="ru-RU" dirty="0" err="1"/>
              <a:t>знайдіть</a:t>
            </a:r>
            <a:r>
              <a:rPr lang="ru-RU" dirty="0"/>
              <a:t> і </a:t>
            </a:r>
            <a:r>
              <a:rPr lang="ru-RU" dirty="0" err="1"/>
              <a:t>рішення</a:t>
            </a:r>
            <a:r>
              <a:rPr lang="ru-RU" dirty="0"/>
              <a:t>: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економічних</a:t>
            </a:r>
            <a:r>
              <a:rPr lang="ru-RU" dirty="0"/>
              <a:t> реформ, </a:t>
            </a:r>
            <a:r>
              <a:rPr lang="ru-RU" dirty="0" err="1"/>
              <a:t>стрункіший</a:t>
            </a:r>
            <a:r>
              <a:rPr lang="ru-RU" dirty="0"/>
              <a:t>, </a:t>
            </a:r>
            <a:r>
              <a:rPr lang="ru-RU" dirty="0" err="1"/>
              <a:t>прозоріший</a:t>
            </a:r>
            <a:r>
              <a:rPr lang="ru-RU" dirty="0"/>
              <a:t> та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цифровізований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сектор, </a:t>
            </a:r>
            <a:r>
              <a:rPr lang="ru-RU" dirty="0" err="1"/>
              <a:t>краща</a:t>
            </a:r>
            <a:r>
              <a:rPr lang="ru-RU" dirty="0"/>
              <a:t> система </a:t>
            </a:r>
            <a:r>
              <a:rPr lang="ru-RU" dirty="0" err="1"/>
              <a:t>освіти</a:t>
            </a:r>
            <a:r>
              <a:rPr lang="ru-RU" dirty="0"/>
              <a:t> - разом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цілеспрямованими</a:t>
            </a:r>
            <a:r>
              <a:rPr lang="ru-RU" dirty="0"/>
              <a:t> стимулами для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інновацій</a:t>
            </a:r>
            <a:r>
              <a:rPr lang="ru-RU" dirty="0"/>
              <a:t> та </a:t>
            </a:r>
            <a:r>
              <a:rPr lang="ru-RU" dirty="0" err="1"/>
              <a:t>динаміки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 - </a:t>
            </a:r>
            <a:r>
              <a:rPr lang="ru-RU" dirty="0" err="1"/>
              <a:t>необхідні</a:t>
            </a:r>
            <a:r>
              <a:rPr lang="ru-RU" dirty="0"/>
              <a:t> для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продуктивності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32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5E6E7-7480-447D-8C9C-E27711A2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808057"/>
            <a:ext cx="9349775" cy="1077229"/>
          </a:xfrm>
        </p:spPr>
        <p:txBody>
          <a:bodyPr/>
          <a:lstStyle/>
          <a:p>
            <a:r>
              <a:rPr lang="uk-UA" dirty="0"/>
              <a:t>Як ви гадаєте, яке місце у 2021 році Італія займає за ВВП (за ПКС)?   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D5D5A7-1FA5-4687-A6CF-717C81BC6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B22788-319D-47BE-ADC4-A21CF8B2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02" y="2209799"/>
            <a:ext cx="7558890" cy="38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49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EC8DB-D61B-4D0D-A607-EC9C0AF4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749169"/>
            <a:ext cx="7956259" cy="1077229"/>
          </a:xfrm>
        </p:spPr>
        <p:txBody>
          <a:bodyPr/>
          <a:lstStyle/>
          <a:p>
            <a:r>
              <a:rPr lang="ru-RU" i="1" dirty="0" err="1"/>
              <a:t>Зовнішньоекономічна</a:t>
            </a:r>
            <a:r>
              <a:rPr lang="ru-RU" i="1" dirty="0"/>
              <a:t> </a:t>
            </a:r>
            <a:r>
              <a:rPr lang="ru-RU" i="1" dirty="0" err="1"/>
              <a:t>політика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E7BDE-D889-49A7-9F9B-70336B72A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091417-649A-4643-9725-41858162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2" y="1586164"/>
            <a:ext cx="8544145" cy="49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22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A7759-B632-44B5-843F-EBF34BC25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b="1" i="1" dirty="0"/>
              <a:t>Зовнішня торгівля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5B7D06-CD28-4C0A-B1DA-550F470EA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382897"/>
            <a:ext cx="9753600" cy="4724400"/>
          </a:xfrm>
        </p:spPr>
        <p:txBody>
          <a:bodyPr>
            <a:normAutofit fontScale="92500"/>
          </a:bodyPr>
          <a:lstStyle/>
          <a:p>
            <a:r>
              <a:rPr lang="ru-RU" dirty="0"/>
              <a:t>У </a:t>
            </a:r>
            <a:r>
              <a:rPr lang="ru-RU" dirty="0" err="1"/>
              <a:t>перші</a:t>
            </a:r>
            <a:r>
              <a:rPr lang="ru-RU" dirty="0"/>
              <a:t> роки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уряд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дотримував­ся</a:t>
            </a:r>
            <a:r>
              <a:rPr lang="ru-RU" dirty="0"/>
              <a:t> </a:t>
            </a:r>
            <a:r>
              <a:rPr lang="ru-RU" dirty="0" err="1"/>
              <a:t>протекціоністської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в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, </a:t>
            </a:r>
            <a:r>
              <a:rPr lang="ru-RU" dirty="0" err="1"/>
              <a:t>обмежував</a:t>
            </a:r>
            <a:r>
              <a:rPr lang="ru-RU" dirty="0"/>
              <a:t> </a:t>
            </a:r>
            <a:r>
              <a:rPr lang="ru-RU" dirty="0" err="1"/>
              <a:t>ви­везення</a:t>
            </a:r>
            <a:r>
              <a:rPr lang="ru-RU" dirty="0"/>
              <a:t> </a:t>
            </a:r>
            <a:r>
              <a:rPr lang="ru-RU" dirty="0" err="1"/>
              <a:t>капіталу</a:t>
            </a:r>
            <a:r>
              <a:rPr lang="ru-RU" dirty="0"/>
              <a:t> за кордон.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вступу</a:t>
            </a:r>
            <a:r>
              <a:rPr lang="ru-RU" dirty="0"/>
              <a:t> до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Еконо­мічного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(ЄЕС) в 1958 р. </a:t>
            </a:r>
            <a:r>
              <a:rPr lang="ru-RU" dirty="0" err="1"/>
              <a:t>Італія</a:t>
            </a:r>
            <a:r>
              <a:rPr lang="ru-RU" dirty="0"/>
              <a:t> почала </a:t>
            </a:r>
            <a:r>
              <a:rPr lang="ru-RU" dirty="0" err="1"/>
              <a:t>лібералізувати</a:t>
            </a:r>
            <a:r>
              <a:rPr lang="ru-RU" dirty="0"/>
              <a:t> </a:t>
            </a:r>
            <a:r>
              <a:rPr lang="ru-RU" dirty="0" err="1"/>
              <a:t>зовнішньоекономічну</a:t>
            </a:r>
            <a:r>
              <a:rPr lang="ru-RU" dirty="0"/>
              <a:t> </a:t>
            </a:r>
            <a:r>
              <a:rPr lang="ru-RU" dirty="0" err="1"/>
              <a:t>політику</a:t>
            </a:r>
            <a:r>
              <a:rPr lang="ru-RU" dirty="0"/>
              <a:t>. Були </a:t>
            </a:r>
            <a:r>
              <a:rPr lang="ru-RU" dirty="0" err="1"/>
              <a:t>послаблені</a:t>
            </a:r>
            <a:r>
              <a:rPr lang="ru-RU" dirty="0"/>
              <a:t> (а в межах ЄЕС - </a:t>
            </a:r>
            <a:r>
              <a:rPr lang="ru-RU" dirty="0" err="1"/>
              <a:t>зняті</a:t>
            </a:r>
            <a:r>
              <a:rPr lang="ru-RU" dirty="0"/>
              <a:t>) </a:t>
            </a:r>
            <a:r>
              <a:rPr lang="ru-RU" dirty="0" err="1"/>
              <a:t>обмеження</a:t>
            </a:r>
            <a:r>
              <a:rPr lang="ru-RU" dirty="0"/>
              <a:t> на </a:t>
            </a:r>
            <a:r>
              <a:rPr lang="ru-RU" dirty="0" err="1"/>
              <a:t>імпорт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, особливо </a:t>
            </a:r>
            <a:r>
              <a:rPr lang="ru-RU" dirty="0" err="1"/>
              <a:t>науко</a:t>
            </a:r>
            <a:r>
              <a:rPr lang="ru-RU" dirty="0"/>
              <a:t>- </a:t>
            </a:r>
            <a:r>
              <a:rPr lang="ru-RU" dirty="0" err="1"/>
              <a:t>ємних</a:t>
            </a:r>
            <a:r>
              <a:rPr lang="ru-RU" dirty="0"/>
              <a:t>. </a:t>
            </a:r>
            <a:r>
              <a:rPr lang="ru-RU" dirty="0" err="1"/>
              <a:t>Водночас</a:t>
            </a:r>
            <a:r>
              <a:rPr lang="ru-RU" dirty="0"/>
              <a:t> уряд надавав </a:t>
            </a:r>
            <a:r>
              <a:rPr lang="ru-RU" dirty="0" err="1"/>
              <a:t>усілякі</a:t>
            </a:r>
            <a:r>
              <a:rPr lang="ru-RU" dirty="0"/>
              <a:t> </a:t>
            </a:r>
            <a:r>
              <a:rPr lang="ru-RU" dirty="0" err="1"/>
              <a:t>пільги</a:t>
            </a:r>
            <a:r>
              <a:rPr lang="ru-RU" dirty="0"/>
              <a:t> для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екс­портерів</a:t>
            </a:r>
            <a:r>
              <a:rPr lang="ru-RU" dirty="0"/>
              <a:t> (</a:t>
            </a:r>
            <a:r>
              <a:rPr lang="ru-RU" dirty="0" err="1"/>
              <a:t>кредити</a:t>
            </a:r>
            <a:r>
              <a:rPr lang="ru-RU" dirty="0"/>
              <a:t>, </a:t>
            </a:r>
            <a:r>
              <a:rPr lang="ru-RU" dirty="0" err="1"/>
              <a:t>повернення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 у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експорту</a:t>
            </a:r>
            <a:r>
              <a:rPr lang="ru-RU" dirty="0"/>
              <a:t>, </a:t>
            </a:r>
            <a:r>
              <a:rPr lang="ru-RU" dirty="0" err="1"/>
              <a:t>державне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r>
              <a:rPr lang="ru-RU" dirty="0"/>
              <a:t> </a:t>
            </a:r>
            <a:r>
              <a:rPr lang="ru-RU" dirty="0" err="1"/>
              <a:t>ризиків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  <a:p>
            <a:r>
              <a:rPr lang="uk-UA" b="1" i="1" dirty="0"/>
              <a:t>Зовнішня торгівля</a:t>
            </a:r>
            <a:r>
              <a:rPr lang="uk-UA" dirty="0"/>
              <a:t> Італії в другій половині </a:t>
            </a:r>
            <a:r>
              <a:rPr lang="ru-RU" dirty="0"/>
              <a:t>XX</a:t>
            </a:r>
            <a:r>
              <a:rPr lang="uk-UA" dirty="0"/>
              <a:t> ст. розвивалася досить </a:t>
            </a:r>
            <a:r>
              <a:rPr lang="uk-UA" dirty="0" err="1"/>
              <a:t>динамічно</a:t>
            </a:r>
            <a:r>
              <a:rPr lang="uk-UA" dirty="0"/>
              <a:t>, причому її темпи перевищували середньосвітові темпи зростання торгівлі і темпи розвитку національного виробни­цтва. </a:t>
            </a:r>
            <a:r>
              <a:rPr lang="ru-RU" dirty="0"/>
              <a:t>Так, у 70-х роках </a:t>
            </a:r>
            <a:r>
              <a:rPr lang="ru-RU" dirty="0" err="1"/>
              <a:t>пересічний</a:t>
            </a:r>
            <a:r>
              <a:rPr lang="ru-RU" dirty="0"/>
              <a:t> </a:t>
            </a:r>
            <a:r>
              <a:rPr lang="ru-RU" dirty="0" err="1"/>
              <a:t>приріст</a:t>
            </a:r>
            <a:r>
              <a:rPr lang="ru-RU" dirty="0"/>
              <a:t> </a:t>
            </a:r>
            <a:r>
              <a:rPr lang="ru-RU" dirty="0" err="1"/>
              <a:t>обсягу</a:t>
            </a:r>
            <a:r>
              <a:rPr lang="ru-RU" dirty="0"/>
              <a:t> </a:t>
            </a:r>
            <a:r>
              <a:rPr lang="ru-RU" dirty="0" err="1"/>
              <a:t>експорту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становив </a:t>
            </a:r>
            <a:r>
              <a:rPr lang="ru-RU" dirty="0" err="1"/>
              <a:t>майже</a:t>
            </a:r>
            <a:r>
              <a:rPr lang="ru-RU" dirty="0"/>
              <a:t> 9%, </a:t>
            </a:r>
            <a:r>
              <a:rPr lang="ru-RU" dirty="0" err="1"/>
              <a:t>тоді</a:t>
            </a:r>
            <a:r>
              <a:rPr lang="ru-RU" dirty="0"/>
              <a:t> як у </a:t>
            </a:r>
            <a:r>
              <a:rPr lang="ru-RU" dirty="0" err="1"/>
              <a:t>світі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 - 5%.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329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740C3-83C8-495A-825E-39959BE4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3D8231-0F56-4748-AB42-361037B42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6F6E41-2419-4232-A9BC-CA04E71F7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066800"/>
            <a:ext cx="10436805" cy="51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39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01181-2290-46CE-9105-EF61115F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43857-4BA7-43B3-831F-1AF5AB942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AEAF00-DBEB-4B47-A4AA-580CB7116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1066800"/>
            <a:ext cx="105581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25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F5FEB-908F-4BA5-A1A2-C42E9839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DF1AF-7FA9-4E9A-99CE-1457EF91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728C4-FE67-49CD-88F6-FB5205A0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914400"/>
            <a:ext cx="10801014" cy="54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419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FDC90-89BB-4484-B8E4-06173588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42365B-72DB-4C26-8E9E-27B5401F9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hina's Trade">
            <a:extLst>
              <a:ext uri="{FF2B5EF4-FFF2-40B4-BE49-F238E27FC236}">
                <a16:creationId xmlns:a16="http://schemas.microsoft.com/office/drawing/2014/main" id="{BC2B90B4-442A-48C2-B1D1-503F013E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94" y="247229"/>
            <a:ext cx="9358235" cy="636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989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491F6-A011-4CDA-84DB-5F441295E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978" y="446771"/>
            <a:ext cx="9273575" cy="1077229"/>
          </a:xfrm>
        </p:spPr>
        <p:txBody>
          <a:bodyPr/>
          <a:lstStyle/>
          <a:p>
            <a:pPr algn="l"/>
            <a:r>
              <a:rPr lang="en-US" dirty="0"/>
              <a:t>21st Century </a:t>
            </a:r>
            <a:r>
              <a:rPr lang="en-US" dirty="0">
                <a:hlinkClick r:id="rId2" tooltip="Silk Road"/>
              </a:rPr>
              <a:t>Silk Road</a:t>
            </a:r>
            <a:r>
              <a:rPr lang="en-US" dirty="0"/>
              <a:t> with its connections to Italy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83C379-D27F-4959-AA31-50830BCC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upload.wikimedia.org/wikipedia/commons/thumb/c/cb/One-belt-one-road.svg/1280px-One-belt-one-road.svg.png">
            <a:extLst>
              <a:ext uri="{FF2B5EF4-FFF2-40B4-BE49-F238E27FC236}">
                <a16:creationId xmlns:a16="http://schemas.microsoft.com/office/drawing/2014/main" id="{25F0A389-F810-4D51-A8AD-93623D798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83" y="1524000"/>
            <a:ext cx="7517565" cy="50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7146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3D44B-B486-4830-A680-3FDD0B97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622B6-1DF4-4864-B6EE-F274C7014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7AEF76-4710-4B98-B5D7-1DAF29FB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914400"/>
            <a:ext cx="10406021" cy="533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897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7E56987-F7B1-41C8-8FB6-136EABB8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412" y="235272"/>
            <a:ext cx="7956259" cy="10772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C09A37-1CA4-4D2F-9970-FAADB279D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3088463"/>
            <a:ext cx="9881898" cy="3648239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Іноземні</a:t>
            </a:r>
            <a:r>
              <a:rPr lang="ru-RU" dirty="0"/>
              <a:t> </a:t>
            </a:r>
            <a:r>
              <a:rPr lang="ru-RU" dirty="0" err="1"/>
              <a:t>інвестиції</a:t>
            </a:r>
            <a:r>
              <a:rPr lang="ru-RU" dirty="0"/>
              <a:t> </a:t>
            </a:r>
            <a:r>
              <a:rPr lang="ru-RU" dirty="0" err="1"/>
              <a:t>прямують</a:t>
            </a:r>
            <a:r>
              <a:rPr lang="ru-RU" dirty="0"/>
              <a:t> в основному в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 </a:t>
            </a:r>
            <a:r>
              <a:rPr lang="ru-RU" dirty="0" err="1"/>
              <a:t>італійсь­кої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, як </a:t>
            </a:r>
            <a:r>
              <a:rPr lang="ru-RU" dirty="0" err="1"/>
              <a:t>машинобудування</a:t>
            </a:r>
            <a:r>
              <a:rPr lang="ru-RU" dirty="0"/>
              <a:t>, </a:t>
            </a:r>
            <a:r>
              <a:rPr lang="ru-RU" dirty="0" err="1"/>
              <a:t>хімічна</a:t>
            </a:r>
            <a:r>
              <a:rPr lang="ru-RU" dirty="0"/>
              <a:t> й </a:t>
            </a:r>
            <a:r>
              <a:rPr lang="ru-RU" dirty="0" err="1"/>
              <a:t>нафтопереробна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. У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галузях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іноземного</a:t>
            </a:r>
            <a:r>
              <a:rPr lang="ru-RU" dirty="0"/>
              <a:t> </a:t>
            </a:r>
            <a:r>
              <a:rPr lang="ru-RU" dirty="0" err="1"/>
              <a:t>капіталу</a:t>
            </a:r>
            <a:r>
              <a:rPr lang="ru-RU" dirty="0"/>
              <a:t> </a:t>
            </a:r>
            <a:r>
              <a:rPr lang="ru-RU" dirty="0" err="1"/>
              <a:t>сягає</a:t>
            </a:r>
            <a:r>
              <a:rPr lang="ru-RU" dirty="0"/>
              <a:t> до </a:t>
            </a:r>
            <a:r>
              <a:rPr lang="ru-RU" dirty="0" err="1"/>
              <a:t>чверті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акціонерного</a:t>
            </a:r>
            <a:r>
              <a:rPr lang="ru-RU" dirty="0"/>
              <a:t> </a:t>
            </a:r>
            <a:r>
              <a:rPr lang="ru-RU" dirty="0" err="1"/>
              <a:t>капіталу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іноземних</a:t>
            </a:r>
            <a:r>
              <a:rPr lang="ru-RU" dirty="0"/>
              <a:t> </a:t>
            </a:r>
            <a:r>
              <a:rPr lang="ru-RU" dirty="0" err="1"/>
              <a:t>інвесторів</a:t>
            </a:r>
            <a:r>
              <a:rPr lang="ru-RU" dirty="0"/>
              <a:t> в </a:t>
            </a:r>
            <a:r>
              <a:rPr lang="ru-RU" dirty="0" err="1"/>
              <a:t>економіці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найміцніші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 </a:t>
            </a:r>
            <a:r>
              <a:rPr lang="ru-RU" dirty="0" err="1"/>
              <a:t>посідають</a:t>
            </a:r>
            <a:r>
              <a:rPr lang="ru-RU" dirty="0"/>
              <a:t> </a:t>
            </a:r>
            <a:r>
              <a:rPr lang="ru-RU" dirty="0" err="1"/>
              <a:t>інвестори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США. </a:t>
            </a:r>
            <a:r>
              <a:rPr lang="ru-RU" dirty="0" err="1"/>
              <a:t>Особливу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</a:t>
            </a:r>
            <a:r>
              <a:rPr lang="ru-RU" dirty="0" err="1"/>
              <a:t>проявляють</a:t>
            </a:r>
            <a:r>
              <a:rPr lang="ru-RU" dirty="0"/>
              <a:t> ТНК "</a:t>
            </a:r>
            <a:r>
              <a:rPr lang="ru-RU" dirty="0" err="1"/>
              <a:t>Інтернешнл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 </a:t>
            </a:r>
            <a:r>
              <a:rPr lang="ru-RU" dirty="0" err="1"/>
              <a:t>машінз</a:t>
            </a:r>
            <a:r>
              <a:rPr lang="ru-RU" dirty="0"/>
              <a:t>" (ІВМ), "</a:t>
            </a:r>
            <a:r>
              <a:rPr lang="ru-RU" dirty="0" err="1"/>
              <a:t>Інтернешнл</a:t>
            </a:r>
            <a:r>
              <a:rPr lang="ru-RU" dirty="0"/>
              <a:t> телефон </a:t>
            </a:r>
            <a:r>
              <a:rPr lang="ru-RU" dirty="0" err="1"/>
              <a:t>енд</a:t>
            </a:r>
            <a:r>
              <a:rPr lang="ru-RU" dirty="0"/>
              <a:t> телеграф" (ІТТ), "Дженерал теле­фон </a:t>
            </a:r>
            <a:r>
              <a:rPr lang="ru-RU" dirty="0" err="1"/>
              <a:t>енд</a:t>
            </a:r>
            <a:r>
              <a:rPr lang="ru-RU" dirty="0"/>
              <a:t> </a:t>
            </a:r>
            <a:r>
              <a:rPr lang="ru-RU" dirty="0" err="1"/>
              <a:t>електронікс</a:t>
            </a:r>
            <a:r>
              <a:rPr lang="ru-RU" dirty="0"/>
              <a:t>" (</a:t>
            </a:r>
            <a:r>
              <a:rPr lang="en-US" dirty="0"/>
              <a:t>GTE</a:t>
            </a:r>
            <a:r>
              <a:rPr lang="ru-RU" dirty="0"/>
              <a:t>), "</a:t>
            </a:r>
            <a:r>
              <a:rPr lang="ru-RU" dirty="0" err="1"/>
              <a:t>Ессо</a:t>
            </a:r>
            <a:r>
              <a:rPr lang="ru-RU" dirty="0"/>
              <a:t> </a:t>
            </a:r>
            <a:r>
              <a:rPr lang="ru-RU" dirty="0" err="1"/>
              <a:t>кемікл</a:t>
            </a:r>
            <a:r>
              <a:rPr lang="ru-RU" dirty="0"/>
              <a:t>", "Доу </a:t>
            </a:r>
            <a:r>
              <a:rPr lang="ru-RU" dirty="0" err="1"/>
              <a:t>кемікс</a:t>
            </a:r>
            <a:r>
              <a:rPr lang="ru-RU" dirty="0"/>
              <a:t>" та </a:t>
            </a:r>
            <a:r>
              <a:rPr lang="ru-RU" dirty="0" err="1"/>
              <a:t>ін</a:t>
            </a:r>
            <a:r>
              <a:rPr lang="ru-RU" dirty="0"/>
              <a:t>. У </a:t>
            </a:r>
            <a:r>
              <a:rPr lang="ru-RU" dirty="0" err="1"/>
              <a:t>виробництві</a:t>
            </a:r>
            <a:r>
              <a:rPr lang="ru-RU" dirty="0"/>
              <a:t> </a:t>
            </a:r>
            <a:r>
              <a:rPr lang="ru-RU" dirty="0" err="1"/>
              <a:t>мийних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та </a:t>
            </a:r>
            <a:r>
              <a:rPr lang="ru-RU" dirty="0" err="1"/>
              <a:t>туалетних</a:t>
            </a:r>
            <a:r>
              <a:rPr lang="ru-RU" dirty="0"/>
              <a:t> речей </a:t>
            </a:r>
            <a:r>
              <a:rPr lang="ru-RU" dirty="0" err="1"/>
              <a:t>зміцніли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 </a:t>
            </a:r>
            <a:r>
              <a:rPr lang="ru-RU" dirty="0" err="1"/>
              <a:t>американських</a:t>
            </a:r>
            <a:r>
              <a:rPr lang="ru-RU" dirty="0"/>
              <a:t> </a:t>
            </a:r>
            <a:r>
              <a:rPr lang="ru-RU" dirty="0" err="1"/>
              <a:t>компаній</a:t>
            </a:r>
            <a:r>
              <a:rPr lang="ru-RU" dirty="0"/>
              <a:t> "Колгейт" і "Проктор </a:t>
            </a:r>
            <a:r>
              <a:rPr lang="ru-RU" dirty="0" err="1"/>
              <a:t>енд</a:t>
            </a:r>
            <a:r>
              <a:rPr lang="ru-RU" dirty="0"/>
              <a:t> </a:t>
            </a:r>
            <a:r>
              <a:rPr lang="ru-RU" dirty="0" err="1"/>
              <a:t>Гембл</a:t>
            </a:r>
            <a:r>
              <a:rPr lang="ru-RU" dirty="0"/>
              <a:t>".</a:t>
            </a:r>
          </a:p>
          <a:p>
            <a:r>
              <a:rPr lang="ru-RU" dirty="0" err="1"/>
              <a:t>Експорт</a:t>
            </a:r>
            <a:r>
              <a:rPr lang="ru-RU" dirty="0"/>
              <a:t> </a:t>
            </a:r>
            <a:r>
              <a:rPr lang="ru-RU" dirty="0" err="1"/>
              <a:t>капіталу</a:t>
            </a:r>
            <a:r>
              <a:rPr lang="ru-RU" dirty="0"/>
              <a:t> з </a:t>
            </a:r>
            <a:r>
              <a:rPr lang="ru-RU" dirty="0" err="1"/>
              <a:t>Італії</a:t>
            </a:r>
            <a:r>
              <a:rPr lang="ru-RU" dirty="0"/>
              <a:t> </a:t>
            </a:r>
            <a:r>
              <a:rPr lang="ru-RU" dirty="0" err="1"/>
              <a:t>прямує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в </a:t>
            </a:r>
            <a:r>
              <a:rPr lang="ru-RU" dirty="0" err="1"/>
              <a:t>країни</a:t>
            </a:r>
            <a:r>
              <a:rPr lang="ru-RU" dirty="0"/>
              <a:t> ЄС. </a:t>
            </a:r>
            <a:r>
              <a:rPr lang="ru-RU" dirty="0" err="1"/>
              <a:t>Най­більш</a:t>
            </a:r>
            <a:r>
              <a:rPr lang="ru-RU" dirty="0"/>
              <a:t> </a:t>
            </a:r>
            <a:r>
              <a:rPr lang="ru-RU" dirty="0" err="1"/>
              <a:t>активними</a:t>
            </a:r>
            <a:r>
              <a:rPr lang="ru-RU" dirty="0"/>
              <a:t> </a:t>
            </a:r>
            <a:r>
              <a:rPr lang="ru-RU" dirty="0" err="1"/>
              <a:t>інвесторами</a:t>
            </a:r>
            <a:r>
              <a:rPr lang="ru-RU" dirty="0"/>
              <a:t> є </a:t>
            </a:r>
            <a:r>
              <a:rPr lang="ru-RU" dirty="0" err="1"/>
              <a:t>компанії</a:t>
            </a:r>
            <a:r>
              <a:rPr lang="ru-RU" dirty="0"/>
              <a:t> "</a:t>
            </a:r>
            <a:r>
              <a:rPr lang="ru-RU" dirty="0" err="1"/>
              <a:t>Монтедесон</a:t>
            </a:r>
            <a:r>
              <a:rPr lang="ru-RU" dirty="0"/>
              <a:t>", "ФІАТ", "</a:t>
            </a:r>
            <a:r>
              <a:rPr lang="ru-RU" dirty="0" err="1"/>
              <a:t>Піреллі</a:t>
            </a:r>
            <a:r>
              <a:rPr lang="ru-RU" dirty="0"/>
              <a:t>".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A8D5023-FE95-464F-B79A-3CF0ED3635CD}"/>
              </a:ext>
            </a:extLst>
          </p:cNvPr>
          <p:cNvGraphicFramePr/>
          <p:nvPr>
            <p:extLst/>
          </p:nvPr>
        </p:nvGraphicFramePr>
        <p:xfrm>
          <a:off x="912018" y="1241915"/>
          <a:ext cx="10058400" cy="1781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C6720A2-ED3E-4C61-BEB4-A3AA8E92ECB4}"/>
              </a:ext>
            </a:extLst>
          </p:cNvPr>
          <p:cNvSpPr txBox="1">
            <a:spLocks/>
          </p:cNvSpPr>
          <p:nvPr/>
        </p:nvSpPr>
        <p:spPr>
          <a:xfrm>
            <a:off x="4037012" y="104480"/>
            <a:ext cx="8348682" cy="1143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/>
              <a:t>Іноземні інвестиції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70BD4-F24F-4835-8124-82AE6226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dirty="0"/>
              <a:t>5. </a:t>
            </a:r>
            <a:r>
              <a:rPr lang="ru-RU" b="1" dirty="0" err="1"/>
              <a:t>Особливості</a:t>
            </a:r>
            <a:r>
              <a:rPr lang="ru-RU" b="1" dirty="0"/>
              <a:t> </a:t>
            </a:r>
            <a:r>
              <a:rPr lang="ru-RU" b="1" dirty="0" err="1"/>
              <a:t>ділової</a:t>
            </a:r>
            <a:r>
              <a:rPr lang="ru-RU" b="1" dirty="0"/>
              <a:t> </a:t>
            </a:r>
            <a:r>
              <a:rPr lang="ru-RU" b="1" dirty="0" err="1"/>
              <a:t>етики</a:t>
            </a:r>
            <a:r>
              <a:rPr lang="ru-RU" b="1" dirty="0"/>
              <a:t> </a:t>
            </a:r>
            <a:r>
              <a:rPr lang="ru-RU" b="1" dirty="0" err="1"/>
              <a:t>італійців</a:t>
            </a:r>
            <a:r>
              <a:rPr lang="ru-RU" b="1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75EA45-6B2B-4F7A-A4B7-79A3D3C69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371600"/>
            <a:ext cx="9829800" cy="5287944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Італійці</a:t>
            </a:r>
            <a:r>
              <a:rPr lang="ru-RU" dirty="0"/>
              <a:t> за складом характеру - </a:t>
            </a:r>
            <a:r>
              <a:rPr lang="ru-RU" dirty="0" err="1"/>
              <a:t>екстраверти</a:t>
            </a:r>
            <a:r>
              <a:rPr lang="ru-RU" dirty="0"/>
              <a:t>. Вони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відверті</a:t>
            </a:r>
            <a:r>
              <a:rPr lang="ru-RU" dirty="0"/>
              <a:t> в </a:t>
            </a:r>
            <a:r>
              <a:rPr lang="ru-RU" dirty="0" err="1"/>
              <a:t>спілкуванні</a:t>
            </a:r>
            <a:r>
              <a:rPr lang="ru-RU" dirty="0"/>
              <a:t>, </a:t>
            </a:r>
            <a:r>
              <a:rPr lang="ru-RU" dirty="0" err="1"/>
              <a:t>компанійські</a:t>
            </a:r>
            <a:r>
              <a:rPr lang="ru-RU" dirty="0"/>
              <a:t>.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притаманна</a:t>
            </a:r>
            <a:r>
              <a:rPr lang="ru-RU" dirty="0"/>
              <a:t> </a:t>
            </a:r>
            <a:r>
              <a:rPr lang="ru-RU" dirty="0" err="1"/>
              <a:t>підвищена</a:t>
            </a:r>
            <a:r>
              <a:rPr lang="ru-RU" dirty="0"/>
              <a:t> </a:t>
            </a:r>
            <a:r>
              <a:rPr lang="ru-RU" dirty="0" err="1"/>
              <a:t>емоційність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переговорів</a:t>
            </a:r>
            <a:r>
              <a:rPr lang="ru-RU" dirty="0"/>
              <a:t>, </a:t>
            </a:r>
            <a:r>
              <a:rPr lang="ru-RU" dirty="0" err="1"/>
              <a:t>жестикулювання</a:t>
            </a:r>
            <a:r>
              <a:rPr lang="ru-RU" dirty="0"/>
              <a:t>, </a:t>
            </a:r>
            <a:r>
              <a:rPr lang="ru-RU" dirty="0" err="1"/>
              <a:t>виразна</a:t>
            </a:r>
            <a:r>
              <a:rPr lang="ru-RU" dirty="0"/>
              <a:t> </a:t>
            </a:r>
            <a:r>
              <a:rPr lang="ru-RU" dirty="0" err="1"/>
              <a:t>міміка</a:t>
            </a:r>
            <a:r>
              <a:rPr lang="ru-RU" dirty="0"/>
              <a:t>. Вони </a:t>
            </a:r>
            <a:r>
              <a:rPr lang="ru-RU" dirty="0" err="1"/>
              <a:t>цінять</a:t>
            </a:r>
            <a:r>
              <a:rPr lang="ru-RU" dirty="0"/>
              <a:t> </a:t>
            </a:r>
            <a:r>
              <a:rPr lang="ru-RU" dirty="0" err="1"/>
              <a:t>гумор</a:t>
            </a:r>
            <a:r>
              <a:rPr lang="ru-RU" dirty="0"/>
              <a:t> і не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ображаються</a:t>
            </a:r>
            <a:r>
              <a:rPr lang="ru-RU" dirty="0"/>
              <a:t> на </a:t>
            </a:r>
            <a:r>
              <a:rPr lang="ru-RU" dirty="0" err="1"/>
              <a:t>жарти</a:t>
            </a:r>
            <a:r>
              <a:rPr lang="ru-RU" dirty="0"/>
              <a:t> на свою адресу. З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погляду</a:t>
            </a:r>
            <a:r>
              <a:rPr lang="ru-RU" dirty="0"/>
              <a:t> </a:t>
            </a:r>
            <a:r>
              <a:rPr lang="ru-RU" dirty="0" err="1"/>
              <a:t>італійці</a:t>
            </a:r>
            <a:r>
              <a:rPr lang="ru-RU" dirty="0"/>
              <a:t> </a:t>
            </a:r>
            <a:r>
              <a:rPr lang="ru-RU" dirty="0" err="1"/>
              <a:t>здаються</a:t>
            </a:r>
            <a:r>
              <a:rPr lang="ru-RU" dirty="0"/>
              <a:t> </a:t>
            </a:r>
            <a:r>
              <a:rPr lang="ru-RU" dirty="0" err="1"/>
              <a:t>легковажними</a:t>
            </a:r>
            <a:r>
              <a:rPr lang="ru-RU" dirty="0"/>
              <a:t>, але </a:t>
            </a:r>
            <a:r>
              <a:rPr lang="ru-RU" dirty="0" err="1"/>
              <a:t>насправді</a:t>
            </a:r>
            <a:r>
              <a:rPr lang="ru-RU" dirty="0"/>
              <a:t> вони </a:t>
            </a:r>
            <a:r>
              <a:rPr lang="ru-RU" dirty="0" err="1"/>
              <a:t>розу­мні</a:t>
            </a:r>
            <a:r>
              <a:rPr lang="ru-RU" dirty="0"/>
              <a:t> </a:t>
            </a:r>
            <a:r>
              <a:rPr lang="ru-RU" dirty="0" err="1"/>
              <a:t>ділки</a:t>
            </a:r>
            <a:r>
              <a:rPr lang="ru-RU" dirty="0"/>
              <a:t> й </a:t>
            </a:r>
            <a:r>
              <a:rPr lang="ru-RU" dirty="0" err="1"/>
              <a:t>непогані</a:t>
            </a:r>
            <a:r>
              <a:rPr lang="ru-RU" dirty="0"/>
              <a:t> </a:t>
            </a:r>
            <a:r>
              <a:rPr lang="ru-RU" dirty="0" err="1"/>
              <a:t>партнери</a:t>
            </a:r>
            <a:r>
              <a:rPr lang="ru-RU" dirty="0"/>
              <a:t>.</a:t>
            </a:r>
          </a:p>
          <a:p>
            <a:r>
              <a:rPr lang="ru-RU" dirty="0" err="1"/>
              <a:t>Особливістю</a:t>
            </a:r>
            <a:r>
              <a:rPr lang="ru-RU" dirty="0"/>
              <a:t> </a:t>
            </a:r>
            <a:r>
              <a:rPr lang="ru-RU" dirty="0" err="1"/>
              <a:t>ділової</a:t>
            </a:r>
            <a:r>
              <a:rPr lang="ru-RU" dirty="0"/>
              <a:t> </a:t>
            </a:r>
            <a:r>
              <a:rPr lang="ru-RU" dirty="0" err="1"/>
              <a:t>етики</a:t>
            </a:r>
            <a:r>
              <a:rPr lang="ru-RU" dirty="0"/>
              <a:t> </a:t>
            </a:r>
            <a:r>
              <a:rPr lang="ru-RU" dirty="0" err="1"/>
              <a:t>італійців</a:t>
            </a:r>
            <a:r>
              <a:rPr lang="ru-RU" dirty="0"/>
              <a:t>, яка </a:t>
            </a:r>
            <a:r>
              <a:rPr lang="ru-RU" dirty="0" err="1"/>
              <a:t>відрізняє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північ­них</a:t>
            </a:r>
            <a:r>
              <a:rPr lang="ru-RU" dirty="0"/>
              <a:t> </a:t>
            </a:r>
            <a:r>
              <a:rPr lang="ru-RU" dirty="0" err="1"/>
              <a:t>європейців</a:t>
            </a:r>
            <a:r>
              <a:rPr lang="ru-RU" dirty="0"/>
              <a:t>, є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необов'язкове</a:t>
            </a:r>
            <a:r>
              <a:rPr lang="ru-RU" dirty="0"/>
              <a:t> </a:t>
            </a:r>
            <a:r>
              <a:rPr lang="ru-RU" dirty="0" err="1"/>
              <a:t>дотримання</a:t>
            </a:r>
            <a:r>
              <a:rPr lang="ru-RU" dirty="0"/>
              <a:t> формальностей у переговорах і </a:t>
            </a:r>
            <a:r>
              <a:rPr lang="ru-RU" dirty="0" err="1"/>
              <a:t>точності</a:t>
            </a:r>
            <a:r>
              <a:rPr lang="ru-RU" dirty="0"/>
              <a:t> часу. </a:t>
            </a:r>
          </a:p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спілкування</a:t>
            </a:r>
            <a:r>
              <a:rPr lang="ru-RU" dirty="0"/>
              <a:t> </a:t>
            </a:r>
            <a:r>
              <a:rPr lang="ru-RU" dirty="0" err="1"/>
              <a:t>італієць</a:t>
            </a:r>
            <a:r>
              <a:rPr lang="ru-RU" dirty="0"/>
              <a:t> </a:t>
            </a:r>
            <a:r>
              <a:rPr lang="ru-RU" dirty="0" err="1"/>
              <a:t>намагається</a:t>
            </a:r>
            <a:r>
              <a:rPr lang="ru-RU" dirty="0"/>
              <a:t> </a:t>
            </a:r>
            <a:r>
              <a:rPr lang="ru-RU" dirty="0" err="1"/>
              <a:t>триматися</a:t>
            </a:r>
            <a:r>
              <a:rPr lang="ru-RU" dirty="0"/>
              <a:t> </a:t>
            </a:r>
            <a:r>
              <a:rPr lang="ru-RU" dirty="0" err="1"/>
              <a:t>якомога</a:t>
            </a:r>
            <a:r>
              <a:rPr lang="ru-RU" dirty="0"/>
              <a:t> </a:t>
            </a:r>
            <a:r>
              <a:rPr lang="ru-RU" dirty="0" err="1"/>
              <a:t>ближче</a:t>
            </a:r>
            <a:r>
              <a:rPr lang="ru-RU" dirty="0"/>
              <a:t> до </a:t>
            </a:r>
            <a:r>
              <a:rPr lang="ru-RU" dirty="0" err="1"/>
              <a:t>співбесідника</a:t>
            </a:r>
            <a:r>
              <a:rPr lang="ru-RU" dirty="0"/>
              <a:t>, </a:t>
            </a:r>
            <a:r>
              <a:rPr lang="ru-RU" dirty="0" err="1"/>
              <a:t>обличчям</a:t>
            </a:r>
            <a:r>
              <a:rPr lang="ru-RU" dirty="0"/>
              <a:t> до </a:t>
            </a:r>
            <a:r>
              <a:rPr lang="ru-RU" dirty="0" err="1"/>
              <a:t>обличчя</a:t>
            </a:r>
            <a:r>
              <a:rPr lang="ru-RU" dirty="0"/>
              <a:t>. </a:t>
            </a:r>
          </a:p>
          <a:p>
            <a:r>
              <a:rPr lang="ru-RU" dirty="0" err="1"/>
              <a:t>Італійці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люблять</a:t>
            </a:r>
            <a:r>
              <a:rPr lang="ru-RU" dirty="0"/>
              <a:t> </a:t>
            </a:r>
            <a:r>
              <a:rPr lang="ru-RU" dirty="0" err="1"/>
              <a:t>бесіди</a:t>
            </a:r>
            <a:r>
              <a:rPr lang="ru-RU" dirty="0"/>
              <a:t> на теми,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пов'язані</a:t>
            </a:r>
            <a:r>
              <a:rPr lang="ru-RU" dirty="0"/>
              <a:t> прямо з предметом </a:t>
            </a:r>
            <a:r>
              <a:rPr lang="ru-RU" dirty="0" err="1"/>
              <a:t>ділової</a:t>
            </a:r>
            <a:r>
              <a:rPr lang="ru-RU" dirty="0"/>
              <a:t> </a:t>
            </a:r>
            <a:r>
              <a:rPr lang="ru-RU" dirty="0" err="1"/>
              <a:t>зустрічі</a:t>
            </a:r>
            <a:r>
              <a:rPr lang="ru-RU" dirty="0"/>
              <a:t>: про </a:t>
            </a:r>
            <a:r>
              <a:rPr lang="ru-RU" dirty="0" err="1"/>
              <a:t>сім'ю</a:t>
            </a:r>
            <a:r>
              <a:rPr lang="ru-RU" dirty="0"/>
              <a:t>, </a:t>
            </a:r>
            <a:r>
              <a:rPr lang="ru-RU" dirty="0" err="1"/>
              <a:t>політику</a:t>
            </a:r>
            <a:r>
              <a:rPr lang="ru-RU" dirty="0"/>
              <a:t>, культуру, спорт; на </a:t>
            </a:r>
            <a:r>
              <a:rPr lang="ru-RU" dirty="0" err="1"/>
              <a:t>це</a:t>
            </a:r>
            <a:r>
              <a:rPr lang="ru-RU" dirty="0"/>
              <a:t> вони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витратити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часу. </a:t>
            </a:r>
            <a:r>
              <a:rPr lang="ru-RU" dirty="0" err="1"/>
              <a:t>їх</a:t>
            </a:r>
            <a:r>
              <a:rPr lang="ru-RU" dirty="0"/>
              <a:t>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доречно</a:t>
            </a:r>
            <a:r>
              <a:rPr lang="ru-RU" dirty="0"/>
              <a:t> </a:t>
            </a:r>
            <a:r>
              <a:rPr lang="ru-RU" dirty="0" err="1"/>
              <a:t>під­тримати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установити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тісні</a:t>
            </a:r>
            <a:r>
              <a:rPr lang="ru-RU" dirty="0"/>
              <a:t> й </a:t>
            </a:r>
            <a:r>
              <a:rPr lang="ru-RU" dirty="0" err="1"/>
              <a:t>довірливі</a:t>
            </a:r>
            <a:r>
              <a:rPr lang="ru-RU" dirty="0"/>
              <a:t> </a:t>
            </a:r>
            <a:r>
              <a:rPr lang="ru-RU" dirty="0" err="1"/>
              <a:t>контакти</a:t>
            </a:r>
            <a:r>
              <a:rPr lang="ru-RU" dirty="0"/>
              <a:t>.</a:t>
            </a:r>
          </a:p>
          <a:p>
            <a:r>
              <a:rPr lang="ru-RU" dirty="0" err="1"/>
              <a:t>Незважаючи</a:t>
            </a:r>
            <a:r>
              <a:rPr lang="ru-RU" dirty="0"/>
              <a:t> на свою </a:t>
            </a:r>
            <a:r>
              <a:rPr lang="ru-RU" dirty="0" err="1"/>
              <a:t>експресивність</a:t>
            </a:r>
            <a:r>
              <a:rPr lang="ru-RU" dirty="0"/>
              <a:t>, </a:t>
            </a:r>
            <a:r>
              <a:rPr lang="ru-RU" dirty="0" err="1"/>
              <a:t>італійці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ввічливі</a:t>
            </a:r>
            <a:r>
              <a:rPr lang="ru-RU" dirty="0"/>
              <a:t> лю­ди, </a:t>
            </a:r>
            <a:r>
              <a:rPr lang="ru-RU" dirty="0" err="1"/>
              <a:t>намагаються</a:t>
            </a:r>
            <a:r>
              <a:rPr lang="ru-RU" dirty="0"/>
              <a:t> не </a:t>
            </a:r>
            <a:r>
              <a:rPr lang="ru-RU" dirty="0" err="1"/>
              <a:t>образити</a:t>
            </a:r>
            <a:r>
              <a:rPr lang="ru-RU" dirty="0"/>
              <a:t> </a:t>
            </a:r>
            <a:r>
              <a:rPr lang="ru-RU" dirty="0" err="1"/>
              <a:t>співбесідника</a:t>
            </a:r>
            <a:r>
              <a:rPr lang="ru-RU" dirty="0"/>
              <a:t> </a:t>
            </a:r>
            <a:r>
              <a:rPr lang="ru-RU" dirty="0" err="1"/>
              <a:t>грубістю</a:t>
            </a:r>
            <a:r>
              <a:rPr lang="ru-RU" dirty="0"/>
              <a:t>; </a:t>
            </a:r>
            <a:r>
              <a:rPr lang="ru-RU" dirty="0" err="1"/>
              <a:t>навпаки</a:t>
            </a:r>
            <a:r>
              <a:rPr lang="ru-RU" dirty="0"/>
              <a:t>, вони часто </a:t>
            </a:r>
            <a:r>
              <a:rPr lang="ru-RU" dirty="0" err="1"/>
              <a:t>вдаються</a:t>
            </a:r>
            <a:r>
              <a:rPr lang="ru-RU" dirty="0"/>
              <a:t> до </a:t>
            </a:r>
            <a:r>
              <a:rPr lang="ru-RU" dirty="0" err="1"/>
              <a:t>улесливості</a:t>
            </a:r>
            <a:r>
              <a:rPr lang="ru-RU" dirty="0"/>
              <a:t>, </a:t>
            </a:r>
            <a:r>
              <a:rPr lang="ru-RU" dirty="0" err="1"/>
              <a:t>говорять</a:t>
            </a:r>
            <a:r>
              <a:rPr lang="ru-RU" dirty="0"/>
              <a:t> партнеру </a:t>
            </a:r>
            <a:r>
              <a:rPr lang="ru-RU" dirty="0" err="1"/>
              <a:t>компліменти</a:t>
            </a:r>
            <a:r>
              <a:rPr lang="ru-RU" dirty="0"/>
              <a:t>, а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тривалих</a:t>
            </a:r>
            <a:r>
              <a:rPr lang="ru-RU" dirty="0"/>
              <a:t> </a:t>
            </a:r>
            <a:r>
              <a:rPr lang="ru-RU" dirty="0" err="1"/>
              <a:t>ділових</a:t>
            </a:r>
            <a:r>
              <a:rPr lang="ru-RU" dirty="0"/>
              <a:t> </a:t>
            </a:r>
            <a:r>
              <a:rPr lang="ru-RU" dirty="0" err="1"/>
              <a:t>стосунків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цілують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при </a:t>
            </a:r>
            <a:r>
              <a:rPr lang="ru-RU" dirty="0" err="1"/>
              <a:t>зустрічі</a:t>
            </a:r>
            <a:r>
              <a:rPr lang="ru-RU" dirty="0"/>
              <a:t>, </a:t>
            </a:r>
            <a:r>
              <a:rPr lang="ru-RU" dirty="0" err="1"/>
              <a:t>причому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-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щиро</a:t>
            </a:r>
            <a:r>
              <a:rPr lang="ru-RU" dirty="0"/>
              <a:t>.</a:t>
            </a:r>
          </a:p>
          <a:p>
            <a:r>
              <a:rPr lang="ru-RU" dirty="0"/>
              <a:t>На переговорах </a:t>
            </a:r>
            <a:r>
              <a:rPr lang="ru-RU" dirty="0" err="1"/>
              <a:t>італійці</a:t>
            </a:r>
            <a:r>
              <a:rPr lang="ru-RU" dirty="0"/>
              <a:t> </a:t>
            </a:r>
            <a:r>
              <a:rPr lang="ru-RU" dirty="0" err="1"/>
              <a:t>діють</a:t>
            </a:r>
            <a:r>
              <a:rPr lang="ru-RU" dirty="0"/>
              <a:t> як одна </a:t>
            </a:r>
            <a:r>
              <a:rPr lang="ru-RU" dirty="0" err="1"/>
              <a:t>згуртована</a:t>
            </a:r>
            <a:r>
              <a:rPr lang="ru-RU" dirty="0"/>
              <a:t> команда.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61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B3950-0A68-455B-A74E-19112BC5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6C579-CF42-410C-94B5-B66782079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2" y="5796208"/>
            <a:ext cx="10264175" cy="10772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eurozone's third largest economy in 2019, Italy's economy and level of development vary notably by region, with a more developed, industrial economy in the north and underdeveloped southern regions.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C4CC4-6B16-4A52-921F-72C2EFA3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2" y="304800"/>
            <a:ext cx="879218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6FDA7-D9E9-4CCA-A7FB-A75DF32E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16CCB8-1B8E-4687-B613-28EED0A3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6049943"/>
            <a:ext cx="9394710" cy="558416"/>
          </a:xfrm>
        </p:spPr>
        <p:txBody>
          <a:bodyPr/>
          <a:lstStyle/>
          <a:p>
            <a:r>
              <a:rPr lang="en-GB" dirty="0"/>
              <a:t>https://statisticstimes.com/economy/projected-world-gdp-ranking.php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CEB72A-5B60-42FF-87E7-A7631CABD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0"/>
            <a:ext cx="8797483" cy="581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13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77572-9122-4ACB-87F5-5B417F38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128" y="808057"/>
            <a:ext cx="7956259" cy="1077229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Італія</a:t>
            </a:r>
            <a:r>
              <a:rPr lang="ru-RU" b="1" dirty="0"/>
              <a:t> — </a:t>
            </a:r>
            <a:r>
              <a:rPr lang="ru-RU" b="1" dirty="0" err="1"/>
              <a:t>найбільший</a:t>
            </a:r>
            <a:r>
              <a:rPr lang="ru-RU" b="1" dirty="0"/>
              <a:t> </a:t>
            </a:r>
            <a:r>
              <a:rPr lang="ru-RU" b="1" dirty="0" err="1"/>
              <a:t>виробник</a:t>
            </a:r>
            <a:r>
              <a:rPr lang="ru-RU" b="1" dirty="0"/>
              <a:t> вина у </a:t>
            </a:r>
            <a:r>
              <a:rPr lang="ru-RU" b="1" dirty="0" err="1"/>
              <a:t>світі</a:t>
            </a:r>
            <a:r>
              <a:rPr lang="ru-RU" b="1" dirty="0"/>
              <a:t> та один з </a:t>
            </a:r>
            <a:r>
              <a:rPr lang="ru-RU" b="1" dirty="0" err="1"/>
              <a:t>лідерів</a:t>
            </a:r>
            <a:r>
              <a:rPr lang="ru-RU" b="1" dirty="0"/>
              <a:t> у </a:t>
            </a:r>
            <a:r>
              <a:rPr lang="ru-RU" b="1" dirty="0" err="1"/>
              <a:t>виробництві</a:t>
            </a:r>
            <a:r>
              <a:rPr lang="ru-RU" b="1" dirty="0"/>
              <a:t> </a:t>
            </a:r>
            <a:r>
              <a:rPr lang="ru-RU" b="1" dirty="0" err="1"/>
              <a:t>оливкової</a:t>
            </a:r>
            <a:r>
              <a:rPr lang="ru-RU" b="1" dirty="0"/>
              <a:t> </a:t>
            </a:r>
            <a:r>
              <a:rPr lang="ru-RU" b="1" dirty="0" err="1"/>
              <a:t>олії</a:t>
            </a:r>
            <a:r>
              <a:rPr lang="ru-RU" b="1" dirty="0"/>
              <a:t> 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0BDF82-32E9-453B-B782-D603853BA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виробництво вина за країнами ">
            <a:extLst>
              <a:ext uri="{FF2B5EF4-FFF2-40B4-BE49-F238E27FC236}">
                <a16:creationId xmlns:a16="http://schemas.microsoft.com/office/drawing/2014/main" id="{5D14F8F0-9B50-4C17-B8A8-6A454242B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56" y="1563781"/>
            <a:ext cx="5943601" cy="52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214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Мэдисон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Мэдисон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эдисон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4873beb7-5857-4685-be1f-d57550cc96cc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Мэдисон</Template>
  <TotalTime>8558</TotalTime>
  <Words>3369</Words>
  <Application>Microsoft Office PowerPoint</Application>
  <PresentationFormat>Произвольный</PresentationFormat>
  <Paragraphs>183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Arial</vt:lpstr>
      <vt:lpstr>Century Gothic</vt:lpstr>
      <vt:lpstr>Microsoft Sans Serif</vt:lpstr>
      <vt:lpstr>MS Shell Dlg 2</vt:lpstr>
      <vt:lpstr>Times New Roman</vt:lpstr>
      <vt:lpstr>Wingdings</vt:lpstr>
      <vt:lpstr>Wingdings 3</vt:lpstr>
      <vt:lpstr>Мэдисон</vt:lpstr>
      <vt:lpstr>Презентация PowerPoint</vt:lpstr>
      <vt:lpstr>Презентация PowerPoint</vt:lpstr>
      <vt:lpstr>Мета та план лекції </vt:lpstr>
      <vt:lpstr>Презентация PowerPoint</vt:lpstr>
      <vt:lpstr>1. Італія у світовій економіці</vt:lpstr>
      <vt:lpstr>Як ви гадаєте, яке місце у 2021 році Італія займає за ВВП (за ПКС)?    </vt:lpstr>
      <vt:lpstr>Презентация PowerPoint</vt:lpstr>
      <vt:lpstr>Презентация PowerPoint</vt:lpstr>
      <vt:lpstr>Італія — найбільший виробник вина у світі та один з лідерів у виробництві оливкової олії  </vt:lpstr>
      <vt:lpstr>Презентация PowerPoint</vt:lpstr>
      <vt:lpstr>Презентация PowerPoint</vt:lpstr>
      <vt:lpstr>Італійці бідніші, ніж 20 років тому </vt:lpstr>
      <vt:lpstr>Італія в умовах пандемії</vt:lpstr>
      <vt:lpstr>Презентация PowerPoint</vt:lpstr>
      <vt:lpstr>Презентация PowerPoint</vt:lpstr>
      <vt:lpstr>Презентация PowerPoint</vt:lpstr>
      <vt:lpstr>Презентация PowerPoint</vt:lpstr>
      <vt:lpstr>Які фактори зумовили розвиток економіки Італії?</vt:lpstr>
      <vt:lpstr>2. Фактори економічного розвитку Італії</vt:lpstr>
      <vt:lpstr>Презентация PowerPoint</vt:lpstr>
      <vt:lpstr>Чому Італія потрапила в більш серйозну рецесію поріняно з іншими членами ЄС? </vt:lpstr>
      <vt:lpstr>3. Структура й динаміка економічного розвитку </vt:lpstr>
      <vt:lpstr>Корпорації</vt:lpstr>
      <vt:lpstr>Державний сектор</vt:lpstr>
      <vt:lpstr>Кооперативний сектор</vt:lpstr>
      <vt:lpstr>Презентация PowerPoint</vt:lpstr>
      <vt:lpstr>Як ви гадаєте,  які схожі чи відмінні риси має секторальна структура ВВП Італії з ВВП Великобританії, Німеччини чи Франції  ?</vt:lpstr>
      <vt:lpstr>Презентация PowerPoint</vt:lpstr>
      <vt:lpstr>Презентация PowerPoint</vt:lpstr>
      <vt:lpstr>Сільське господарство</vt:lpstr>
      <vt:lpstr>Презентация PowerPoint</vt:lpstr>
      <vt:lpstr>Промисловість </vt:lpstr>
      <vt:lpstr>The Ferrari Portofino represents the synergy of "Made in Italy" brands that strengthens the Italian economy.</vt:lpstr>
      <vt:lpstr>Провідні галузі промисловості</vt:lpstr>
      <vt:lpstr>Металургійна промисловість</vt:lpstr>
      <vt:lpstr>Найбільші фірми в промисловості Італії</vt:lpstr>
      <vt:lpstr>Презентация PowerPoint</vt:lpstr>
      <vt:lpstr>Сфера послуг </vt:lpstr>
      <vt:lpstr>Презентация PowerPoint</vt:lpstr>
      <vt:lpstr>Туризм до пандемії та після </vt:lpstr>
      <vt:lpstr>Туристична політика та програми </vt:lpstr>
      <vt:lpstr>Туризм та креативна економіка: кейси Мілану </vt:lpstr>
      <vt:lpstr>The labour productivity level of Italy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Регіональні проблеми та міграція</vt:lpstr>
      <vt:lpstr>Країна чітко розділена на дві частини: індустріальну та аграрну  </vt:lpstr>
      <vt:lpstr>Презентация PowerPoint</vt:lpstr>
      <vt:lpstr>Корупція та тінізація економіки</vt:lpstr>
      <vt:lpstr>Державний борг складає 134% ВВП, хоча країні єврозони не можна мати борг понад 60% ВВП  І лише в Греції більше — 181%.   </vt:lpstr>
      <vt:lpstr>Italy's women lose their jobs in the coronavirus crisis </vt:lpstr>
      <vt:lpstr>4. Внутрішньоекономічна  та зовнішньоекономічна політика  </vt:lpstr>
      <vt:lpstr>Презентация PowerPoint</vt:lpstr>
      <vt:lpstr>Внутрішньоекономічна політика</vt:lpstr>
      <vt:lpstr>WHEN WILL ITALY RECOVER?</vt:lpstr>
      <vt:lpstr>Рішення проблем  </vt:lpstr>
      <vt:lpstr>Зовнішньоекономічна політика </vt:lpstr>
      <vt:lpstr>Зовнішня торгівля </vt:lpstr>
      <vt:lpstr>Презентация PowerPoint</vt:lpstr>
      <vt:lpstr>Презентация PowerPoint</vt:lpstr>
      <vt:lpstr>Презентация PowerPoint</vt:lpstr>
      <vt:lpstr>Презентация PowerPoint</vt:lpstr>
      <vt:lpstr>21st Century Silk Road with its connections to Italy</vt:lpstr>
      <vt:lpstr>Презентация PowerPoint</vt:lpstr>
      <vt:lpstr>Презентация PowerPoint</vt:lpstr>
      <vt:lpstr>5. Особливості ділової етики італійців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E. T.</dc:creator>
  <cp:lastModifiedBy>Venherska Natalia</cp:lastModifiedBy>
  <cp:revision>117</cp:revision>
  <cp:lastPrinted>2020-10-15T04:45:28Z</cp:lastPrinted>
  <dcterms:created xsi:type="dcterms:W3CDTF">2018-09-22T11:00:06Z</dcterms:created>
  <dcterms:modified xsi:type="dcterms:W3CDTF">2021-04-13T13:35:54Z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