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2AE758B-B5E0-4DFE-B6D5-D1E2615EC5A5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28D029F-84E2-4225-AFF1-5477F7FBE4F0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6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758B-B5E0-4DFE-B6D5-D1E2615EC5A5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029F-84E2-4225-AFF1-5477F7FBE4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28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758B-B5E0-4DFE-B6D5-D1E2615EC5A5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029F-84E2-4225-AFF1-5477F7FBE4F0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98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758B-B5E0-4DFE-B6D5-D1E2615EC5A5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029F-84E2-4225-AFF1-5477F7FBE4F0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81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758B-B5E0-4DFE-B6D5-D1E2615EC5A5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029F-84E2-4225-AFF1-5477F7FBE4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320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758B-B5E0-4DFE-B6D5-D1E2615EC5A5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029F-84E2-4225-AFF1-5477F7FBE4F0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55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758B-B5E0-4DFE-B6D5-D1E2615EC5A5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029F-84E2-4225-AFF1-5477F7FBE4F0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011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758B-B5E0-4DFE-B6D5-D1E2615EC5A5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029F-84E2-4225-AFF1-5477F7FBE4F0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975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758B-B5E0-4DFE-B6D5-D1E2615EC5A5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029F-84E2-4225-AFF1-5477F7FBE4F0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7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758B-B5E0-4DFE-B6D5-D1E2615EC5A5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029F-84E2-4225-AFF1-5477F7FBE4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758B-B5E0-4DFE-B6D5-D1E2615EC5A5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029F-84E2-4225-AFF1-5477F7FBE4F0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56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758B-B5E0-4DFE-B6D5-D1E2615EC5A5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029F-84E2-4225-AFF1-5477F7FBE4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661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758B-B5E0-4DFE-B6D5-D1E2615EC5A5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029F-84E2-4225-AFF1-5477F7FBE4F0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17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758B-B5E0-4DFE-B6D5-D1E2615EC5A5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029F-84E2-4225-AFF1-5477F7FBE4F0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56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758B-B5E0-4DFE-B6D5-D1E2615EC5A5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029F-84E2-4225-AFF1-5477F7FBE4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12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758B-B5E0-4DFE-B6D5-D1E2615EC5A5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029F-84E2-4225-AFF1-5477F7FBE4F0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11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758B-B5E0-4DFE-B6D5-D1E2615EC5A5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029F-84E2-4225-AFF1-5477F7FBE4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117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AE758B-B5E0-4DFE-B6D5-D1E2615EC5A5}" type="datetimeFigureOut">
              <a:rPr lang="uk-UA" smtClean="0"/>
              <a:t>25.10.2023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8D029F-84E2-4225-AFF1-5477F7FBE4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121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386030"/>
          </a:xfrm>
        </p:spPr>
        <p:txBody>
          <a:bodyPr>
            <a:normAutofit/>
          </a:bodyPr>
          <a:lstStyle/>
          <a:p>
            <a:pPr algn="ctr"/>
            <a:r>
              <a:rPr lang="uk-UA" b="1" i="1" u="sng" dirty="0"/>
              <a:t>САМООРГАНІЗАЦІЯ ОСОБИСТОСТІ</a:t>
            </a:r>
            <a:endParaRPr lang="uk-UA" b="1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3971109"/>
            <a:ext cx="8825658" cy="1667691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Викладач: </a:t>
            </a:r>
            <a:r>
              <a:rPr lang="uk-UA" dirty="0" smtClean="0"/>
              <a:t>кандидат політичних наук, </a:t>
            </a:r>
            <a:r>
              <a:rPr lang="uk-UA" dirty="0" smtClean="0"/>
              <a:t>доцент кафедри  </a:t>
            </a:r>
          </a:p>
          <a:p>
            <a:pPr algn="ctr"/>
            <a:r>
              <a:rPr lang="uk-UA" dirty="0" smtClean="0"/>
              <a:t>управління та адміністрування</a:t>
            </a:r>
          </a:p>
          <a:p>
            <a:pPr algn="ctr"/>
            <a:r>
              <a:rPr lang="uk-UA" dirty="0" err="1" smtClean="0"/>
              <a:t>Венгер</a:t>
            </a:r>
            <a:r>
              <a:rPr lang="uk-UA" dirty="0" smtClean="0"/>
              <a:t> </a:t>
            </a:r>
            <a:r>
              <a:rPr lang="uk-UA" dirty="0" smtClean="0"/>
              <a:t>Ольга Миколаївна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831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70709"/>
            <a:ext cx="10058400" cy="1075025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Мета </a:t>
            </a:r>
            <a:r>
              <a:rPr lang="uk-UA" i="1" dirty="0"/>
              <a:t>вивчення дисципліни </a:t>
            </a:r>
            <a:r>
              <a:rPr lang="uk-UA" i="1" dirty="0" smtClean="0"/>
              <a:t>«</a:t>
            </a:r>
            <a:r>
              <a:rPr lang="uk-UA" i="1" dirty="0"/>
              <a:t>САМООРГАНІЗАЦІЯ ОСОБИСТОСТІ</a:t>
            </a:r>
            <a:r>
              <a:rPr lang="uk-UA" i="1" dirty="0" smtClean="0"/>
              <a:t>»</a:t>
            </a:r>
            <a:endParaRPr lang="uk-UA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651" y="2455816"/>
            <a:ext cx="10058400" cy="3517779"/>
          </a:xfrm>
        </p:spPr>
        <p:txBody>
          <a:bodyPr>
            <a:normAutofit/>
          </a:bodyPr>
          <a:lstStyle/>
          <a:p>
            <a:pPr algn="ctr"/>
            <a:r>
              <a:rPr lang="uk-UA" sz="2800" dirty="0"/>
              <a:t>формування у майбутніх фахівців системи фундаментальних знань про </a:t>
            </a:r>
            <a:r>
              <a:rPr lang="uk-UA" sz="2800" dirty="0"/>
              <a:t>природу людської особистості, її структуру, складові компоненти. </a:t>
            </a:r>
            <a:endParaRPr lang="uk-UA" sz="2800" dirty="0" smtClean="0"/>
          </a:p>
          <a:p>
            <a:pPr algn="ctr"/>
            <a:r>
              <a:rPr lang="uk-UA" sz="2800" dirty="0" smtClean="0"/>
              <a:t>Дізнаєшся</a:t>
            </a:r>
            <a:r>
              <a:rPr lang="uk-UA" sz="2800" dirty="0"/>
              <a:t>, що стверджує наука про можливості розвитку </a:t>
            </a:r>
            <a:r>
              <a:rPr lang="uk-UA" sz="2800" dirty="0" smtClean="0"/>
              <a:t>особистості</a:t>
            </a:r>
          </a:p>
          <a:p>
            <a:pPr algn="ctr"/>
            <a:r>
              <a:rPr lang="ru-RU" sz="2800" dirty="0" err="1"/>
              <a:t>сприяє</a:t>
            </a:r>
            <a:r>
              <a:rPr lang="ru-RU" sz="2800" dirty="0"/>
              <a:t> </a:t>
            </a:r>
            <a:r>
              <a:rPr lang="ru-RU" sz="2800" dirty="0" err="1"/>
              <a:t>підвищенню</a:t>
            </a:r>
            <a:r>
              <a:rPr lang="ru-RU" sz="2800" dirty="0"/>
              <a:t> </a:t>
            </a:r>
            <a:r>
              <a:rPr lang="ru-RU" sz="2800" dirty="0" err="1"/>
              <a:t>адаптивності</a:t>
            </a:r>
            <a:r>
              <a:rPr lang="ru-RU" sz="2800" dirty="0"/>
              <a:t> студента-</a:t>
            </a:r>
            <a:r>
              <a:rPr lang="ru-RU" sz="2800" dirty="0" err="1"/>
              <a:t>першокурсника</a:t>
            </a:r>
            <a:r>
              <a:rPr lang="ru-RU" sz="2800" dirty="0"/>
              <a:t> за </a:t>
            </a:r>
            <a:r>
              <a:rPr lang="ru-RU" sz="2800" dirty="0" err="1"/>
              <a:t>рахунок</a:t>
            </a:r>
            <a:r>
              <a:rPr lang="ru-RU" sz="2800" dirty="0"/>
              <a:t> </a:t>
            </a:r>
            <a:r>
              <a:rPr lang="ru-RU" sz="2800" dirty="0" err="1"/>
              <a:t>засвоєння</a:t>
            </a:r>
            <a:r>
              <a:rPr lang="ru-RU" sz="2800" dirty="0"/>
              <a:t> </a:t>
            </a:r>
            <a:r>
              <a:rPr lang="ru-RU" sz="2800" dirty="0" err="1"/>
              <a:t>самоорганізації</a:t>
            </a:r>
            <a:r>
              <a:rPr lang="ru-RU" sz="2800" dirty="0"/>
              <a:t> </a:t>
            </a:r>
            <a:r>
              <a:rPr lang="ru-RU" sz="2800" dirty="0" err="1"/>
              <a:t>особистості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93370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i="1" u="sng" dirty="0" smtClean="0"/>
              <a:t>Основні завдання вивчення </a:t>
            </a:r>
            <a:r>
              <a:rPr lang="uk-UA" sz="3600" b="1" i="1" u="sng" dirty="0"/>
              <a:t>дисципліни «Корпоративна культура та </a:t>
            </a:r>
            <a:r>
              <a:rPr lang="uk-UA" sz="3600" b="1" i="1" u="sng" dirty="0" err="1"/>
              <a:t>клієнтоорієнтовані</a:t>
            </a:r>
            <a:r>
              <a:rPr lang="uk-UA" sz="3600" b="1" i="1" u="sng" dirty="0"/>
              <a:t> комунікації</a:t>
            </a:r>
            <a:r>
              <a:rPr lang="uk-UA" sz="3600" b="1" i="1" u="sng" dirty="0" smtClean="0"/>
              <a:t>»:</a:t>
            </a:r>
            <a:endParaRPr lang="uk-UA" sz="3600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uk-UA" dirty="0" smtClean="0"/>
              <a:t>знайомитися </a:t>
            </a:r>
            <a:r>
              <a:rPr lang="uk-UA" dirty="0"/>
              <a:t>з основними концепціями і підходами до розуміння особистості</a:t>
            </a:r>
            <a:r>
              <a:rPr lang="uk-UA" dirty="0" smtClean="0"/>
              <a:t>.</a:t>
            </a:r>
          </a:p>
          <a:p>
            <a:pPr lvl="0"/>
            <a:r>
              <a:rPr lang="uk-UA" dirty="0" smtClean="0"/>
              <a:t>Сформувати </a:t>
            </a:r>
            <a:r>
              <a:rPr lang="uk-UA" dirty="0"/>
              <a:t>чітке уявлення про особистість та її структуру. </a:t>
            </a:r>
            <a:endParaRPr lang="uk-UA" dirty="0" smtClean="0"/>
          </a:p>
          <a:p>
            <a:pPr lvl="0"/>
            <a:r>
              <a:rPr lang="uk-UA" dirty="0" smtClean="0"/>
              <a:t>Вивчити </a:t>
            </a:r>
            <a:r>
              <a:rPr lang="uk-UA" dirty="0"/>
              <a:t>основні структурні компоненти: темперамент, задатки, здібності, когнітивні процеси, воля, характер, потреби, інтереси, цінності, цілі. </a:t>
            </a:r>
            <a:endParaRPr lang="uk-UA" dirty="0" smtClean="0"/>
          </a:p>
          <a:p>
            <a:pPr lvl="0"/>
            <a:r>
              <a:rPr lang="uk-UA" dirty="0" smtClean="0"/>
              <a:t>Ознайомити </a:t>
            </a:r>
            <a:r>
              <a:rPr lang="uk-UA" dirty="0"/>
              <a:t>студентів з концепціями </a:t>
            </a:r>
            <a:r>
              <a:rPr lang="uk-UA" dirty="0" err="1"/>
              <a:t>самоменеджменту</a:t>
            </a:r>
            <a:r>
              <a:rPr lang="uk-UA" dirty="0"/>
              <a:t>. </a:t>
            </a:r>
            <a:endParaRPr lang="uk-UA" dirty="0" smtClean="0"/>
          </a:p>
          <a:p>
            <a:pPr lvl="0"/>
            <a:r>
              <a:rPr lang="uk-UA" dirty="0" err="1" smtClean="0"/>
              <a:t>Сприянти</a:t>
            </a:r>
            <a:r>
              <a:rPr lang="uk-UA" dirty="0" smtClean="0"/>
              <a:t> </a:t>
            </a:r>
            <a:r>
              <a:rPr lang="uk-UA" dirty="0"/>
              <a:t>подоланню особистісних обмежень. </a:t>
            </a:r>
            <a:endParaRPr lang="uk-UA" dirty="0" smtClean="0"/>
          </a:p>
          <a:p>
            <a:pPr lvl="0"/>
            <a:r>
              <a:rPr lang="uk-UA" dirty="0" smtClean="0"/>
              <a:t>Підвищити </a:t>
            </a:r>
            <a:r>
              <a:rPr lang="uk-UA" dirty="0"/>
              <a:t>особисту і ділову культуру майбутніх фахівців.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330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У разі успішного завершення курсу студент зможе: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68880"/>
            <a:ext cx="9601196" cy="3526971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оперувати </a:t>
            </a:r>
            <a:r>
              <a:rPr lang="uk-UA" dirty="0"/>
              <a:t>поняттями та категоріями, що складають науковий апарат </a:t>
            </a:r>
            <a:r>
              <a:rPr lang="uk-UA" dirty="0" err="1"/>
              <a:t>різноманітни</a:t>
            </a:r>
            <a:r>
              <a:rPr lang="uk-UA" dirty="0"/>
              <a:t> х філософських та </a:t>
            </a:r>
            <a:r>
              <a:rPr lang="uk-UA" dirty="0" err="1"/>
              <a:t>соціогуманітарних</a:t>
            </a:r>
            <a:r>
              <a:rPr lang="uk-UA" dirty="0"/>
              <a:t> парадигм стосовно функціонування й самоорганізації складних динамічних систем, у тому числі й людської особистості</a:t>
            </a:r>
            <a:r>
              <a:rPr lang="uk-UA" dirty="0" smtClean="0"/>
              <a:t>;</a:t>
            </a:r>
          </a:p>
          <a:p>
            <a:r>
              <a:rPr lang="uk-UA" dirty="0" smtClean="0"/>
              <a:t>використовувати </a:t>
            </a:r>
            <a:r>
              <a:rPr lang="uk-UA" dirty="0"/>
              <a:t>основи філософських знань до формування власної особистості, її світоглядних позицій, творчого потенціалу і креативних здібностей; </a:t>
            </a:r>
            <a:endParaRPr lang="uk-UA" dirty="0" smtClean="0"/>
          </a:p>
          <a:p>
            <a:r>
              <a:rPr lang="uk-UA" dirty="0" smtClean="0"/>
              <a:t>надавати </a:t>
            </a:r>
            <a:r>
              <a:rPr lang="uk-UA" dirty="0"/>
              <a:t>критичну оцінку різноманітним теоріям особистості, її структури, чинникам та можливостям розвитку й саморозвитку; </a:t>
            </a:r>
            <a:endParaRPr lang="uk-UA" dirty="0" smtClean="0"/>
          </a:p>
          <a:p>
            <a:r>
              <a:rPr lang="uk-UA" dirty="0" smtClean="0"/>
              <a:t>застосовувати </a:t>
            </a:r>
            <a:r>
              <a:rPr lang="uk-UA" dirty="0"/>
              <a:t>теоретичні моделі функціонування і розвитку особистості для пояснення механізмів самоорганізації (саморегуляції, саморозвитку, самоуправління й самоконтролю) конкретної особистості (в тому числі і власної), а також аналізувати вектори креативного розвитку особистості в ході самоорганізації. </a:t>
            </a:r>
            <a:endParaRPr lang="uk-UA" dirty="0" smtClean="0"/>
          </a:p>
          <a:p>
            <a:r>
              <a:rPr lang="uk-UA" dirty="0" smtClean="0"/>
              <a:t>˗ </a:t>
            </a:r>
            <a:r>
              <a:rPr lang="uk-UA" dirty="0"/>
              <a:t>визначати місце людини у відтворенні та трансформації суспільних відносин</a:t>
            </a:r>
            <a:r>
              <a:rPr lang="uk-UA" dirty="0" smtClean="0"/>
              <a:t>;</a:t>
            </a:r>
          </a:p>
          <a:p>
            <a:r>
              <a:rPr lang="uk-UA" dirty="0" smtClean="0"/>
              <a:t> </a:t>
            </a:r>
            <a:r>
              <a:rPr lang="uk-UA" dirty="0"/>
              <a:t>˗ програмувати та </a:t>
            </a:r>
            <a:r>
              <a:rPr lang="uk-UA" dirty="0" err="1" smtClean="0"/>
              <a:t>проктувати</a:t>
            </a:r>
            <a:r>
              <a:rPr lang="uk-UA" dirty="0" smtClean="0"/>
              <a:t> </a:t>
            </a:r>
            <a:r>
              <a:rPr lang="uk-UA" dirty="0"/>
              <a:t>особистий та соціальний розвиток з використанням інноваційних </a:t>
            </a:r>
            <a:r>
              <a:rPr lang="uk-UA" dirty="0" err="1"/>
              <a:t>методик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1661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273</Words>
  <Application>Microsoft Office PowerPoint</Application>
  <PresentationFormat>Широкоэкранный</PresentationFormat>
  <Paragraphs>22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Garamond</vt:lpstr>
      <vt:lpstr>Натуральные материалы</vt:lpstr>
      <vt:lpstr>САМООРГАНІЗАЦІЯ ОСОБИСТОСТІ</vt:lpstr>
      <vt:lpstr>Мета вивчення дисципліни «САМООРГАНІЗАЦІЯ ОСОБИСТОСТІ»</vt:lpstr>
      <vt:lpstr>Основні завдання вивчення дисципліни «Корпоративна культура та клієнтоорієнтовані комунікації»:</vt:lpstr>
      <vt:lpstr>У разі успішного завершення курсу студент зможе: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Корпоративна культура та клієнтоорієнтовані комунікації</dc:title>
  <dc:creator>Оля</dc:creator>
  <cp:lastModifiedBy>Оля</cp:lastModifiedBy>
  <cp:revision>5</cp:revision>
  <dcterms:created xsi:type="dcterms:W3CDTF">2023-10-02T15:14:28Z</dcterms:created>
  <dcterms:modified xsi:type="dcterms:W3CDTF">2023-10-25T11:43:42Z</dcterms:modified>
</cp:coreProperties>
</file>