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jp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41.jpg"/><Relationship Id="rId6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5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7.png"/><Relationship Id="rId5" Type="http://schemas.openxmlformats.org/officeDocument/2006/relationships/image" Target="../media/image8.jpg"/><Relationship Id="rId6" Type="http://schemas.openxmlformats.org/officeDocument/2006/relationships/image" Target="../media/image34.png"/><Relationship Id="rId7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1" Type="http://schemas.openxmlformats.org/officeDocument/2006/relationships/image" Target="../media/image30.png"/><Relationship Id="rId10" Type="http://schemas.openxmlformats.org/officeDocument/2006/relationships/image" Target="../media/image25.png"/><Relationship Id="rId9" Type="http://schemas.openxmlformats.org/officeDocument/2006/relationships/image" Target="../media/image31.png"/><Relationship Id="rId5" Type="http://schemas.openxmlformats.org/officeDocument/2006/relationships/image" Target="../media/image36.png"/><Relationship Id="rId6" Type="http://schemas.openxmlformats.org/officeDocument/2006/relationships/image" Target="../media/image47.png"/><Relationship Id="rId7" Type="http://schemas.openxmlformats.org/officeDocument/2006/relationships/image" Target="../media/image20.png"/><Relationship Id="rId8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Verdana"/>
              <a:buNone/>
            </a:pPr>
            <a:br>
              <a:rPr lang="ru-RU"/>
            </a:b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043608" y="1124744"/>
            <a:ext cx="7344816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Теория Гриффитса-Ирвина.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Коэффициенты интенсивности напряжений (КИН).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Эквивалентность силового и энергетического критериев разрушения.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/>
          <p:nvPr/>
        </p:nvSpPr>
        <p:spPr>
          <a:xfrm>
            <a:off x="107505" y="358680"/>
            <a:ext cx="885698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Три моды роста трещины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416953"/>
            <a:ext cx="6552728" cy="414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/>
          <p:nvPr>
            <p:ph type="title"/>
          </p:nvPr>
        </p:nvSpPr>
        <p:spPr>
          <a:xfrm>
            <a:off x="0" y="90872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 sz="4000">
                <a:latin typeface="Verdana"/>
                <a:ea typeface="Verdana"/>
                <a:cs typeface="Verdana"/>
                <a:sym typeface="Verdana"/>
              </a:rPr>
              <a:t> Критерий роста наклонной трещины</a:t>
            </a:r>
            <a:br>
              <a:rPr b="1" lang="ru-RU" sz="4000">
                <a:latin typeface="Verdana"/>
                <a:ea typeface="Verdana"/>
                <a:cs typeface="Verdana"/>
                <a:sym typeface="Verdana"/>
              </a:rPr>
            </a:br>
            <a:br>
              <a:rPr lang="ru-RU"/>
            </a:b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-216024" y="1991452"/>
            <a:ext cx="504056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Критерий суммирования удельных, нормированных энергий разрушения, необходимых для роста трещины: </a:t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382" y="4149080"/>
            <a:ext cx="1739748" cy="892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ork\000 YEARS\2018\КНИГИ\Механика Разрушения композитов\Рисунки\Глава_4\4.8.jpg" id="250" name="Google Shape;250;p23"/>
          <p:cNvPicPr preferRelativeResize="0"/>
          <p:nvPr/>
        </p:nvPicPr>
        <p:blipFill rotWithShape="1">
          <a:blip r:embed="rId4">
            <a:alphaModFix/>
          </a:blip>
          <a:srcRect b="13924" l="0" r="0" t="0"/>
          <a:stretch/>
        </p:blipFill>
        <p:spPr>
          <a:xfrm>
            <a:off x="4885447" y="1772816"/>
            <a:ext cx="381642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/>
          <p:nvPr/>
        </p:nvSpPr>
        <p:spPr>
          <a:xfrm>
            <a:off x="3995936" y="4149080"/>
            <a:ext cx="528011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Схема растяжения пластины с наклонной трещиной – </a:t>
            </a:r>
            <a:r>
              <a:rPr i="1"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простейшие виды критерия роста трещины при комбинированной моде перемещения берегов – </a:t>
            </a:r>
            <a:r>
              <a:rPr i="1"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</a:t>
            </a:r>
            <a:endParaRPr i="1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type="title"/>
          </p:nvPr>
        </p:nvSpPr>
        <p:spPr>
          <a:xfrm>
            <a:off x="-18134" y="188640"/>
            <a:ext cx="91450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lang="ru-RU" sz="3200">
                <a:latin typeface="Verdana"/>
                <a:ea typeface="Verdana"/>
                <a:cs typeface="Verdana"/>
                <a:sym typeface="Verdana"/>
              </a:rPr>
              <a:t>Приближенный метод сечений</a:t>
            </a:r>
            <a:br>
              <a:rPr b="1" lang="ru-RU" sz="3200">
                <a:latin typeface="Verdana"/>
                <a:ea typeface="Verdana"/>
                <a:cs typeface="Verdana"/>
                <a:sym typeface="Verdana"/>
              </a:rPr>
            </a:b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608314" y="1340768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Коэффициент интенсивности напряжений для широкой пластины с центральной трещиной:</a:t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314" y="2351115"/>
            <a:ext cx="4631998" cy="10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/>
          <p:nvPr/>
        </p:nvSpPr>
        <p:spPr>
          <a:xfrm>
            <a:off x="608314" y="3645024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КИН для широкой пластины с наклонной трещиной: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892" y="4295737"/>
            <a:ext cx="4106862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ork\000 YEARS\2018\КНИГИ\Механика Разрушения композитов\Рисунки\Глава_4\4.9.jpg" id="264" name="Google Shape;26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088" y="2156957"/>
            <a:ext cx="3600399" cy="228015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/>
          <p:cNvSpPr/>
          <p:nvPr/>
        </p:nvSpPr>
        <p:spPr>
          <a:xfrm>
            <a:off x="5057800" y="4588318"/>
            <a:ext cx="4086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Иллюстрация к методу сечений для определения КИН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-7545" y="908720"/>
            <a:ext cx="913645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 sz="3600">
                <a:latin typeface="Verdana"/>
                <a:ea typeface="Verdana"/>
                <a:cs typeface="Verdana"/>
                <a:sym typeface="Verdana"/>
              </a:rPr>
              <a:t> Экспериментальное определение трещиностойкости. </a:t>
            </a:r>
            <a:br>
              <a:rPr b="1" lang="ru-RU" sz="3600">
                <a:latin typeface="Verdana"/>
                <a:ea typeface="Verdana"/>
                <a:cs typeface="Verdana"/>
                <a:sym typeface="Verdana"/>
              </a:rPr>
            </a:br>
            <a:r>
              <a:rPr b="1" lang="ru-RU" sz="3600">
                <a:latin typeface="Verdana"/>
                <a:ea typeface="Verdana"/>
                <a:cs typeface="Verdana"/>
                <a:sym typeface="Verdana"/>
              </a:rPr>
              <a:t>Численное определение К-тарировки</a:t>
            </a:r>
            <a:br>
              <a:rPr b="1" lang="ru-RU"/>
            </a:br>
            <a:br>
              <a:rPr lang="ru-RU"/>
            </a:b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work\000 YEARS\2018\КНИГИ\Механика Разрушения композитов\Рисунки\Глава_4\4.10.jpg" id="273" name="Google Shape;2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988840"/>
            <a:ext cx="252028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/>
          <p:nvPr/>
        </p:nvSpPr>
        <p:spPr>
          <a:xfrm>
            <a:off x="150556" y="4437112"/>
            <a:ext cx="424457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Схема компактного двухконсольного образца на внецентренное растяжение</a:t>
            </a:r>
            <a:endParaRPr/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0587" y="2171982"/>
            <a:ext cx="4717080" cy="311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type="title"/>
          </p:nvPr>
        </p:nvSpPr>
        <p:spPr>
          <a:xfrm>
            <a:off x="30547" y="909444"/>
            <a:ext cx="913645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>
                <a:latin typeface="Verdana"/>
                <a:ea typeface="Verdana"/>
                <a:cs typeface="Verdana"/>
                <a:sym typeface="Verdana"/>
              </a:rPr>
              <a:t>Семейство тарировочных кривых</a:t>
            </a:r>
            <a:br>
              <a:rPr b="1" lang="ru-RU">
                <a:latin typeface="Verdana"/>
                <a:ea typeface="Verdana"/>
                <a:cs typeface="Verdana"/>
                <a:sym typeface="Verdana"/>
              </a:rPr>
            </a:br>
            <a:br>
              <a:rPr lang="ru-RU">
                <a:latin typeface="Verdana"/>
                <a:ea typeface="Verdana"/>
                <a:cs typeface="Verdana"/>
                <a:sym typeface="Verdana"/>
              </a:rPr>
            </a:b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Google Shape;2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052444"/>
            <a:ext cx="7493055" cy="346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41540" y="404664"/>
            <a:ext cx="910245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b="1" lang="ru-RU" sz="4000">
                <a:latin typeface="Verdana"/>
                <a:ea typeface="Verdana"/>
                <a:cs typeface="Verdana"/>
                <a:sym typeface="Verdana"/>
              </a:rPr>
              <a:t>Испытания на изгиб </a:t>
            </a:r>
            <a:br>
              <a:rPr b="1" lang="ru-RU" sz="4000">
                <a:latin typeface="Verdana"/>
                <a:ea typeface="Verdana"/>
                <a:cs typeface="Verdana"/>
                <a:sym typeface="Verdana"/>
              </a:rPr>
            </a:br>
            <a:r>
              <a:rPr b="1" lang="ru-RU" sz="4000">
                <a:latin typeface="Verdana"/>
                <a:ea typeface="Verdana"/>
                <a:cs typeface="Verdana"/>
                <a:sym typeface="Verdana"/>
              </a:rPr>
              <a:t>(с трещиной)</a:t>
            </a:r>
            <a:br>
              <a:rPr b="1" lang="ru-RU" sz="4000">
                <a:latin typeface="Verdana"/>
                <a:ea typeface="Verdana"/>
                <a:cs typeface="Verdana"/>
                <a:sym typeface="Verdana"/>
              </a:rPr>
            </a:b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628800"/>
            <a:ext cx="7632848" cy="428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type="title"/>
          </p:nvPr>
        </p:nvSpPr>
        <p:spPr>
          <a:xfrm>
            <a:off x="41540" y="548680"/>
            <a:ext cx="899495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>
                <a:latin typeface="Verdana"/>
                <a:ea typeface="Verdana"/>
                <a:cs typeface="Verdana"/>
                <a:sym typeface="Verdana"/>
              </a:rPr>
              <a:t>Определение рабочей нагрузки</a:t>
            </a:r>
            <a:br>
              <a:rPr b="1" lang="ru-RU">
                <a:latin typeface="Verdana"/>
                <a:ea typeface="Verdana"/>
                <a:cs typeface="Verdana"/>
                <a:sym typeface="Verdana"/>
              </a:rPr>
            </a:b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3" name="Google Shape;2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7542" y="1700807"/>
            <a:ext cx="6490709" cy="452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>
            <p:ph type="title"/>
          </p:nvPr>
        </p:nvSpPr>
        <p:spPr>
          <a:xfrm>
            <a:off x="179512" y="836712"/>
            <a:ext cx="88569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>
                <a:latin typeface="Verdana"/>
                <a:ea typeface="Verdana"/>
                <a:cs typeface="Verdana"/>
                <a:sym typeface="Verdana"/>
              </a:rPr>
              <a:t>  Эквивалентность силового и энергетического критериев</a:t>
            </a:r>
            <a:br>
              <a:rPr lang="ru-RU"/>
            </a:br>
            <a:endParaRPr/>
          </a:p>
        </p:txBody>
      </p:sp>
      <p:sp>
        <p:nvSpPr>
          <p:cNvPr id="300" name="Google Shape;300;p29"/>
          <p:cNvSpPr/>
          <p:nvPr/>
        </p:nvSpPr>
        <p:spPr>
          <a:xfrm>
            <a:off x="1019430" y="2420888"/>
            <a:ext cx="7560840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Трещина получает возможность распространяться тогда, когда: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Интенсивность освобождающей энергии G достигает критического значения.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Коэффициент интенсивности К достигает критического значения.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>
            <p:ph type="title"/>
          </p:nvPr>
        </p:nvSpPr>
        <p:spPr>
          <a:xfrm>
            <a:off x="179512" y="404664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 sz="3600">
                <a:latin typeface="Verdana"/>
                <a:ea typeface="Verdana"/>
                <a:cs typeface="Verdana"/>
                <a:sym typeface="Verdana"/>
              </a:rPr>
              <a:t> Анализ работы раскрытия трещины</a:t>
            </a:r>
            <a:br>
              <a:rPr lang="ru-RU">
                <a:latin typeface="Verdana"/>
                <a:ea typeface="Verdana"/>
                <a:cs typeface="Verdana"/>
                <a:sym typeface="Verdana"/>
              </a:rPr>
            </a:b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-17607" y="1602950"/>
            <a:ext cx="576064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Прямая связь скорости высвобождения энергии и коэффициента интенсивности напряжений: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плоской деформации: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плоского напряженного состояния: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7" name="Google Shape;307;p3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5" y="3068960"/>
            <a:ext cx="2128237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696" y="4530147"/>
            <a:ext cx="224953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ork\000 YEARS\2018\КНИГИ\Механика Разрушения композитов\Рисунки\Глава_4\4.11.jpg" id="311" name="Google Shape;31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5124" y="1124744"/>
            <a:ext cx="3383360" cy="217951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/>
          <p:nvPr/>
        </p:nvSpPr>
        <p:spPr>
          <a:xfrm>
            <a:off x="5129525" y="3311110"/>
            <a:ext cx="41827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Схема вычисления работы на раскрытие трещины при её  подрастании </a:t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4572000" y="4530147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Эквивалентность силового и энергетического  критериев роста трещины:</a:t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0032" y="5380086"/>
            <a:ext cx="3961657" cy="130891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0"/>
          <p:cNvSpPr/>
          <p:nvPr/>
        </p:nvSpPr>
        <p:spPr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/>
          <p:nvPr>
            <p:ph type="title"/>
          </p:nvPr>
        </p:nvSpPr>
        <p:spPr>
          <a:xfrm>
            <a:off x="107504" y="620688"/>
            <a:ext cx="903649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b="1" lang="ru-RU">
                <a:latin typeface="Verdana"/>
                <a:ea typeface="Verdana"/>
                <a:cs typeface="Verdana"/>
                <a:sym typeface="Verdana"/>
              </a:rPr>
              <a:t> Области применимости ЛМР</a:t>
            </a:r>
            <a:br>
              <a:rPr lang="ru-RU" sz="5400"/>
            </a:br>
            <a:endParaRPr sz="5400"/>
          </a:p>
        </p:txBody>
      </p:sp>
      <p:sp>
        <p:nvSpPr>
          <p:cNvPr id="322" name="Google Shape;322;p31"/>
          <p:cNvSpPr/>
          <p:nvPr/>
        </p:nvSpPr>
        <p:spPr>
          <a:xfrm>
            <a:off x="0" y="2276872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ЛМР имеет достаточно узкую область применения – только для материалов с высоким пределом текучести и с низкой трещиностойкостью, поэтому надо четко сформулировать те ограничения, в рамках которых ЛМР поставляет адекватные результаты.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0" y="141277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>
                <a:latin typeface="Verdana"/>
                <a:ea typeface="Verdana"/>
                <a:cs typeface="Verdana"/>
                <a:sym typeface="Verdana"/>
              </a:rPr>
              <a:t>Теория Гриффитса-Ирвина  </a:t>
            </a:r>
            <a:br>
              <a:rPr lang="ru-RU"/>
            </a:br>
            <a:br>
              <a:rPr lang="ru-RU"/>
            </a:br>
            <a:r>
              <a:rPr b="1" lang="ru-RU">
                <a:latin typeface="Verdana"/>
                <a:ea typeface="Verdana"/>
                <a:cs typeface="Verdana"/>
                <a:sym typeface="Verdana"/>
              </a:rPr>
              <a:t>Алан Арнольд Гриффитс (1893-1963) – A.A.Griffith</a:t>
            </a:r>
            <a:br>
              <a:rPr lang="ru-RU"/>
            </a:b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403648" y="3524020"/>
            <a:ext cx="666023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Механика разрушения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Теоретическая прочность, концентрация напряжений</a:t>
            </a:r>
            <a:endParaRPr/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/>
              <a:t>Ограниченность деформаций – геометрическая линейность, которая обеспечивает корректность постановки задач теории упругости на исходных, недеформированных границах, в частности, на прямолинейных берегах трещины.</a:t>
            </a:r>
            <a:br>
              <a:rPr lang="ru-RU" sz="1600"/>
            </a:br>
            <a:endParaRPr sz="1600"/>
          </a:p>
        </p:txBody>
      </p:sp>
      <p:pic>
        <p:nvPicPr>
          <p:cNvPr id="328" name="Google Shape;3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8000" y="3068960"/>
            <a:ext cx="2138376" cy="88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3728" y="2852936"/>
            <a:ext cx="338437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3648" y="4005064"/>
            <a:ext cx="4418037" cy="73265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2"/>
          <p:cNvSpPr/>
          <p:nvPr/>
        </p:nvSpPr>
        <p:spPr>
          <a:xfrm>
            <a:off x="4252040" y="-463897"/>
            <a:ext cx="63991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1403648" y="177281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пластической зоны  по отношению к длине трещины и к размерам образца, и поскольку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683568" y="2132856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это обеспечивается специальными требованиями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-269875" y="1390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683568" y="1340768"/>
            <a:ext cx="27561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08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Малый размер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/>
          <p:nvPr>
            <p:ph type="title"/>
          </p:nvPr>
        </p:nvSpPr>
        <p:spPr>
          <a:xfrm>
            <a:off x="457200" y="274638"/>
            <a:ext cx="8229600" cy="596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ru-RU" sz="2200"/>
              <a:t>Существуют широкие области наиболее опасных условий нагружения, когда именно линейная механика роста трещин даёт надёжные оценки условий хрупкого разрушения. К таким условиям нагружения относятся: </a:t>
            </a:r>
            <a:br>
              <a:rPr lang="ru-RU" sz="2200"/>
            </a:br>
            <a:r>
              <a:rPr lang="ru-RU" sz="2200"/>
              <a:t>- низкие: климатические или криогенные температуры; </a:t>
            </a:r>
            <a:br>
              <a:rPr lang="ru-RU" sz="2200"/>
            </a:br>
            <a:r>
              <a:rPr lang="ru-RU" sz="2200"/>
              <a:t>- многоосное напряженное состояние, затрудняющее пластическое течение около вершины трещины;</a:t>
            </a:r>
            <a:br>
              <a:rPr lang="ru-RU" sz="2200"/>
            </a:br>
            <a:r>
              <a:rPr lang="ru-RU" sz="2200"/>
              <a:t>- наличие химически активных сред (морская вода, сернистая нефть, кислоты, щелочи);</a:t>
            </a:r>
            <a:br>
              <a:rPr lang="ru-RU" sz="2200"/>
            </a:br>
            <a:r>
              <a:rPr lang="ru-RU" sz="2200"/>
              <a:t>- циклические нагрузки (классическая усталость в пределах упругости);</a:t>
            </a:r>
            <a:br>
              <a:rPr lang="ru-RU" sz="2200"/>
            </a:br>
            <a:r>
              <a:rPr lang="ru-RU" sz="2200"/>
              <a:t>- высокая скорость нагружения; </a:t>
            </a:r>
            <a:br>
              <a:rPr lang="ru-RU" sz="2200"/>
            </a:br>
            <a:r>
              <a:rPr lang="ru-RU" sz="2200"/>
              <a:t>- облучение нейтронами или тяжелыми частицами</a:t>
            </a:r>
            <a:r>
              <a:rPr lang="ru-RU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-1016" y="638175"/>
            <a:ext cx="91450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 sz="4000">
                <a:latin typeface="Verdana"/>
                <a:ea typeface="Verdana"/>
                <a:cs typeface="Verdana"/>
                <a:sym typeface="Verdana"/>
              </a:rPr>
              <a:t>Энергетический критерий Гриффитса</a:t>
            </a:r>
            <a:br>
              <a:rPr lang="ru-RU"/>
            </a:br>
            <a:br>
              <a:rPr b="1" lang="ru-RU">
                <a:latin typeface="Verdana"/>
                <a:ea typeface="Verdana"/>
                <a:cs typeface="Verdana"/>
                <a:sym typeface="Verdana"/>
              </a:rPr>
            </a:b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152400" y="790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775" y="1196750"/>
            <a:ext cx="3094094" cy="224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3136383" y="1303675"/>
            <a:ext cx="582635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 – удельная работа разрушения, т.е. энергия        необходимая для образования единицы поверхности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– затраченная работа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dS – площадь трещины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Gс – критическая скорость высвобождения энергии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0" y="3597985"/>
            <a:ext cx="44279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Энергетический критерий в упрощенном виде (без учета диссипации энергии и динамических эффектов):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987" y="4967713"/>
            <a:ext cx="2828009" cy="6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0303" y="3140968"/>
            <a:ext cx="3619645" cy="2741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4067944" y="5882112"/>
            <a:ext cx="49081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Схемы трещин в растягиваемых: трехмерном теле – </a:t>
            </a:r>
            <a:r>
              <a:rPr i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в пластине – </a:t>
            </a:r>
            <a:r>
              <a:rPr i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52400" y="8191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247076" y="90363"/>
            <a:ext cx="38884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Общая накопленная упругая энергия: 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98" y="1082248"/>
            <a:ext cx="3575788" cy="61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29898" y="1908396"/>
            <a:ext cx="44602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Изменение упругой энергии: 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968" y="2924944"/>
            <a:ext cx="3936110" cy="253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4135507" y="105722"/>
            <a:ext cx="5006545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Качественный результат для пластины толщиной </a:t>
            </a:r>
            <a:r>
              <a:rPr i="1"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(=1) со сквозной трещиной длиной </a:t>
            </a:r>
            <a:r>
              <a:rPr i="1"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2l</a:t>
            </a: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1931" y="1628800"/>
            <a:ext cx="4682156" cy="1952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4283967" y="3573016"/>
            <a:ext cx="485808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сквозной трещины в широкой пластинке в условиях плоского напряженного состояния: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6801" y="5121581"/>
            <a:ext cx="2592415" cy="59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4583011" y="5651279"/>
            <a:ext cx="45656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плоской деформации: </a:t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77546" y="6154116"/>
            <a:ext cx="2976602" cy="54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-108520" y="534078"/>
            <a:ext cx="9252520" cy="1196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b="1" lang="ru-RU" sz="3600">
                <a:latin typeface="Verdana"/>
                <a:ea typeface="Verdana"/>
                <a:cs typeface="Verdana"/>
                <a:sym typeface="Verdana"/>
              </a:rPr>
              <a:t>Оценка допустимых: напряжений и длин трещин</a:t>
            </a:r>
            <a:br>
              <a:rPr b="1" lang="ru-RU" sz="3600"/>
            </a:br>
            <a:br>
              <a:rPr b="1" lang="ru-RU" sz="3600"/>
            </a:br>
            <a:endParaRPr sz="3600"/>
          </a:p>
        </p:txBody>
      </p:sp>
      <p:sp>
        <p:nvSpPr>
          <p:cNvPr id="142" name="Google Shape;142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483" y="1991209"/>
            <a:ext cx="5328592" cy="347516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3923928" y="1340768"/>
            <a:ext cx="500404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Критическое равномерное напряжение для тела с внутренней (или для пластины со сквозной) трещиной с начальной длиной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663" y="2204864"/>
            <a:ext cx="668337" cy="53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0152" y="2852936"/>
            <a:ext cx="1814204" cy="11517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>
            <a:off x="5076056" y="4131109"/>
            <a:ext cx="36874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Критическая длина трещины </a:t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328" y="4454991"/>
            <a:ext cx="648072" cy="53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8184" y="5116302"/>
            <a:ext cx="1613912" cy="115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223547" y="591236"/>
            <a:ext cx="87358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 sz="2700">
                <a:latin typeface="Verdana"/>
                <a:ea typeface="Verdana"/>
                <a:cs typeface="Verdana"/>
                <a:sym typeface="Verdana"/>
              </a:rPr>
              <a:t> Экспериментальное определение удельной работы разрушения</a:t>
            </a:r>
            <a:br>
              <a:rPr b="1" lang="ru-RU" sz="4000"/>
            </a:br>
            <a:br>
              <a:rPr lang="ru-RU"/>
            </a:b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work\000 YEARS\2018\КНИГИ\Механика Разрушения композитов\Рисунки\Глава_4\4.4.jpg"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776" y="1000261"/>
            <a:ext cx="3407501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/>
          <p:nvPr/>
        </p:nvSpPr>
        <p:spPr>
          <a:xfrm>
            <a:off x="141526" y="3286725"/>
            <a:ext cx="42119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Линейные диаграммы нагружения образца с трещиной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5150675" y="1096494"/>
            <a:ext cx="32191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Метод податливости</a:t>
            </a:r>
            <a:endParaRPr b="1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36" y="1496604"/>
            <a:ext cx="1778212" cy="530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ork\000 YEARS\2018\КНИГИ\Механика Разрушения композитов\Рисунки\Глава_4\4.5.jpg" id="174" name="Google Shape;17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0575" y="1985798"/>
            <a:ext cx="3064869" cy="197991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4533506" y="406625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Графическое нахождение производной от податливости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-38494" y="4128208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Накопленную упругую энергию можно выразить через податливость и перемещение:</a:t>
            </a:r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85" y="4979031"/>
            <a:ext cx="4468815" cy="50366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4474250" y="47283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Критическая скорость высвобождения энергии:</a:t>
            </a:r>
            <a:endParaRPr/>
          </a:p>
        </p:txBody>
      </p:sp>
      <p:pic>
        <p:nvPicPr>
          <p:cNvPr id="179" name="Google Shape;17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3486" y="5374703"/>
            <a:ext cx="4790514" cy="75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/>
          <p:nvPr/>
        </p:nvSpPr>
        <p:spPr>
          <a:xfrm>
            <a:off x="4572000" y="606144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где</a:t>
            </a:r>
            <a:r>
              <a:rPr i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</a:t>
            </a: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толщина образца;</a:t>
            </a:r>
            <a:r>
              <a:rPr i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i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 </a:t>
            </a: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</a:t>
            </a:r>
            <a:r>
              <a:rPr i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lt</a:t>
            </a: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площадь трещины.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0" y="620688"/>
            <a:ext cx="903649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 sz="3600">
                <a:latin typeface="Verdana"/>
                <a:ea typeface="Verdana"/>
                <a:cs typeface="Verdana"/>
                <a:sym typeface="Verdana"/>
              </a:rPr>
              <a:t>Коэффициент интенсивности напряжений (КИН)</a:t>
            </a:r>
            <a:br>
              <a:rPr b="1" lang="ru-RU" sz="3600">
                <a:latin typeface="Verdana"/>
                <a:ea typeface="Verdana"/>
                <a:cs typeface="Verdana"/>
                <a:sym typeface="Verdana"/>
              </a:rPr>
            </a:br>
            <a:br>
              <a:rPr b="1" lang="ru-RU"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827584" y="1379205"/>
            <a:ext cx="744479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Коэффициент интенсивности напряжений, КИН (англ. Stress Intensity factor) используется в линейной механике разрушения для описания полей напряжений у вершины трещины. Рост трещины начинается когда КИН достигает критического значения </a:t>
            </a:r>
            <a:endParaRPr/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160" y="2492896"/>
            <a:ext cx="1036085" cy="44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2778157"/>
            <a:ext cx="2628813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/>
          <p:nvPr/>
        </p:nvSpPr>
        <p:spPr>
          <a:xfrm>
            <a:off x="3128206" y="3429000"/>
            <a:ext cx="3502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Три вида роста трещины</a:t>
            </a:r>
            <a:endParaRPr/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4081912"/>
            <a:ext cx="7615453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0" y="33545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lang="ru-RU" sz="2800">
                <a:latin typeface="Verdana"/>
                <a:ea typeface="Verdana"/>
                <a:cs typeface="Verdana"/>
                <a:sym typeface="Verdana"/>
              </a:rPr>
              <a:t> Модель трещины и асимптотика напряжений</a:t>
            </a:r>
            <a:br>
              <a:rPr b="1" lang="ru-RU" sz="3200"/>
            </a:br>
            <a:br>
              <a:rPr lang="ru-RU" sz="3200"/>
            </a:br>
            <a:endParaRPr sz="3200"/>
          </a:p>
        </p:txBody>
      </p:sp>
      <p:sp>
        <p:nvSpPr>
          <p:cNvPr id="197" name="Google Shape;197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1167725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614" y="1333866"/>
            <a:ext cx="3062378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231" y="863039"/>
            <a:ext cx="1766888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/>
          <p:nvPr/>
        </p:nvSpPr>
        <p:spPr>
          <a:xfrm>
            <a:off x="2126527" y="964534"/>
            <a:ext cx="2980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функция напряжений</a:t>
            </a: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248699" y="2412085"/>
            <a:ext cx="41509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Производная от функции напряжений:</a:t>
            </a: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2355" y="3058416"/>
            <a:ext cx="2183636" cy="90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401792" y="4052407"/>
            <a:ext cx="39978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Напряжения вблизи вершины трещины:</a:t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7282" y="4682714"/>
            <a:ext cx="5664408" cy="79382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1069" y="5442688"/>
            <a:ext cx="3878578" cy="704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ork\000 YEARS\2018\КНИГИ\Механика Разрушения композитов\Рисунки\Глава_4\4.6.jpg" id="213" name="Google Shape;21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56785" y="993059"/>
            <a:ext cx="3202429" cy="213578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/>
          <p:nvPr/>
        </p:nvSpPr>
        <p:spPr>
          <a:xfrm>
            <a:off x="4572000" y="3122024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Модель трещины в виде «математического» разреза</a:t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4788024" y="378726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Коэффициентом интенсивности напряжений (КИН):</a:t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37035" y="4433591"/>
            <a:ext cx="1673978" cy="60263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/>
          <p:nvPr/>
        </p:nvSpPr>
        <p:spPr>
          <a:xfrm>
            <a:off x="4932040" y="4941168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КИН при одноосном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равномерном растяжении:</a:t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00677" y="5587499"/>
            <a:ext cx="3434725" cy="64981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19852" y="6281245"/>
            <a:ext cx="1155836" cy="373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/>
          <p:nvPr/>
        </p:nvSpPr>
        <p:spPr>
          <a:xfrm>
            <a:off x="6858000" y="6283291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</a:t>
            </a:r>
            <a:r>
              <a:rPr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-тарировка.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545371" y="7318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b="1" lang="ru-RU">
                <a:latin typeface="Verdana"/>
                <a:ea typeface="Verdana"/>
                <a:cs typeface="Verdana"/>
                <a:sym typeface="Verdana"/>
              </a:rPr>
              <a:t> Критерий Ирвина для роста трещины</a:t>
            </a:r>
            <a:br>
              <a:rPr lang="ru-RU"/>
            </a:b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2824701" y="2398076"/>
            <a:ext cx="36327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Критерий Ирвина:</a:t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6839" y="3139752"/>
            <a:ext cx="1568450" cy="649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/>
          <p:nvPr/>
        </p:nvSpPr>
        <p:spPr>
          <a:xfrm>
            <a:off x="356588" y="3789040"/>
            <a:ext cx="856895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Параметр Ирвина известен как «вязкость разрушения» (трещиностойкость) материала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