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717" autoAdjust="0"/>
  </p:normalViewPr>
  <p:slideViewPr>
    <p:cSldViewPr snapToGrid="0">
      <p:cViewPr>
        <p:scale>
          <a:sx n="100" d="100"/>
          <a:sy n="100" d="100"/>
        </p:scale>
        <p:origin x="-96" y="-19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E747F8-483E-42A1-83B3-624920242B7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2FFE3F77-3490-435A-A661-F193EADC4B39}">
      <dgm:prSet phldrT="[Текст]"/>
      <dgm:spPr/>
      <dgm:t>
        <a:bodyPr/>
        <a:lstStyle/>
        <a:p>
          <a:r>
            <a:rPr lang="uk-UA" dirty="0" smtClean="0"/>
            <a:t>Особливі права громадянина ЄС покладаються додатково до прав громадянина, гарантованим конкретною державою.</a:t>
          </a:r>
          <a:endParaRPr lang="ru-RU" dirty="0"/>
        </a:p>
      </dgm:t>
    </dgm:pt>
    <dgm:pt modelId="{A9688A8E-E354-4484-9C47-5DD0DD673100}" type="parTrans" cxnId="{2EC7FA76-2651-44B3-A11C-10243499541B}">
      <dgm:prSet/>
      <dgm:spPr/>
      <dgm:t>
        <a:bodyPr/>
        <a:lstStyle/>
        <a:p>
          <a:endParaRPr lang="ru-RU"/>
        </a:p>
      </dgm:t>
    </dgm:pt>
    <dgm:pt modelId="{7735F70D-FA37-43E0-ACCF-E9C0F089A6F0}" type="sibTrans" cxnId="{2EC7FA76-2651-44B3-A11C-10243499541B}">
      <dgm:prSet/>
      <dgm:spPr/>
      <dgm:t>
        <a:bodyPr/>
        <a:lstStyle/>
        <a:p>
          <a:endParaRPr lang="ru-RU"/>
        </a:p>
      </dgm:t>
    </dgm:pt>
    <dgm:pt modelId="{FCB8E337-9EFA-4171-A7BC-93EBA861B05A}">
      <dgm:prSet phldrT="[Текст]"/>
      <dgm:spPr/>
      <dgm:t>
        <a:bodyPr/>
        <a:lstStyle/>
        <a:p>
          <a:r>
            <a:rPr lang="uk-UA" dirty="0" smtClean="0"/>
            <a:t>голосувати й балотуватися на виборах Європейського Парламенту й самоврядних утворень держави свого походження або перебування;</a:t>
          </a:r>
          <a:endParaRPr lang="ru-RU" dirty="0"/>
        </a:p>
      </dgm:t>
    </dgm:pt>
    <dgm:pt modelId="{378DC98F-D0A3-480F-B8F1-4DDE77E6085D}" type="parTrans" cxnId="{967D7ADB-F3ED-4F2D-A488-7C44D5A5BE46}">
      <dgm:prSet/>
      <dgm:spPr/>
      <dgm:t>
        <a:bodyPr/>
        <a:lstStyle/>
        <a:p>
          <a:endParaRPr lang="ru-RU"/>
        </a:p>
      </dgm:t>
    </dgm:pt>
    <dgm:pt modelId="{0718CA80-8854-4820-8E13-3E80782B0C9B}" type="sibTrans" cxnId="{967D7ADB-F3ED-4F2D-A488-7C44D5A5BE46}">
      <dgm:prSet/>
      <dgm:spPr/>
      <dgm:t>
        <a:bodyPr/>
        <a:lstStyle/>
        <a:p>
          <a:endParaRPr lang="ru-RU"/>
        </a:p>
      </dgm:t>
    </dgm:pt>
    <dgm:pt modelId="{2EA851A2-4BE2-452E-A4AB-BF0BAC5A5F88}">
      <dgm:prSet phldrT="[Текст]"/>
      <dgm:spPr/>
      <dgm:t>
        <a:bodyPr/>
        <a:lstStyle/>
        <a:p>
          <a:r>
            <a:rPr lang="uk-UA" dirty="0" smtClean="0"/>
            <a:t>подавати петицію в Європейський Парламент по будь-якому пов’язаному з ЄС питанню.</a:t>
          </a:r>
          <a:endParaRPr lang="ru-RU" dirty="0"/>
        </a:p>
      </dgm:t>
    </dgm:pt>
    <dgm:pt modelId="{104E2598-F15D-435C-91B8-2F31DA379379}" type="parTrans" cxnId="{42B5C197-8383-4F86-ADFC-C7CAEC2C8D71}">
      <dgm:prSet/>
      <dgm:spPr/>
      <dgm:t>
        <a:bodyPr/>
        <a:lstStyle/>
        <a:p>
          <a:endParaRPr lang="ru-RU"/>
        </a:p>
      </dgm:t>
    </dgm:pt>
    <dgm:pt modelId="{A2BA371B-99F8-4D9A-A390-47D2EF70BB8D}" type="sibTrans" cxnId="{42B5C197-8383-4F86-ADFC-C7CAEC2C8D71}">
      <dgm:prSet/>
      <dgm:spPr/>
      <dgm:t>
        <a:bodyPr/>
        <a:lstStyle/>
        <a:p>
          <a:endParaRPr lang="ru-RU"/>
        </a:p>
      </dgm:t>
    </dgm:pt>
    <dgm:pt modelId="{D5EA2C4A-2C6A-4295-8625-A2DEFEFE89AC}" type="pres">
      <dgm:prSet presAssocID="{F1E747F8-483E-42A1-83B3-624920242B76}" presName="hierChild1" presStyleCnt="0">
        <dgm:presLayoutVars>
          <dgm:orgChart val="1"/>
          <dgm:chPref val="1"/>
          <dgm:dir/>
          <dgm:animOne val="branch"/>
          <dgm:animLvl val="lvl"/>
          <dgm:resizeHandles/>
        </dgm:presLayoutVars>
      </dgm:prSet>
      <dgm:spPr/>
      <dgm:t>
        <a:bodyPr/>
        <a:lstStyle/>
        <a:p>
          <a:endParaRPr lang="ru-RU"/>
        </a:p>
      </dgm:t>
    </dgm:pt>
    <dgm:pt modelId="{C954FD9E-1D6F-4445-BE8F-399865E69665}" type="pres">
      <dgm:prSet presAssocID="{2FFE3F77-3490-435A-A661-F193EADC4B39}" presName="hierRoot1" presStyleCnt="0">
        <dgm:presLayoutVars>
          <dgm:hierBranch val="init"/>
        </dgm:presLayoutVars>
      </dgm:prSet>
      <dgm:spPr/>
    </dgm:pt>
    <dgm:pt modelId="{933758CD-981C-4F26-B034-E0DFA4C4C297}" type="pres">
      <dgm:prSet presAssocID="{2FFE3F77-3490-435A-A661-F193EADC4B39}" presName="rootComposite1" presStyleCnt="0"/>
      <dgm:spPr/>
    </dgm:pt>
    <dgm:pt modelId="{6153DD45-4EF2-402A-BC24-B42E7CF34AB0}" type="pres">
      <dgm:prSet presAssocID="{2FFE3F77-3490-435A-A661-F193EADC4B39}" presName="rootText1" presStyleLbl="node0" presStyleIdx="0" presStyleCnt="1" custScaleY="66125">
        <dgm:presLayoutVars>
          <dgm:chPref val="3"/>
        </dgm:presLayoutVars>
      </dgm:prSet>
      <dgm:spPr/>
      <dgm:t>
        <a:bodyPr/>
        <a:lstStyle/>
        <a:p>
          <a:endParaRPr lang="ru-RU"/>
        </a:p>
      </dgm:t>
    </dgm:pt>
    <dgm:pt modelId="{E8AC143B-CA8C-4DF4-9B51-5A90AF29B906}" type="pres">
      <dgm:prSet presAssocID="{2FFE3F77-3490-435A-A661-F193EADC4B39}" presName="rootConnector1" presStyleLbl="node1" presStyleIdx="0" presStyleCnt="0"/>
      <dgm:spPr/>
      <dgm:t>
        <a:bodyPr/>
        <a:lstStyle/>
        <a:p>
          <a:endParaRPr lang="ru-RU"/>
        </a:p>
      </dgm:t>
    </dgm:pt>
    <dgm:pt modelId="{A4E48454-A238-4658-B93D-543D5417DC40}" type="pres">
      <dgm:prSet presAssocID="{2FFE3F77-3490-435A-A661-F193EADC4B39}" presName="hierChild2" presStyleCnt="0"/>
      <dgm:spPr/>
    </dgm:pt>
    <dgm:pt modelId="{6F24FEDD-36AB-4EF6-A6AF-80655482B8FE}" type="pres">
      <dgm:prSet presAssocID="{378DC98F-D0A3-480F-B8F1-4DDE77E6085D}" presName="Name37" presStyleLbl="parChTrans1D2" presStyleIdx="0" presStyleCnt="2"/>
      <dgm:spPr/>
      <dgm:t>
        <a:bodyPr/>
        <a:lstStyle/>
        <a:p>
          <a:endParaRPr lang="ru-RU"/>
        </a:p>
      </dgm:t>
    </dgm:pt>
    <dgm:pt modelId="{58B46066-D995-4261-ADD4-1E00CB8BA676}" type="pres">
      <dgm:prSet presAssocID="{FCB8E337-9EFA-4171-A7BC-93EBA861B05A}" presName="hierRoot2" presStyleCnt="0">
        <dgm:presLayoutVars>
          <dgm:hierBranch val="init"/>
        </dgm:presLayoutVars>
      </dgm:prSet>
      <dgm:spPr/>
    </dgm:pt>
    <dgm:pt modelId="{77BDE46E-EC6A-41AC-8EE9-6487A943EA8F}" type="pres">
      <dgm:prSet presAssocID="{FCB8E337-9EFA-4171-A7BC-93EBA861B05A}" presName="rootComposite" presStyleCnt="0"/>
      <dgm:spPr/>
    </dgm:pt>
    <dgm:pt modelId="{730032EF-54DD-4BE2-99DE-CEF1015831F9}" type="pres">
      <dgm:prSet presAssocID="{FCB8E337-9EFA-4171-A7BC-93EBA861B05A}" presName="rootText" presStyleLbl="node2" presStyleIdx="0" presStyleCnt="2" custScaleY="66918">
        <dgm:presLayoutVars>
          <dgm:chPref val="3"/>
        </dgm:presLayoutVars>
      </dgm:prSet>
      <dgm:spPr/>
      <dgm:t>
        <a:bodyPr/>
        <a:lstStyle/>
        <a:p>
          <a:endParaRPr lang="ru-RU"/>
        </a:p>
      </dgm:t>
    </dgm:pt>
    <dgm:pt modelId="{D6765E28-BA06-4FEB-B93A-9304E59B5244}" type="pres">
      <dgm:prSet presAssocID="{FCB8E337-9EFA-4171-A7BC-93EBA861B05A}" presName="rootConnector" presStyleLbl="node2" presStyleIdx="0" presStyleCnt="2"/>
      <dgm:spPr/>
      <dgm:t>
        <a:bodyPr/>
        <a:lstStyle/>
        <a:p>
          <a:endParaRPr lang="ru-RU"/>
        </a:p>
      </dgm:t>
    </dgm:pt>
    <dgm:pt modelId="{BC3D5690-23B2-4035-9FBF-685002726FB1}" type="pres">
      <dgm:prSet presAssocID="{FCB8E337-9EFA-4171-A7BC-93EBA861B05A}" presName="hierChild4" presStyleCnt="0"/>
      <dgm:spPr/>
    </dgm:pt>
    <dgm:pt modelId="{410E0DAD-CA1B-44BF-A4E3-ED9864D3824C}" type="pres">
      <dgm:prSet presAssocID="{FCB8E337-9EFA-4171-A7BC-93EBA861B05A}" presName="hierChild5" presStyleCnt="0"/>
      <dgm:spPr/>
    </dgm:pt>
    <dgm:pt modelId="{F043B83C-2CF8-402B-AFA0-C9DBCF4F45D9}" type="pres">
      <dgm:prSet presAssocID="{104E2598-F15D-435C-91B8-2F31DA379379}" presName="Name37" presStyleLbl="parChTrans1D2" presStyleIdx="1" presStyleCnt="2"/>
      <dgm:spPr/>
      <dgm:t>
        <a:bodyPr/>
        <a:lstStyle/>
        <a:p>
          <a:endParaRPr lang="ru-RU"/>
        </a:p>
      </dgm:t>
    </dgm:pt>
    <dgm:pt modelId="{73C10D6E-3853-48E0-9EE5-996ADC0EC57F}" type="pres">
      <dgm:prSet presAssocID="{2EA851A2-4BE2-452E-A4AB-BF0BAC5A5F88}" presName="hierRoot2" presStyleCnt="0">
        <dgm:presLayoutVars>
          <dgm:hierBranch val="init"/>
        </dgm:presLayoutVars>
      </dgm:prSet>
      <dgm:spPr/>
    </dgm:pt>
    <dgm:pt modelId="{087D918A-B6B5-4D68-AFCD-FFD2CA0B7574}" type="pres">
      <dgm:prSet presAssocID="{2EA851A2-4BE2-452E-A4AB-BF0BAC5A5F88}" presName="rootComposite" presStyleCnt="0"/>
      <dgm:spPr/>
    </dgm:pt>
    <dgm:pt modelId="{DAF920CD-1550-4400-B40A-6FCD80265011}" type="pres">
      <dgm:prSet presAssocID="{2EA851A2-4BE2-452E-A4AB-BF0BAC5A5F88}" presName="rootText" presStyleLbl="node2" presStyleIdx="1" presStyleCnt="2" custScaleY="54774" custLinFactNeighborX="-459" custLinFactNeighborY="-502">
        <dgm:presLayoutVars>
          <dgm:chPref val="3"/>
        </dgm:presLayoutVars>
      </dgm:prSet>
      <dgm:spPr/>
      <dgm:t>
        <a:bodyPr/>
        <a:lstStyle/>
        <a:p>
          <a:endParaRPr lang="ru-RU"/>
        </a:p>
      </dgm:t>
    </dgm:pt>
    <dgm:pt modelId="{BF6755F8-B56C-4F7C-91B3-2B25199E1304}" type="pres">
      <dgm:prSet presAssocID="{2EA851A2-4BE2-452E-A4AB-BF0BAC5A5F88}" presName="rootConnector" presStyleLbl="node2" presStyleIdx="1" presStyleCnt="2"/>
      <dgm:spPr/>
      <dgm:t>
        <a:bodyPr/>
        <a:lstStyle/>
        <a:p>
          <a:endParaRPr lang="ru-RU"/>
        </a:p>
      </dgm:t>
    </dgm:pt>
    <dgm:pt modelId="{DEAC256B-E046-47FD-B377-EBFCFA24FE00}" type="pres">
      <dgm:prSet presAssocID="{2EA851A2-4BE2-452E-A4AB-BF0BAC5A5F88}" presName="hierChild4" presStyleCnt="0"/>
      <dgm:spPr/>
    </dgm:pt>
    <dgm:pt modelId="{24421153-534E-443D-85BB-15DF403F9B70}" type="pres">
      <dgm:prSet presAssocID="{2EA851A2-4BE2-452E-A4AB-BF0BAC5A5F88}" presName="hierChild5" presStyleCnt="0"/>
      <dgm:spPr/>
    </dgm:pt>
    <dgm:pt modelId="{8FB97E73-C577-478F-9928-956D851E2640}" type="pres">
      <dgm:prSet presAssocID="{2FFE3F77-3490-435A-A661-F193EADC4B39}" presName="hierChild3" presStyleCnt="0"/>
      <dgm:spPr/>
    </dgm:pt>
  </dgm:ptLst>
  <dgm:cxnLst>
    <dgm:cxn modelId="{2EC7FA76-2651-44B3-A11C-10243499541B}" srcId="{F1E747F8-483E-42A1-83B3-624920242B76}" destId="{2FFE3F77-3490-435A-A661-F193EADC4B39}" srcOrd="0" destOrd="0" parTransId="{A9688A8E-E354-4484-9C47-5DD0DD673100}" sibTransId="{7735F70D-FA37-43E0-ACCF-E9C0F089A6F0}"/>
    <dgm:cxn modelId="{42B5C197-8383-4F86-ADFC-C7CAEC2C8D71}" srcId="{2FFE3F77-3490-435A-A661-F193EADC4B39}" destId="{2EA851A2-4BE2-452E-A4AB-BF0BAC5A5F88}" srcOrd="1" destOrd="0" parTransId="{104E2598-F15D-435C-91B8-2F31DA379379}" sibTransId="{A2BA371B-99F8-4D9A-A390-47D2EF70BB8D}"/>
    <dgm:cxn modelId="{967D7ADB-F3ED-4F2D-A488-7C44D5A5BE46}" srcId="{2FFE3F77-3490-435A-A661-F193EADC4B39}" destId="{FCB8E337-9EFA-4171-A7BC-93EBA861B05A}" srcOrd="0" destOrd="0" parTransId="{378DC98F-D0A3-480F-B8F1-4DDE77E6085D}" sibTransId="{0718CA80-8854-4820-8E13-3E80782B0C9B}"/>
    <dgm:cxn modelId="{10FC53CC-1ADC-45EC-A52F-9CCF9AA4DD76}" type="presOf" srcId="{2EA851A2-4BE2-452E-A4AB-BF0BAC5A5F88}" destId="{BF6755F8-B56C-4F7C-91B3-2B25199E1304}" srcOrd="1" destOrd="0" presId="urn:microsoft.com/office/officeart/2005/8/layout/orgChart1"/>
    <dgm:cxn modelId="{CD953FC4-ADA3-4E8C-A88E-814146DA91D6}" type="presOf" srcId="{FCB8E337-9EFA-4171-A7BC-93EBA861B05A}" destId="{D6765E28-BA06-4FEB-B93A-9304E59B5244}" srcOrd="1" destOrd="0" presId="urn:microsoft.com/office/officeart/2005/8/layout/orgChart1"/>
    <dgm:cxn modelId="{3AEFBCA2-4BB4-4D9B-B372-CB10EE8D05AE}" type="presOf" srcId="{F1E747F8-483E-42A1-83B3-624920242B76}" destId="{D5EA2C4A-2C6A-4295-8625-A2DEFEFE89AC}" srcOrd="0" destOrd="0" presId="urn:microsoft.com/office/officeart/2005/8/layout/orgChart1"/>
    <dgm:cxn modelId="{3D9FBD7A-69AD-4A35-96BC-A001DDDED709}" type="presOf" srcId="{2EA851A2-4BE2-452E-A4AB-BF0BAC5A5F88}" destId="{DAF920CD-1550-4400-B40A-6FCD80265011}" srcOrd="0" destOrd="0" presId="urn:microsoft.com/office/officeart/2005/8/layout/orgChart1"/>
    <dgm:cxn modelId="{4BFC48C1-8252-4383-902C-3E0EDD9E6513}" type="presOf" srcId="{2FFE3F77-3490-435A-A661-F193EADC4B39}" destId="{6153DD45-4EF2-402A-BC24-B42E7CF34AB0}" srcOrd="0" destOrd="0" presId="urn:microsoft.com/office/officeart/2005/8/layout/orgChart1"/>
    <dgm:cxn modelId="{7232AFEA-F1C1-48CE-8021-1A3C745FF096}" type="presOf" srcId="{FCB8E337-9EFA-4171-A7BC-93EBA861B05A}" destId="{730032EF-54DD-4BE2-99DE-CEF1015831F9}" srcOrd="0" destOrd="0" presId="urn:microsoft.com/office/officeart/2005/8/layout/orgChart1"/>
    <dgm:cxn modelId="{65788674-17E1-488B-8CA4-5C6EE2E07282}" type="presOf" srcId="{378DC98F-D0A3-480F-B8F1-4DDE77E6085D}" destId="{6F24FEDD-36AB-4EF6-A6AF-80655482B8FE}" srcOrd="0" destOrd="0" presId="urn:microsoft.com/office/officeart/2005/8/layout/orgChart1"/>
    <dgm:cxn modelId="{8F0F2EE2-53DB-437D-AB1A-3A910D136DF3}" type="presOf" srcId="{2FFE3F77-3490-435A-A661-F193EADC4B39}" destId="{E8AC143B-CA8C-4DF4-9B51-5A90AF29B906}" srcOrd="1" destOrd="0" presId="urn:microsoft.com/office/officeart/2005/8/layout/orgChart1"/>
    <dgm:cxn modelId="{0589244E-8C10-4BE4-9657-95439C18DFF4}" type="presOf" srcId="{104E2598-F15D-435C-91B8-2F31DA379379}" destId="{F043B83C-2CF8-402B-AFA0-C9DBCF4F45D9}" srcOrd="0" destOrd="0" presId="urn:microsoft.com/office/officeart/2005/8/layout/orgChart1"/>
    <dgm:cxn modelId="{2A154856-66DD-401E-8037-A261F1D66991}" type="presParOf" srcId="{D5EA2C4A-2C6A-4295-8625-A2DEFEFE89AC}" destId="{C954FD9E-1D6F-4445-BE8F-399865E69665}" srcOrd="0" destOrd="0" presId="urn:microsoft.com/office/officeart/2005/8/layout/orgChart1"/>
    <dgm:cxn modelId="{8B9EEAA8-A4C8-4A42-A341-89BA1797871A}" type="presParOf" srcId="{C954FD9E-1D6F-4445-BE8F-399865E69665}" destId="{933758CD-981C-4F26-B034-E0DFA4C4C297}" srcOrd="0" destOrd="0" presId="urn:microsoft.com/office/officeart/2005/8/layout/orgChart1"/>
    <dgm:cxn modelId="{C0B3443A-4758-4592-A167-E1E008334017}" type="presParOf" srcId="{933758CD-981C-4F26-B034-E0DFA4C4C297}" destId="{6153DD45-4EF2-402A-BC24-B42E7CF34AB0}" srcOrd="0" destOrd="0" presId="urn:microsoft.com/office/officeart/2005/8/layout/orgChart1"/>
    <dgm:cxn modelId="{CDBE7D34-ADC4-47FC-B114-355670A08135}" type="presParOf" srcId="{933758CD-981C-4F26-B034-E0DFA4C4C297}" destId="{E8AC143B-CA8C-4DF4-9B51-5A90AF29B906}" srcOrd="1" destOrd="0" presId="urn:microsoft.com/office/officeart/2005/8/layout/orgChart1"/>
    <dgm:cxn modelId="{E82C2AB5-8C25-4E95-883D-0A5A7E0ADBC3}" type="presParOf" srcId="{C954FD9E-1D6F-4445-BE8F-399865E69665}" destId="{A4E48454-A238-4658-B93D-543D5417DC40}" srcOrd="1" destOrd="0" presId="urn:microsoft.com/office/officeart/2005/8/layout/orgChart1"/>
    <dgm:cxn modelId="{327805D4-553C-4201-BBAB-A78DFF5C1AF6}" type="presParOf" srcId="{A4E48454-A238-4658-B93D-543D5417DC40}" destId="{6F24FEDD-36AB-4EF6-A6AF-80655482B8FE}" srcOrd="0" destOrd="0" presId="urn:microsoft.com/office/officeart/2005/8/layout/orgChart1"/>
    <dgm:cxn modelId="{4AD59122-BEE4-4B21-B1A7-061BAEA9975C}" type="presParOf" srcId="{A4E48454-A238-4658-B93D-543D5417DC40}" destId="{58B46066-D995-4261-ADD4-1E00CB8BA676}" srcOrd="1" destOrd="0" presId="urn:microsoft.com/office/officeart/2005/8/layout/orgChart1"/>
    <dgm:cxn modelId="{52FF55DD-ADE1-43E4-8B24-0D29C7735099}" type="presParOf" srcId="{58B46066-D995-4261-ADD4-1E00CB8BA676}" destId="{77BDE46E-EC6A-41AC-8EE9-6487A943EA8F}" srcOrd="0" destOrd="0" presId="urn:microsoft.com/office/officeart/2005/8/layout/orgChart1"/>
    <dgm:cxn modelId="{ACA0F53D-4F10-4C6E-AD3B-6621293FF640}" type="presParOf" srcId="{77BDE46E-EC6A-41AC-8EE9-6487A943EA8F}" destId="{730032EF-54DD-4BE2-99DE-CEF1015831F9}" srcOrd="0" destOrd="0" presId="urn:microsoft.com/office/officeart/2005/8/layout/orgChart1"/>
    <dgm:cxn modelId="{66D86798-3009-494D-9B02-5C082F63FBF0}" type="presParOf" srcId="{77BDE46E-EC6A-41AC-8EE9-6487A943EA8F}" destId="{D6765E28-BA06-4FEB-B93A-9304E59B5244}" srcOrd="1" destOrd="0" presId="urn:microsoft.com/office/officeart/2005/8/layout/orgChart1"/>
    <dgm:cxn modelId="{416759C0-AE11-4C06-8141-48683DA70C9B}" type="presParOf" srcId="{58B46066-D995-4261-ADD4-1E00CB8BA676}" destId="{BC3D5690-23B2-4035-9FBF-685002726FB1}" srcOrd="1" destOrd="0" presId="urn:microsoft.com/office/officeart/2005/8/layout/orgChart1"/>
    <dgm:cxn modelId="{1271D676-F035-4D44-A86D-A3B86EBB45A0}" type="presParOf" srcId="{58B46066-D995-4261-ADD4-1E00CB8BA676}" destId="{410E0DAD-CA1B-44BF-A4E3-ED9864D3824C}" srcOrd="2" destOrd="0" presId="urn:microsoft.com/office/officeart/2005/8/layout/orgChart1"/>
    <dgm:cxn modelId="{254A4FD7-B116-4BB6-B44F-353A4631950F}" type="presParOf" srcId="{A4E48454-A238-4658-B93D-543D5417DC40}" destId="{F043B83C-2CF8-402B-AFA0-C9DBCF4F45D9}" srcOrd="2" destOrd="0" presId="urn:microsoft.com/office/officeart/2005/8/layout/orgChart1"/>
    <dgm:cxn modelId="{A67DBA5A-0209-4425-A30C-739B3EB7988E}" type="presParOf" srcId="{A4E48454-A238-4658-B93D-543D5417DC40}" destId="{73C10D6E-3853-48E0-9EE5-996ADC0EC57F}" srcOrd="3" destOrd="0" presId="urn:microsoft.com/office/officeart/2005/8/layout/orgChart1"/>
    <dgm:cxn modelId="{B2E46412-2E7F-4468-82A6-E9BA49298981}" type="presParOf" srcId="{73C10D6E-3853-48E0-9EE5-996ADC0EC57F}" destId="{087D918A-B6B5-4D68-AFCD-FFD2CA0B7574}" srcOrd="0" destOrd="0" presId="urn:microsoft.com/office/officeart/2005/8/layout/orgChart1"/>
    <dgm:cxn modelId="{6C4480AD-00DD-48FC-8E90-72F7C7A815CD}" type="presParOf" srcId="{087D918A-B6B5-4D68-AFCD-FFD2CA0B7574}" destId="{DAF920CD-1550-4400-B40A-6FCD80265011}" srcOrd="0" destOrd="0" presId="urn:microsoft.com/office/officeart/2005/8/layout/orgChart1"/>
    <dgm:cxn modelId="{65A43B9F-30DC-45CE-8A72-58EE927D7DEF}" type="presParOf" srcId="{087D918A-B6B5-4D68-AFCD-FFD2CA0B7574}" destId="{BF6755F8-B56C-4F7C-91B3-2B25199E1304}" srcOrd="1" destOrd="0" presId="urn:microsoft.com/office/officeart/2005/8/layout/orgChart1"/>
    <dgm:cxn modelId="{84754668-192B-416D-A2A0-3F031C213285}" type="presParOf" srcId="{73C10D6E-3853-48E0-9EE5-996ADC0EC57F}" destId="{DEAC256B-E046-47FD-B377-EBFCFA24FE00}" srcOrd="1" destOrd="0" presId="urn:microsoft.com/office/officeart/2005/8/layout/orgChart1"/>
    <dgm:cxn modelId="{EC7FE033-2DB4-414E-BDBF-0CCCF78704A2}" type="presParOf" srcId="{73C10D6E-3853-48E0-9EE5-996ADC0EC57F}" destId="{24421153-534E-443D-85BB-15DF403F9B70}" srcOrd="2" destOrd="0" presId="urn:microsoft.com/office/officeart/2005/8/layout/orgChart1"/>
    <dgm:cxn modelId="{64674E4E-1E42-491C-8A75-1604C5DF80C7}" type="presParOf" srcId="{C954FD9E-1D6F-4445-BE8F-399865E69665}" destId="{8FB97E73-C577-478F-9928-956D851E264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E0354D-BEED-45CA-92F3-1804A128993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0B297EA5-819B-4DD4-9D92-C69ED758F98F}">
      <dgm:prSet phldrT="[Текст]"/>
      <dgm:spPr/>
      <dgm:t>
        <a:bodyPr/>
        <a:lstStyle/>
        <a:p>
          <a:r>
            <a:rPr lang="uk-UA" dirty="0" smtClean="0"/>
            <a:t>Договір про Європейський Союз 1992 р. переборює цю недосконалість, установлюючи в ст. 6, що Союз поважає основні права особистості:</a:t>
          </a:r>
          <a:endParaRPr lang="ru-RU" dirty="0"/>
        </a:p>
      </dgm:t>
    </dgm:pt>
    <dgm:pt modelId="{370DC046-7716-4B32-A791-AE374721E6BA}" type="parTrans" cxnId="{8EBA1DF6-20C7-47F3-B61E-0FD262BE474F}">
      <dgm:prSet/>
      <dgm:spPr/>
      <dgm:t>
        <a:bodyPr/>
        <a:lstStyle/>
        <a:p>
          <a:endParaRPr lang="ru-RU"/>
        </a:p>
      </dgm:t>
    </dgm:pt>
    <dgm:pt modelId="{D124D208-D5C4-45DB-890E-19A74D37C828}" type="sibTrans" cxnId="{8EBA1DF6-20C7-47F3-B61E-0FD262BE474F}">
      <dgm:prSet/>
      <dgm:spPr/>
      <dgm:t>
        <a:bodyPr/>
        <a:lstStyle/>
        <a:p>
          <a:endParaRPr lang="ru-RU"/>
        </a:p>
      </dgm:t>
    </dgm:pt>
    <dgm:pt modelId="{8ECE9FBE-C075-45CB-8164-CCFB54FE7D9B}">
      <dgm:prSet phldrT="[Текст]"/>
      <dgm:spPr/>
      <dgm:t>
        <a:bodyPr/>
        <a:lstStyle/>
        <a:p>
          <a:r>
            <a:rPr lang="uk-UA" dirty="0" smtClean="0"/>
            <a:t>гарантовані Європейською конвенцією про захист прав людини й основних свобод;</a:t>
          </a:r>
          <a:endParaRPr lang="ru-RU" dirty="0"/>
        </a:p>
      </dgm:t>
    </dgm:pt>
    <dgm:pt modelId="{3B34ECF1-6847-4989-A4C0-3F30DE54A655}" type="parTrans" cxnId="{9BFB9644-68E2-4B54-AE60-A664AE01F7B5}">
      <dgm:prSet/>
      <dgm:spPr/>
      <dgm:t>
        <a:bodyPr/>
        <a:lstStyle/>
        <a:p>
          <a:endParaRPr lang="ru-RU"/>
        </a:p>
      </dgm:t>
    </dgm:pt>
    <dgm:pt modelId="{B78BF542-4C32-45C7-94F4-CAD98C099447}" type="sibTrans" cxnId="{9BFB9644-68E2-4B54-AE60-A664AE01F7B5}">
      <dgm:prSet/>
      <dgm:spPr/>
      <dgm:t>
        <a:bodyPr/>
        <a:lstStyle/>
        <a:p>
          <a:endParaRPr lang="ru-RU"/>
        </a:p>
      </dgm:t>
    </dgm:pt>
    <dgm:pt modelId="{FB52EC2A-E466-4B1A-B927-E395CD8565D3}">
      <dgm:prSet phldrT="[Текст]"/>
      <dgm:spPr/>
      <dgm:t>
        <a:bodyPr/>
        <a:lstStyle/>
        <a:p>
          <a:r>
            <a:rPr lang="uk-UA" dirty="0" smtClean="0"/>
            <a:t>що випливають із загальних конституційних традицій держав-учасниць, "як загальні принципи права Співтовариств".</a:t>
          </a:r>
          <a:endParaRPr lang="ru-RU" dirty="0"/>
        </a:p>
      </dgm:t>
    </dgm:pt>
    <dgm:pt modelId="{4B6F9576-60BF-449D-858C-8AFEEE36126D}" type="parTrans" cxnId="{5F186B18-C58D-4601-B146-F019841B796A}">
      <dgm:prSet/>
      <dgm:spPr/>
      <dgm:t>
        <a:bodyPr/>
        <a:lstStyle/>
        <a:p>
          <a:endParaRPr lang="ru-RU"/>
        </a:p>
      </dgm:t>
    </dgm:pt>
    <dgm:pt modelId="{D300BB8B-C48A-4EFA-8495-3AE6B8127822}" type="sibTrans" cxnId="{5F186B18-C58D-4601-B146-F019841B796A}">
      <dgm:prSet/>
      <dgm:spPr/>
      <dgm:t>
        <a:bodyPr/>
        <a:lstStyle/>
        <a:p>
          <a:endParaRPr lang="ru-RU"/>
        </a:p>
      </dgm:t>
    </dgm:pt>
    <dgm:pt modelId="{00B555EF-FADC-46DB-95EA-D861BD51A244}" type="pres">
      <dgm:prSet presAssocID="{18E0354D-BEED-45CA-92F3-1804A1289931}" presName="hierChild1" presStyleCnt="0">
        <dgm:presLayoutVars>
          <dgm:orgChart val="1"/>
          <dgm:chPref val="1"/>
          <dgm:dir/>
          <dgm:animOne val="branch"/>
          <dgm:animLvl val="lvl"/>
          <dgm:resizeHandles/>
        </dgm:presLayoutVars>
      </dgm:prSet>
      <dgm:spPr/>
      <dgm:t>
        <a:bodyPr/>
        <a:lstStyle/>
        <a:p>
          <a:endParaRPr lang="ru-RU"/>
        </a:p>
      </dgm:t>
    </dgm:pt>
    <dgm:pt modelId="{3A86ACB8-9CD8-4B59-85BD-7006D38D2D9A}" type="pres">
      <dgm:prSet presAssocID="{0B297EA5-819B-4DD4-9D92-C69ED758F98F}" presName="hierRoot1" presStyleCnt="0">
        <dgm:presLayoutVars>
          <dgm:hierBranch val="init"/>
        </dgm:presLayoutVars>
      </dgm:prSet>
      <dgm:spPr/>
    </dgm:pt>
    <dgm:pt modelId="{6E142258-6E2B-4DB5-9E11-80EB80DC0DF0}" type="pres">
      <dgm:prSet presAssocID="{0B297EA5-819B-4DD4-9D92-C69ED758F98F}" presName="rootComposite1" presStyleCnt="0"/>
      <dgm:spPr/>
    </dgm:pt>
    <dgm:pt modelId="{A4EE0260-0F8B-446D-82A4-EDBB062E5229}" type="pres">
      <dgm:prSet presAssocID="{0B297EA5-819B-4DD4-9D92-C69ED758F98F}" presName="rootText1" presStyleLbl="node0" presStyleIdx="0" presStyleCnt="1" custScaleX="128644" custScaleY="58252">
        <dgm:presLayoutVars>
          <dgm:chPref val="3"/>
        </dgm:presLayoutVars>
      </dgm:prSet>
      <dgm:spPr/>
      <dgm:t>
        <a:bodyPr/>
        <a:lstStyle/>
        <a:p>
          <a:endParaRPr lang="ru-RU"/>
        </a:p>
      </dgm:t>
    </dgm:pt>
    <dgm:pt modelId="{D78BAE51-6CAF-4345-AEA5-8EFF4763315B}" type="pres">
      <dgm:prSet presAssocID="{0B297EA5-819B-4DD4-9D92-C69ED758F98F}" presName="rootConnector1" presStyleLbl="node1" presStyleIdx="0" presStyleCnt="0"/>
      <dgm:spPr/>
      <dgm:t>
        <a:bodyPr/>
        <a:lstStyle/>
        <a:p>
          <a:endParaRPr lang="ru-RU"/>
        </a:p>
      </dgm:t>
    </dgm:pt>
    <dgm:pt modelId="{C14698FC-64C1-4B10-9BBD-B46FFF78596E}" type="pres">
      <dgm:prSet presAssocID="{0B297EA5-819B-4DD4-9D92-C69ED758F98F}" presName="hierChild2" presStyleCnt="0"/>
      <dgm:spPr/>
    </dgm:pt>
    <dgm:pt modelId="{308B5267-D574-4310-8F01-AFED038100A2}" type="pres">
      <dgm:prSet presAssocID="{3B34ECF1-6847-4989-A4C0-3F30DE54A655}" presName="Name37" presStyleLbl="parChTrans1D2" presStyleIdx="0" presStyleCnt="2"/>
      <dgm:spPr/>
      <dgm:t>
        <a:bodyPr/>
        <a:lstStyle/>
        <a:p>
          <a:endParaRPr lang="ru-RU"/>
        </a:p>
      </dgm:t>
    </dgm:pt>
    <dgm:pt modelId="{A1AC3F93-1BFE-46BF-9616-469DF3518703}" type="pres">
      <dgm:prSet presAssocID="{8ECE9FBE-C075-45CB-8164-CCFB54FE7D9B}" presName="hierRoot2" presStyleCnt="0">
        <dgm:presLayoutVars>
          <dgm:hierBranch val="init"/>
        </dgm:presLayoutVars>
      </dgm:prSet>
      <dgm:spPr/>
    </dgm:pt>
    <dgm:pt modelId="{0E4B0F63-9A08-418C-AB9F-EE54303429FD}" type="pres">
      <dgm:prSet presAssocID="{8ECE9FBE-C075-45CB-8164-CCFB54FE7D9B}" presName="rootComposite" presStyleCnt="0"/>
      <dgm:spPr/>
    </dgm:pt>
    <dgm:pt modelId="{751C16EC-FD7E-48A0-9905-2F670560A5AB}" type="pres">
      <dgm:prSet presAssocID="{8ECE9FBE-C075-45CB-8164-CCFB54FE7D9B}" presName="rootText" presStyleLbl="node2" presStyleIdx="0" presStyleCnt="2" custScaleX="85824" custScaleY="54272">
        <dgm:presLayoutVars>
          <dgm:chPref val="3"/>
        </dgm:presLayoutVars>
      </dgm:prSet>
      <dgm:spPr/>
      <dgm:t>
        <a:bodyPr/>
        <a:lstStyle/>
        <a:p>
          <a:endParaRPr lang="ru-RU"/>
        </a:p>
      </dgm:t>
    </dgm:pt>
    <dgm:pt modelId="{BCD98D26-779C-4040-A829-354275131CE7}" type="pres">
      <dgm:prSet presAssocID="{8ECE9FBE-C075-45CB-8164-CCFB54FE7D9B}" presName="rootConnector" presStyleLbl="node2" presStyleIdx="0" presStyleCnt="2"/>
      <dgm:spPr/>
      <dgm:t>
        <a:bodyPr/>
        <a:lstStyle/>
        <a:p>
          <a:endParaRPr lang="ru-RU"/>
        </a:p>
      </dgm:t>
    </dgm:pt>
    <dgm:pt modelId="{3E375E42-95E9-411C-B0A3-C525E2BD2C3F}" type="pres">
      <dgm:prSet presAssocID="{8ECE9FBE-C075-45CB-8164-CCFB54FE7D9B}" presName="hierChild4" presStyleCnt="0"/>
      <dgm:spPr/>
    </dgm:pt>
    <dgm:pt modelId="{B0214949-EEA5-4ADD-AC44-D1AED8D5F618}" type="pres">
      <dgm:prSet presAssocID="{8ECE9FBE-C075-45CB-8164-CCFB54FE7D9B}" presName="hierChild5" presStyleCnt="0"/>
      <dgm:spPr/>
    </dgm:pt>
    <dgm:pt modelId="{2C414A62-631C-4404-A636-DD2AE8ECF472}" type="pres">
      <dgm:prSet presAssocID="{4B6F9576-60BF-449D-858C-8AFEEE36126D}" presName="Name37" presStyleLbl="parChTrans1D2" presStyleIdx="1" presStyleCnt="2"/>
      <dgm:spPr/>
      <dgm:t>
        <a:bodyPr/>
        <a:lstStyle/>
        <a:p>
          <a:endParaRPr lang="ru-RU"/>
        </a:p>
      </dgm:t>
    </dgm:pt>
    <dgm:pt modelId="{1AD73829-AAB5-4BC9-98C2-86E7C6F1DEC4}" type="pres">
      <dgm:prSet presAssocID="{FB52EC2A-E466-4B1A-B927-E395CD8565D3}" presName="hierRoot2" presStyleCnt="0">
        <dgm:presLayoutVars>
          <dgm:hierBranch val="init"/>
        </dgm:presLayoutVars>
      </dgm:prSet>
      <dgm:spPr/>
    </dgm:pt>
    <dgm:pt modelId="{642BB0DA-0AB9-45AF-91A3-3B7EA4FDE05D}" type="pres">
      <dgm:prSet presAssocID="{FB52EC2A-E466-4B1A-B927-E395CD8565D3}" presName="rootComposite" presStyleCnt="0"/>
      <dgm:spPr/>
    </dgm:pt>
    <dgm:pt modelId="{E1CE1F28-F63A-4136-BC3F-9F9C43E2FB6F}" type="pres">
      <dgm:prSet presAssocID="{FB52EC2A-E466-4B1A-B927-E395CD8565D3}" presName="rootText" presStyleLbl="node2" presStyleIdx="1" presStyleCnt="2" custScaleY="58426">
        <dgm:presLayoutVars>
          <dgm:chPref val="3"/>
        </dgm:presLayoutVars>
      </dgm:prSet>
      <dgm:spPr/>
      <dgm:t>
        <a:bodyPr/>
        <a:lstStyle/>
        <a:p>
          <a:endParaRPr lang="ru-RU"/>
        </a:p>
      </dgm:t>
    </dgm:pt>
    <dgm:pt modelId="{CA22BD8D-1638-4305-93D8-3343F55ADE2F}" type="pres">
      <dgm:prSet presAssocID="{FB52EC2A-E466-4B1A-B927-E395CD8565D3}" presName="rootConnector" presStyleLbl="node2" presStyleIdx="1" presStyleCnt="2"/>
      <dgm:spPr/>
      <dgm:t>
        <a:bodyPr/>
        <a:lstStyle/>
        <a:p>
          <a:endParaRPr lang="ru-RU"/>
        </a:p>
      </dgm:t>
    </dgm:pt>
    <dgm:pt modelId="{8953A4A7-39B6-4C85-BC31-5919D73E2F7D}" type="pres">
      <dgm:prSet presAssocID="{FB52EC2A-E466-4B1A-B927-E395CD8565D3}" presName="hierChild4" presStyleCnt="0"/>
      <dgm:spPr/>
    </dgm:pt>
    <dgm:pt modelId="{50C4D986-B5E6-4518-9293-8A247DDD67EF}" type="pres">
      <dgm:prSet presAssocID="{FB52EC2A-E466-4B1A-B927-E395CD8565D3}" presName="hierChild5" presStyleCnt="0"/>
      <dgm:spPr/>
    </dgm:pt>
    <dgm:pt modelId="{34CFA1B1-02A5-457F-8E73-CAA8546BF053}" type="pres">
      <dgm:prSet presAssocID="{0B297EA5-819B-4DD4-9D92-C69ED758F98F}" presName="hierChild3" presStyleCnt="0"/>
      <dgm:spPr/>
    </dgm:pt>
  </dgm:ptLst>
  <dgm:cxnLst>
    <dgm:cxn modelId="{AE2276BB-A0DF-4F3B-8587-588E7B70125F}" type="presOf" srcId="{0B297EA5-819B-4DD4-9D92-C69ED758F98F}" destId="{A4EE0260-0F8B-446D-82A4-EDBB062E5229}" srcOrd="0" destOrd="0" presId="urn:microsoft.com/office/officeart/2005/8/layout/orgChart1"/>
    <dgm:cxn modelId="{5F186B18-C58D-4601-B146-F019841B796A}" srcId="{0B297EA5-819B-4DD4-9D92-C69ED758F98F}" destId="{FB52EC2A-E466-4B1A-B927-E395CD8565D3}" srcOrd="1" destOrd="0" parTransId="{4B6F9576-60BF-449D-858C-8AFEEE36126D}" sibTransId="{D300BB8B-C48A-4EFA-8495-3AE6B8127822}"/>
    <dgm:cxn modelId="{BDAC0070-7516-40A7-B9DA-96E1D00A0F3A}" type="presOf" srcId="{18E0354D-BEED-45CA-92F3-1804A1289931}" destId="{00B555EF-FADC-46DB-95EA-D861BD51A244}" srcOrd="0" destOrd="0" presId="urn:microsoft.com/office/officeart/2005/8/layout/orgChart1"/>
    <dgm:cxn modelId="{7EC75EB2-D772-4A8A-9A47-C3556F99C5F5}" type="presOf" srcId="{FB52EC2A-E466-4B1A-B927-E395CD8565D3}" destId="{E1CE1F28-F63A-4136-BC3F-9F9C43E2FB6F}" srcOrd="0" destOrd="0" presId="urn:microsoft.com/office/officeart/2005/8/layout/orgChart1"/>
    <dgm:cxn modelId="{9BFB9644-68E2-4B54-AE60-A664AE01F7B5}" srcId="{0B297EA5-819B-4DD4-9D92-C69ED758F98F}" destId="{8ECE9FBE-C075-45CB-8164-CCFB54FE7D9B}" srcOrd="0" destOrd="0" parTransId="{3B34ECF1-6847-4989-A4C0-3F30DE54A655}" sibTransId="{B78BF542-4C32-45C7-94F4-CAD98C099447}"/>
    <dgm:cxn modelId="{EE640433-D89A-40FD-A0F6-A970E590BB04}" type="presOf" srcId="{4B6F9576-60BF-449D-858C-8AFEEE36126D}" destId="{2C414A62-631C-4404-A636-DD2AE8ECF472}" srcOrd="0" destOrd="0" presId="urn:microsoft.com/office/officeart/2005/8/layout/orgChart1"/>
    <dgm:cxn modelId="{912A8DFB-1D87-4E88-83FE-71C53AAD8EB8}" type="presOf" srcId="{0B297EA5-819B-4DD4-9D92-C69ED758F98F}" destId="{D78BAE51-6CAF-4345-AEA5-8EFF4763315B}" srcOrd="1" destOrd="0" presId="urn:microsoft.com/office/officeart/2005/8/layout/orgChart1"/>
    <dgm:cxn modelId="{F58AE201-958C-435C-B45A-3C0989F29106}" type="presOf" srcId="{8ECE9FBE-C075-45CB-8164-CCFB54FE7D9B}" destId="{BCD98D26-779C-4040-A829-354275131CE7}" srcOrd="1" destOrd="0" presId="urn:microsoft.com/office/officeart/2005/8/layout/orgChart1"/>
    <dgm:cxn modelId="{CFF60A25-F283-4162-AC47-7D8F44308B61}" type="presOf" srcId="{3B34ECF1-6847-4989-A4C0-3F30DE54A655}" destId="{308B5267-D574-4310-8F01-AFED038100A2}" srcOrd="0" destOrd="0" presId="urn:microsoft.com/office/officeart/2005/8/layout/orgChart1"/>
    <dgm:cxn modelId="{94EA9719-FACF-43FA-BA71-1135AF742FAC}" type="presOf" srcId="{FB52EC2A-E466-4B1A-B927-E395CD8565D3}" destId="{CA22BD8D-1638-4305-93D8-3343F55ADE2F}" srcOrd="1" destOrd="0" presId="urn:microsoft.com/office/officeart/2005/8/layout/orgChart1"/>
    <dgm:cxn modelId="{8EBA1DF6-20C7-47F3-B61E-0FD262BE474F}" srcId="{18E0354D-BEED-45CA-92F3-1804A1289931}" destId="{0B297EA5-819B-4DD4-9D92-C69ED758F98F}" srcOrd="0" destOrd="0" parTransId="{370DC046-7716-4B32-A791-AE374721E6BA}" sibTransId="{D124D208-D5C4-45DB-890E-19A74D37C828}"/>
    <dgm:cxn modelId="{9A65A0CD-99DE-4EF7-B977-93364359E6FB}" type="presOf" srcId="{8ECE9FBE-C075-45CB-8164-CCFB54FE7D9B}" destId="{751C16EC-FD7E-48A0-9905-2F670560A5AB}" srcOrd="0" destOrd="0" presId="urn:microsoft.com/office/officeart/2005/8/layout/orgChart1"/>
    <dgm:cxn modelId="{4870AD38-A714-4EE9-B4C5-F34BBD30CE25}" type="presParOf" srcId="{00B555EF-FADC-46DB-95EA-D861BD51A244}" destId="{3A86ACB8-9CD8-4B59-85BD-7006D38D2D9A}" srcOrd="0" destOrd="0" presId="urn:microsoft.com/office/officeart/2005/8/layout/orgChart1"/>
    <dgm:cxn modelId="{39BA72C0-55C5-4609-8889-C0ACDE64E65D}" type="presParOf" srcId="{3A86ACB8-9CD8-4B59-85BD-7006D38D2D9A}" destId="{6E142258-6E2B-4DB5-9E11-80EB80DC0DF0}" srcOrd="0" destOrd="0" presId="urn:microsoft.com/office/officeart/2005/8/layout/orgChart1"/>
    <dgm:cxn modelId="{AE33057D-FA6F-4F63-A9A3-A1DFD48A2D73}" type="presParOf" srcId="{6E142258-6E2B-4DB5-9E11-80EB80DC0DF0}" destId="{A4EE0260-0F8B-446D-82A4-EDBB062E5229}" srcOrd="0" destOrd="0" presId="urn:microsoft.com/office/officeart/2005/8/layout/orgChart1"/>
    <dgm:cxn modelId="{96040C86-834A-4A96-B0B5-4E201DD71120}" type="presParOf" srcId="{6E142258-6E2B-4DB5-9E11-80EB80DC0DF0}" destId="{D78BAE51-6CAF-4345-AEA5-8EFF4763315B}" srcOrd="1" destOrd="0" presId="urn:microsoft.com/office/officeart/2005/8/layout/orgChart1"/>
    <dgm:cxn modelId="{8AF9CE8B-44F3-4CF4-8CBB-C1A0F3D883C9}" type="presParOf" srcId="{3A86ACB8-9CD8-4B59-85BD-7006D38D2D9A}" destId="{C14698FC-64C1-4B10-9BBD-B46FFF78596E}" srcOrd="1" destOrd="0" presId="urn:microsoft.com/office/officeart/2005/8/layout/orgChart1"/>
    <dgm:cxn modelId="{050D9FCB-5E94-4888-BF2A-02CB8C76F216}" type="presParOf" srcId="{C14698FC-64C1-4B10-9BBD-B46FFF78596E}" destId="{308B5267-D574-4310-8F01-AFED038100A2}" srcOrd="0" destOrd="0" presId="urn:microsoft.com/office/officeart/2005/8/layout/orgChart1"/>
    <dgm:cxn modelId="{B19545EE-A687-482E-A651-E05E3419135E}" type="presParOf" srcId="{C14698FC-64C1-4B10-9BBD-B46FFF78596E}" destId="{A1AC3F93-1BFE-46BF-9616-469DF3518703}" srcOrd="1" destOrd="0" presId="urn:microsoft.com/office/officeart/2005/8/layout/orgChart1"/>
    <dgm:cxn modelId="{D7FE2958-C1C2-4F3A-AD28-F1E1EC82179C}" type="presParOf" srcId="{A1AC3F93-1BFE-46BF-9616-469DF3518703}" destId="{0E4B0F63-9A08-418C-AB9F-EE54303429FD}" srcOrd="0" destOrd="0" presId="urn:microsoft.com/office/officeart/2005/8/layout/orgChart1"/>
    <dgm:cxn modelId="{80F3BF91-7789-4CD6-B4DB-5F41378E32C9}" type="presParOf" srcId="{0E4B0F63-9A08-418C-AB9F-EE54303429FD}" destId="{751C16EC-FD7E-48A0-9905-2F670560A5AB}" srcOrd="0" destOrd="0" presId="urn:microsoft.com/office/officeart/2005/8/layout/orgChart1"/>
    <dgm:cxn modelId="{8B01DD05-4DFE-4BBD-AAF5-8393EAD9857E}" type="presParOf" srcId="{0E4B0F63-9A08-418C-AB9F-EE54303429FD}" destId="{BCD98D26-779C-4040-A829-354275131CE7}" srcOrd="1" destOrd="0" presId="urn:microsoft.com/office/officeart/2005/8/layout/orgChart1"/>
    <dgm:cxn modelId="{9755E7DD-5110-42B7-8BB0-B662FC948296}" type="presParOf" srcId="{A1AC3F93-1BFE-46BF-9616-469DF3518703}" destId="{3E375E42-95E9-411C-B0A3-C525E2BD2C3F}" srcOrd="1" destOrd="0" presId="urn:microsoft.com/office/officeart/2005/8/layout/orgChart1"/>
    <dgm:cxn modelId="{9D9E4743-CCCC-42AC-865E-2A188EF5EB63}" type="presParOf" srcId="{A1AC3F93-1BFE-46BF-9616-469DF3518703}" destId="{B0214949-EEA5-4ADD-AC44-D1AED8D5F618}" srcOrd="2" destOrd="0" presId="urn:microsoft.com/office/officeart/2005/8/layout/orgChart1"/>
    <dgm:cxn modelId="{E11F006C-F30A-424D-B926-A7326B684534}" type="presParOf" srcId="{C14698FC-64C1-4B10-9BBD-B46FFF78596E}" destId="{2C414A62-631C-4404-A636-DD2AE8ECF472}" srcOrd="2" destOrd="0" presId="urn:microsoft.com/office/officeart/2005/8/layout/orgChart1"/>
    <dgm:cxn modelId="{F220A0FD-CAE9-456E-AB0F-FB2084FEDF5E}" type="presParOf" srcId="{C14698FC-64C1-4B10-9BBD-B46FFF78596E}" destId="{1AD73829-AAB5-4BC9-98C2-86E7C6F1DEC4}" srcOrd="3" destOrd="0" presId="urn:microsoft.com/office/officeart/2005/8/layout/orgChart1"/>
    <dgm:cxn modelId="{240FC5D2-0E5F-48FD-B577-FD7D6220AF62}" type="presParOf" srcId="{1AD73829-AAB5-4BC9-98C2-86E7C6F1DEC4}" destId="{642BB0DA-0AB9-45AF-91A3-3B7EA4FDE05D}" srcOrd="0" destOrd="0" presId="urn:microsoft.com/office/officeart/2005/8/layout/orgChart1"/>
    <dgm:cxn modelId="{6AAE3757-77DA-4C59-BBF0-341E8843B520}" type="presParOf" srcId="{642BB0DA-0AB9-45AF-91A3-3B7EA4FDE05D}" destId="{E1CE1F28-F63A-4136-BC3F-9F9C43E2FB6F}" srcOrd="0" destOrd="0" presId="urn:microsoft.com/office/officeart/2005/8/layout/orgChart1"/>
    <dgm:cxn modelId="{CD9C4F38-3525-4EBC-8E16-22A411ABE032}" type="presParOf" srcId="{642BB0DA-0AB9-45AF-91A3-3B7EA4FDE05D}" destId="{CA22BD8D-1638-4305-93D8-3343F55ADE2F}" srcOrd="1" destOrd="0" presId="urn:microsoft.com/office/officeart/2005/8/layout/orgChart1"/>
    <dgm:cxn modelId="{47112566-C9B7-4712-A635-ADF704B72611}" type="presParOf" srcId="{1AD73829-AAB5-4BC9-98C2-86E7C6F1DEC4}" destId="{8953A4A7-39B6-4C85-BC31-5919D73E2F7D}" srcOrd="1" destOrd="0" presId="urn:microsoft.com/office/officeart/2005/8/layout/orgChart1"/>
    <dgm:cxn modelId="{BE08A1C3-EC80-4FE1-BCC4-6FA6D93DA7B5}" type="presParOf" srcId="{1AD73829-AAB5-4BC9-98C2-86E7C6F1DEC4}" destId="{50C4D986-B5E6-4518-9293-8A247DDD67EF}" srcOrd="2" destOrd="0" presId="urn:microsoft.com/office/officeart/2005/8/layout/orgChart1"/>
    <dgm:cxn modelId="{6B199DDD-1AEE-4629-AC31-8586650A8D35}" type="presParOf" srcId="{3A86ACB8-9CD8-4B59-85BD-7006D38D2D9A}" destId="{34CFA1B1-02A5-457F-8E73-CAA8546BF05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43B83C-2CF8-402B-AFA0-C9DBCF4F45D9}">
      <dsp:nvSpPr>
        <dsp:cNvPr id="0" name=""/>
        <dsp:cNvSpPr/>
      </dsp:nvSpPr>
      <dsp:spPr>
        <a:xfrm>
          <a:off x="4064000" y="2316059"/>
          <a:ext cx="2207139" cy="762744"/>
        </a:xfrm>
        <a:custGeom>
          <a:avLst/>
          <a:gdLst/>
          <a:ahLst/>
          <a:cxnLst/>
          <a:rect l="0" t="0" r="0" b="0"/>
          <a:pathLst>
            <a:path>
              <a:moveTo>
                <a:pt x="0" y="0"/>
              </a:moveTo>
              <a:lnTo>
                <a:pt x="0" y="376758"/>
              </a:lnTo>
              <a:lnTo>
                <a:pt x="2207139" y="376758"/>
              </a:lnTo>
              <a:lnTo>
                <a:pt x="2207139" y="76274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24FEDD-36AB-4EF6-A6AF-80655482B8FE}">
      <dsp:nvSpPr>
        <dsp:cNvPr id="0" name=""/>
        <dsp:cNvSpPr/>
      </dsp:nvSpPr>
      <dsp:spPr>
        <a:xfrm>
          <a:off x="1839986" y="2316059"/>
          <a:ext cx="2224013" cy="771971"/>
        </a:xfrm>
        <a:custGeom>
          <a:avLst/>
          <a:gdLst/>
          <a:ahLst/>
          <a:cxnLst/>
          <a:rect l="0" t="0" r="0" b="0"/>
          <a:pathLst>
            <a:path>
              <a:moveTo>
                <a:pt x="2224013" y="0"/>
              </a:moveTo>
              <a:lnTo>
                <a:pt x="2224013" y="385985"/>
              </a:lnTo>
              <a:lnTo>
                <a:pt x="0" y="385985"/>
              </a:lnTo>
              <a:lnTo>
                <a:pt x="0" y="77197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53DD45-4EF2-402A-BC24-B42E7CF34AB0}">
      <dsp:nvSpPr>
        <dsp:cNvPr id="0" name=""/>
        <dsp:cNvSpPr/>
      </dsp:nvSpPr>
      <dsp:spPr>
        <a:xfrm>
          <a:off x="2225972" y="1100664"/>
          <a:ext cx="3676054" cy="121539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uk-UA" sz="1900" kern="1200" dirty="0" smtClean="0"/>
            <a:t>Особливі права громадянина ЄС покладаються додатково до прав громадянина, гарантованим конкретною державою.</a:t>
          </a:r>
          <a:endParaRPr lang="ru-RU" sz="1900" kern="1200" dirty="0"/>
        </a:p>
      </dsp:txBody>
      <dsp:txXfrm>
        <a:off x="2225972" y="1100664"/>
        <a:ext cx="3676054" cy="1215395"/>
      </dsp:txXfrm>
    </dsp:sp>
    <dsp:sp modelId="{730032EF-54DD-4BE2-99DE-CEF1015831F9}">
      <dsp:nvSpPr>
        <dsp:cNvPr id="0" name=""/>
        <dsp:cNvSpPr/>
      </dsp:nvSpPr>
      <dsp:spPr>
        <a:xfrm>
          <a:off x="1959" y="3088031"/>
          <a:ext cx="3676054" cy="122997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uk-UA" sz="1900" kern="1200" dirty="0" smtClean="0"/>
            <a:t>голосувати й балотуватися на виборах Європейського Парламенту й самоврядних утворень держави свого походження або перебування;</a:t>
          </a:r>
          <a:endParaRPr lang="ru-RU" sz="1900" kern="1200" dirty="0"/>
        </a:p>
      </dsp:txBody>
      <dsp:txXfrm>
        <a:off x="1959" y="3088031"/>
        <a:ext cx="3676054" cy="1229971"/>
      </dsp:txXfrm>
    </dsp:sp>
    <dsp:sp modelId="{DAF920CD-1550-4400-B40A-6FCD80265011}">
      <dsp:nvSpPr>
        <dsp:cNvPr id="0" name=""/>
        <dsp:cNvSpPr/>
      </dsp:nvSpPr>
      <dsp:spPr>
        <a:xfrm>
          <a:off x="4433112" y="3078804"/>
          <a:ext cx="3676054" cy="100676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uk-UA" sz="1900" kern="1200" dirty="0" smtClean="0"/>
            <a:t>подавати петицію в Європейський Парламент по будь-якому пов’язаному з ЄС питанню.</a:t>
          </a:r>
          <a:endParaRPr lang="ru-RU" sz="1900" kern="1200" dirty="0"/>
        </a:p>
      </dsp:txBody>
      <dsp:txXfrm>
        <a:off x="4433112" y="3078804"/>
        <a:ext cx="3676054" cy="10067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414A62-631C-4404-A636-DD2AE8ECF472}">
      <dsp:nvSpPr>
        <dsp:cNvPr id="0" name=""/>
        <dsp:cNvSpPr/>
      </dsp:nvSpPr>
      <dsp:spPr>
        <a:xfrm>
          <a:off x="4064000" y="2295072"/>
          <a:ext cx="2098590" cy="825103"/>
        </a:xfrm>
        <a:custGeom>
          <a:avLst/>
          <a:gdLst/>
          <a:ahLst/>
          <a:cxnLst/>
          <a:rect l="0" t="0" r="0" b="0"/>
          <a:pathLst>
            <a:path>
              <a:moveTo>
                <a:pt x="0" y="0"/>
              </a:moveTo>
              <a:lnTo>
                <a:pt x="0" y="412551"/>
              </a:lnTo>
              <a:lnTo>
                <a:pt x="2098590" y="412551"/>
              </a:lnTo>
              <a:lnTo>
                <a:pt x="2098590" y="82510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8B5267-D574-4310-8F01-AFED038100A2}">
      <dsp:nvSpPr>
        <dsp:cNvPr id="0" name=""/>
        <dsp:cNvSpPr/>
      </dsp:nvSpPr>
      <dsp:spPr>
        <a:xfrm>
          <a:off x="1686917" y="2295072"/>
          <a:ext cx="2377082" cy="825103"/>
        </a:xfrm>
        <a:custGeom>
          <a:avLst/>
          <a:gdLst/>
          <a:ahLst/>
          <a:cxnLst/>
          <a:rect l="0" t="0" r="0" b="0"/>
          <a:pathLst>
            <a:path>
              <a:moveTo>
                <a:pt x="2377082" y="0"/>
              </a:moveTo>
              <a:lnTo>
                <a:pt x="2377082" y="412551"/>
              </a:lnTo>
              <a:lnTo>
                <a:pt x="0" y="412551"/>
              </a:lnTo>
              <a:lnTo>
                <a:pt x="0" y="82510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EE0260-0F8B-446D-82A4-EDBB062E5229}">
      <dsp:nvSpPr>
        <dsp:cNvPr id="0" name=""/>
        <dsp:cNvSpPr/>
      </dsp:nvSpPr>
      <dsp:spPr>
        <a:xfrm>
          <a:off x="1536748" y="1150694"/>
          <a:ext cx="5054503" cy="114437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uk-UA" sz="2100" kern="1200" dirty="0" smtClean="0"/>
            <a:t>Договір про Європейський Союз 1992 р. переборює цю недосконалість, установлюючи в ст. 6, що Союз поважає основні права особистості:</a:t>
          </a:r>
          <a:endParaRPr lang="ru-RU" sz="2100" kern="1200" dirty="0"/>
        </a:p>
      </dsp:txBody>
      <dsp:txXfrm>
        <a:off x="1536748" y="1150694"/>
        <a:ext cx="5054503" cy="1144378"/>
      </dsp:txXfrm>
    </dsp:sp>
    <dsp:sp modelId="{751C16EC-FD7E-48A0-9905-2F670560A5AB}">
      <dsp:nvSpPr>
        <dsp:cNvPr id="0" name=""/>
        <dsp:cNvSpPr/>
      </dsp:nvSpPr>
      <dsp:spPr>
        <a:xfrm>
          <a:off x="877" y="3120175"/>
          <a:ext cx="3372078" cy="106619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uk-UA" sz="2100" kern="1200" dirty="0" smtClean="0"/>
            <a:t>гарантовані Європейською конвенцією про захист прав людини й основних свобод;</a:t>
          </a:r>
          <a:endParaRPr lang="ru-RU" sz="2100" kern="1200" dirty="0"/>
        </a:p>
      </dsp:txBody>
      <dsp:txXfrm>
        <a:off x="877" y="3120175"/>
        <a:ext cx="3372078" cy="1066190"/>
      </dsp:txXfrm>
    </dsp:sp>
    <dsp:sp modelId="{E1CE1F28-F63A-4136-BC3F-9F9C43E2FB6F}">
      <dsp:nvSpPr>
        <dsp:cNvPr id="0" name=""/>
        <dsp:cNvSpPr/>
      </dsp:nvSpPr>
      <dsp:spPr>
        <a:xfrm>
          <a:off x="4198059" y="3120175"/>
          <a:ext cx="3929062" cy="114779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uk-UA" sz="2100" kern="1200" dirty="0" smtClean="0"/>
            <a:t>що випливають із загальних конституційних традицій держав-учасниць, "як загальні принципи права Співтовариств".</a:t>
          </a:r>
          <a:endParaRPr lang="ru-RU" sz="2100" kern="1200" dirty="0"/>
        </a:p>
      </dsp:txBody>
      <dsp:txXfrm>
        <a:off x="4198059" y="3120175"/>
        <a:ext cx="3929062" cy="114779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C0192AD-0A1A-4E01-AA22-CCDE9AB1DDB6}" type="datetimeFigureOut">
              <a:rPr lang="uk-UA" smtClean="0"/>
              <a:t>13.09.2023</a:t>
            </a:fld>
            <a:endParaRPr lang="uk-UA"/>
          </a:p>
        </p:txBody>
      </p:sp>
      <p:sp>
        <p:nvSpPr>
          <p:cNvPr id="5" name="Footer Placeholder 4"/>
          <p:cNvSpPr>
            <a:spLocks noGrp="1"/>
          </p:cNvSpPr>
          <p:nvPr>
            <p:ph type="ftr" sz="quarter" idx="11"/>
          </p:nvPr>
        </p:nvSpPr>
        <p:spPr>
          <a:xfrm>
            <a:off x="2692397" y="5037663"/>
            <a:ext cx="5214635" cy="279400"/>
          </a:xfrm>
        </p:spPr>
        <p:txBody>
          <a:bodyPr/>
          <a:lstStyle/>
          <a:p>
            <a:endParaRPr lang="uk-UA"/>
          </a:p>
        </p:txBody>
      </p:sp>
      <p:sp>
        <p:nvSpPr>
          <p:cNvPr id="6" name="Slide Number Placeholder 5"/>
          <p:cNvSpPr>
            <a:spLocks noGrp="1"/>
          </p:cNvSpPr>
          <p:nvPr>
            <p:ph type="sldNum" sz="quarter" idx="12"/>
          </p:nvPr>
        </p:nvSpPr>
        <p:spPr>
          <a:xfrm>
            <a:off x="8956900" y="5037663"/>
            <a:ext cx="551167" cy="279400"/>
          </a:xfrm>
        </p:spPr>
        <p:txBody>
          <a:bodyPr/>
          <a:lstStyle/>
          <a:p>
            <a:fld id="{CED8F3DE-5FD3-455D-A308-9503109810B8}" type="slidenum">
              <a:rPr lang="uk-UA" smtClean="0"/>
              <a:t>‹#›</a:t>
            </a:fld>
            <a:endParaRPr lang="uk-UA"/>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6789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C0192AD-0A1A-4E01-AA22-CCDE9AB1DDB6}" type="datetimeFigureOut">
              <a:rPr lang="uk-UA" smtClean="0"/>
              <a:t>13.09.2023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CED8F3DE-5FD3-455D-A308-9503109810B8}" type="slidenum">
              <a:rPr lang="uk-UA" smtClean="0"/>
              <a:t>‹#›</a:t>
            </a:fld>
            <a:endParaRPr lang="uk-UA"/>
          </a:p>
        </p:txBody>
      </p:sp>
    </p:spTree>
    <p:extLst>
      <p:ext uri="{BB962C8B-B14F-4D97-AF65-F5344CB8AC3E}">
        <p14:creationId xmlns:p14="http://schemas.microsoft.com/office/powerpoint/2010/main" val="4096362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C0192AD-0A1A-4E01-AA22-CCDE9AB1DDB6}" type="datetimeFigureOut">
              <a:rPr lang="uk-UA" smtClean="0"/>
              <a:t>13.09.2023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ED8F3DE-5FD3-455D-A308-9503109810B8}" type="slidenum">
              <a:rPr lang="uk-UA" smtClean="0"/>
              <a:t>‹#›</a:t>
            </a:fld>
            <a:endParaRPr lang="uk-UA"/>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7575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C0192AD-0A1A-4E01-AA22-CCDE9AB1DDB6}" type="datetimeFigureOut">
              <a:rPr lang="uk-UA" smtClean="0"/>
              <a:t>13.09.2023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ED8F3DE-5FD3-455D-A308-9503109810B8}" type="slidenum">
              <a:rPr lang="uk-UA" smtClean="0"/>
              <a:t>‹#›</a:t>
            </a:fld>
            <a:endParaRPr lang="uk-UA"/>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8916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C0192AD-0A1A-4E01-AA22-CCDE9AB1DDB6}" type="datetimeFigureOut">
              <a:rPr lang="uk-UA" smtClean="0"/>
              <a:t>13.09.2023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ED8F3DE-5FD3-455D-A308-9503109810B8}" type="slidenum">
              <a:rPr lang="uk-UA" smtClean="0"/>
              <a:t>‹#›</a:t>
            </a:fld>
            <a:endParaRPr lang="uk-UA"/>
          </a:p>
        </p:txBody>
      </p:sp>
    </p:spTree>
    <p:extLst>
      <p:ext uri="{BB962C8B-B14F-4D97-AF65-F5344CB8AC3E}">
        <p14:creationId xmlns:p14="http://schemas.microsoft.com/office/powerpoint/2010/main" val="616167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C0192AD-0A1A-4E01-AA22-CCDE9AB1DDB6}" type="datetimeFigureOut">
              <a:rPr lang="uk-UA" smtClean="0"/>
              <a:t>13.09.2023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ED8F3DE-5FD3-455D-A308-9503109810B8}" type="slidenum">
              <a:rPr lang="uk-UA" smtClean="0"/>
              <a:t>‹#›</a:t>
            </a:fld>
            <a:endParaRPr lang="uk-UA"/>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0683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C0192AD-0A1A-4E01-AA22-CCDE9AB1DDB6}" type="datetimeFigureOut">
              <a:rPr lang="uk-UA" smtClean="0"/>
              <a:t>13.09.2023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ED8F3DE-5FD3-455D-A308-9503109810B8}" type="slidenum">
              <a:rPr lang="uk-UA" smtClean="0"/>
              <a:t>‹#›</a:t>
            </a:fld>
            <a:endParaRPr lang="uk-UA"/>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5821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C0192AD-0A1A-4E01-AA22-CCDE9AB1DDB6}" type="datetimeFigureOut">
              <a:rPr lang="uk-UA" smtClean="0"/>
              <a:t>13.09.2023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ED8F3DE-5FD3-455D-A308-9503109810B8}" type="slidenum">
              <a:rPr lang="uk-UA" smtClean="0"/>
              <a:t>‹#›</a:t>
            </a:fld>
            <a:endParaRPr lang="uk-U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79094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C0192AD-0A1A-4E01-AA22-CCDE9AB1DDB6}" type="datetimeFigureOut">
              <a:rPr lang="uk-UA" smtClean="0"/>
              <a:t>13.09.2023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ED8F3DE-5FD3-455D-A308-9503109810B8}" type="slidenum">
              <a:rPr lang="uk-UA" smtClean="0"/>
              <a:t>‹#›</a:t>
            </a:fld>
            <a:endParaRPr lang="uk-UA"/>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2621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C0192AD-0A1A-4E01-AA22-CCDE9AB1DDB6}" type="datetimeFigureOut">
              <a:rPr lang="uk-UA" smtClean="0"/>
              <a:t>13.09.2023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ED8F3DE-5FD3-455D-A308-9503109810B8}" type="slidenum">
              <a:rPr lang="uk-UA" smtClean="0"/>
              <a:t>‹#›</a:t>
            </a:fld>
            <a:endParaRPr lang="uk-UA"/>
          </a:p>
        </p:txBody>
      </p:sp>
    </p:spTree>
    <p:extLst>
      <p:ext uri="{BB962C8B-B14F-4D97-AF65-F5344CB8AC3E}">
        <p14:creationId xmlns:p14="http://schemas.microsoft.com/office/powerpoint/2010/main" val="4186222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C0192AD-0A1A-4E01-AA22-CCDE9AB1DDB6}" type="datetimeFigureOut">
              <a:rPr lang="uk-UA" smtClean="0"/>
              <a:t>13.09.2023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ED8F3DE-5FD3-455D-A308-9503109810B8}" type="slidenum">
              <a:rPr lang="uk-UA" smtClean="0"/>
              <a:t>‹#›</a:t>
            </a:fld>
            <a:endParaRPr lang="uk-UA"/>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8513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C0192AD-0A1A-4E01-AA22-CCDE9AB1DDB6}" type="datetimeFigureOut">
              <a:rPr lang="uk-UA" smtClean="0"/>
              <a:t>13.09.2023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CED8F3DE-5FD3-455D-A308-9503109810B8}" type="slidenum">
              <a:rPr lang="uk-UA" smtClean="0"/>
              <a:t>‹#›</a:t>
            </a:fld>
            <a:endParaRPr lang="uk-UA"/>
          </a:p>
        </p:txBody>
      </p:sp>
    </p:spTree>
    <p:extLst>
      <p:ext uri="{BB962C8B-B14F-4D97-AF65-F5344CB8AC3E}">
        <p14:creationId xmlns:p14="http://schemas.microsoft.com/office/powerpoint/2010/main" val="2392285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C0192AD-0A1A-4E01-AA22-CCDE9AB1DDB6}" type="datetimeFigureOut">
              <a:rPr lang="uk-UA" smtClean="0"/>
              <a:t>13.09.2023</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CED8F3DE-5FD3-455D-A308-9503109810B8}" type="slidenum">
              <a:rPr lang="uk-UA" smtClean="0"/>
              <a:t>‹#›</a:t>
            </a:fld>
            <a:endParaRPr lang="uk-UA"/>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9057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C0192AD-0A1A-4E01-AA22-CCDE9AB1DDB6}" type="datetimeFigureOut">
              <a:rPr lang="uk-UA" smtClean="0"/>
              <a:t>13.09.2023</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CED8F3DE-5FD3-455D-A308-9503109810B8}" type="slidenum">
              <a:rPr lang="uk-UA" smtClean="0"/>
              <a:t>‹#›</a:t>
            </a:fld>
            <a:endParaRPr lang="uk-U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6103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0192AD-0A1A-4E01-AA22-CCDE9AB1DDB6}" type="datetimeFigureOut">
              <a:rPr lang="uk-UA" smtClean="0"/>
              <a:t>13.09.2023</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CED8F3DE-5FD3-455D-A308-9503109810B8}" type="slidenum">
              <a:rPr lang="uk-UA" smtClean="0"/>
              <a:t>‹#›</a:t>
            </a:fld>
            <a:endParaRPr lang="uk-UA"/>
          </a:p>
        </p:txBody>
      </p:sp>
    </p:spTree>
    <p:extLst>
      <p:ext uri="{BB962C8B-B14F-4D97-AF65-F5344CB8AC3E}">
        <p14:creationId xmlns:p14="http://schemas.microsoft.com/office/powerpoint/2010/main" val="40564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C0192AD-0A1A-4E01-AA22-CCDE9AB1DDB6}" type="datetimeFigureOut">
              <a:rPr lang="uk-UA" smtClean="0"/>
              <a:t>13.09.2023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CED8F3DE-5FD3-455D-A308-9503109810B8}" type="slidenum">
              <a:rPr lang="uk-UA" smtClean="0"/>
              <a:t>‹#›</a:t>
            </a:fld>
            <a:endParaRPr lang="uk-UA"/>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6840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C0192AD-0A1A-4E01-AA22-CCDE9AB1DDB6}" type="datetimeFigureOut">
              <a:rPr lang="uk-UA" smtClean="0"/>
              <a:t>13.09.2023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CED8F3DE-5FD3-455D-A308-9503109810B8}" type="slidenum">
              <a:rPr lang="uk-UA" smtClean="0"/>
              <a:t>‹#›</a:t>
            </a:fld>
            <a:endParaRPr lang="uk-UA"/>
          </a:p>
        </p:txBody>
      </p:sp>
    </p:spTree>
    <p:extLst>
      <p:ext uri="{BB962C8B-B14F-4D97-AF65-F5344CB8AC3E}">
        <p14:creationId xmlns:p14="http://schemas.microsoft.com/office/powerpoint/2010/main" val="1103276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C0192AD-0A1A-4E01-AA22-CCDE9AB1DDB6}" type="datetimeFigureOut">
              <a:rPr lang="uk-UA" smtClean="0"/>
              <a:t>13.09.2023</a:t>
            </a:fld>
            <a:endParaRPr lang="uk-UA"/>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uk-UA"/>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ED8F3DE-5FD3-455D-A308-9503109810B8}" type="slidenum">
              <a:rPr lang="uk-UA" smtClean="0"/>
              <a:t>‹#›</a:t>
            </a:fld>
            <a:endParaRPr lang="uk-UA"/>
          </a:p>
        </p:txBody>
      </p:sp>
    </p:spTree>
    <p:extLst>
      <p:ext uri="{BB962C8B-B14F-4D97-AF65-F5344CB8AC3E}">
        <p14:creationId xmlns:p14="http://schemas.microsoft.com/office/powerpoint/2010/main" val="951820329"/>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s://arm.naiau.kiev.ua/books/eulaw/info/lec6.html#paragraf1"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692398" y="1625601"/>
            <a:ext cx="6815669" cy="1761064"/>
          </a:xfrm>
        </p:spPr>
        <p:txBody>
          <a:bodyPr/>
          <a:lstStyle/>
          <a:p>
            <a:r>
              <a:rPr lang="ru-RU" b="1" cap="all" dirty="0"/>
              <a:t> </a:t>
            </a:r>
            <a:r>
              <a:rPr lang="ru-RU" sz="3200" b="1" cap="all" dirty="0"/>
              <a:t>ПРАВОВИЙ СТАТУС ЛЮДИНИ І ГРОМАДЯНИНА В ЄВРОПЕЙСЬКОМУ СОЮЗІ</a:t>
            </a:r>
          </a:p>
        </p:txBody>
      </p:sp>
      <p:sp>
        <p:nvSpPr>
          <p:cNvPr id="4" name="Подзаголовок 3"/>
          <p:cNvSpPr>
            <a:spLocks noGrp="1"/>
          </p:cNvSpPr>
          <p:nvPr>
            <p:ph type="subTitle" idx="1"/>
          </p:nvPr>
        </p:nvSpPr>
        <p:spPr/>
        <p:txBody>
          <a:bodyPr/>
          <a:lstStyle/>
          <a:p>
            <a:endParaRPr lang="ru-RU"/>
          </a:p>
        </p:txBody>
      </p:sp>
    </p:spTree>
    <p:extLst>
      <p:ext uri="{BB962C8B-B14F-4D97-AF65-F5344CB8AC3E}">
        <p14:creationId xmlns:p14="http://schemas.microsoft.com/office/powerpoint/2010/main" val="27684608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вал 2"/>
          <p:cNvSpPr/>
          <p:nvPr/>
        </p:nvSpPr>
        <p:spPr>
          <a:xfrm>
            <a:off x="3057236" y="868218"/>
            <a:ext cx="5708073" cy="11730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Існує дві інстанції, куди громадяни ЄС можуть звертатися зі скаргами:</a:t>
            </a:r>
          </a:p>
        </p:txBody>
      </p:sp>
      <p:cxnSp>
        <p:nvCxnSpPr>
          <p:cNvPr id="5" name="Прямая со стрелкой 4"/>
          <p:cNvCxnSpPr/>
          <p:nvPr/>
        </p:nvCxnSpPr>
        <p:spPr>
          <a:xfrm flipH="1">
            <a:off x="3140364" y="2004291"/>
            <a:ext cx="1330036" cy="5172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Прямоугольник 5"/>
          <p:cNvSpPr/>
          <p:nvPr/>
        </p:nvSpPr>
        <p:spPr>
          <a:xfrm>
            <a:off x="858982" y="2595418"/>
            <a:ext cx="3943928" cy="24568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uk-UA" dirty="0"/>
              <a:t>уповноваженого ЄС із питань цивільного населення. До нього можна звертатися із приводу порушень у сфері діяльності різних органів і установ – наприклад, при оголошенні конкурсів на заміщення тієї або іншої вакантної посади;</a:t>
            </a:r>
          </a:p>
        </p:txBody>
      </p:sp>
      <p:cxnSp>
        <p:nvCxnSpPr>
          <p:cNvPr id="8" name="Прямая со стрелкой 7"/>
          <p:cNvCxnSpPr/>
          <p:nvPr/>
        </p:nvCxnSpPr>
        <p:spPr>
          <a:xfrm>
            <a:off x="7102764" y="2041236"/>
            <a:ext cx="572654" cy="3232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6059055" y="2438399"/>
            <a:ext cx="4812145" cy="37314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uk-UA"/>
              <a:t>розгляд загальних питань Петиційною комісією Європейського парламенту. Наприклад, сюди може звернутися той, хто не згодний із законодавством ЄС. А наступним правом можуть скористатися насамперед громадяни таких європейських міні-держав, як, наприклад, Люксембург: якщо люксембуржець перебуває в країні, де немає люксембурзького посольства або консульства, то він може звернутися в розташоване тут дипломатичне представництво будь-якої іншої держави ЄС – приміром, при втраті закордонного паспорта або в пошуку правового захисту.</a:t>
            </a:r>
          </a:p>
        </p:txBody>
      </p:sp>
    </p:spTree>
    <p:extLst>
      <p:ext uri="{BB962C8B-B14F-4D97-AF65-F5344CB8AC3E}">
        <p14:creationId xmlns:p14="http://schemas.microsoft.com/office/powerpoint/2010/main" val="41405342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740727" y="1071418"/>
            <a:ext cx="4248728" cy="812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dirty="0"/>
              <a:t>Громадянство ЄС надає право на:</a:t>
            </a:r>
          </a:p>
        </p:txBody>
      </p:sp>
      <p:cxnSp>
        <p:nvCxnSpPr>
          <p:cNvPr id="6" name="Прямая со стрелкой 5"/>
          <p:cNvCxnSpPr/>
          <p:nvPr/>
        </p:nvCxnSpPr>
        <p:spPr>
          <a:xfrm flipH="1">
            <a:off x="3168073" y="1810327"/>
            <a:ext cx="787400"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Овал 6"/>
          <p:cNvSpPr/>
          <p:nvPr/>
        </p:nvSpPr>
        <p:spPr>
          <a:xfrm>
            <a:off x="1302327" y="2419927"/>
            <a:ext cx="2687782" cy="9605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uk-UA" dirty="0"/>
              <a:t>свободу переміщення (</a:t>
            </a:r>
            <a:r>
              <a:rPr lang="uk-UA" dirty="0" smtClean="0"/>
              <a:t>подорожі)</a:t>
            </a:r>
            <a:endParaRPr lang="uk-UA" dirty="0"/>
          </a:p>
        </p:txBody>
      </p:sp>
      <p:cxnSp>
        <p:nvCxnSpPr>
          <p:cNvPr id="8" name="Прямая со стрелкой 7"/>
          <p:cNvCxnSpPr/>
          <p:nvPr/>
        </p:nvCxnSpPr>
        <p:spPr>
          <a:xfrm>
            <a:off x="5449455" y="1925781"/>
            <a:ext cx="665018" cy="9882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Овал 8"/>
          <p:cNvSpPr/>
          <p:nvPr/>
        </p:nvSpPr>
        <p:spPr>
          <a:xfrm>
            <a:off x="5103091" y="2930234"/>
            <a:ext cx="2687782" cy="9605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uk-UA" dirty="0"/>
              <a:t>право на </a:t>
            </a:r>
            <a:r>
              <a:rPr lang="uk-UA" dirty="0" smtClean="0"/>
              <a:t>проживання</a:t>
            </a:r>
            <a:endParaRPr lang="uk-UA" dirty="0"/>
          </a:p>
        </p:txBody>
      </p:sp>
      <p:cxnSp>
        <p:nvCxnSpPr>
          <p:cNvPr id="12" name="Прямая со стрелкой 11"/>
          <p:cNvCxnSpPr/>
          <p:nvPr/>
        </p:nvCxnSpPr>
        <p:spPr>
          <a:xfrm flipH="1">
            <a:off x="3990109" y="1925781"/>
            <a:ext cx="628073" cy="24892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Овал 14"/>
          <p:cNvSpPr/>
          <p:nvPr/>
        </p:nvSpPr>
        <p:spPr>
          <a:xfrm>
            <a:off x="2382981" y="4456546"/>
            <a:ext cx="2964873" cy="10806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uk-UA" dirty="0"/>
              <a:t>роботу й навчання у всіх країнах-учасницях </a:t>
            </a:r>
            <a:r>
              <a:rPr lang="uk-UA" dirty="0" smtClean="0"/>
              <a:t>ЄС</a:t>
            </a:r>
            <a:endParaRPr lang="uk-UA" dirty="0"/>
          </a:p>
        </p:txBody>
      </p:sp>
      <p:cxnSp>
        <p:nvCxnSpPr>
          <p:cNvPr id="17" name="Прямая со стрелкой 16"/>
          <p:cNvCxnSpPr/>
          <p:nvPr/>
        </p:nvCxnSpPr>
        <p:spPr>
          <a:xfrm>
            <a:off x="7989455" y="1810327"/>
            <a:ext cx="711200" cy="6095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Овал 18"/>
          <p:cNvSpPr/>
          <p:nvPr/>
        </p:nvSpPr>
        <p:spPr>
          <a:xfrm>
            <a:off x="8118764" y="2385289"/>
            <a:ext cx="2733963" cy="10252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uk-UA" dirty="0"/>
              <a:t>рівні права на ринку робочої сили </a:t>
            </a:r>
            <a:r>
              <a:rPr lang="uk-UA" dirty="0" smtClean="0"/>
              <a:t>ЄС</a:t>
            </a:r>
            <a:endParaRPr lang="uk-UA" dirty="0"/>
          </a:p>
        </p:txBody>
      </p:sp>
    </p:spTree>
    <p:extLst>
      <p:ext uri="{BB962C8B-B14F-4D97-AF65-F5344CB8AC3E}">
        <p14:creationId xmlns:p14="http://schemas.microsoft.com/office/powerpoint/2010/main" val="25030373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384" y="972897"/>
            <a:ext cx="9601196" cy="698886"/>
          </a:xfrm>
        </p:spPr>
        <p:txBody>
          <a:bodyPr>
            <a:normAutofit fontScale="90000"/>
          </a:bodyPr>
          <a:lstStyle/>
          <a:p>
            <a:pPr algn="l"/>
            <a:r>
              <a:rPr lang="uk-UA" sz="2700" dirty="0"/>
              <a:t>4. Основні права, свободи та обов’язки людини та громадянина у Європейському Союзі</a:t>
            </a:r>
            <a:r>
              <a:rPr lang="uk-UA" dirty="0"/>
              <a:t/>
            </a:r>
            <a:br>
              <a:rPr lang="uk-UA" dirty="0"/>
            </a:br>
            <a:endParaRPr lang="uk-UA" dirty="0"/>
          </a:p>
        </p:txBody>
      </p:sp>
      <p:sp>
        <p:nvSpPr>
          <p:cNvPr id="3" name="Прямоугольник 2"/>
          <p:cNvSpPr/>
          <p:nvPr/>
        </p:nvSpPr>
        <p:spPr>
          <a:xfrm>
            <a:off x="489528" y="1514763"/>
            <a:ext cx="10695708" cy="981423"/>
          </a:xfrm>
          <a:prstGeom prst="rect">
            <a:avLst/>
          </a:prstGeom>
        </p:spPr>
        <p:txBody>
          <a:bodyPr wrap="square">
            <a:spAutoFit/>
          </a:bodyPr>
          <a:lstStyle/>
          <a:p>
            <a:pPr marL="228600" marR="76200" indent="342900" algn="just">
              <a:lnSpc>
                <a:spcPct val="107000"/>
              </a:lnSpc>
              <a:spcBef>
                <a:spcPts val="150"/>
              </a:spcBef>
              <a:spcAft>
                <a:spcPts val="150"/>
              </a:spcAft>
            </a:pPr>
            <a:r>
              <a:rPr lang="uk-UA" spc="45"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Основним документом, що визначає права й свободи людини й громадянина в Європейському Союзі є Хартія основних прав (</a:t>
            </a:r>
            <a:r>
              <a:rPr lang="uk-UA" spc="45"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Charter</a:t>
            </a:r>
            <a:r>
              <a:rPr lang="uk-UA" spc="45"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pc="45"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of</a:t>
            </a:r>
            <a:r>
              <a:rPr lang="uk-UA" spc="45"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pc="45"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Fundamental</a:t>
            </a:r>
            <a:r>
              <a:rPr lang="uk-UA" spc="45"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pc="45"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Rights</a:t>
            </a:r>
            <a:r>
              <a:rPr lang="uk-UA" spc="45"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яка була офіційно проголошена на саміті в Ніцці 7 грудня 2000 р.</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 name="Прямая со стрелкой 5"/>
          <p:cNvCxnSpPr/>
          <p:nvPr/>
        </p:nvCxnSpPr>
        <p:spPr>
          <a:xfrm>
            <a:off x="886691" y="2496186"/>
            <a:ext cx="775854" cy="2612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Прямоугольник 6"/>
          <p:cNvSpPr/>
          <p:nvPr/>
        </p:nvSpPr>
        <p:spPr>
          <a:xfrm>
            <a:off x="1099127" y="2491450"/>
            <a:ext cx="8663709" cy="981423"/>
          </a:xfrm>
          <a:prstGeom prst="rect">
            <a:avLst/>
          </a:prstGeom>
        </p:spPr>
        <p:txBody>
          <a:bodyPr wrap="square">
            <a:spAutoFit/>
          </a:bodyPr>
          <a:lstStyle/>
          <a:p>
            <a:pPr marL="228600" marR="76200" indent="342900" algn="just">
              <a:lnSpc>
                <a:spcPct val="107000"/>
              </a:lnSpc>
              <a:spcBef>
                <a:spcPts val="150"/>
              </a:spcBef>
              <a:spcAft>
                <a:spcPts val="150"/>
              </a:spcAft>
            </a:pPr>
            <a:r>
              <a:rPr lang="uk-UA" spc="45"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Хартія містить у собі громадянські, політичні, економічні та соціальні права, розділені на глави: гідність, свобода, рівність, солідарність, права громадян, правосуддя тощо.</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 name="Прямая со стрелкой 8"/>
          <p:cNvCxnSpPr/>
          <p:nvPr/>
        </p:nvCxnSpPr>
        <p:spPr>
          <a:xfrm>
            <a:off x="4257964" y="3233794"/>
            <a:ext cx="628072" cy="3573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Прямоугольник 9"/>
          <p:cNvSpPr/>
          <p:nvPr/>
        </p:nvSpPr>
        <p:spPr>
          <a:xfrm>
            <a:off x="1099127" y="3591110"/>
            <a:ext cx="9956800" cy="2463560"/>
          </a:xfrm>
          <a:prstGeom prst="rect">
            <a:avLst/>
          </a:prstGeom>
        </p:spPr>
        <p:txBody>
          <a:bodyPr wrap="square">
            <a:spAutoFit/>
          </a:bodyPr>
          <a:lstStyle/>
          <a:p>
            <a:pPr marL="228600" marR="76200" indent="342900" algn="just">
              <a:lnSpc>
                <a:spcPct val="107000"/>
              </a:lnSpc>
              <a:spcBef>
                <a:spcPts val="150"/>
              </a:spcBef>
              <a:spcAft>
                <a:spcPts val="150"/>
              </a:spcAft>
            </a:pPr>
            <a:r>
              <a:rPr lang="uk-UA" sz="1600" spc="45"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Хартія складається з 54 статей, які розподілені в 7 главах. Перші шість глав (Достоїнство, статті 61-65 , Свободи, статті 66-79, Рівноправність, статті 80-86, Солідарність, статті 87-98, Права громадян, статті 99-106, Правосуддя, статті 107-110) містять найважливіші принципи й неподільні цінності, на які опирається Європейський Союз. Сьомий розділ (Загальні положення, статті 111-114) установлює загальні підстави й поширення виконання хартії. Права людини, що розглядалось вище, визначені також в загальній декларації прав людини ООН, у пакті соціальних і економічних прав ООН, у міжнародному пакті про громадянські і політичні права ООН, у конвенції по захисту прав людини й основних свобод і в інших міжнародних договорах по правах людини. Тому аналіз змісту Хартії доцільно розглядати у порівнянні з вказаними документами.</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83350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1126837" y="2078182"/>
            <a:ext cx="9938327" cy="27247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Перший розділ розглядає людську гідність (стаття 61), право на життя (стаття 62), право на недоторканість особи (стаття 63), заборона катувань і жорстокого або принизливого поводження або покарання (стаття 64), заборона рабства й примусової праці (стаття 65). Стаття 62 установлює право на життя. Право на життя встановлює також стаття 3 загальної декларації прав людини ООН, стаття 2 Європейської конвенції про права людини. У державах-учасницях Євросоюзу й у країнах, що приєднуються, страта скасована. Вимога про скасування страти в Європі випливає із протоколу номер 6 Європейської конвенції про права людини про скасування страти.</a:t>
            </a:r>
          </a:p>
        </p:txBody>
      </p:sp>
    </p:spTree>
    <p:extLst>
      <p:ext uri="{BB962C8B-B14F-4D97-AF65-F5344CB8AC3E}">
        <p14:creationId xmlns:p14="http://schemas.microsoft.com/office/powerpoint/2010/main" val="15769494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1154545" y="1995055"/>
            <a:ext cx="10030691" cy="25769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Гарантуються свободи, визнані в правовому просторі Європейського Союзу: право на свободу й безпеку (стаття 66), повага до особистого й сімейного життя (стаття 67), захист особистих даних (стаття 68), право одружуватися й створювати родину (стаття 69), свобода думки, совісті й релігії (стаття 70), свобода вираження й інформації (стаття 71), свобода зборів і об’єднань (стаття 72), свобода мистецтв і наук (стаття 73), право на освіту (стаття 74), свобода вибору професії й право на працю (стаття 75), свобода підприємництва (стаття 76), право на власність (стаття 77), право на притулок (стаття 78), захист у випадку виселення, вигнання або видачі (стаття 79).</a:t>
            </a:r>
          </a:p>
        </p:txBody>
      </p:sp>
    </p:spTree>
    <p:extLst>
      <p:ext uri="{BB962C8B-B14F-4D97-AF65-F5344CB8AC3E}">
        <p14:creationId xmlns:p14="http://schemas.microsoft.com/office/powerpoint/2010/main" val="42133992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1136073" y="1819563"/>
            <a:ext cx="10086109" cy="30849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У III главі («Рівність») цій частині встановлюються загальновизнані основи рівності: рівність перед законом (стаття 80), заборона дискримінації (стаття 81), культурна, релігійна і язикова розмаїтість (стаття 82), рівність чоловіків і жінок (стаття 83), права дитини (стаття 84), права людей похилого віку (стаття 85), інтеграція людей з недоліками в суспільство (стаття 86). Стаття 80 установлює, що всі рівні перед законом. За аналогією загальна декларація прав людини встановлює, що все народжуються вільними й рівними по своєму достоїнству й правам. Стаття 81 установлює, що заборонено всяку дискримінацію, у тому числі дискримінацію по статі, расі, кольорам шкіри, етнічному або соціальному походженню, генетичним особливостям, мові, віросповіданню або переконанням, політичному або якому-небудь іншому поглядам, приналежності до національних меншостей, власності, народженню, інвалідності, віку або за половою орієнтацією.</a:t>
            </a:r>
          </a:p>
        </p:txBody>
      </p:sp>
    </p:spTree>
    <p:extLst>
      <p:ext uri="{BB962C8B-B14F-4D97-AF65-F5344CB8AC3E}">
        <p14:creationId xmlns:p14="http://schemas.microsoft.com/office/powerpoint/2010/main" val="3739442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886691" y="1745673"/>
            <a:ext cx="10344727" cy="34636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IV-та глава Хартії має назву «Солідарність». Солідарність (єдність, спільність інтересів) як окреме основне право дотепер не розглядалася в міжнародних договорах по правах людини, хоча воно й існувало весь цей час. У першу чергу солідарність проявляється у втіленні в життя третього покоління «колективних» прав людини. Солідарність є основною людською цінністю, що поширюється на окремі родини, групи людей, громади, жителів держав або цілі етнічні групи. У цій частині гарантується право працівників на інформацію й консультацію в межах підприємства (стаття 87), права на колективні переговори й дії (стаття 88), право на одержання послуг із працевлаштування (стаття 89), захист у випадку необґрунтованого звільнення (стаття 90), гарні й справедливі умови праці (стаття 91), заборона дитячої праці й захист молоді на роботі (стаття 92), на захист сімейного й професійного життя (стаття 93), соціальне забезпечення й соціальну допомогу (стаття 94), охорона здоров’я (стаття 95), доступність служб загальноекономічного характеру (стаття 96), захист навколишнього середовища (стаття 97), захист споживача (стаття 98).</a:t>
            </a:r>
          </a:p>
        </p:txBody>
      </p:sp>
    </p:spTree>
    <p:extLst>
      <p:ext uri="{BB962C8B-B14F-4D97-AF65-F5344CB8AC3E}">
        <p14:creationId xmlns:p14="http://schemas.microsoft.com/office/powerpoint/2010/main" val="34250989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1311564" y="2050474"/>
            <a:ext cx="9698182" cy="24199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П’ята глава Хартії визначає права громадян Європейського Союзу. У цій частині встановлюється право обирати й виставляти свою кандидатуру в Європейський Парламент (стаття 99), право обирати й виставляти свою кандидатуру на муніципальних виборах (стаття 100), право на гідне управління (стаття 101), право доступу до документів (стаття 102), Європейський омбудсмен (стаття 103), право звертатися із клопотанням (стаття 104), право свободи пересування й місця проживання (стаття 105), дипломатичний й консульський захист (стаття 106).</a:t>
            </a:r>
          </a:p>
        </p:txBody>
      </p:sp>
    </p:spTree>
    <p:extLst>
      <p:ext uri="{BB962C8B-B14F-4D97-AF65-F5344CB8AC3E}">
        <p14:creationId xmlns:p14="http://schemas.microsoft.com/office/powerpoint/2010/main" val="6036088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1016000" y="2105890"/>
            <a:ext cx="10270836" cy="25954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Права й свободи пов’язані зі здійснення правосуддя закріплені в VI главі Хартії. Положеннями цієї частини гарантується право на ефективний правовий захист і справедливий суд (стаття 107), презумпція невинності й право на захист (стаття 108), принцип законності й принцип пропорційності карних злочинів і покарань (стаття 109), право не піддаватися суду або покаранню повторно в карному порядку за той самий злочин (стаття 110). У цій главі зібрані загальноприйняті принципи правової держави, які містяться в загальній декларації по правах людини, інших договорах ООН по правах людини, у Європейській конвенції про права людини.</a:t>
            </a:r>
          </a:p>
        </p:txBody>
      </p:sp>
    </p:spTree>
    <p:extLst>
      <p:ext uri="{BB962C8B-B14F-4D97-AF65-F5344CB8AC3E}">
        <p14:creationId xmlns:p14="http://schemas.microsoft.com/office/powerpoint/2010/main" val="42251969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1099127" y="2373745"/>
            <a:ext cx="9975273" cy="20135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З огляду на міждержавний статус Європейського Союзу Хартія в главі VII визначила загальні положення про тлумачення й застосування хартії. У цій частині встановлюється область застосування (стаття 111), сфера застосування й тлумачення прав і принципів (стаття 112), рівень захисту (стаття 113), заборона на зловживання правами (стаття 114).</a:t>
            </a:r>
          </a:p>
        </p:txBody>
      </p:sp>
    </p:spTree>
    <p:extLst>
      <p:ext uri="{BB962C8B-B14F-4D97-AF65-F5344CB8AC3E}">
        <p14:creationId xmlns:p14="http://schemas.microsoft.com/office/powerpoint/2010/main" val="42333553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56664" y="822036"/>
            <a:ext cx="5273964" cy="769441"/>
          </a:xfrm>
          <a:prstGeom prst="rect">
            <a:avLst/>
          </a:prstGeom>
          <a:noFill/>
        </p:spPr>
        <p:txBody>
          <a:bodyPr wrap="square" rtlCol="0">
            <a:spAutoFit/>
          </a:bodyPr>
          <a:lstStyle/>
          <a:p>
            <a:r>
              <a:rPr lang="uk-UA" sz="4400" b="1" dirty="0" smtClean="0"/>
              <a:t>План:</a:t>
            </a:r>
            <a:endParaRPr lang="uk-UA" sz="4400" b="1" dirty="0"/>
          </a:p>
        </p:txBody>
      </p:sp>
      <p:sp>
        <p:nvSpPr>
          <p:cNvPr id="7" name="Rectangle 1"/>
          <p:cNvSpPr>
            <a:spLocks noChangeArrowheads="1"/>
          </p:cNvSpPr>
          <p:nvPr/>
        </p:nvSpPr>
        <p:spPr bwMode="auto">
          <a:xfrm>
            <a:off x="5961372" y="-128236"/>
            <a:ext cx="269256" cy="256472"/>
          </a:xfrm>
          <a:prstGeom prst="rect">
            <a:avLst/>
          </a:prstGeom>
          <a:solidFill>
            <a:srgbClr val="EEEEE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568" tIns="0" rIns="50784" bIns="25392"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Char char="•"/>
              <a:tabLst/>
            </a:pPr>
            <a:r>
              <a:rPr kumimoji="0" lang="uk-UA" altLang="uk-UA" sz="1500" b="0" i="0" u="none" strike="noStrike" cap="none" normalizeH="0" baseline="0" dirty="0" smtClean="0">
                <a:ln>
                  <a:noFill/>
                </a:ln>
                <a:solidFill>
                  <a:srgbClr val="0040FF"/>
                </a:solidFill>
                <a:effectLst/>
                <a:latin typeface="Times New Roman" panose="02020603050405020304" pitchFamily="18" charset="0"/>
                <a:cs typeface="Times New Roman" panose="02020603050405020304" pitchFamily="18" charset="0"/>
                <a:hlinkClick r:id="rId2" tooltip="Перейдіть за посиланням"/>
              </a:rPr>
              <a:t> </a:t>
            </a:r>
            <a:endParaRPr kumimoji="0" lang="uk-UA" altLang="uk-UA" sz="1800" b="0" i="0" u="none" strike="noStrike" cap="none" normalizeH="0" baseline="0" dirty="0" smtClean="0">
              <a:ln>
                <a:noFill/>
              </a:ln>
              <a:solidFill>
                <a:schemeClr val="tx1"/>
              </a:solidFill>
              <a:effectLst/>
              <a:latin typeface="Arial" panose="020B0604020202020204" pitchFamily="34" charset="0"/>
            </a:endParaRPr>
          </a:p>
        </p:txBody>
      </p:sp>
      <p:sp>
        <p:nvSpPr>
          <p:cNvPr id="8" name="TextBox 7"/>
          <p:cNvSpPr txBox="1"/>
          <p:nvPr/>
        </p:nvSpPr>
        <p:spPr>
          <a:xfrm>
            <a:off x="765917" y="1789337"/>
            <a:ext cx="10187709" cy="3785652"/>
          </a:xfrm>
          <a:prstGeom prst="rect">
            <a:avLst/>
          </a:prstGeom>
          <a:noFill/>
        </p:spPr>
        <p:txBody>
          <a:bodyPr wrap="square" rtlCol="0">
            <a:spAutoFit/>
          </a:bodyPr>
          <a:lstStyle/>
          <a:p>
            <a:pPr>
              <a:lnSpc>
                <a:spcPct val="150000"/>
              </a:lnSpc>
            </a:pPr>
            <a:r>
              <a:rPr lang="uk-UA" sz="2000" b="1" dirty="0" smtClean="0">
                <a:latin typeface="Times New Roman" panose="02020603050405020304" pitchFamily="18" charset="0"/>
                <a:cs typeface="Times New Roman" panose="02020603050405020304" pitchFamily="18" charset="0"/>
              </a:rPr>
              <a:t>1</a:t>
            </a:r>
            <a:r>
              <a:rPr lang="uk-UA" sz="2000" b="1" dirty="0">
                <a:latin typeface="Times New Roman" panose="02020603050405020304" pitchFamily="18" charset="0"/>
                <a:cs typeface="Times New Roman" panose="02020603050405020304" pitchFamily="18" charset="0"/>
              </a:rPr>
              <a:t>. Правовий статус громадян Європейського Союзу</a:t>
            </a:r>
          </a:p>
          <a:p>
            <a:pPr>
              <a:lnSpc>
                <a:spcPct val="150000"/>
              </a:lnSpc>
            </a:pPr>
            <a:r>
              <a:rPr lang="uk-UA" sz="2000" b="1" dirty="0" smtClean="0">
                <a:latin typeface="Times New Roman" panose="02020603050405020304" pitchFamily="18" charset="0"/>
                <a:cs typeface="Times New Roman" panose="02020603050405020304" pitchFamily="18" charset="0"/>
              </a:rPr>
              <a:t>2</a:t>
            </a:r>
            <a:r>
              <a:rPr lang="uk-UA" sz="2000" b="1" dirty="0">
                <a:latin typeface="Times New Roman" panose="02020603050405020304" pitchFamily="18" charset="0"/>
                <a:cs typeface="Times New Roman" panose="02020603050405020304" pitchFamily="18" charset="0"/>
              </a:rPr>
              <a:t>. Характеристика інституту правового статусу людини та громадянина </a:t>
            </a:r>
            <a:r>
              <a:rPr lang="uk-UA" sz="2000" b="1" dirty="0" smtClean="0">
                <a:latin typeface="Times New Roman" panose="02020603050405020304" pitchFamily="18" charset="0"/>
                <a:cs typeface="Times New Roman" panose="02020603050405020304" pitchFamily="18" charset="0"/>
              </a:rPr>
              <a:t>у</a:t>
            </a:r>
            <a:r>
              <a:rPr lang="en-US" sz="2000" b="1" dirty="0" smtClean="0">
                <a:latin typeface="Times New Roman" panose="02020603050405020304" pitchFamily="18" charset="0"/>
                <a:cs typeface="Times New Roman" panose="02020603050405020304" pitchFamily="18" charset="0"/>
              </a:rPr>
              <a:t> </a:t>
            </a:r>
            <a:r>
              <a:rPr lang="uk-UA" sz="2000" b="1" dirty="0" smtClean="0">
                <a:latin typeface="Times New Roman" panose="02020603050405020304" pitchFamily="18" charset="0"/>
                <a:cs typeface="Times New Roman" panose="02020603050405020304" pitchFamily="18" charset="0"/>
              </a:rPr>
              <a:t>Європейському </a:t>
            </a:r>
            <a:r>
              <a:rPr lang="uk-UA" sz="2000" b="1" dirty="0">
                <a:latin typeface="Times New Roman" panose="02020603050405020304" pitchFamily="18" charset="0"/>
                <a:cs typeface="Times New Roman" panose="02020603050405020304" pitchFamily="18" charset="0"/>
              </a:rPr>
              <a:t>Союзі та його джерела</a:t>
            </a:r>
          </a:p>
          <a:p>
            <a:pPr>
              <a:lnSpc>
                <a:spcPct val="150000"/>
              </a:lnSpc>
            </a:pPr>
            <a:r>
              <a:rPr lang="uk-UA" sz="2000" b="1" dirty="0" smtClean="0">
                <a:latin typeface="Times New Roman" panose="02020603050405020304" pitchFamily="18" charset="0"/>
                <a:cs typeface="Times New Roman" panose="02020603050405020304" pitchFamily="18" charset="0"/>
              </a:rPr>
              <a:t>3</a:t>
            </a:r>
            <a:r>
              <a:rPr lang="uk-UA" sz="2000" b="1" dirty="0">
                <a:latin typeface="Times New Roman" panose="02020603050405020304" pitchFamily="18" charset="0"/>
                <a:cs typeface="Times New Roman" panose="02020603050405020304" pitchFamily="18" charset="0"/>
              </a:rPr>
              <a:t>. Громадянство Європейського </a:t>
            </a:r>
            <a:r>
              <a:rPr lang="uk-UA" sz="2000" b="1" dirty="0" smtClean="0">
                <a:latin typeface="Times New Roman" panose="02020603050405020304" pitchFamily="18" charset="0"/>
                <a:cs typeface="Times New Roman" panose="02020603050405020304" pitchFamily="18" charset="0"/>
              </a:rPr>
              <a:t>Союзу</a:t>
            </a:r>
            <a:endParaRPr lang="en-US" sz="2000" b="1" dirty="0" smtClean="0">
              <a:latin typeface="Times New Roman" panose="02020603050405020304" pitchFamily="18" charset="0"/>
              <a:cs typeface="Times New Roman" panose="02020603050405020304" pitchFamily="18" charset="0"/>
            </a:endParaRPr>
          </a:p>
          <a:p>
            <a:pPr>
              <a:lnSpc>
                <a:spcPct val="150000"/>
              </a:lnSpc>
            </a:pPr>
            <a:r>
              <a:rPr lang="uk-UA" sz="2000" b="1" dirty="0" smtClean="0">
                <a:latin typeface="Times New Roman" panose="02020603050405020304" pitchFamily="18" charset="0"/>
                <a:cs typeface="Times New Roman" panose="02020603050405020304" pitchFamily="18" charset="0"/>
              </a:rPr>
              <a:t>4</a:t>
            </a:r>
            <a:r>
              <a:rPr lang="uk-UA" sz="2000" b="1" dirty="0">
                <a:latin typeface="Times New Roman" panose="02020603050405020304" pitchFamily="18" charset="0"/>
                <a:cs typeface="Times New Roman" panose="02020603050405020304" pitchFamily="18" charset="0"/>
              </a:rPr>
              <a:t>. Основні права, свободи та обов’язки людини та громадянина у</a:t>
            </a:r>
          </a:p>
          <a:p>
            <a:pPr>
              <a:lnSpc>
                <a:spcPct val="150000"/>
              </a:lnSpc>
            </a:pPr>
            <a:r>
              <a:rPr lang="uk-UA" sz="2000" b="1" dirty="0">
                <a:latin typeface="Times New Roman" panose="02020603050405020304" pitchFamily="18" charset="0"/>
                <a:cs typeface="Times New Roman" panose="02020603050405020304" pitchFamily="18" charset="0"/>
              </a:rPr>
              <a:t>Європейському Союзі</a:t>
            </a:r>
          </a:p>
          <a:p>
            <a:pPr>
              <a:lnSpc>
                <a:spcPct val="150000"/>
              </a:lnSpc>
            </a:pPr>
            <a:r>
              <a:rPr lang="uk-UA" sz="2000" b="1" dirty="0" smtClean="0">
                <a:latin typeface="Times New Roman" panose="02020603050405020304" pitchFamily="18" charset="0"/>
                <a:cs typeface="Times New Roman" panose="02020603050405020304" pitchFamily="18" charset="0"/>
              </a:rPr>
              <a:t>5</a:t>
            </a:r>
            <a:r>
              <a:rPr lang="uk-UA" sz="2000" b="1" dirty="0">
                <a:latin typeface="Times New Roman" panose="02020603050405020304" pitchFamily="18" charset="0"/>
                <a:cs typeface="Times New Roman" panose="02020603050405020304" pitchFamily="18" charset="0"/>
              </a:rPr>
              <a:t>. Гарантії прав та свобод людини і громадянина у Європейському Союзі</a:t>
            </a:r>
          </a:p>
          <a:p>
            <a:pPr>
              <a:lnSpc>
                <a:spcPct val="150000"/>
              </a:lnSpc>
            </a:pPr>
            <a:r>
              <a:rPr lang="uk-UA" sz="2000" b="1" dirty="0" smtClean="0">
                <a:latin typeface="Times New Roman" panose="02020603050405020304" pitchFamily="18" charset="0"/>
                <a:cs typeface="Times New Roman" panose="02020603050405020304" pitchFamily="18" charset="0"/>
              </a:rPr>
              <a:t>Список використаних </a:t>
            </a:r>
            <a:r>
              <a:rPr lang="uk-UA" sz="2000" b="1" dirty="0">
                <a:latin typeface="Times New Roman" panose="02020603050405020304" pitchFamily="18" charset="0"/>
                <a:cs typeface="Times New Roman" panose="02020603050405020304" pitchFamily="18" charset="0"/>
              </a:rPr>
              <a:t>джерел</a:t>
            </a:r>
          </a:p>
        </p:txBody>
      </p:sp>
    </p:spTree>
    <p:extLst>
      <p:ext uri="{BB962C8B-B14F-4D97-AF65-F5344CB8AC3E}">
        <p14:creationId xmlns:p14="http://schemas.microsoft.com/office/powerpoint/2010/main" val="38737077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942109" y="646547"/>
            <a:ext cx="9772073" cy="1246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a:t>Для підтримки проектів по захисту прав людини в усьому світі Європейським Союзом фінансується Європейська ініціатива для демократії й прав людини (</a:t>
            </a:r>
            <a:r>
              <a:rPr lang="uk-UA" dirty="0" err="1"/>
              <a:t>European</a:t>
            </a:r>
            <a:r>
              <a:rPr lang="uk-UA" dirty="0"/>
              <a:t> </a:t>
            </a:r>
            <a:r>
              <a:rPr lang="uk-UA" dirty="0" err="1"/>
              <a:t>Initiative</a:t>
            </a:r>
            <a:r>
              <a:rPr lang="uk-UA" dirty="0"/>
              <a:t> </a:t>
            </a:r>
            <a:r>
              <a:rPr lang="uk-UA" dirty="0" err="1"/>
              <a:t>for</a:t>
            </a:r>
            <a:r>
              <a:rPr lang="uk-UA" dirty="0"/>
              <a:t> </a:t>
            </a:r>
            <a:r>
              <a:rPr lang="uk-UA" dirty="0" err="1"/>
              <a:t>Democracy</a:t>
            </a:r>
            <a:r>
              <a:rPr lang="uk-UA" dirty="0"/>
              <a:t> </a:t>
            </a:r>
            <a:r>
              <a:rPr lang="uk-UA" dirty="0" err="1"/>
              <a:t>and</a:t>
            </a:r>
            <a:r>
              <a:rPr lang="uk-UA" dirty="0"/>
              <a:t> </a:t>
            </a:r>
            <a:r>
              <a:rPr lang="uk-UA" dirty="0" err="1"/>
              <a:t>Human</a:t>
            </a:r>
            <a:r>
              <a:rPr lang="uk-UA" dirty="0"/>
              <a:t> </a:t>
            </a:r>
            <a:r>
              <a:rPr lang="uk-UA" dirty="0" err="1"/>
              <a:t>Rights</a:t>
            </a:r>
            <a:r>
              <a:rPr lang="uk-UA" dirty="0" smtClean="0"/>
              <a:t>). Програма </a:t>
            </a:r>
            <a:r>
              <a:rPr lang="uk-UA" dirty="0"/>
              <a:t>спрямована на розвиток демократії й поваги прав людини й підтримує проекти в чотирьох основних сферах:</a:t>
            </a:r>
          </a:p>
        </p:txBody>
      </p:sp>
      <p:cxnSp>
        <p:nvCxnSpPr>
          <p:cNvPr id="6" name="Прямая соединительная линия 5"/>
          <p:cNvCxnSpPr/>
          <p:nvPr/>
        </p:nvCxnSpPr>
        <p:spPr>
          <a:xfrm flipH="1">
            <a:off x="960582" y="1505526"/>
            <a:ext cx="1" cy="4156365"/>
          </a:xfrm>
          <a:prstGeom prst="line">
            <a:avLst/>
          </a:prstGeom>
        </p:spPr>
        <p:style>
          <a:lnRef idx="1">
            <a:schemeClr val="accent1"/>
          </a:lnRef>
          <a:fillRef idx="0">
            <a:schemeClr val="accent1"/>
          </a:fillRef>
          <a:effectRef idx="0">
            <a:schemeClr val="accent1"/>
          </a:effectRef>
          <a:fontRef idx="minor">
            <a:schemeClr val="tx1"/>
          </a:fontRef>
        </p:style>
      </p:cxnSp>
      <p:sp>
        <p:nvSpPr>
          <p:cNvPr id="12" name="Скругленный прямоугольник 11"/>
          <p:cNvSpPr/>
          <p:nvPr/>
        </p:nvSpPr>
        <p:spPr>
          <a:xfrm>
            <a:off x="1330037" y="2133601"/>
            <a:ext cx="9966036" cy="8035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uk-UA"/>
              <a:t>зміцнення демократії, правильного управління й верховенства закону (розвиток політичного плюралізму, вільних засобів масової інформації і якісної судової системи);</a:t>
            </a:r>
          </a:p>
        </p:txBody>
      </p:sp>
      <p:cxnSp>
        <p:nvCxnSpPr>
          <p:cNvPr id="20" name="Прямая со стрелкой 19"/>
          <p:cNvCxnSpPr>
            <a:endCxn id="12" idx="1"/>
          </p:cNvCxnSpPr>
          <p:nvPr/>
        </p:nvCxnSpPr>
        <p:spPr>
          <a:xfrm>
            <a:off x="960582" y="2535382"/>
            <a:ext cx="36945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Скругленный прямоугольник 20"/>
          <p:cNvSpPr/>
          <p:nvPr/>
        </p:nvSpPr>
        <p:spPr>
          <a:xfrm>
            <a:off x="1330037" y="3121889"/>
            <a:ext cx="9966036" cy="8035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uk-UA"/>
              <a:t>боротьба із застосуванням катувань за допомогою мір превентивного характеру (таких як, навчання працівників поліції) і репресивних мір (таких як, створення міжнародних трибуналів і карних судів);</a:t>
            </a:r>
          </a:p>
        </p:txBody>
      </p:sp>
      <p:cxnSp>
        <p:nvCxnSpPr>
          <p:cNvPr id="22" name="Прямая со стрелкой 21"/>
          <p:cNvCxnSpPr>
            <a:endCxn id="21" idx="1"/>
          </p:cNvCxnSpPr>
          <p:nvPr/>
        </p:nvCxnSpPr>
        <p:spPr>
          <a:xfrm>
            <a:off x="960582" y="3523670"/>
            <a:ext cx="36945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Скругленный прямоугольник 22"/>
          <p:cNvSpPr/>
          <p:nvPr/>
        </p:nvSpPr>
        <p:spPr>
          <a:xfrm>
            <a:off x="1330037" y="4147119"/>
            <a:ext cx="9966036" cy="8035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uk-UA"/>
              <a:t>боротьба з расизмом і дискримінацією за допомогою виховання поваги до політичних і громадянських прав.</a:t>
            </a:r>
          </a:p>
        </p:txBody>
      </p:sp>
      <p:cxnSp>
        <p:nvCxnSpPr>
          <p:cNvPr id="24" name="Прямая со стрелкой 23"/>
          <p:cNvCxnSpPr>
            <a:endCxn id="23" idx="1"/>
          </p:cNvCxnSpPr>
          <p:nvPr/>
        </p:nvCxnSpPr>
        <p:spPr>
          <a:xfrm>
            <a:off x="960582" y="4548900"/>
            <a:ext cx="36945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p:nvPr/>
        </p:nvCxnSpPr>
        <p:spPr>
          <a:xfrm>
            <a:off x="960582" y="5430982"/>
            <a:ext cx="369455" cy="92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Скругленный прямоугольник 30"/>
          <p:cNvSpPr/>
          <p:nvPr/>
        </p:nvSpPr>
        <p:spPr>
          <a:xfrm>
            <a:off x="1330037" y="5144640"/>
            <a:ext cx="9966036" cy="7204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uk-UA"/>
              <a:t>знищення страти в тих країнах, де вона ще існує;</a:t>
            </a:r>
          </a:p>
        </p:txBody>
      </p:sp>
    </p:spTree>
    <p:extLst>
      <p:ext uri="{BB962C8B-B14F-4D97-AF65-F5344CB8AC3E}">
        <p14:creationId xmlns:p14="http://schemas.microsoft.com/office/powerpoint/2010/main" val="28367970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1073" y="640387"/>
            <a:ext cx="9649689" cy="495686"/>
          </a:xfrm>
        </p:spPr>
        <p:txBody>
          <a:bodyPr>
            <a:normAutofit/>
          </a:bodyPr>
          <a:lstStyle/>
          <a:p>
            <a:r>
              <a:rPr lang="uk-UA" sz="2400" b="1" dirty="0"/>
              <a:t>5. Гарантії прав та свобод людини і громадянина у Європейському </a:t>
            </a:r>
            <a:endParaRPr lang="uk-UA" sz="2400" dirty="0"/>
          </a:p>
        </p:txBody>
      </p:sp>
      <p:sp>
        <p:nvSpPr>
          <p:cNvPr id="3" name="Прямоугольник 2"/>
          <p:cNvSpPr/>
          <p:nvPr/>
        </p:nvSpPr>
        <p:spPr>
          <a:xfrm>
            <a:off x="501073" y="1228436"/>
            <a:ext cx="10970491" cy="646331"/>
          </a:xfrm>
          <a:prstGeom prst="rect">
            <a:avLst/>
          </a:prstGeom>
        </p:spPr>
        <p:txBody>
          <a:bodyPr wrap="square">
            <a:spAutoFit/>
          </a:bodyPr>
          <a:lstStyle/>
          <a:p>
            <a:pPr marL="228600" marR="76200" indent="342900" algn="just">
              <a:spcBef>
                <a:spcPts val="150"/>
              </a:spcBef>
              <a:spcAft>
                <a:spcPts val="150"/>
              </a:spcAft>
            </a:pPr>
            <a:r>
              <a:rPr lang="uk-UA" spc="45" dirty="0">
                <a:solidFill>
                  <a:srgbClr val="222222"/>
                </a:solidFill>
                <a:latin typeface="Times New Roman" panose="02020603050405020304" pitchFamily="18" charset="0"/>
                <a:ea typeface="Times New Roman" panose="02020603050405020304" pitchFamily="18" charset="0"/>
              </a:rPr>
              <a:t>Гарантії прав і свобод – це умови, засоби, заходи, спрямовані на забезпечення практичного їхнього здійснення, охорону й захист.</a:t>
            </a:r>
            <a:endParaRPr lang="uk-UA" sz="1600" dirty="0">
              <a:effectLst/>
              <a:latin typeface="Times New Roman" panose="02020603050405020304" pitchFamily="18" charset="0"/>
              <a:ea typeface="Times New Roman" panose="02020603050405020304" pitchFamily="18" charset="0"/>
            </a:endParaRPr>
          </a:p>
        </p:txBody>
      </p:sp>
      <p:sp>
        <p:nvSpPr>
          <p:cNvPr id="5" name="Прямоугольник 4"/>
          <p:cNvSpPr/>
          <p:nvPr/>
        </p:nvSpPr>
        <p:spPr>
          <a:xfrm>
            <a:off x="501073" y="2050257"/>
            <a:ext cx="10298545" cy="2339102"/>
          </a:xfrm>
          <a:prstGeom prst="rect">
            <a:avLst/>
          </a:prstGeom>
        </p:spPr>
        <p:txBody>
          <a:bodyPr wrap="square">
            <a:spAutoFit/>
          </a:bodyPr>
          <a:lstStyle/>
          <a:p>
            <a:pPr marL="228600" marR="76200" indent="342900" algn="just">
              <a:spcBef>
                <a:spcPts val="150"/>
              </a:spcBef>
              <a:spcAft>
                <a:spcPts val="150"/>
              </a:spcAft>
            </a:pPr>
            <a:r>
              <a:rPr lang="uk-UA" spc="45" dirty="0" err="1">
                <a:solidFill>
                  <a:srgbClr val="222222"/>
                </a:solidFill>
                <a:latin typeface="Times New Roman" panose="02020603050405020304" pitchFamily="18" charset="0"/>
                <a:ea typeface="Times New Roman" panose="02020603050405020304" pitchFamily="18" charset="0"/>
              </a:rPr>
              <a:t>Комунітарні</a:t>
            </a:r>
            <a:r>
              <a:rPr lang="uk-UA" spc="45" dirty="0">
                <a:solidFill>
                  <a:srgbClr val="222222"/>
                </a:solidFill>
                <a:latin typeface="Times New Roman" panose="02020603050405020304" pitchFamily="18" charset="0"/>
                <a:ea typeface="Times New Roman" panose="02020603050405020304" pitchFamily="18" charset="0"/>
              </a:rPr>
              <a:t> права  – тобто права й свободи, що виникають у приватних осіб у силу права ЄС, – як правило, мають економічний і соціальний характер і необхідні для ефективного функціонування єдиного ринку (вільного руху товарів, робочої сили, послуг і капіталів). Мова йде, наприклад, про права на вільне пересування працюючих у рамках Союзу і їхнє працевлаштування в іншій державі-учасниці, на створення підприємств і економічну діяльність, на надання послуг, на безперешкодний рух капіталів; про заборону дискримінації по національній і статевій ознаці, кількісних обмежень у торгівлі й еквівалентних їм заходів, монополістичних дій і </a:t>
            </a:r>
            <a:r>
              <a:rPr lang="uk-UA" spc="45" dirty="0" err="1">
                <a:solidFill>
                  <a:srgbClr val="222222"/>
                </a:solidFill>
                <a:latin typeface="Times New Roman" panose="02020603050405020304" pitchFamily="18" charset="0"/>
                <a:ea typeface="Times New Roman" panose="02020603050405020304" pitchFamily="18" charset="0"/>
              </a:rPr>
              <a:t>т.д</a:t>
            </a:r>
            <a:r>
              <a:rPr lang="uk-UA" spc="45" dirty="0">
                <a:solidFill>
                  <a:srgbClr val="222222"/>
                </a:solidFill>
                <a:latin typeface="Times New Roman" panose="02020603050405020304" pitchFamily="18" charset="0"/>
                <a:ea typeface="Times New Roman" panose="02020603050405020304" pitchFamily="18" charset="0"/>
              </a:rPr>
              <a:t>.</a:t>
            </a:r>
            <a:endParaRPr lang="uk-UA" sz="1600" dirty="0">
              <a:effectLst/>
              <a:latin typeface="Times New Roman" panose="02020603050405020304" pitchFamily="18" charset="0"/>
              <a:ea typeface="Times New Roman" panose="02020603050405020304" pitchFamily="18" charset="0"/>
            </a:endParaRPr>
          </a:p>
        </p:txBody>
      </p:sp>
      <p:sp>
        <p:nvSpPr>
          <p:cNvPr id="6" name="Прямоугольник 5"/>
          <p:cNvSpPr/>
          <p:nvPr/>
        </p:nvSpPr>
        <p:spPr>
          <a:xfrm>
            <a:off x="214745" y="4712961"/>
            <a:ext cx="10584873" cy="369332"/>
          </a:xfrm>
          <a:prstGeom prst="rect">
            <a:avLst/>
          </a:prstGeom>
        </p:spPr>
        <p:txBody>
          <a:bodyPr wrap="square">
            <a:spAutoFit/>
          </a:bodyPr>
          <a:lstStyle/>
          <a:p>
            <a:pPr marL="228600" marR="76200" indent="342900" algn="just">
              <a:spcBef>
                <a:spcPts val="150"/>
              </a:spcBef>
              <a:spcAft>
                <a:spcPts val="150"/>
              </a:spcAft>
            </a:pPr>
            <a:r>
              <a:rPr lang="uk-UA" spc="45" dirty="0">
                <a:solidFill>
                  <a:srgbClr val="222222"/>
                </a:solidFill>
                <a:latin typeface="Times New Roman" panose="02020603050405020304" pitchFamily="18" charset="0"/>
                <a:ea typeface="Times New Roman" panose="02020603050405020304" pitchFamily="18" charset="0"/>
              </a:rPr>
              <a:t>Система судового захисту </a:t>
            </a:r>
            <a:r>
              <a:rPr lang="uk-UA" spc="45" dirty="0" err="1">
                <a:solidFill>
                  <a:srgbClr val="222222"/>
                </a:solidFill>
                <a:latin typeface="Times New Roman" panose="02020603050405020304" pitchFamily="18" charset="0"/>
                <a:ea typeface="Times New Roman" panose="02020603050405020304" pitchFamily="18" charset="0"/>
              </a:rPr>
              <a:t>комунітарних</a:t>
            </a:r>
            <a:r>
              <a:rPr lang="uk-UA" spc="45" dirty="0">
                <a:solidFill>
                  <a:srgbClr val="222222"/>
                </a:solidFill>
                <a:latin typeface="Times New Roman" panose="02020603050405020304" pitchFamily="18" charset="0"/>
                <a:ea typeface="Times New Roman" panose="02020603050405020304" pitchFamily="18" charset="0"/>
              </a:rPr>
              <a:t> прав у ЄС має ряд відмінних рис.</a:t>
            </a:r>
            <a:endParaRPr lang="uk-UA"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115001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5291" y="989814"/>
            <a:ext cx="4364610" cy="92919"/>
          </a:xfrm>
        </p:spPr>
        <p:txBody>
          <a:bodyPr>
            <a:noAutofit/>
          </a:bodyPr>
          <a:lstStyle/>
          <a:p>
            <a:r>
              <a:rPr lang="uk-UA" sz="2000" b="1" dirty="0">
                <a:latin typeface="Times New Roman" panose="02020603050405020304" pitchFamily="18" charset="0"/>
                <a:cs typeface="Times New Roman" panose="02020603050405020304" pitchFamily="18" charset="0"/>
              </a:rPr>
              <a:t>Список рекомендованих </a:t>
            </a:r>
            <a:r>
              <a:rPr lang="uk-UA" sz="2000" b="1" dirty="0" smtClean="0">
                <a:latin typeface="Times New Roman" panose="02020603050405020304" pitchFamily="18" charset="0"/>
                <a:cs typeface="Times New Roman" panose="02020603050405020304" pitchFamily="18" charset="0"/>
              </a:rPr>
              <a:t>джерел:</a:t>
            </a:r>
            <a:r>
              <a:rPr lang="uk-UA" sz="2000" b="1" dirty="0">
                <a:latin typeface="Times New Roman" panose="02020603050405020304" pitchFamily="18" charset="0"/>
                <a:cs typeface="Times New Roman" panose="02020603050405020304" pitchFamily="18" charset="0"/>
              </a:rPr>
              <a:t/>
            </a:r>
            <a:br>
              <a:rPr lang="uk-UA" sz="2000" b="1" dirty="0">
                <a:latin typeface="Times New Roman" panose="02020603050405020304" pitchFamily="18" charset="0"/>
                <a:cs typeface="Times New Roman" panose="02020603050405020304" pitchFamily="18" charset="0"/>
              </a:rPr>
            </a:br>
            <a:endParaRPr lang="uk-UA" sz="2000" dirty="0"/>
          </a:p>
        </p:txBody>
      </p:sp>
      <p:sp>
        <p:nvSpPr>
          <p:cNvPr id="3" name="Прямоугольник 2"/>
          <p:cNvSpPr/>
          <p:nvPr/>
        </p:nvSpPr>
        <p:spPr>
          <a:xfrm>
            <a:off x="735291" y="1036273"/>
            <a:ext cx="10470037" cy="5270225"/>
          </a:xfrm>
          <a:prstGeom prst="rect">
            <a:avLst/>
          </a:prstGeom>
        </p:spPr>
        <p:txBody>
          <a:bodyPr wrap="square">
            <a:spAutoFit/>
          </a:bodyPr>
          <a:lstStyle/>
          <a:p>
            <a:pPr lvl="0" algn="just">
              <a:spcAft>
                <a:spcPts val="0"/>
              </a:spcAft>
              <a:buSzPts val="1400"/>
              <a:tabLst>
                <a:tab pos="454660" algn="l"/>
              </a:tabLst>
            </a:pPr>
            <a:r>
              <a:rPr lang="uk-UA" sz="1200" dirty="0" smtClean="0">
                <a:latin typeface="Times New Roman" panose="02020603050405020304" pitchFamily="18" charset="0"/>
                <a:ea typeface="Times New Roman" panose="02020603050405020304" pitchFamily="18" charset="0"/>
                <a:cs typeface="Times New Roman" panose="02020603050405020304" pitchFamily="18" charset="0"/>
              </a:rPr>
              <a:t>1.Європейська </a:t>
            </a:r>
            <a:r>
              <a:rPr lang="uk-UA" sz="1200" dirty="0">
                <a:latin typeface="Times New Roman" panose="02020603050405020304" pitchFamily="18" charset="0"/>
                <a:ea typeface="Times New Roman" panose="02020603050405020304" pitchFamily="18" charset="0"/>
                <a:cs typeface="Times New Roman" panose="02020603050405020304" pitchFamily="18" charset="0"/>
              </a:rPr>
              <a:t>Конвенція про громадянство. Міжнародний договір від 7 листопада 1997 р. </a:t>
            </a:r>
            <a:r>
              <a:rPr lang="uk-UA" sz="1200" i="1" dirty="0">
                <a:latin typeface="Times New Roman" panose="02020603050405020304" pitchFamily="18" charset="0"/>
                <a:ea typeface="Times New Roman" panose="02020603050405020304" pitchFamily="18" charset="0"/>
                <a:cs typeface="Times New Roman" panose="02020603050405020304" pitchFamily="18" charset="0"/>
              </a:rPr>
              <a:t>Бюлетень законодавства і юридичної практики України</a:t>
            </a:r>
            <a:r>
              <a:rPr lang="uk-UA" sz="1200" dirty="0">
                <a:latin typeface="Times New Roman" panose="02020603050405020304" pitchFamily="18" charset="0"/>
                <a:ea typeface="Times New Roman" panose="02020603050405020304" pitchFamily="18" charset="0"/>
                <a:cs typeface="Times New Roman" panose="02020603050405020304" pitchFamily="18" charset="0"/>
              </a:rPr>
              <a:t>. 2001. № 11. С. 69</a:t>
            </a:r>
          </a:p>
          <a:p>
            <a:pPr>
              <a:lnSpc>
                <a:spcPts val="30"/>
              </a:lnSpc>
              <a:spcAft>
                <a:spcPts val="0"/>
              </a:spcAft>
            </a:pPr>
            <a:r>
              <a:rPr lang="uk-UA" sz="1200" dirty="0">
                <a:latin typeface="Times New Roman" panose="02020603050405020304" pitchFamily="18" charset="0"/>
                <a:ea typeface="Times New Roman" panose="02020603050405020304" pitchFamily="18" charset="0"/>
                <a:cs typeface="Arial" panose="020B0604020202020204" pitchFamily="34" charset="0"/>
              </a:rPr>
              <a:t> </a:t>
            </a:r>
            <a:endParaRPr lang="uk-UA" sz="1200" dirty="0">
              <a:latin typeface="Calibri" panose="020F0502020204030204" pitchFamily="34" charset="0"/>
              <a:ea typeface="Calibri" panose="020F0502020204030204" pitchFamily="34" charset="0"/>
              <a:cs typeface="Arial" panose="020B0604020202020204" pitchFamily="34" charset="0"/>
            </a:endParaRPr>
          </a:p>
          <a:p>
            <a:pPr marL="342900" lvl="0" indent="-342900">
              <a:spcAft>
                <a:spcPts val="0"/>
              </a:spcAft>
              <a:buSzPts val="1400"/>
              <a:buFont typeface="+mj-lt"/>
              <a:buAutoNum type="arabicPeriod" startAt="77"/>
            </a:pPr>
            <a:r>
              <a:rPr lang="uk-UA" sz="1200" dirty="0">
                <a:latin typeface="Times New Roman" panose="02020603050405020304" pitchFamily="18" charset="0"/>
                <a:ea typeface="Times New Roman" panose="02020603050405020304" pitchFamily="18" charset="0"/>
                <a:cs typeface="Times New Roman" panose="02020603050405020304" pitchFamily="18" charset="0"/>
              </a:rPr>
              <a:t> </a:t>
            </a:r>
            <a:endParaRPr lang="uk-UA" sz="12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lvl="0">
              <a:lnSpc>
                <a:spcPct val="95000"/>
              </a:lnSpc>
              <a:spcAft>
                <a:spcPts val="0"/>
              </a:spcAft>
              <a:buSzPts val="1400"/>
              <a:tabLst>
                <a:tab pos="454660" algn="l"/>
              </a:tabLst>
            </a:pPr>
            <a:r>
              <a:rPr lang="uk-UA" sz="1200" dirty="0" smtClean="0">
                <a:latin typeface="Times New Roman" panose="02020603050405020304" pitchFamily="18" charset="0"/>
                <a:ea typeface="Times New Roman" panose="02020603050405020304" pitchFamily="18" charset="0"/>
                <a:cs typeface="Times New Roman" panose="02020603050405020304" pitchFamily="18" charset="0"/>
              </a:rPr>
              <a:t>2.Європейська хартія регіональних мов або мов меншин від 5 листопада 1992 року. </a:t>
            </a:r>
            <a:r>
              <a:rPr lang="uk-UA" sz="1200" i="1" dirty="0" smtClean="0">
                <a:latin typeface="Times New Roman" panose="02020603050405020304" pitchFamily="18" charset="0"/>
                <a:ea typeface="Times New Roman" panose="02020603050405020304" pitchFamily="18" charset="0"/>
                <a:cs typeface="Times New Roman" panose="02020603050405020304" pitchFamily="18" charset="0"/>
              </a:rPr>
              <a:t>Офіційний вісник України</a:t>
            </a:r>
            <a:r>
              <a:rPr lang="uk-UA" sz="1200" dirty="0" smtClean="0">
                <a:latin typeface="Times New Roman" panose="02020603050405020304" pitchFamily="18" charset="0"/>
                <a:ea typeface="Times New Roman" panose="02020603050405020304" pitchFamily="18" charset="0"/>
                <a:cs typeface="Times New Roman" panose="02020603050405020304" pitchFamily="18" charset="0"/>
              </a:rPr>
              <a:t>. 2006. № 50. Ст. 3381.</a:t>
            </a:r>
          </a:p>
          <a:p>
            <a:pPr>
              <a:lnSpc>
                <a:spcPts val="75"/>
              </a:lnSpc>
              <a:spcAft>
                <a:spcPts val="0"/>
              </a:spcAft>
            </a:pPr>
            <a:r>
              <a:rPr lang="uk-UA" sz="1200" dirty="0">
                <a:latin typeface="Times New Roman" panose="02020603050405020304" pitchFamily="18" charset="0"/>
                <a:ea typeface="Times New Roman" panose="02020603050405020304" pitchFamily="18" charset="0"/>
                <a:cs typeface="Arial" panose="020B0604020202020204" pitchFamily="34" charset="0"/>
              </a:rPr>
              <a:t> </a:t>
            </a:r>
            <a:endParaRPr lang="uk-UA" sz="1200" dirty="0">
              <a:latin typeface="Calibri" panose="020F0502020204030204" pitchFamily="34" charset="0"/>
              <a:ea typeface="Calibri" panose="020F0502020204030204" pitchFamily="34" charset="0"/>
              <a:cs typeface="Arial" panose="020B0604020202020204" pitchFamily="34" charset="0"/>
            </a:endParaRPr>
          </a:p>
          <a:p>
            <a:pPr lvl="0">
              <a:lnSpc>
                <a:spcPct val="95000"/>
              </a:lnSpc>
              <a:spcAft>
                <a:spcPts val="0"/>
              </a:spcAft>
              <a:buSzPts val="1400"/>
              <a:tabLst>
                <a:tab pos="454660" algn="l"/>
              </a:tabLst>
            </a:pPr>
            <a:r>
              <a:rPr lang="uk-UA" sz="1200" dirty="0" smtClean="0">
                <a:latin typeface="Times New Roman" panose="02020603050405020304" pitchFamily="18" charset="0"/>
                <a:ea typeface="Times New Roman" panose="02020603050405020304" pitchFamily="18" charset="0"/>
                <a:cs typeface="Times New Roman" panose="02020603050405020304" pitchFamily="18" charset="0"/>
              </a:rPr>
              <a:t>3.Загальна </a:t>
            </a:r>
            <a:r>
              <a:rPr lang="uk-UA" sz="1200" dirty="0">
                <a:latin typeface="Times New Roman" panose="02020603050405020304" pitchFamily="18" charset="0"/>
                <a:ea typeface="Times New Roman" panose="02020603050405020304" pitchFamily="18" charset="0"/>
                <a:cs typeface="Times New Roman" panose="02020603050405020304" pitchFamily="18" charset="0"/>
              </a:rPr>
              <a:t>декларація прав людини від 10 грудня 1948 року. </a:t>
            </a:r>
            <a:r>
              <a:rPr lang="uk-UA" sz="1200" i="1" dirty="0">
                <a:latin typeface="Times New Roman" panose="02020603050405020304" pitchFamily="18" charset="0"/>
                <a:ea typeface="Times New Roman" panose="02020603050405020304" pitchFamily="18" charset="0"/>
                <a:cs typeface="Times New Roman" panose="02020603050405020304" pitchFamily="18" charset="0"/>
              </a:rPr>
              <a:t>Офіційний вісник</a:t>
            </a:r>
            <a:r>
              <a:rPr lang="uk-UA" sz="1200" dirty="0">
                <a:latin typeface="Times New Roman" panose="02020603050405020304" pitchFamily="18" charset="0"/>
                <a:ea typeface="Times New Roman" panose="02020603050405020304" pitchFamily="18" charset="0"/>
                <a:cs typeface="Times New Roman" panose="02020603050405020304" pitchFamily="18" charset="0"/>
              </a:rPr>
              <a:t> </a:t>
            </a:r>
            <a:r>
              <a:rPr lang="uk-UA" sz="1200" i="1" dirty="0">
                <a:latin typeface="Times New Roman" panose="02020603050405020304" pitchFamily="18" charset="0"/>
                <a:ea typeface="Times New Roman" panose="02020603050405020304" pitchFamily="18" charset="0"/>
                <a:cs typeface="Times New Roman" panose="02020603050405020304" pitchFamily="18" charset="0"/>
              </a:rPr>
              <a:t>України. </a:t>
            </a:r>
            <a:r>
              <a:rPr lang="uk-UA" sz="1200" dirty="0">
                <a:latin typeface="Times New Roman" panose="02020603050405020304" pitchFamily="18" charset="0"/>
                <a:ea typeface="Times New Roman" panose="02020603050405020304" pitchFamily="18" charset="0"/>
                <a:cs typeface="Times New Roman" panose="02020603050405020304" pitchFamily="18" charset="0"/>
              </a:rPr>
              <a:t>2008. № 93.</a:t>
            </a:r>
          </a:p>
          <a:p>
            <a:pPr>
              <a:lnSpc>
                <a:spcPts val="75"/>
              </a:lnSpc>
              <a:spcAft>
                <a:spcPts val="0"/>
              </a:spcAft>
            </a:pPr>
            <a:r>
              <a:rPr lang="uk-UA" sz="1200" dirty="0">
                <a:latin typeface="Times New Roman" panose="02020603050405020304" pitchFamily="18" charset="0"/>
                <a:ea typeface="Times New Roman" panose="02020603050405020304" pitchFamily="18" charset="0"/>
                <a:cs typeface="Arial" panose="020B0604020202020204" pitchFamily="34" charset="0"/>
              </a:rPr>
              <a:t> </a:t>
            </a:r>
            <a:endParaRPr lang="uk-UA" sz="1200" dirty="0">
              <a:latin typeface="Calibri" panose="020F0502020204030204" pitchFamily="34" charset="0"/>
              <a:ea typeface="Calibri" panose="020F0502020204030204" pitchFamily="34" charset="0"/>
              <a:cs typeface="Arial" panose="020B0604020202020204" pitchFamily="34" charset="0"/>
            </a:endParaRPr>
          </a:p>
          <a:p>
            <a:r>
              <a:rPr lang="uk-UA" sz="1200" dirty="0" smtClean="0">
                <a:latin typeface="Times New Roman" panose="02020603050405020304" pitchFamily="18" charset="0"/>
                <a:ea typeface="Times New Roman" panose="02020603050405020304" pitchFamily="18" charset="0"/>
              </a:rPr>
              <a:t>4.Конвенція </a:t>
            </a:r>
            <a:r>
              <a:rPr lang="uk-UA" sz="1200" dirty="0">
                <a:latin typeface="Times New Roman" panose="02020603050405020304" pitchFamily="18" charset="0"/>
                <a:ea typeface="Times New Roman" panose="02020603050405020304" pitchFamily="18" charset="0"/>
              </a:rPr>
              <a:t>про захист прав людини і основоположних свобод від 4 листопада 1950 р. </a:t>
            </a:r>
            <a:r>
              <a:rPr lang="uk-UA" sz="1200" i="1" dirty="0">
                <a:latin typeface="Times New Roman" panose="02020603050405020304" pitchFamily="18" charset="0"/>
                <a:ea typeface="Times New Roman" panose="02020603050405020304" pitchFamily="18" charset="0"/>
              </a:rPr>
              <a:t>Офіційний вісник України</a:t>
            </a:r>
            <a:r>
              <a:rPr lang="uk-UA" sz="1200" dirty="0">
                <a:latin typeface="Times New Roman" panose="02020603050405020304" pitchFamily="18" charset="0"/>
                <a:ea typeface="Times New Roman" panose="02020603050405020304" pitchFamily="18" charset="0"/>
              </a:rPr>
              <a:t>. 1998 р. № 13</a:t>
            </a:r>
            <a:r>
              <a:rPr lang="uk-UA" sz="1200" dirty="0" smtClean="0">
                <a:latin typeface="Times New Roman" panose="02020603050405020304" pitchFamily="18" charset="0"/>
                <a:ea typeface="Times New Roman" panose="02020603050405020304" pitchFamily="18" charset="0"/>
              </a:rPr>
              <a:t>.</a:t>
            </a:r>
          </a:p>
          <a:p>
            <a:r>
              <a:rPr lang="ru-RU" sz="1200" dirty="0" smtClean="0">
                <a:latin typeface="Times New Roman" panose="02020603050405020304" pitchFamily="18" charset="0"/>
                <a:cs typeface="Times New Roman" panose="02020603050405020304" pitchFamily="18" charset="0"/>
              </a:rPr>
              <a:t>5.Право </a:t>
            </a:r>
            <a:r>
              <a:rPr lang="ru-RU" sz="1200" dirty="0" err="1">
                <a:latin typeface="Times New Roman" panose="02020603050405020304" pitchFamily="18" charset="0"/>
                <a:cs typeface="Times New Roman" panose="02020603050405020304" pitchFamily="18" charset="0"/>
              </a:rPr>
              <a:t>Європейського</a:t>
            </a:r>
            <a:r>
              <a:rPr lang="ru-RU" sz="1200" dirty="0">
                <a:latin typeface="Times New Roman" panose="02020603050405020304" pitchFamily="18" charset="0"/>
                <a:cs typeface="Times New Roman" panose="02020603050405020304" pitchFamily="18" charset="0"/>
              </a:rPr>
              <a:t> Союзу: </a:t>
            </a:r>
            <a:r>
              <a:rPr lang="ru-RU" sz="1200" dirty="0" err="1">
                <a:latin typeface="Times New Roman" panose="02020603050405020304" pitchFamily="18" charset="0"/>
                <a:cs typeface="Times New Roman" panose="02020603050405020304" pitchFamily="18" charset="0"/>
              </a:rPr>
              <a:t>підручн</a:t>
            </a:r>
            <a:r>
              <a:rPr lang="ru-RU" sz="1200" dirty="0">
                <a:latin typeface="Times New Roman" panose="02020603050405020304" pitchFamily="18" charset="0"/>
                <a:cs typeface="Times New Roman" panose="02020603050405020304" pitchFamily="18" charset="0"/>
              </a:rPr>
              <a:t>. / за ред. О. К. Вишнякова. – Одеса : </a:t>
            </a:r>
            <a:r>
              <a:rPr lang="ru-RU" sz="1200" dirty="0" err="1">
                <a:latin typeface="Times New Roman" panose="02020603050405020304" pitchFamily="18" charset="0"/>
                <a:cs typeface="Times New Roman" panose="02020603050405020304" pitchFamily="18" charset="0"/>
              </a:rPr>
              <a:t>Фенікс</a:t>
            </a:r>
            <a:r>
              <a:rPr lang="ru-RU" sz="1200" dirty="0">
                <a:latin typeface="Times New Roman" panose="02020603050405020304" pitchFamily="18" charset="0"/>
                <a:cs typeface="Times New Roman" panose="02020603050405020304" pitchFamily="18" charset="0"/>
              </a:rPr>
              <a:t>, 2013. – 883 с</a:t>
            </a:r>
            <a:r>
              <a:rPr lang="ru-RU" sz="1200" dirty="0" smtClean="0">
                <a:latin typeface="Times New Roman" panose="02020603050405020304" pitchFamily="18" charset="0"/>
                <a:cs typeface="Times New Roman" panose="02020603050405020304" pitchFamily="18" charset="0"/>
              </a:rPr>
              <a:t>.</a:t>
            </a:r>
          </a:p>
          <a:p>
            <a:pPr lvl="0"/>
            <a:r>
              <a:rPr lang="uk-UA" sz="1200" dirty="0" smtClean="0">
                <a:latin typeface="Times New Roman" panose="02020603050405020304" pitchFamily="18" charset="0"/>
                <a:cs typeface="Times New Roman" panose="02020603050405020304" pitchFamily="18" charset="0"/>
              </a:rPr>
              <a:t>6.Право </a:t>
            </a:r>
            <a:r>
              <a:rPr lang="uk-UA" sz="1200" dirty="0" err="1">
                <a:latin typeface="Times New Roman" panose="02020603050405020304" pitchFamily="18" charset="0"/>
                <a:cs typeface="Times New Roman" panose="02020603050405020304" pitchFamily="18" charset="0"/>
              </a:rPr>
              <a:t>Европейского</a:t>
            </a:r>
            <a:r>
              <a:rPr lang="uk-UA" sz="1200" dirty="0">
                <a:latin typeface="Times New Roman" panose="02020603050405020304" pitchFamily="18" charset="0"/>
                <a:cs typeface="Times New Roman" panose="02020603050405020304" pitchFamily="18" charset="0"/>
              </a:rPr>
              <a:t> </a:t>
            </a:r>
            <a:r>
              <a:rPr lang="uk-UA" sz="1200" dirty="0" err="1">
                <a:latin typeface="Times New Roman" panose="02020603050405020304" pitchFamily="18" charset="0"/>
                <a:cs typeface="Times New Roman" panose="02020603050405020304" pitchFamily="18" charset="0"/>
              </a:rPr>
              <a:t>союза</a:t>
            </a:r>
            <a:r>
              <a:rPr lang="uk-UA" sz="1200" dirty="0">
                <a:latin typeface="Times New Roman" panose="02020603050405020304" pitchFamily="18" charset="0"/>
                <a:cs typeface="Times New Roman" panose="02020603050405020304" pitchFamily="18" charset="0"/>
              </a:rPr>
              <a:t>: </a:t>
            </a:r>
            <a:r>
              <a:rPr lang="uk-UA" sz="1200" dirty="0" err="1">
                <a:latin typeface="Times New Roman" panose="02020603050405020304" pitchFamily="18" charset="0"/>
                <a:cs typeface="Times New Roman" panose="02020603050405020304" pitchFamily="18" charset="0"/>
              </a:rPr>
              <a:t>учебник</a:t>
            </a:r>
            <a:r>
              <a:rPr lang="uk-UA" sz="1200" dirty="0">
                <a:latin typeface="Times New Roman" panose="02020603050405020304" pitchFamily="18" charset="0"/>
                <a:cs typeface="Times New Roman" panose="02020603050405020304" pitchFamily="18" charset="0"/>
              </a:rPr>
              <a:t> для </a:t>
            </a:r>
            <a:r>
              <a:rPr lang="uk-UA" sz="1200" dirty="0" err="1">
                <a:latin typeface="Times New Roman" panose="02020603050405020304" pitchFamily="18" charset="0"/>
                <a:cs typeface="Times New Roman" panose="02020603050405020304" pitchFamily="18" charset="0"/>
              </a:rPr>
              <a:t>вузов</a:t>
            </a:r>
            <a:r>
              <a:rPr lang="uk-UA" sz="1200" dirty="0">
                <a:latin typeface="Times New Roman" panose="02020603050405020304" pitchFamily="18" charset="0"/>
                <a:cs typeface="Times New Roman" panose="02020603050405020304" pitchFamily="18" charset="0"/>
              </a:rPr>
              <a:t>. </a:t>
            </a:r>
            <a:r>
              <a:rPr lang="uk-UA" sz="1200" dirty="0" err="1">
                <a:latin typeface="Times New Roman" panose="02020603050405020304" pitchFamily="18" charset="0"/>
                <a:cs typeface="Times New Roman" panose="02020603050405020304" pitchFamily="18" charset="0"/>
              </a:rPr>
              <a:t>Под</a:t>
            </a:r>
            <a:r>
              <a:rPr lang="uk-UA" sz="1200" dirty="0">
                <a:latin typeface="Times New Roman" panose="02020603050405020304" pitchFamily="18" charset="0"/>
                <a:cs typeface="Times New Roman" panose="02020603050405020304" pitchFamily="18" charset="0"/>
              </a:rPr>
              <a:t> ред. С. Ю. </a:t>
            </a:r>
            <a:r>
              <a:rPr lang="uk-UA" sz="1200" dirty="0" err="1">
                <a:latin typeface="Times New Roman" panose="02020603050405020304" pitchFamily="18" charset="0"/>
                <a:cs typeface="Times New Roman" panose="02020603050405020304" pitchFamily="18" charset="0"/>
              </a:rPr>
              <a:t>Кашкина</a:t>
            </a:r>
            <a:r>
              <a:rPr lang="uk-UA" sz="1200" dirty="0">
                <a:latin typeface="Times New Roman" panose="02020603050405020304" pitchFamily="18" charset="0"/>
                <a:cs typeface="Times New Roman" panose="02020603050405020304" pitchFamily="18" charset="0"/>
              </a:rPr>
              <a:t>. 4-е </a:t>
            </a:r>
            <a:r>
              <a:rPr lang="uk-UA" sz="1200" dirty="0" err="1">
                <a:latin typeface="Times New Roman" panose="02020603050405020304" pitchFamily="18" charset="0"/>
                <a:cs typeface="Times New Roman" panose="02020603050405020304" pitchFamily="18" charset="0"/>
              </a:rPr>
              <a:t>изд</a:t>
            </a:r>
            <a:r>
              <a:rPr lang="uk-UA" sz="1200" dirty="0">
                <a:latin typeface="Times New Roman" panose="02020603050405020304" pitchFamily="18" charset="0"/>
                <a:cs typeface="Times New Roman" panose="02020603050405020304" pitchFamily="18" charset="0"/>
              </a:rPr>
              <a:t>., </a:t>
            </a:r>
            <a:r>
              <a:rPr lang="uk-UA" sz="1200" dirty="0" err="1">
                <a:latin typeface="Times New Roman" panose="02020603050405020304" pitchFamily="18" charset="0"/>
                <a:cs typeface="Times New Roman" panose="02020603050405020304" pitchFamily="18" charset="0"/>
              </a:rPr>
              <a:t>перераб</a:t>
            </a:r>
            <a:r>
              <a:rPr lang="uk-UA" sz="1200" dirty="0">
                <a:latin typeface="Times New Roman" panose="02020603050405020304" pitchFamily="18" charset="0"/>
                <a:cs typeface="Times New Roman" panose="02020603050405020304" pitchFamily="18" charset="0"/>
              </a:rPr>
              <a:t>. и </a:t>
            </a:r>
            <a:r>
              <a:rPr lang="uk-UA" sz="1200" dirty="0" err="1">
                <a:latin typeface="Times New Roman" panose="02020603050405020304" pitchFamily="18" charset="0"/>
                <a:cs typeface="Times New Roman" panose="02020603050405020304" pitchFamily="18" charset="0"/>
              </a:rPr>
              <a:t>доп</a:t>
            </a:r>
            <a:r>
              <a:rPr lang="uk-UA" sz="1200" dirty="0">
                <a:latin typeface="Times New Roman" panose="02020603050405020304" pitchFamily="18" charset="0"/>
                <a:cs typeface="Times New Roman" panose="02020603050405020304" pitchFamily="18" charset="0"/>
              </a:rPr>
              <a:t>. М.: </a:t>
            </a:r>
            <a:r>
              <a:rPr lang="uk-UA" sz="1200" dirty="0" err="1">
                <a:latin typeface="Times New Roman" panose="02020603050405020304" pitchFamily="18" charset="0"/>
                <a:cs typeface="Times New Roman" panose="02020603050405020304" pitchFamily="18" charset="0"/>
              </a:rPr>
              <a:t>Издательство</a:t>
            </a:r>
            <a:r>
              <a:rPr lang="uk-UA" sz="1200" dirty="0">
                <a:latin typeface="Times New Roman" panose="02020603050405020304" pitchFamily="18" charset="0"/>
                <a:cs typeface="Times New Roman" panose="02020603050405020304" pitchFamily="18" charset="0"/>
              </a:rPr>
              <a:t> </a:t>
            </a:r>
            <a:r>
              <a:rPr lang="uk-UA" sz="1200" dirty="0" err="1">
                <a:latin typeface="Times New Roman" panose="02020603050405020304" pitchFamily="18" charset="0"/>
                <a:cs typeface="Times New Roman" panose="02020603050405020304" pitchFamily="18" charset="0"/>
              </a:rPr>
              <a:t>Юрайт</a:t>
            </a:r>
            <a:r>
              <a:rPr lang="uk-UA" sz="1200" dirty="0">
                <a:latin typeface="Times New Roman" panose="02020603050405020304" pitchFamily="18" charset="0"/>
                <a:cs typeface="Times New Roman" panose="02020603050405020304" pitchFamily="18" charset="0"/>
              </a:rPr>
              <a:t>. 2014. 172 с.</a:t>
            </a:r>
          </a:p>
          <a:p>
            <a:r>
              <a:rPr lang="ru-RU" sz="1200" dirty="0">
                <a:latin typeface="Times New Roman" panose="02020603050405020304" pitchFamily="18" charset="0"/>
                <a:cs typeface="Times New Roman" panose="02020603050405020304" pitchFamily="18" charset="0"/>
              </a:rPr>
              <a:t>7. </a:t>
            </a:r>
            <a:r>
              <a:rPr lang="ru-RU" sz="1200" dirty="0" err="1">
                <a:latin typeface="Times New Roman" panose="02020603050405020304" pitchFamily="18" charset="0"/>
                <a:cs typeface="Times New Roman" panose="02020603050405020304" pitchFamily="18" charset="0"/>
              </a:rPr>
              <a:t>Нестерович</a:t>
            </a:r>
            <a:r>
              <a:rPr lang="ru-RU" sz="1200" dirty="0">
                <a:latin typeface="Times New Roman" panose="02020603050405020304" pitchFamily="18" charset="0"/>
                <a:cs typeface="Times New Roman" panose="02020603050405020304" pitchFamily="18" charset="0"/>
              </a:rPr>
              <a:t> В.Ф. </a:t>
            </a:r>
            <a:r>
              <a:rPr lang="ru-RU" sz="1200" dirty="0" err="1">
                <a:latin typeface="Times New Roman" panose="02020603050405020304" pitchFamily="18" charset="0"/>
                <a:cs typeface="Times New Roman" panose="02020603050405020304" pitchFamily="18" charset="0"/>
              </a:rPr>
              <a:t>Громадянство</a:t>
            </a:r>
            <a:r>
              <a:rPr lang="ru-RU" sz="1200" dirty="0">
                <a:latin typeface="Times New Roman" panose="02020603050405020304" pitchFamily="18" charset="0"/>
                <a:cs typeface="Times New Roman" panose="02020603050405020304" pitchFamily="18" charset="0"/>
              </a:rPr>
              <a:t> як одна з </a:t>
            </a:r>
            <a:r>
              <a:rPr lang="ru-RU" sz="1200" dirty="0" err="1">
                <a:latin typeface="Times New Roman" panose="02020603050405020304" pitchFamily="18" charset="0"/>
                <a:cs typeface="Times New Roman" panose="02020603050405020304" pitchFamily="18" charset="0"/>
              </a:rPr>
              <a:t>ключових</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вимог</a:t>
            </a:r>
            <a:r>
              <a:rPr lang="ru-RU" sz="1200" dirty="0">
                <a:latin typeface="Times New Roman" panose="02020603050405020304" pitchFamily="18" charset="0"/>
                <a:cs typeface="Times New Roman" panose="02020603050405020304" pitchFamily="18" charset="0"/>
              </a:rPr>
              <a:t> для </a:t>
            </a:r>
            <a:r>
              <a:rPr lang="ru-RU" sz="1200" dirty="0" err="1">
                <a:latin typeface="Times New Roman" panose="02020603050405020304" pitchFamily="18" charset="0"/>
                <a:cs typeface="Times New Roman" panose="02020603050405020304" pitchFamily="18" charset="0"/>
              </a:rPr>
              <a:t>набуття</a:t>
            </a:r>
            <a:r>
              <a:rPr lang="ru-RU" sz="1200" dirty="0">
                <a:latin typeface="Times New Roman" panose="02020603050405020304" pitchFamily="18" charset="0"/>
                <a:cs typeface="Times New Roman" panose="02020603050405020304" pitchFamily="18" charset="0"/>
              </a:rPr>
              <a:t> та </a:t>
            </a:r>
            <a:r>
              <a:rPr lang="ru-RU" sz="1200" dirty="0" err="1">
                <a:latin typeface="Times New Roman" panose="02020603050405020304" pitchFamily="18" charset="0"/>
                <a:cs typeface="Times New Roman" panose="02020603050405020304" pitchFamily="18" charset="0"/>
              </a:rPr>
              <a:t>реалізації</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суб’єктивного</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виборчого</a:t>
            </a:r>
            <a:r>
              <a:rPr lang="ru-RU" sz="1200" dirty="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права</a:t>
            </a:r>
            <a:r>
              <a:rPr lang="en-US" sz="1200" dirty="0" smtClean="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Експерт</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парадигми</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юридичних</a:t>
            </a:r>
            <a:r>
              <a:rPr lang="ru-RU" sz="1200" dirty="0">
                <a:latin typeface="Times New Roman" panose="02020603050405020304" pitchFamily="18" charset="0"/>
                <a:cs typeface="Times New Roman" panose="02020603050405020304" pitchFamily="18" charset="0"/>
              </a:rPr>
              <a:t> наук і державного </a:t>
            </a:r>
            <a:r>
              <a:rPr lang="ru-RU" sz="1200" dirty="0" err="1">
                <a:latin typeface="Times New Roman" panose="02020603050405020304" pitchFamily="18" charset="0"/>
                <a:cs typeface="Times New Roman" panose="02020603050405020304" pitchFamily="18" charset="0"/>
              </a:rPr>
              <a:t>управління</a:t>
            </a:r>
            <a:r>
              <a:rPr lang="ru-RU" sz="1200" dirty="0">
                <a:latin typeface="Times New Roman" panose="02020603050405020304" pitchFamily="18" charset="0"/>
                <a:cs typeface="Times New Roman" panose="02020603050405020304" pitchFamily="18" charset="0"/>
              </a:rPr>
              <a:t>. 2020. № 1. С. 64-83</a:t>
            </a:r>
            <a:r>
              <a:rPr lang="ru-RU" sz="1200" dirty="0" smtClean="0">
                <a:latin typeface="Times New Roman" panose="02020603050405020304" pitchFamily="18" charset="0"/>
                <a:cs typeface="Times New Roman" panose="02020603050405020304" pitchFamily="18" charset="0"/>
              </a:rPr>
              <a:t>.</a:t>
            </a:r>
          </a:p>
          <a:p>
            <a:r>
              <a:rPr lang="ru-RU" sz="1200" dirty="0">
                <a:latin typeface="Times New Roman" panose="02020603050405020304" pitchFamily="18" charset="0"/>
                <a:cs typeface="Times New Roman" panose="02020603050405020304" pitchFamily="18" charset="0"/>
              </a:rPr>
              <a:t>8. </a:t>
            </a:r>
            <a:r>
              <a:rPr lang="ru-RU" sz="1200" dirty="0" err="1">
                <a:latin typeface="Times New Roman" panose="02020603050405020304" pitchFamily="18" charset="0"/>
                <a:cs typeface="Times New Roman" panose="02020603050405020304" pitchFamily="18" charset="0"/>
              </a:rPr>
              <a:t>Нестерович</a:t>
            </a:r>
            <a:r>
              <a:rPr lang="ru-RU" sz="1200" dirty="0">
                <a:latin typeface="Times New Roman" panose="02020603050405020304" pitchFamily="18" charset="0"/>
                <a:cs typeface="Times New Roman" panose="02020603050405020304" pitchFamily="18" charset="0"/>
              </a:rPr>
              <a:t> В.Ф. (2016). </a:t>
            </a:r>
            <a:r>
              <a:rPr lang="ru-RU" sz="1200" dirty="0" err="1">
                <a:latin typeface="Times New Roman" panose="02020603050405020304" pitchFamily="18" charset="0"/>
                <a:cs typeface="Times New Roman" panose="02020603050405020304" pitchFamily="18" charset="0"/>
              </a:rPr>
              <a:t>Реалізація</a:t>
            </a:r>
            <a:r>
              <a:rPr lang="ru-RU" sz="1200" dirty="0">
                <a:latin typeface="Times New Roman" panose="02020603050405020304" pitchFamily="18" charset="0"/>
                <a:cs typeface="Times New Roman" panose="02020603050405020304" pitchFamily="18" charset="0"/>
              </a:rPr>
              <a:t> права </a:t>
            </a:r>
            <a:r>
              <a:rPr lang="ru-RU" sz="1200" dirty="0" err="1">
                <a:latin typeface="Times New Roman" panose="02020603050405020304" pitchFamily="18" charset="0"/>
                <a:cs typeface="Times New Roman" panose="02020603050405020304" pitchFamily="18" charset="0"/>
              </a:rPr>
              <a:t>петицій</a:t>
            </a:r>
            <a:r>
              <a:rPr lang="ru-RU" sz="1200" dirty="0">
                <a:latin typeface="Times New Roman" panose="02020603050405020304" pitchFamily="18" charset="0"/>
                <a:cs typeface="Times New Roman" panose="02020603050405020304" pitchFamily="18" charset="0"/>
              </a:rPr>
              <a:t> на </a:t>
            </a:r>
            <a:r>
              <a:rPr lang="ru-RU" sz="1200" dirty="0" err="1">
                <a:latin typeface="Times New Roman" panose="02020603050405020304" pitchFamily="18" charset="0"/>
                <a:cs typeface="Times New Roman" panose="02020603050405020304" pitchFamily="18" charset="0"/>
              </a:rPr>
              <a:t>рівні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Європейського</a:t>
            </a:r>
            <a:r>
              <a:rPr lang="ru-RU" sz="1200" dirty="0">
                <a:latin typeface="Times New Roman" panose="02020603050405020304" pitchFamily="18" charset="0"/>
                <a:cs typeface="Times New Roman" panose="02020603050405020304" pitchFamily="18" charset="0"/>
              </a:rPr>
              <a:t> Союзу. </a:t>
            </a:r>
            <a:r>
              <a:rPr lang="ru-RU" sz="1200" dirty="0" err="1">
                <a:latin typeface="Times New Roman" panose="02020603050405020304" pitchFamily="18" charset="0"/>
                <a:cs typeface="Times New Roman" panose="02020603050405020304" pitchFamily="18" charset="0"/>
              </a:rPr>
              <a:t>Публічне</a:t>
            </a:r>
            <a:r>
              <a:rPr lang="ru-RU" sz="1200" dirty="0">
                <a:latin typeface="Times New Roman" panose="02020603050405020304" pitchFamily="18" charset="0"/>
                <a:cs typeface="Times New Roman" panose="02020603050405020304" pitchFamily="18" charset="0"/>
              </a:rPr>
              <a:t> право. № 2. с. 33–40. </a:t>
            </a:r>
            <a:r>
              <a:rPr lang="ru-RU" sz="1200" dirty="0" err="1">
                <a:latin typeface="Times New Roman" panose="02020603050405020304" pitchFamily="18" charset="0"/>
                <a:cs typeface="Times New Roman" panose="02020603050405020304" pitchFamily="18" charset="0"/>
              </a:rPr>
              <a:t>Архів</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оригіналу</a:t>
            </a:r>
            <a:r>
              <a:rPr lang="ru-RU" sz="1200" dirty="0">
                <a:latin typeface="Times New Roman" panose="02020603050405020304" pitchFamily="18" charset="0"/>
                <a:cs typeface="Times New Roman" panose="02020603050405020304" pitchFamily="18" charset="0"/>
              </a:rPr>
              <a:t> за 10 </a:t>
            </a:r>
            <a:r>
              <a:rPr lang="ru-RU" sz="1200" dirty="0" err="1">
                <a:latin typeface="Times New Roman" panose="02020603050405020304" pitchFamily="18" charset="0"/>
                <a:cs typeface="Times New Roman" panose="02020603050405020304" pitchFamily="18" charset="0"/>
              </a:rPr>
              <a:t>квітня</a:t>
            </a:r>
            <a:r>
              <a:rPr lang="ru-RU" sz="1200" dirty="0">
                <a:latin typeface="Times New Roman" panose="02020603050405020304" pitchFamily="18" charset="0"/>
                <a:cs typeface="Times New Roman" panose="02020603050405020304" pitchFamily="18" charset="0"/>
              </a:rPr>
              <a:t> 2022. </a:t>
            </a:r>
            <a:r>
              <a:rPr lang="ru-RU" sz="1200" dirty="0" err="1">
                <a:latin typeface="Times New Roman" panose="02020603050405020304" pitchFamily="18" charset="0"/>
                <a:cs typeface="Times New Roman" panose="02020603050405020304" pitchFamily="18" charset="0"/>
              </a:rPr>
              <a:t>Процитовано</a:t>
            </a:r>
            <a:r>
              <a:rPr lang="ru-RU" sz="1200" dirty="0">
                <a:latin typeface="Times New Roman" panose="02020603050405020304" pitchFamily="18" charset="0"/>
                <a:cs typeface="Times New Roman" panose="02020603050405020304" pitchFamily="18" charset="0"/>
              </a:rPr>
              <a:t> 12 </a:t>
            </a:r>
            <a:r>
              <a:rPr lang="ru-RU" sz="1200" dirty="0" err="1">
                <a:latin typeface="Times New Roman" panose="02020603050405020304" pitchFamily="18" charset="0"/>
                <a:cs typeface="Times New Roman" panose="02020603050405020304" pitchFamily="18" charset="0"/>
              </a:rPr>
              <a:t>червня</a:t>
            </a:r>
            <a:r>
              <a:rPr lang="ru-RU" sz="1200" dirty="0">
                <a:latin typeface="Times New Roman" panose="02020603050405020304" pitchFamily="18" charset="0"/>
                <a:cs typeface="Times New Roman" panose="02020603050405020304" pitchFamily="18" charset="0"/>
              </a:rPr>
              <a:t> 2022.</a:t>
            </a:r>
          </a:p>
          <a:p>
            <a:r>
              <a:rPr lang="uk-UA" sz="1200" dirty="0" smtClean="0">
                <a:latin typeface="Times New Roman" panose="02020603050405020304" pitchFamily="18" charset="0"/>
                <a:cs typeface="Times New Roman" panose="02020603050405020304" pitchFamily="18" charset="0"/>
              </a:rPr>
              <a:t>9</a:t>
            </a:r>
            <a:r>
              <a:rPr lang="ru-RU" sz="1200" dirty="0" smtClean="0"/>
              <a:t>.</a:t>
            </a:r>
            <a:r>
              <a:rPr lang="ru-RU" sz="1200" dirty="0" err="1" smtClean="0"/>
              <a:t>Великоречанін</a:t>
            </a:r>
            <a:r>
              <a:rPr lang="ru-RU" sz="1200" dirty="0" smtClean="0"/>
              <a:t> </a:t>
            </a:r>
            <a:r>
              <a:rPr lang="ru-RU" sz="1200" dirty="0"/>
              <a:t>П. О. </a:t>
            </a:r>
            <a:r>
              <a:rPr lang="ru-RU" sz="1200" dirty="0" err="1"/>
              <a:t>Множинне</a:t>
            </a:r>
            <a:r>
              <a:rPr lang="ru-RU" sz="1200" dirty="0"/>
              <a:t> </a:t>
            </a:r>
            <a:r>
              <a:rPr lang="ru-RU" sz="1200" dirty="0" err="1"/>
              <a:t>громадянство</a:t>
            </a:r>
            <a:r>
              <a:rPr lang="ru-RU" sz="1200" dirty="0"/>
              <a:t>: </a:t>
            </a:r>
            <a:r>
              <a:rPr lang="ru-RU" sz="1200" dirty="0" err="1"/>
              <a:t>конституційно</a:t>
            </a:r>
            <a:r>
              <a:rPr lang="ru-RU" sz="1200" dirty="0"/>
              <a:t> - </a:t>
            </a:r>
            <a:r>
              <a:rPr lang="ru-RU" sz="1200" dirty="0" err="1"/>
              <a:t>правове</a:t>
            </a:r>
            <a:r>
              <a:rPr lang="ru-RU" sz="1200" dirty="0"/>
              <a:t> </a:t>
            </a:r>
            <a:r>
              <a:rPr lang="ru-RU" sz="1200" dirty="0" err="1"/>
              <a:t>дослідження</a:t>
            </a:r>
            <a:r>
              <a:rPr lang="ru-RU" sz="1200" dirty="0"/>
              <a:t> : </a:t>
            </a:r>
            <a:r>
              <a:rPr lang="ru-RU" sz="1200" dirty="0" err="1"/>
              <a:t>дис</a:t>
            </a:r>
            <a:r>
              <a:rPr lang="ru-RU" sz="1200" dirty="0"/>
              <a:t>. ... канд. </a:t>
            </a:r>
            <a:r>
              <a:rPr lang="ru-RU" sz="1200" dirty="0" err="1"/>
              <a:t>юрид</a:t>
            </a:r>
            <a:r>
              <a:rPr lang="ru-RU" sz="1200" dirty="0"/>
              <a:t>. наук : 12.00.02 / П. О. </a:t>
            </a:r>
            <a:r>
              <a:rPr lang="ru-RU" sz="1200" dirty="0" err="1"/>
              <a:t>Великоречанін</a:t>
            </a:r>
            <a:r>
              <a:rPr lang="ru-RU" sz="1200" dirty="0"/>
              <a:t> ; Нац. ун-т «Одес. </a:t>
            </a:r>
            <a:r>
              <a:rPr lang="ru-RU" sz="1200" dirty="0" err="1"/>
              <a:t>юрид</a:t>
            </a:r>
            <a:r>
              <a:rPr lang="ru-RU" sz="1200" dirty="0"/>
              <a:t>. акад.». – Одеса : [б. в.], 2015. – 201 </a:t>
            </a:r>
            <a:r>
              <a:rPr lang="ru-RU" sz="1200" dirty="0" smtClean="0"/>
              <a:t>с</a:t>
            </a:r>
          </a:p>
          <a:p>
            <a:r>
              <a:rPr lang="ru-RU" sz="1200" dirty="0" smtClean="0">
                <a:latin typeface="Times New Roman" panose="02020603050405020304" pitchFamily="18" charset="0"/>
                <a:cs typeface="Times New Roman" panose="02020603050405020304" pitchFamily="18" charset="0"/>
              </a:rPr>
              <a:t>10.</a:t>
            </a:r>
            <a:r>
              <a:rPr lang="uk-UA" sz="1200" dirty="0"/>
              <a:t> Довгий В. А. Громадянство Європейського Союзу як особливий правовий феномен / В. А. Довгий // Європейська інтеграція в контексті сучасної геополітики : </a:t>
            </a:r>
            <a:r>
              <a:rPr lang="uk-UA" sz="1200" dirty="0" err="1"/>
              <a:t>зб</a:t>
            </a:r>
            <a:r>
              <a:rPr lang="uk-UA" sz="1200" dirty="0"/>
              <a:t>. наук. ст. за матеріалами наук. </a:t>
            </a:r>
            <a:r>
              <a:rPr lang="uk-UA" sz="1200" dirty="0" err="1"/>
              <a:t>конф</a:t>
            </a:r>
            <a:r>
              <a:rPr lang="uk-UA" sz="1200" dirty="0"/>
              <a:t>., м. Харків, 24 трав. 2016 р. – Харків, 2016. – С. </a:t>
            </a:r>
            <a:r>
              <a:rPr lang="uk-UA" sz="1200" dirty="0" smtClean="0"/>
              <a:t>334–338</a:t>
            </a:r>
          </a:p>
          <a:p>
            <a:r>
              <a:rPr lang="uk-UA" sz="1200" dirty="0" smtClean="0">
                <a:latin typeface="Times New Roman" panose="02020603050405020304" pitchFamily="18" charset="0"/>
                <a:cs typeface="Times New Roman" panose="02020603050405020304" pitchFamily="18" charset="0"/>
              </a:rPr>
              <a:t>11.</a:t>
            </a:r>
            <a:r>
              <a:rPr lang="ru-RU" sz="1200" dirty="0"/>
              <a:t> .</a:t>
            </a:r>
            <a:r>
              <a:rPr lang="ru-RU" sz="1200" dirty="0" err="1"/>
              <a:t>Жалій</a:t>
            </a:r>
            <a:r>
              <a:rPr lang="ru-RU" sz="1200" dirty="0"/>
              <a:t> Т.В. </a:t>
            </a:r>
            <a:r>
              <a:rPr lang="ru-RU" sz="1200" dirty="0" err="1"/>
              <a:t>Правовий</a:t>
            </a:r>
            <a:r>
              <a:rPr lang="ru-RU" sz="1200" dirty="0"/>
              <a:t> статус </a:t>
            </a:r>
            <a:r>
              <a:rPr lang="ru-RU" sz="1200" dirty="0" err="1"/>
              <a:t>Європейського</a:t>
            </a:r>
            <a:r>
              <a:rPr lang="ru-RU" sz="1200" dirty="0"/>
              <a:t> суду з прав </a:t>
            </a:r>
            <a:r>
              <a:rPr lang="ru-RU" sz="1200" dirty="0" err="1"/>
              <a:t>людини</a:t>
            </a:r>
            <a:r>
              <a:rPr lang="ru-RU" sz="1200" dirty="0"/>
              <a:t> за </a:t>
            </a:r>
            <a:r>
              <a:rPr lang="ru-RU" sz="1200" dirty="0" err="1" smtClean="0"/>
              <a:t>міжнародно-правовими</a:t>
            </a:r>
            <a:r>
              <a:rPr lang="ru-RU" sz="1200" dirty="0" smtClean="0"/>
              <a:t> </a:t>
            </a:r>
            <a:r>
              <a:rPr lang="ru-RU" sz="1200" dirty="0"/>
              <a:t>нормами / Т.В. </a:t>
            </a:r>
            <a:r>
              <a:rPr lang="ru-RU" sz="1200" dirty="0" err="1"/>
              <a:t>Жалій</a:t>
            </a:r>
            <a:r>
              <a:rPr lang="ru-RU" sz="1200" dirty="0"/>
              <a:t> // </a:t>
            </a:r>
            <a:r>
              <a:rPr lang="ru-RU" sz="1200" dirty="0" err="1"/>
              <a:t>Порівняльноаналітичне</a:t>
            </a:r>
            <a:r>
              <a:rPr lang="ru-RU" sz="1200" dirty="0"/>
              <a:t> право. – 2013. – №3-2. – С. </a:t>
            </a:r>
            <a:r>
              <a:rPr lang="ru-RU" sz="1200" dirty="0" smtClean="0"/>
              <a:t>82-86</a:t>
            </a:r>
          </a:p>
          <a:p>
            <a:r>
              <a:rPr lang="ru-RU" sz="1200" dirty="0" smtClean="0">
                <a:latin typeface="Times New Roman" panose="02020603050405020304" pitchFamily="18" charset="0"/>
                <a:cs typeface="Times New Roman" panose="02020603050405020304" pitchFamily="18" charset="0"/>
              </a:rPr>
              <a:t>12.</a:t>
            </a:r>
            <a:r>
              <a:rPr lang="ru-RU" sz="1200" dirty="0"/>
              <a:t> </a:t>
            </a:r>
            <a:r>
              <a:rPr lang="ru-RU" sz="1200" dirty="0" err="1"/>
              <a:t>Іванчо</a:t>
            </a:r>
            <a:r>
              <a:rPr lang="ru-RU" sz="1200" dirty="0"/>
              <a:t> В. І. </a:t>
            </a:r>
            <a:r>
              <a:rPr lang="ru-RU" sz="1200" dirty="0" err="1"/>
              <a:t>Вплив</a:t>
            </a:r>
            <a:r>
              <a:rPr lang="ru-RU" sz="1200" dirty="0"/>
              <a:t> </a:t>
            </a:r>
            <a:r>
              <a:rPr lang="ru-RU" sz="1200" dirty="0" err="1"/>
              <a:t>громадянства</a:t>
            </a:r>
            <a:r>
              <a:rPr lang="ru-RU" sz="1200" dirty="0"/>
              <a:t> </a:t>
            </a:r>
            <a:r>
              <a:rPr lang="ru-RU" sz="1200" dirty="0" err="1"/>
              <a:t>Європейського</a:t>
            </a:r>
            <a:r>
              <a:rPr lang="ru-RU" sz="1200" dirty="0"/>
              <a:t> Союзу на </a:t>
            </a:r>
            <a:r>
              <a:rPr lang="ru-RU" sz="1200" dirty="0" err="1"/>
              <a:t>конституційно-правовий</a:t>
            </a:r>
            <a:r>
              <a:rPr lang="ru-RU" sz="1200" dirty="0"/>
              <a:t> статус </a:t>
            </a:r>
            <a:r>
              <a:rPr lang="ru-RU" sz="1200" dirty="0" err="1"/>
              <a:t>іноземців</a:t>
            </a:r>
            <a:r>
              <a:rPr lang="ru-RU" sz="1200" dirty="0"/>
              <a:t> у </a:t>
            </a:r>
            <a:r>
              <a:rPr lang="ru-RU" sz="1200" dirty="0" err="1"/>
              <a:t>країнах</a:t>
            </a:r>
            <a:r>
              <a:rPr lang="ru-RU" sz="1200" dirty="0"/>
              <a:t> </a:t>
            </a:r>
            <a:r>
              <a:rPr lang="ru-RU" sz="1200" dirty="0" err="1"/>
              <a:t>Європейського</a:t>
            </a:r>
            <a:r>
              <a:rPr lang="ru-RU" sz="1200" dirty="0"/>
              <a:t> Союзу / В. І. </a:t>
            </a:r>
            <a:r>
              <a:rPr lang="ru-RU" sz="1200" dirty="0" err="1"/>
              <a:t>Іванчо</a:t>
            </a:r>
            <a:r>
              <a:rPr lang="ru-RU" sz="1200" dirty="0"/>
              <a:t> // </a:t>
            </a:r>
            <a:r>
              <a:rPr lang="ru-RU" sz="1200" dirty="0" err="1"/>
              <a:t>Вісник</a:t>
            </a:r>
            <a:r>
              <a:rPr lang="ru-RU" sz="1200" dirty="0"/>
              <a:t> </a:t>
            </a:r>
            <a:r>
              <a:rPr lang="ru-RU" sz="1200" dirty="0" err="1"/>
              <a:t>Запорізького</a:t>
            </a:r>
            <a:r>
              <a:rPr lang="ru-RU" sz="1200" dirty="0"/>
              <a:t> </a:t>
            </a:r>
            <a:r>
              <a:rPr lang="ru-RU" sz="1200" dirty="0" err="1"/>
              <a:t>національного</a:t>
            </a:r>
            <a:r>
              <a:rPr lang="ru-RU" sz="1200" dirty="0"/>
              <a:t> </a:t>
            </a:r>
            <a:r>
              <a:rPr lang="ru-RU" sz="1200" dirty="0" err="1"/>
              <a:t>університету</a:t>
            </a:r>
            <a:r>
              <a:rPr lang="ru-RU" sz="1200" dirty="0"/>
              <a:t>. </a:t>
            </a:r>
            <a:r>
              <a:rPr lang="ru-RU" sz="1200" dirty="0" err="1"/>
              <a:t>Юридичні</a:t>
            </a:r>
            <a:r>
              <a:rPr lang="ru-RU" sz="1200" dirty="0"/>
              <a:t> науки. – 2014. – № 4(2). – С. 51-60</a:t>
            </a:r>
            <a:r>
              <a:rPr lang="ru-RU" sz="1200" dirty="0" smtClean="0"/>
              <a:t>.</a:t>
            </a:r>
          </a:p>
          <a:p>
            <a:r>
              <a:rPr lang="ru-RU" sz="1200" dirty="0" smtClean="0">
                <a:latin typeface="Times New Roman" panose="02020603050405020304" pitchFamily="18" charset="0"/>
                <a:cs typeface="Times New Roman" panose="02020603050405020304" pitchFamily="18" charset="0"/>
              </a:rPr>
              <a:t>13.</a:t>
            </a:r>
            <a:r>
              <a:rPr lang="ru-RU" sz="1200" dirty="0"/>
              <a:t> .</a:t>
            </a:r>
            <a:r>
              <a:rPr lang="ru-RU" sz="1200" dirty="0" err="1"/>
              <a:t>Конончук</a:t>
            </a:r>
            <a:r>
              <a:rPr lang="ru-RU" sz="1200" dirty="0"/>
              <a:t> І. </a:t>
            </a:r>
            <a:r>
              <a:rPr lang="ru-RU" sz="1200" dirty="0" err="1"/>
              <a:t>Правовий</a:t>
            </a:r>
            <a:r>
              <a:rPr lang="ru-RU" sz="1200" dirty="0"/>
              <a:t> статус </a:t>
            </a:r>
            <a:r>
              <a:rPr lang="ru-RU" sz="1200" dirty="0" err="1"/>
              <a:t>громадянства</a:t>
            </a:r>
            <a:r>
              <a:rPr lang="ru-RU" sz="1200" dirty="0"/>
              <a:t> </a:t>
            </a:r>
            <a:r>
              <a:rPr lang="ru-RU" sz="1200" dirty="0" err="1"/>
              <a:t>Європейського</a:t>
            </a:r>
            <a:r>
              <a:rPr lang="ru-RU" sz="1200" dirty="0"/>
              <a:t> Союзу /І. </a:t>
            </a:r>
            <a:r>
              <a:rPr lang="ru-RU" sz="1200" dirty="0" err="1"/>
              <a:t>Конончук</a:t>
            </a:r>
            <a:r>
              <a:rPr lang="ru-RU" sz="1200" dirty="0"/>
              <a:t> // </a:t>
            </a:r>
            <a:r>
              <a:rPr lang="ru-RU" sz="1200" dirty="0" err="1"/>
              <a:t>Історико-правовий</a:t>
            </a:r>
            <a:r>
              <a:rPr lang="ru-RU" sz="1200" dirty="0"/>
              <a:t> </a:t>
            </a:r>
            <a:r>
              <a:rPr lang="ru-RU" sz="1200" dirty="0" err="1"/>
              <a:t>часопис</a:t>
            </a:r>
            <a:r>
              <a:rPr lang="ru-RU" sz="1200" dirty="0"/>
              <a:t>. – 2016. – № 1. – С. 116-120</a:t>
            </a:r>
            <a:r>
              <a:rPr lang="ru-RU" sz="1200" dirty="0" smtClean="0"/>
              <a:t>.</a:t>
            </a:r>
          </a:p>
          <a:p>
            <a:r>
              <a:rPr lang="uk-UA" sz="1200" dirty="0" smtClean="0"/>
              <a:t>14.Кулабухова </a:t>
            </a:r>
            <a:r>
              <a:rPr lang="uk-UA" sz="1200" dirty="0"/>
              <a:t>А. В. Еволюція ідеї загальноєвропейського громадянства до Маастрихтського договору / А. В. </a:t>
            </a:r>
            <a:r>
              <a:rPr lang="uk-UA" sz="1200" dirty="0" err="1"/>
              <a:t>Кулабухова</a:t>
            </a:r>
            <a:r>
              <a:rPr lang="uk-UA" sz="1200" dirty="0"/>
              <a:t> // Форум права. – 2016. – № 1. – С. 128–134. </a:t>
            </a:r>
            <a:endParaRPr lang="uk-UA" sz="1200" dirty="0" smtClean="0"/>
          </a:p>
          <a:p>
            <a:r>
              <a:rPr lang="uk-UA" sz="1200" dirty="0" smtClean="0"/>
              <a:t>15.Кулабухова </a:t>
            </a:r>
            <a:r>
              <a:rPr lang="uk-UA" sz="1200" dirty="0"/>
              <a:t>А. В. Інститут громадянства Європейського Союзу (загальнотеоретичне дослідження) : </a:t>
            </a:r>
            <a:r>
              <a:rPr lang="uk-UA" sz="1200" dirty="0" err="1"/>
              <a:t>дис</a:t>
            </a:r>
            <a:r>
              <a:rPr lang="uk-UA" sz="1200" dirty="0"/>
              <a:t>. ... </a:t>
            </a:r>
            <a:r>
              <a:rPr lang="uk-UA" sz="1200" dirty="0" err="1"/>
              <a:t>канд</a:t>
            </a:r>
            <a:r>
              <a:rPr lang="uk-UA" sz="1200" dirty="0"/>
              <a:t>. </a:t>
            </a:r>
            <a:r>
              <a:rPr lang="uk-UA" sz="1200" dirty="0" err="1"/>
              <a:t>юрид</a:t>
            </a:r>
            <a:r>
              <a:rPr lang="uk-UA" sz="1200" dirty="0"/>
              <a:t>. наук : 12.00.01 / А. В. </a:t>
            </a:r>
            <a:r>
              <a:rPr lang="uk-UA" sz="1200" dirty="0" err="1"/>
              <a:t>Кулабухова</a:t>
            </a:r>
            <a:r>
              <a:rPr lang="uk-UA" sz="1200" dirty="0"/>
              <a:t> ; наук. кер. І. В. </a:t>
            </a:r>
            <a:r>
              <a:rPr lang="uk-UA" sz="1200" dirty="0" err="1"/>
              <a:t>Яковюк</a:t>
            </a:r>
            <a:r>
              <a:rPr lang="uk-UA" sz="1200" dirty="0"/>
              <a:t> ; </a:t>
            </a:r>
            <a:r>
              <a:rPr lang="uk-UA" sz="1200" dirty="0" err="1"/>
              <a:t>Нац</a:t>
            </a:r>
            <a:r>
              <a:rPr lang="uk-UA" sz="1200" dirty="0"/>
              <a:t>. </a:t>
            </a:r>
            <a:r>
              <a:rPr lang="uk-UA" sz="1200" dirty="0" err="1"/>
              <a:t>юрид</a:t>
            </a:r>
            <a:r>
              <a:rPr lang="uk-UA" sz="1200" dirty="0"/>
              <a:t>. ун-т ім. Ярослава Мудрого. – Харків, 2016. – 213 с</a:t>
            </a:r>
            <a:r>
              <a:rPr lang="uk-UA" sz="1200" dirty="0" smtClean="0"/>
              <a:t>.</a:t>
            </a:r>
          </a:p>
          <a:p>
            <a:r>
              <a:rPr lang="uk-UA" sz="1200" dirty="0" smtClean="0">
                <a:latin typeface="Times New Roman" panose="02020603050405020304" pitchFamily="18" charset="0"/>
                <a:cs typeface="Times New Roman" panose="02020603050405020304" pitchFamily="18" charset="0"/>
              </a:rPr>
              <a:t>16.</a:t>
            </a:r>
            <a:r>
              <a:rPr lang="ru-RU" sz="1200" dirty="0"/>
              <a:t> </a:t>
            </a:r>
            <a:r>
              <a:rPr lang="ru-RU" sz="1200" dirty="0" err="1"/>
              <a:t>Кулабухова</a:t>
            </a:r>
            <a:r>
              <a:rPr lang="ru-RU" sz="1200" dirty="0"/>
              <a:t> А.В. </a:t>
            </a:r>
            <a:r>
              <a:rPr lang="ru-RU" sz="1200" dirty="0" err="1"/>
              <a:t>Становлення</a:t>
            </a:r>
            <a:r>
              <a:rPr lang="ru-RU" sz="1200" dirty="0"/>
              <a:t> </a:t>
            </a:r>
            <a:r>
              <a:rPr lang="ru-RU" sz="1200" dirty="0" err="1"/>
              <a:t>інституту</a:t>
            </a:r>
            <a:r>
              <a:rPr lang="ru-RU" sz="1200" dirty="0"/>
              <a:t> </a:t>
            </a:r>
            <a:r>
              <a:rPr lang="ru-RU" sz="1200" dirty="0" err="1"/>
              <a:t>громадянства</a:t>
            </a:r>
            <a:r>
              <a:rPr lang="ru-RU" sz="1200" dirty="0"/>
              <a:t> </a:t>
            </a:r>
            <a:r>
              <a:rPr lang="ru-RU" sz="1200" dirty="0" err="1"/>
              <a:t>Європейського</a:t>
            </a:r>
            <a:r>
              <a:rPr lang="ru-RU" sz="1200" dirty="0"/>
              <a:t> Союзу / А. В. </a:t>
            </a:r>
            <a:r>
              <a:rPr lang="ru-RU" sz="1200" dirty="0" err="1"/>
              <a:t>Кулабухова</a:t>
            </a:r>
            <a:r>
              <a:rPr lang="ru-RU" sz="1200" dirty="0"/>
              <a:t> // </a:t>
            </a:r>
            <a:r>
              <a:rPr lang="ru-RU" sz="1200" dirty="0" err="1"/>
              <a:t>Науковий</a:t>
            </a:r>
            <a:r>
              <a:rPr lang="ru-RU" sz="1200" dirty="0"/>
              <a:t> </a:t>
            </a:r>
            <a:r>
              <a:rPr lang="ru-RU" sz="1200" dirty="0" err="1"/>
              <a:t>вісник</a:t>
            </a:r>
            <a:r>
              <a:rPr lang="ru-RU" sz="1200" dirty="0"/>
              <a:t> </a:t>
            </a:r>
            <a:r>
              <a:rPr lang="ru-RU" sz="1200" dirty="0" err="1"/>
              <a:t>Херсонського</a:t>
            </a:r>
            <a:r>
              <a:rPr lang="ru-RU" sz="1200" dirty="0"/>
              <a:t> державного </a:t>
            </a:r>
            <a:r>
              <a:rPr lang="ru-RU" sz="1200" dirty="0" err="1"/>
              <a:t>університету</a:t>
            </a:r>
            <a:r>
              <a:rPr lang="ru-RU" sz="1200" dirty="0"/>
              <a:t>. – 2016. – </a:t>
            </a:r>
            <a:r>
              <a:rPr lang="ru-RU" sz="1200" dirty="0" err="1"/>
              <a:t>Випуск</a:t>
            </a:r>
            <a:r>
              <a:rPr lang="ru-RU" sz="1200" dirty="0"/>
              <a:t> 1. – Том 1. – С. 31-34</a:t>
            </a:r>
            <a:r>
              <a:rPr lang="ru-RU" sz="1200" dirty="0" smtClean="0"/>
              <a:t>.</a:t>
            </a:r>
          </a:p>
          <a:p>
            <a:r>
              <a:rPr lang="ru-RU" sz="1200" dirty="0" smtClean="0">
                <a:latin typeface="Times New Roman" panose="02020603050405020304" pitchFamily="18" charset="0"/>
                <a:cs typeface="Times New Roman" panose="02020603050405020304" pitchFamily="18" charset="0"/>
              </a:rPr>
              <a:t>17.</a:t>
            </a:r>
            <a:r>
              <a:rPr lang="ru-RU" sz="1200" dirty="0"/>
              <a:t> КОВАЛІВ М. В., ТИМЧИШИН Т. М., НІКАНОРОВА О. В. ОСНОВИ ПРАВА ЄВРОПЕЙСЬКОГО СОЮЗУ </a:t>
            </a:r>
            <a:r>
              <a:rPr lang="ru-RU" sz="1200" dirty="0" err="1"/>
              <a:t>Навчальний</a:t>
            </a:r>
            <a:r>
              <a:rPr lang="ru-RU" sz="1200" dirty="0"/>
              <a:t> </a:t>
            </a:r>
            <a:r>
              <a:rPr lang="ru-RU" sz="1200" dirty="0" err="1" smtClean="0"/>
              <a:t>посібник</a:t>
            </a:r>
            <a:r>
              <a:rPr lang="ru-RU" sz="1200" dirty="0" smtClean="0"/>
              <a:t> </a:t>
            </a:r>
            <a:r>
              <a:rPr lang="uk-UA" sz="1200" dirty="0"/>
              <a:t>Львів 2020</a:t>
            </a:r>
            <a:endParaRPr lang="uk-UA"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39269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00364" y="658860"/>
            <a:ext cx="9575798" cy="698886"/>
          </a:xfrm>
        </p:spPr>
        <p:txBody>
          <a:bodyPr>
            <a:noAutofit/>
          </a:bodyPr>
          <a:lstStyle/>
          <a:p>
            <a:pPr>
              <a:lnSpc>
                <a:spcPct val="150000"/>
              </a:lnSpc>
            </a:pPr>
            <a:r>
              <a:rPr lang="uk-UA" sz="2800" b="1" dirty="0">
                <a:latin typeface="Times New Roman" panose="02020603050405020304" pitchFamily="18" charset="0"/>
                <a:cs typeface="Times New Roman" panose="02020603050405020304" pitchFamily="18" charset="0"/>
              </a:rPr>
              <a:t>1. Правовий статус громадян Європейського Союзу</a:t>
            </a:r>
          </a:p>
        </p:txBody>
      </p:sp>
      <p:sp>
        <p:nvSpPr>
          <p:cNvPr id="14" name="Скругленный прямоугольник 13"/>
          <p:cNvSpPr/>
          <p:nvPr/>
        </p:nvSpPr>
        <p:spPr>
          <a:xfrm>
            <a:off x="1057561" y="1431636"/>
            <a:ext cx="9776694" cy="5357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a:t>Маастрихтський договір 1992 р. запровадив інститут громадянства Європейського Союзу.</a:t>
            </a:r>
          </a:p>
        </p:txBody>
      </p:sp>
      <p:cxnSp>
        <p:nvCxnSpPr>
          <p:cNvPr id="16" name="Прямая со стрелкой 15"/>
          <p:cNvCxnSpPr/>
          <p:nvPr/>
        </p:nvCxnSpPr>
        <p:spPr>
          <a:xfrm flipH="1">
            <a:off x="1066798" y="1967345"/>
            <a:ext cx="1" cy="4341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Скругленный прямоугольник 16"/>
          <p:cNvSpPr/>
          <p:nvPr/>
        </p:nvSpPr>
        <p:spPr>
          <a:xfrm>
            <a:off x="1057560" y="2401455"/>
            <a:ext cx="9776695" cy="5357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a:t>Зміст цього інституту розкривається в іншому документі – Договорі про Європейське співтовариство, його частині другій (статті 17-21). </a:t>
            </a:r>
            <a:r>
              <a:rPr lang="uk-UA" dirty="0" smtClean="0"/>
              <a:t>.</a:t>
            </a:r>
            <a:endParaRPr lang="uk-UA" dirty="0"/>
          </a:p>
        </p:txBody>
      </p:sp>
      <p:cxnSp>
        <p:nvCxnSpPr>
          <p:cNvPr id="20" name="Прямая со стрелкой 19"/>
          <p:cNvCxnSpPr/>
          <p:nvPr/>
        </p:nvCxnSpPr>
        <p:spPr>
          <a:xfrm>
            <a:off x="1057560" y="2937164"/>
            <a:ext cx="0" cy="5357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Скругленный прямоугольник 21"/>
          <p:cNvSpPr/>
          <p:nvPr/>
        </p:nvSpPr>
        <p:spPr>
          <a:xfrm>
            <a:off x="1066798" y="3472873"/>
            <a:ext cx="9776695" cy="7204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a:t>Питання про становлення принципу дотримання основних прав і свобод людини в діяльності Співтовариств і Союзу має цікаву історію.</a:t>
            </a:r>
          </a:p>
        </p:txBody>
      </p:sp>
      <p:cxnSp>
        <p:nvCxnSpPr>
          <p:cNvPr id="23" name="Прямая со стрелкой 22"/>
          <p:cNvCxnSpPr/>
          <p:nvPr/>
        </p:nvCxnSpPr>
        <p:spPr>
          <a:xfrm>
            <a:off x="1071413" y="4091709"/>
            <a:ext cx="0" cy="5357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Скругленный прямоугольник 23"/>
          <p:cNvSpPr/>
          <p:nvPr/>
        </p:nvSpPr>
        <p:spPr>
          <a:xfrm>
            <a:off x="1057559" y="4599709"/>
            <a:ext cx="9776695" cy="15147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a:t>7 грудня 2000 р. керівниками трьох політичних інститутів Союзу – Європейського парламенту, Ради Союзу та Європейської Комісії – була підписана і урочисто проголошена Хартія Європейського Союзу про права людини</a:t>
            </a:r>
            <a:r>
              <a:rPr lang="uk-UA" dirty="0" smtClean="0"/>
              <a:t>.</a:t>
            </a:r>
            <a:r>
              <a:rPr lang="uk-UA" dirty="0"/>
              <a:t> На сьогодні Хартія не є юридично обов’язковим документом. </a:t>
            </a:r>
          </a:p>
        </p:txBody>
      </p:sp>
    </p:spTree>
    <p:extLst>
      <p:ext uri="{BB962C8B-B14F-4D97-AF65-F5344CB8AC3E}">
        <p14:creationId xmlns:p14="http://schemas.microsoft.com/office/powerpoint/2010/main" val="9385750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731985" y="1286933"/>
            <a:ext cx="9601196" cy="181650"/>
          </a:xfrm>
        </p:spPr>
        <p:txBody>
          <a:bodyPr>
            <a:normAutofit fontScale="90000"/>
          </a:bodyPr>
          <a:lstStyle/>
          <a:p>
            <a:pPr algn="l"/>
            <a:r>
              <a:rPr lang="uk-UA" sz="2700" b="1" dirty="0"/>
              <a:t>2. Характеристика інституту правового статусу людини та громадянина у Європейському Союзі та його джерела</a:t>
            </a:r>
            <a:r>
              <a:rPr lang="uk-UA" b="1" dirty="0"/>
              <a:t/>
            </a:r>
            <a:br>
              <a:rPr lang="uk-UA" b="1" dirty="0"/>
            </a:br>
            <a:endParaRPr lang="uk-UA" b="1" dirty="0"/>
          </a:p>
        </p:txBody>
      </p:sp>
      <p:sp>
        <p:nvSpPr>
          <p:cNvPr id="6" name="Скругленный прямоугольник 5"/>
          <p:cNvSpPr/>
          <p:nvPr/>
        </p:nvSpPr>
        <p:spPr>
          <a:xfrm>
            <a:off x="803564" y="1653310"/>
            <a:ext cx="10353964" cy="11175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dirty="0"/>
              <a:t>Джерела правового регулювання статусу людини та громадянина у Європейському Союзі.</a:t>
            </a:r>
            <a:r>
              <a:rPr lang="uk-UA" dirty="0"/>
              <a:t> Правовий статус людини й громадянина в Європейському Союзі можна характеризувати як явище, джерелами якого є міжнародні акти.</a:t>
            </a:r>
          </a:p>
        </p:txBody>
      </p:sp>
      <p:cxnSp>
        <p:nvCxnSpPr>
          <p:cNvPr id="8" name="Прямая со стрелкой 7"/>
          <p:cNvCxnSpPr/>
          <p:nvPr/>
        </p:nvCxnSpPr>
        <p:spPr>
          <a:xfrm>
            <a:off x="942109" y="2770909"/>
            <a:ext cx="508000" cy="4618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Скругленный прямоугольник 8"/>
          <p:cNvSpPr/>
          <p:nvPr/>
        </p:nvSpPr>
        <p:spPr>
          <a:xfrm>
            <a:off x="1330037" y="3084943"/>
            <a:ext cx="9301018" cy="27062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600" dirty="0"/>
              <a:t>Визначаючи правовий статус людини й громадянина Європейський Союз, усвідомлюючи свою духовну й моральну спадщину, виходить із таких загальних і неподільних цінностей, як людське достоїнство, свобода, рівність і солідарність, і опирається на принципи демократії й законності. У центр своєї діяльності він ставить людську особистість, засновуючи громадянство союзу й створюючи сферу свободи, безпеки й правосуддя. Сприяючи збереженню й розвитку цих загальних цінностей, союз у той же час поважає як розмаїтість культур і традицій народів Європи, так і національну самобутність держав-учасниць і форми організації їхньої державної влади на національному, регіональному й місцевому рівнях; він прагне сприяти збалансованому й довгостроковому розвитку й гарантує вільний рух людей, товарів, послуг і капіталу, а також свободу створення об’єднань.</a:t>
            </a:r>
          </a:p>
        </p:txBody>
      </p:sp>
    </p:spTree>
    <p:extLst>
      <p:ext uri="{BB962C8B-B14F-4D97-AF65-F5344CB8AC3E}">
        <p14:creationId xmlns:p14="http://schemas.microsoft.com/office/powerpoint/2010/main" val="894318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92728" y="683490"/>
            <a:ext cx="8414328" cy="6742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smtClean="0"/>
              <a:t>Джерела </a:t>
            </a:r>
            <a:r>
              <a:rPr lang="uk-UA" dirty="0"/>
              <a:t>інституту правового статусу людини та громадянина у Європейському Союзі </a:t>
            </a:r>
          </a:p>
        </p:txBody>
      </p:sp>
      <p:cxnSp>
        <p:nvCxnSpPr>
          <p:cNvPr id="5" name="Прямая соединительная линия 4"/>
          <p:cNvCxnSpPr/>
          <p:nvPr/>
        </p:nvCxnSpPr>
        <p:spPr>
          <a:xfrm>
            <a:off x="720438" y="1357745"/>
            <a:ext cx="46182" cy="3528282"/>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p:nvPr/>
        </p:nvCxnSpPr>
        <p:spPr>
          <a:xfrm>
            <a:off x="720438" y="1810327"/>
            <a:ext cx="63730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1357745" y="1611745"/>
            <a:ext cx="7462982" cy="397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a:t>Загальну декларацію прав людини ООН</a:t>
            </a:r>
          </a:p>
        </p:txBody>
      </p:sp>
      <p:cxnSp>
        <p:nvCxnSpPr>
          <p:cNvPr id="10" name="Прямая со стрелкой 9"/>
          <p:cNvCxnSpPr/>
          <p:nvPr/>
        </p:nvCxnSpPr>
        <p:spPr>
          <a:xfrm>
            <a:off x="766620" y="2433781"/>
            <a:ext cx="63730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Прямоугольник 10"/>
          <p:cNvSpPr/>
          <p:nvPr/>
        </p:nvSpPr>
        <p:spPr>
          <a:xfrm>
            <a:off x="1403927" y="2235199"/>
            <a:ext cx="7462982" cy="397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 </a:t>
            </a:r>
            <a:r>
              <a:rPr lang="uk-UA" dirty="0"/>
              <a:t>П</a:t>
            </a:r>
            <a:r>
              <a:rPr lang="uk-UA" dirty="0" smtClean="0"/>
              <a:t>акт </a:t>
            </a:r>
            <a:r>
              <a:rPr lang="uk-UA" dirty="0"/>
              <a:t>про соціальні та економічні права ООН</a:t>
            </a:r>
          </a:p>
        </p:txBody>
      </p:sp>
      <p:cxnSp>
        <p:nvCxnSpPr>
          <p:cNvPr id="12" name="Прямая со стрелкой 11"/>
          <p:cNvCxnSpPr/>
          <p:nvPr/>
        </p:nvCxnSpPr>
        <p:spPr>
          <a:xfrm>
            <a:off x="720438" y="3117271"/>
            <a:ext cx="63730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p:nvSpPr>
        <p:spPr>
          <a:xfrm>
            <a:off x="1357745" y="2918689"/>
            <a:ext cx="7462982" cy="397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М</a:t>
            </a:r>
            <a:r>
              <a:rPr lang="uk-UA" dirty="0" smtClean="0"/>
              <a:t>іжнародний </a:t>
            </a:r>
            <a:r>
              <a:rPr lang="uk-UA" dirty="0"/>
              <a:t>пакт про громадянські і політичні права ООН</a:t>
            </a:r>
          </a:p>
        </p:txBody>
      </p:sp>
      <p:cxnSp>
        <p:nvCxnSpPr>
          <p:cNvPr id="14" name="Прямая со стрелкой 13"/>
          <p:cNvCxnSpPr/>
          <p:nvPr/>
        </p:nvCxnSpPr>
        <p:spPr>
          <a:xfrm>
            <a:off x="720438" y="3749959"/>
            <a:ext cx="63730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Прямоугольник 14"/>
          <p:cNvSpPr/>
          <p:nvPr/>
        </p:nvSpPr>
        <p:spPr>
          <a:xfrm>
            <a:off x="1357742" y="3579086"/>
            <a:ext cx="7462982" cy="531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К</a:t>
            </a:r>
            <a:r>
              <a:rPr lang="uk-UA" dirty="0" smtClean="0"/>
              <a:t>онвенцію </a:t>
            </a:r>
            <a:r>
              <a:rPr lang="uk-UA" dirty="0"/>
              <a:t>по захисту прав людини й основних свобод і інші міжнародні договори по правах людини</a:t>
            </a:r>
          </a:p>
        </p:txBody>
      </p:sp>
      <p:cxnSp>
        <p:nvCxnSpPr>
          <p:cNvPr id="16" name="Прямая со стрелкой 15"/>
          <p:cNvCxnSpPr/>
          <p:nvPr/>
        </p:nvCxnSpPr>
        <p:spPr>
          <a:xfrm>
            <a:off x="766620" y="4687446"/>
            <a:ext cx="63730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1403927" y="4488864"/>
            <a:ext cx="7462982" cy="397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Та інші</a:t>
            </a:r>
            <a:endParaRPr lang="uk-UA" dirty="0"/>
          </a:p>
        </p:txBody>
      </p:sp>
    </p:spTree>
    <p:extLst>
      <p:ext uri="{BB962C8B-B14F-4D97-AF65-F5344CB8AC3E}">
        <p14:creationId xmlns:p14="http://schemas.microsoft.com/office/powerpoint/2010/main" val="8189714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вал 2"/>
          <p:cNvSpPr/>
          <p:nvPr/>
        </p:nvSpPr>
        <p:spPr>
          <a:xfrm>
            <a:off x="1514764" y="1413163"/>
            <a:ext cx="9254836" cy="18103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4 листопада 1950 р. Комітет міністрів Ради Європи в Римі прийняв Європейську конвенцію про захист прав людини та основних свобод. </a:t>
            </a:r>
          </a:p>
        </p:txBody>
      </p:sp>
      <p:sp>
        <p:nvSpPr>
          <p:cNvPr id="4" name="Овал 3"/>
          <p:cNvSpPr/>
          <p:nvPr/>
        </p:nvSpPr>
        <p:spPr>
          <a:xfrm>
            <a:off x="1514764" y="3713017"/>
            <a:ext cx="9254836" cy="18103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У рамках Ради Європи в 1960 році в Туріні була прийнята Європейська соціальна хартія, що вступила в силу в 1965 році.</a:t>
            </a:r>
          </a:p>
        </p:txBody>
      </p:sp>
    </p:spTree>
    <p:extLst>
      <p:ext uri="{BB962C8B-B14F-4D97-AF65-F5344CB8AC3E}">
        <p14:creationId xmlns:p14="http://schemas.microsoft.com/office/powerpoint/2010/main" val="20401582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7330" y="729672"/>
            <a:ext cx="9601196" cy="471055"/>
          </a:xfrm>
        </p:spPr>
        <p:txBody>
          <a:bodyPr>
            <a:normAutofit fontScale="90000"/>
          </a:bodyPr>
          <a:lstStyle/>
          <a:p>
            <a:pPr algn="l"/>
            <a:r>
              <a:rPr lang="uk-UA" sz="2400" b="1" dirty="0"/>
              <a:t>3. Громадянство Європейського Союзу</a:t>
            </a:r>
            <a:br>
              <a:rPr lang="uk-UA" sz="2400" b="1" dirty="0"/>
            </a:br>
            <a:endParaRPr lang="uk-UA" sz="2400" b="1" dirty="0"/>
          </a:p>
        </p:txBody>
      </p:sp>
      <p:sp>
        <p:nvSpPr>
          <p:cNvPr id="3" name="Прямоугольник 2"/>
          <p:cNvSpPr/>
          <p:nvPr/>
        </p:nvSpPr>
        <p:spPr>
          <a:xfrm>
            <a:off x="738909" y="965199"/>
            <a:ext cx="9845964" cy="1799339"/>
          </a:xfrm>
          <a:prstGeom prst="rect">
            <a:avLst/>
          </a:prstGeom>
        </p:spPr>
        <p:txBody>
          <a:bodyPr wrap="square">
            <a:spAutoFit/>
          </a:bodyPr>
          <a:lstStyle/>
          <a:p>
            <a:pPr marL="457200" marR="76200" indent="38100" algn="just">
              <a:lnSpc>
                <a:spcPct val="107000"/>
              </a:lnSpc>
              <a:spcBef>
                <a:spcPts val="150"/>
              </a:spcBef>
              <a:spcAft>
                <a:spcPts val="150"/>
              </a:spcAft>
            </a:pPr>
            <a:r>
              <a:rPr lang="uk-UA" spc="6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r>
              <a:rPr lang="uk-UA" spc="45"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Класична теорія громадянства розуміє в якості сутності цього юридичного інституту стійкий правовий зв’язок між певною людиною та певною державою, що виражається у взаємних правах і обов’язках. </a:t>
            </a:r>
            <a:r>
              <a:rPr lang="uk-UA" dirty="0">
                <a:latin typeface="Times New Roman" panose="02020603050405020304" pitchFamily="18" charset="0"/>
                <a:cs typeface="Times New Roman" panose="02020603050405020304" pitchFamily="18" charset="0"/>
              </a:rPr>
              <a:t>У зв’язку із зазначеним слід визначити, що громадянство Європейського Союзу це не зовсім громадянство в його звичайному розумінні.</a:t>
            </a:r>
          </a:p>
          <a:p>
            <a:endParaRPr lang="uk-UA" dirty="0">
              <a:latin typeface="Times New Roman" panose="02020603050405020304" pitchFamily="18" charset="0"/>
              <a:cs typeface="Times New Roman" panose="02020603050405020304" pitchFamily="18" charset="0"/>
            </a:endParaRPr>
          </a:p>
        </p:txBody>
      </p:sp>
      <p:graphicFrame>
        <p:nvGraphicFramePr>
          <p:cNvPr id="4" name="Схема 3"/>
          <p:cNvGraphicFramePr/>
          <p:nvPr>
            <p:extLst>
              <p:ext uri="{D42A27DB-BD31-4B8C-83A1-F6EECF244321}">
                <p14:modId xmlns:p14="http://schemas.microsoft.com/office/powerpoint/2010/main" val="3129565003"/>
              </p:ext>
            </p:extLst>
          </p:nvPr>
        </p:nvGraphicFramePr>
        <p:xfrm>
          <a:off x="1764145" y="143933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89255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66618" y="794327"/>
            <a:ext cx="8017164" cy="5726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a:t>Маастрихтський договір визначає основні права громадян Союзу в статтях 17-21.</a:t>
            </a:r>
          </a:p>
        </p:txBody>
      </p:sp>
      <p:cxnSp>
        <p:nvCxnSpPr>
          <p:cNvPr id="5" name="Прямая соединительная линия 4"/>
          <p:cNvCxnSpPr/>
          <p:nvPr/>
        </p:nvCxnSpPr>
        <p:spPr>
          <a:xfrm>
            <a:off x="766618" y="1366981"/>
            <a:ext cx="0" cy="4645892"/>
          </a:xfrm>
          <a:prstGeom prst="line">
            <a:avLst/>
          </a:prstGeom>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1533236" y="1477818"/>
            <a:ext cx="9596582" cy="785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a:t>Ст. 18 установлює право громадян Союзу на вільне пересування й постійне проживання на території держав-учасниці.</a:t>
            </a:r>
          </a:p>
        </p:txBody>
      </p:sp>
      <p:cxnSp>
        <p:nvCxnSpPr>
          <p:cNvPr id="12" name="Прямая со стрелкой 11"/>
          <p:cNvCxnSpPr>
            <a:endCxn id="9" idx="1"/>
          </p:cNvCxnSpPr>
          <p:nvPr/>
        </p:nvCxnSpPr>
        <p:spPr>
          <a:xfrm>
            <a:off x="766618" y="1870363"/>
            <a:ext cx="766618"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p:nvSpPr>
        <p:spPr>
          <a:xfrm>
            <a:off x="1533236" y="2443018"/>
            <a:ext cx="9596582" cy="785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a:t>Ст. 19 наділяє громадян Європейського Союзу правом обирати й бути обраним у Європейський Парламент і в місцеві органи влади в тій державі, де вони постійно проживають.</a:t>
            </a:r>
          </a:p>
        </p:txBody>
      </p:sp>
      <p:cxnSp>
        <p:nvCxnSpPr>
          <p:cNvPr id="14" name="Прямая со стрелкой 13"/>
          <p:cNvCxnSpPr>
            <a:endCxn id="13" idx="1"/>
          </p:cNvCxnSpPr>
          <p:nvPr/>
        </p:nvCxnSpPr>
        <p:spPr>
          <a:xfrm>
            <a:off x="766618" y="2835563"/>
            <a:ext cx="766618"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Прямоугольник 14"/>
          <p:cNvSpPr/>
          <p:nvPr/>
        </p:nvSpPr>
        <p:spPr>
          <a:xfrm>
            <a:off x="1533236" y="3459018"/>
            <a:ext cx="9596582" cy="785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a:t>Ст. 20 надає право користуватися на території третіх країн дипломатичним захистом з боку посольства або консульського представництва кожного з держав-учасниць.</a:t>
            </a:r>
          </a:p>
        </p:txBody>
      </p:sp>
      <p:cxnSp>
        <p:nvCxnSpPr>
          <p:cNvPr id="16" name="Прямая со стрелкой 15"/>
          <p:cNvCxnSpPr>
            <a:endCxn id="15" idx="1"/>
          </p:cNvCxnSpPr>
          <p:nvPr/>
        </p:nvCxnSpPr>
        <p:spPr>
          <a:xfrm>
            <a:off x="766618" y="3851563"/>
            <a:ext cx="766618"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1533236" y="4343400"/>
            <a:ext cx="9596582" cy="983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700" dirty="0"/>
              <a:t>Ст. 21 Договору про ЄС проголошує право громадян Європейського Союзу на звернення з петиціями в Європейський парламент або до Омбудсмену Співтовариства. Відповідно до редакції ст. 21, внесеної Амстердамським договором, таке звернення з петицією можливо на кожній з 12 офіційних мов Союзу.</a:t>
            </a:r>
          </a:p>
        </p:txBody>
      </p:sp>
      <p:sp>
        <p:nvSpPr>
          <p:cNvPr id="19" name="Прямоугольник 18"/>
          <p:cNvSpPr/>
          <p:nvPr/>
        </p:nvSpPr>
        <p:spPr>
          <a:xfrm>
            <a:off x="1533236" y="5458691"/>
            <a:ext cx="9596582" cy="785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a:t>Ст. 22 визначає, що Рада за пропозицією Комісії й після консультацій з Європейським Парламентом одностайною ухвалою може приймати положення, що мають метою усталити або доповнити права громадян Союзу.</a:t>
            </a:r>
          </a:p>
        </p:txBody>
      </p:sp>
      <p:cxnSp>
        <p:nvCxnSpPr>
          <p:cNvPr id="20" name="Прямая со стрелкой 19"/>
          <p:cNvCxnSpPr>
            <a:endCxn id="19" idx="1"/>
          </p:cNvCxnSpPr>
          <p:nvPr/>
        </p:nvCxnSpPr>
        <p:spPr>
          <a:xfrm>
            <a:off x="766618" y="5851236"/>
            <a:ext cx="766618"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a:off x="766618" y="4752109"/>
            <a:ext cx="76661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33974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1911927" y="803564"/>
            <a:ext cx="8017164" cy="9236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a:t>Право Європейського Союзу не містить "стандартного" переліку основних прав і свобод людини й громадянина, що як правило відбивається в конституціях держав-учасниць. </a:t>
            </a:r>
          </a:p>
        </p:txBody>
      </p:sp>
      <p:cxnSp>
        <p:nvCxnSpPr>
          <p:cNvPr id="5" name="Прямая со стрелкой 4"/>
          <p:cNvCxnSpPr/>
          <p:nvPr/>
        </p:nvCxnSpPr>
        <p:spPr>
          <a:xfrm>
            <a:off x="5643418" y="1745673"/>
            <a:ext cx="9237" cy="5172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6" name="Схема 5"/>
          <p:cNvGraphicFramePr/>
          <p:nvPr>
            <p:extLst>
              <p:ext uri="{D42A27DB-BD31-4B8C-83A1-F6EECF244321}">
                <p14:modId xmlns:p14="http://schemas.microsoft.com/office/powerpoint/2010/main" val="109755547"/>
              </p:ext>
            </p:extLst>
          </p:nvPr>
        </p:nvGraphicFramePr>
        <p:xfrm>
          <a:off x="1736436" y="1172248"/>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09694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96</TotalTime>
  <Words>2093</Words>
  <Application>Microsoft Office PowerPoint</Application>
  <PresentationFormat>Произвольный</PresentationFormat>
  <Paragraphs>92</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Натуральные материалы</vt:lpstr>
      <vt:lpstr> ПРАВОВИЙ СТАТУС ЛЮДИНИ І ГРОМАДЯНИНА В ЄВРОПЕЙСЬКОМУ СОЮЗІ</vt:lpstr>
      <vt:lpstr>Презентация PowerPoint</vt:lpstr>
      <vt:lpstr>1. Правовий статус громадян Європейського Союзу</vt:lpstr>
      <vt:lpstr>2. Характеристика інституту правового статусу людини та громадянина у Європейському Союзі та його джерела </vt:lpstr>
      <vt:lpstr>Презентация PowerPoint</vt:lpstr>
      <vt:lpstr>Презентация PowerPoint</vt:lpstr>
      <vt:lpstr>3. Громадянство Європейського Союзу </vt:lpstr>
      <vt:lpstr>Презентация PowerPoint</vt:lpstr>
      <vt:lpstr>Презентация PowerPoint</vt:lpstr>
      <vt:lpstr>Презентация PowerPoint</vt:lpstr>
      <vt:lpstr>Презентация PowerPoint</vt:lpstr>
      <vt:lpstr>4. Основні права, свободи та обов’язки людини та громадянина у Європейському Союзі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5. Гарантії прав та свобод людини і громадянина у Європейському </vt:lpstr>
      <vt:lpstr>Список рекомендованих джерел: </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ПРАВОВИЙ СТАТУС ЛЮДИНИ І ГРОМАДЯНИНА В ЄВРОПЕЙСЬКОМУ СОЮЗІ</dc:title>
  <dc:creator>User</dc:creator>
  <cp:lastModifiedBy>Пользователь</cp:lastModifiedBy>
  <cp:revision>10</cp:revision>
  <dcterms:created xsi:type="dcterms:W3CDTF">2022-09-29T08:52:34Z</dcterms:created>
  <dcterms:modified xsi:type="dcterms:W3CDTF">2023-09-13T11:49:08Z</dcterms:modified>
</cp:coreProperties>
</file>