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498" y="-1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Етнополітологія</a:t>
            </a:r>
            <a:r>
              <a:rPr lang="ru-RU" dirty="0" smtClean="0"/>
              <a:t> як наука  і </a:t>
            </a:r>
            <a:r>
              <a:rPr lang="ru-RU" dirty="0" err="1" smtClean="0"/>
              <a:t>навчальна</a:t>
            </a:r>
            <a:r>
              <a:rPr lang="ru-RU" dirty="0" smtClean="0"/>
              <a:t> </a:t>
            </a:r>
            <a:r>
              <a:rPr lang="ru-RU" dirty="0" err="1" smtClean="0"/>
              <a:t>дисципліна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72200" y="5949280"/>
            <a:ext cx="2771800" cy="90896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2304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 </a:t>
            </a:r>
            <a:r>
              <a:rPr lang="ru-RU" dirty="0" smtClean="0"/>
              <a:t>СРСР </a:t>
            </a:r>
            <a:r>
              <a:rPr lang="ru-RU" dirty="0" err="1" smtClean="0"/>
              <a:t>самостійною</a:t>
            </a:r>
            <a:r>
              <a:rPr lang="ru-RU" dirty="0" smtClean="0"/>
              <a:t> </a:t>
            </a:r>
            <a:r>
              <a:rPr lang="ru-RU" dirty="0" err="1" smtClean="0"/>
              <a:t>науковою</a:t>
            </a:r>
            <a:r>
              <a:rPr lang="ru-RU" dirty="0" smtClean="0"/>
              <a:t> </a:t>
            </a:r>
            <a:r>
              <a:rPr lang="ru-RU" dirty="0" err="1" smtClean="0"/>
              <a:t>дисципліною</a:t>
            </a:r>
            <a:r>
              <a:rPr lang="ru-RU" dirty="0" smtClean="0"/>
              <a:t> вона стала </a:t>
            </a:r>
            <a:r>
              <a:rPr lang="ru-RU" dirty="0" err="1" smtClean="0"/>
              <a:t>лише</a:t>
            </a:r>
            <a:r>
              <a:rPr lang="ru-RU" dirty="0" smtClean="0"/>
              <a:t> у </a:t>
            </a:r>
            <a:r>
              <a:rPr lang="ru-RU" dirty="0" err="1" smtClean="0"/>
              <a:t>кінці</a:t>
            </a:r>
            <a:r>
              <a:rPr lang="ru-RU" dirty="0" smtClean="0"/>
              <a:t> 1980-х </a:t>
            </a:r>
            <a:r>
              <a:rPr lang="ru-RU" dirty="0" err="1" smtClean="0"/>
              <a:t>років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 err="1" smtClean="0"/>
              <a:t>Заході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етнополітології</a:t>
            </a:r>
            <a:r>
              <a:rPr lang="ru-RU" dirty="0" smtClean="0"/>
              <a:t> </a:t>
            </a:r>
            <a:r>
              <a:rPr lang="ru-RU" dirty="0" err="1" smtClean="0"/>
              <a:t>пов’язане</a:t>
            </a:r>
            <a:r>
              <a:rPr lang="ru-RU" dirty="0" smtClean="0"/>
              <a:t> з </a:t>
            </a:r>
            <a:r>
              <a:rPr lang="ru-RU" dirty="0" err="1" smtClean="0"/>
              <a:t>іменами</a:t>
            </a:r>
            <a:r>
              <a:rPr lang="ru-RU" dirty="0" smtClean="0"/>
              <a:t> М</a:t>
            </a:r>
            <a:r>
              <a:rPr lang="ru-RU" dirty="0"/>
              <a:t>. </a:t>
            </a:r>
            <a:r>
              <a:rPr lang="ru-RU" dirty="0" err="1" smtClean="0"/>
              <a:t>Паренті</a:t>
            </a:r>
            <a:r>
              <a:rPr lang="ru-RU" dirty="0" smtClean="0"/>
              <a:t>, </a:t>
            </a:r>
            <a:r>
              <a:rPr lang="ru-RU" dirty="0"/>
              <a:t>Дж. </a:t>
            </a:r>
            <a:r>
              <a:rPr lang="ru-RU" dirty="0" err="1" smtClean="0"/>
              <a:t>Ротшитльда</a:t>
            </a:r>
            <a:r>
              <a:rPr lang="ru-RU" dirty="0" smtClean="0"/>
              <a:t>, </a:t>
            </a:r>
            <a:r>
              <a:rPr lang="ru-RU" dirty="0"/>
              <a:t>А. </a:t>
            </a:r>
            <a:r>
              <a:rPr lang="ru-RU" dirty="0" err="1" smtClean="0"/>
              <a:t>Сміта</a:t>
            </a:r>
            <a:r>
              <a:rPr lang="ru-RU" dirty="0" smtClean="0"/>
              <a:t>, </a:t>
            </a:r>
            <a:r>
              <a:rPr lang="ru-RU" dirty="0" err="1" smtClean="0"/>
              <a:t>П.Ван</a:t>
            </a:r>
            <a:r>
              <a:rPr lang="ru-RU" dirty="0" smtClean="0"/>
              <a:t> </a:t>
            </a:r>
            <a:r>
              <a:rPr lang="ru-RU" dirty="0" err="1"/>
              <a:t>ден</a:t>
            </a:r>
            <a:r>
              <a:rPr lang="ru-RU" dirty="0"/>
              <a:t> </a:t>
            </a:r>
            <a:r>
              <a:rPr lang="ru-RU" dirty="0" smtClean="0"/>
              <a:t>Берга, </a:t>
            </a:r>
            <a:r>
              <a:rPr lang="ru-RU" dirty="0"/>
              <a:t>К. </a:t>
            </a:r>
            <a:r>
              <a:rPr lang="ru-RU" dirty="0" err="1" smtClean="0"/>
              <a:t>Гірц</a:t>
            </a:r>
            <a:r>
              <a:rPr lang="ru-RU" dirty="0" err="1"/>
              <a:t>а</a:t>
            </a:r>
            <a:r>
              <a:rPr lang="ru-RU" dirty="0" smtClean="0"/>
              <a:t> та </a:t>
            </a:r>
            <a:r>
              <a:rPr lang="ru-RU" dirty="0" err="1" smtClean="0"/>
              <a:t>іншими</a:t>
            </a:r>
            <a:r>
              <a:rPr lang="ru-RU" dirty="0" smtClean="0"/>
              <a:t>,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займався</a:t>
            </a:r>
            <a:r>
              <a:rPr lang="ru-RU" dirty="0" smtClean="0"/>
              <a:t> </a:t>
            </a:r>
            <a:r>
              <a:rPr lang="ru-RU" dirty="0" err="1" smtClean="0"/>
              <a:t>вивченням</a:t>
            </a:r>
            <a:r>
              <a:rPr lang="ru-RU" dirty="0" smtClean="0"/>
              <a:t> </a:t>
            </a:r>
            <a:r>
              <a:rPr lang="ru-RU" dirty="0" err="1" smtClean="0"/>
              <a:t>етнічного</a:t>
            </a:r>
            <a:r>
              <a:rPr lang="ru-RU" dirty="0"/>
              <a:t> </a:t>
            </a:r>
            <a:r>
              <a:rPr lang="ru-RU" dirty="0" err="1" smtClean="0"/>
              <a:t>чинника</a:t>
            </a:r>
            <a:r>
              <a:rPr lang="ru-RU" dirty="0" smtClean="0"/>
              <a:t> у </a:t>
            </a:r>
            <a:r>
              <a:rPr lang="ru-RU" dirty="0" err="1" smtClean="0"/>
              <a:t>політиці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етнополітології</a:t>
            </a:r>
            <a:r>
              <a:rPr lang="ru-RU" dirty="0" smtClean="0"/>
              <a:t> як науки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7757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До 1960-х </a:t>
            </a:r>
            <a:r>
              <a:rPr lang="ru-RU" dirty="0" err="1" smtClean="0"/>
              <a:t>років</a:t>
            </a:r>
            <a:r>
              <a:rPr lang="ru-RU" dirty="0" smtClean="0"/>
              <a:t> проблематика </a:t>
            </a:r>
            <a:r>
              <a:rPr lang="ru-RU" dirty="0" err="1" smtClean="0"/>
              <a:t>зводилася</a:t>
            </a:r>
            <a:r>
              <a:rPr lang="ru-RU" dirty="0" smtClean="0"/>
              <a:t> до «</a:t>
            </a:r>
            <a:r>
              <a:rPr lang="ru-RU" dirty="0" err="1" smtClean="0"/>
              <a:t>національного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»</a:t>
            </a:r>
            <a:endParaRPr lang="ru-RU" dirty="0" smtClean="0"/>
          </a:p>
          <a:p>
            <a:pPr lvl="1"/>
            <a:r>
              <a:rPr lang="ru-RU" dirty="0" err="1" smtClean="0"/>
              <a:t>Міжетнічні</a:t>
            </a:r>
            <a:r>
              <a:rPr lang="ru-RU" dirty="0" smtClean="0"/>
              <a:t> </a:t>
            </a:r>
            <a:r>
              <a:rPr lang="ru-RU" dirty="0" err="1" smtClean="0"/>
              <a:t>протиріччя</a:t>
            </a:r>
            <a:r>
              <a:rPr lang="ru-RU" dirty="0" smtClean="0"/>
              <a:t> та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вирішення</a:t>
            </a:r>
            <a:r>
              <a:rPr lang="ru-RU" dirty="0" smtClean="0"/>
              <a:t> - Дж</a:t>
            </a:r>
            <a:r>
              <a:rPr lang="ru-RU" dirty="0"/>
              <a:t>. Ротшильд, А. </a:t>
            </a:r>
            <a:r>
              <a:rPr lang="ru-RU" dirty="0" err="1" smtClean="0"/>
              <a:t>Сміт</a:t>
            </a:r>
            <a:r>
              <a:rPr lang="ru-RU" dirty="0" smtClean="0"/>
              <a:t> і </a:t>
            </a:r>
            <a:r>
              <a:rPr lang="ru-RU" dirty="0"/>
              <a:t>Ч. </a:t>
            </a:r>
            <a:r>
              <a:rPr lang="ru-RU" dirty="0" err="1"/>
              <a:t>Кейес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етнічного</a:t>
            </a:r>
            <a:r>
              <a:rPr lang="ru-RU" dirty="0" smtClean="0"/>
              <a:t> </a:t>
            </a:r>
            <a:r>
              <a:rPr lang="ru-RU" dirty="0" err="1" smtClean="0"/>
              <a:t>чинника</a:t>
            </a:r>
            <a:r>
              <a:rPr lang="ru-RU" dirty="0" smtClean="0"/>
              <a:t> на </a:t>
            </a:r>
            <a:r>
              <a:rPr lang="ru-RU" dirty="0" err="1" smtClean="0"/>
              <a:t>політичну</a:t>
            </a:r>
            <a:r>
              <a:rPr lang="ru-RU" dirty="0" smtClean="0"/>
              <a:t> </a:t>
            </a:r>
            <a:r>
              <a:rPr lang="ru-RU" dirty="0" err="1" smtClean="0"/>
              <a:t>поведінку</a:t>
            </a:r>
            <a:r>
              <a:rPr lang="ru-RU" dirty="0" smtClean="0"/>
              <a:t> людей і сферу </a:t>
            </a:r>
            <a:r>
              <a:rPr lang="ru-RU" dirty="0" err="1" smtClean="0"/>
              <a:t>політики</a:t>
            </a:r>
            <a:r>
              <a:rPr lang="ru-RU" dirty="0" smtClean="0"/>
              <a:t> в </a:t>
            </a:r>
            <a:r>
              <a:rPr lang="ru-RU" dirty="0" err="1" smtClean="0"/>
              <a:t>цілому</a:t>
            </a:r>
            <a:r>
              <a:rPr lang="ru-RU" dirty="0" smtClean="0"/>
              <a:t> - М</a:t>
            </a:r>
            <a:r>
              <a:rPr lang="ru-RU" dirty="0"/>
              <a:t>. </a:t>
            </a:r>
            <a:r>
              <a:rPr lang="ru-RU" dirty="0" err="1" smtClean="0"/>
              <a:t>Паренті</a:t>
            </a:r>
            <a:r>
              <a:rPr lang="ru-RU" dirty="0" smtClean="0"/>
              <a:t>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Взаємовідносини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з </a:t>
            </a:r>
            <a:r>
              <a:rPr lang="ru-RU" dirty="0" err="1" smtClean="0"/>
              <a:t>етнічними</a:t>
            </a:r>
            <a:r>
              <a:rPr lang="ru-RU" dirty="0" smtClean="0"/>
              <a:t> </a:t>
            </a:r>
            <a:r>
              <a:rPr lang="ru-RU" dirty="0" err="1" smtClean="0"/>
              <a:t>спільностями</a:t>
            </a:r>
            <a:r>
              <a:rPr lang="ru-RU" dirty="0" smtClean="0"/>
              <a:t> і </a:t>
            </a:r>
            <a:r>
              <a:rPr lang="ru-RU" dirty="0" err="1" smtClean="0"/>
              <a:t>етнічними</a:t>
            </a:r>
            <a:r>
              <a:rPr lang="ru-RU" dirty="0" smtClean="0"/>
              <a:t> </a:t>
            </a:r>
            <a:r>
              <a:rPr lang="ru-RU" dirty="0" err="1" smtClean="0"/>
              <a:t>інститутами</a:t>
            </a:r>
            <a:r>
              <a:rPr lang="ru-RU" dirty="0" smtClean="0"/>
              <a:t>. </a:t>
            </a:r>
            <a:r>
              <a:rPr lang="ru-RU" dirty="0" smtClean="0"/>
              <a:t>П</a:t>
            </a:r>
            <a:r>
              <a:rPr lang="ru-RU" dirty="0"/>
              <a:t>. Ван </a:t>
            </a:r>
            <a:r>
              <a:rPr lang="ru-RU" dirty="0" err="1"/>
              <a:t>ден</a:t>
            </a:r>
            <a:r>
              <a:rPr lang="ru-RU" dirty="0"/>
              <a:t> Берг </a:t>
            </a: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Предмет </a:t>
            </a:r>
            <a:r>
              <a:rPr lang="ru-RU" dirty="0" err="1" smtClean="0"/>
              <a:t>етнополітології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1644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1447800"/>
            <a:ext cx="7772400" cy="2413248"/>
          </a:xfrm>
        </p:spPr>
        <p:txBody>
          <a:bodyPr>
            <a:noAutofit/>
          </a:bodyPr>
          <a:lstStyle/>
          <a:p>
            <a:r>
              <a:rPr lang="ru-RU" sz="3600" dirty="0" err="1" smtClean="0"/>
              <a:t>Етнічність</a:t>
            </a:r>
            <a:r>
              <a:rPr lang="ru-RU" sz="3600" dirty="0" smtClean="0"/>
              <a:t> у </a:t>
            </a:r>
            <a:r>
              <a:rPr lang="ru-RU" sz="3600" dirty="0" err="1" smtClean="0"/>
              <a:t>політичній</a:t>
            </a:r>
            <a:r>
              <a:rPr lang="ru-RU" sz="3600" dirty="0" smtClean="0"/>
              <a:t> </a:t>
            </a:r>
            <a:r>
              <a:rPr lang="ru-RU" sz="3600" dirty="0" err="1" smtClean="0"/>
              <a:t>сфері</a:t>
            </a:r>
            <a:r>
              <a:rPr lang="ru-RU" sz="3600" dirty="0" smtClean="0"/>
              <a:t> </a:t>
            </a:r>
            <a:r>
              <a:rPr lang="ru-RU" sz="3600" dirty="0" err="1" smtClean="0"/>
              <a:t>суспільства</a:t>
            </a:r>
            <a:endParaRPr lang="ru-RU" sz="3600" dirty="0" smtClean="0"/>
          </a:p>
          <a:p>
            <a:pPr lvl="1"/>
            <a:r>
              <a:rPr lang="ru-RU" sz="3600" dirty="0" err="1" smtClean="0"/>
              <a:t>Особистість</a:t>
            </a:r>
            <a:r>
              <a:rPr lang="ru-RU" sz="3600" dirty="0" smtClean="0"/>
              <a:t> як </a:t>
            </a:r>
            <a:r>
              <a:rPr lang="ru-RU" sz="3600" dirty="0" err="1" smtClean="0"/>
              <a:t>носій</a:t>
            </a:r>
            <a:r>
              <a:rPr lang="ru-RU" sz="3600" dirty="0" smtClean="0"/>
              <a:t> </a:t>
            </a:r>
            <a:r>
              <a:rPr lang="ru-RU" sz="3600" dirty="0" err="1" smtClean="0"/>
              <a:t>етнічності</a:t>
            </a:r>
            <a:endParaRPr lang="ru-RU" sz="3600" dirty="0" smtClean="0"/>
          </a:p>
          <a:p>
            <a:pPr lvl="1"/>
            <a:r>
              <a:rPr lang="uk-UA" sz="3600" dirty="0" smtClean="0"/>
              <a:t>Етнічна спільність</a:t>
            </a:r>
            <a:endParaRPr lang="ru-RU" sz="3600" dirty="0" smtClean="0"/>
          </a:p>
          <a:p>
            <a:pPr lvl="1"/>
            <a:r>
              <a:rPr lang="uk-UA" sz="3600" dirty="0" err="1" smtClean="0"/>
              <a:t>Етнополітичні</a:t>
            </a:r>
            <a:r>
              <a:rPr lang="uk-UA" sz="3600" dirty="0" smtClean="0"/>
              <a:t> інститути </a:t>
            </a:r>
            <a:endParaRPr lang="ru-RU" sz="3600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b="1" dirty="0" err="1" smtClean="0"/>
              <a:t>Об’єкти</a:t>
            </a:r>
            <a:r>
              <a:rPr lang="ru-RU" sz="4900" b="1" dirty="0" smtClean="0"/>
              <a:t> </a:t>
            </a:r>
            <a:r>
              <a:rPr lang="ru-RU" sz="4900" b="1" dirty="0" err="1" smtClean="0"/>
              <a:t>етнополітології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5837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Етнополітологія</a:t>
            </a:r>
            <a:r>
              <a:rPr lang="ru-RU" dirty="0" smtClean="0"/>
              <a:t> є </a:t>
            </a:r>
            <a:r>
              <a:rPr lang="ru-RU" dirty="0" err="1" smtClean="0"/>
              <a:t>міждисциплінарною</a:t>
            </a:r>
            <a:r>
              <a:rPr lang="ru-RU" dirty="0" smtClean="0"/>
              <a:t> наукою</a:t>
            </a:r>
            <a:endParaRPr lang="ru-RU" dirty="0" smtClean="0"/>
          </a:p>
          <a:p>
            <a:r>
              <a:rPr lang="ru-RU" dirty="0" err="1" smtClean="0"/>
              <a:t>Сформувалася</a:t>
            </a:r>
            <a:r>
              <a:rPr lang="ru-RU" dirty="0" smtClean="0"/>
              <a:t> на </a:t>
            </a:r>
            <a:r>
              <a:rPr lang="ru-RU" dirty="0" err="1" smtClean="0"/>
              <a:t>стику</a:t>
            </a:r>
            <a:r>
              <a:rPr lang="ru-RU" dirty="0" smtClean="0"/>
              <a:t> </a:t>
            </a:r>
            <a:r>
              <a:rPr lang="ru-RU" dirty="0" err="1" smtClean="0"/>
              <a:t>етнології</a:t>
            </a:r>
            <a:r>
              <a:rPr lang="ru-RU" dirty="0" smtClean="0"/>
              <a:t> та </a:t>
            </a:r>
            <a:r>
              <a:rPr lang="ru-RU" dirty="0" err="1" smtClean="0"/>
              <a:t>політичної</a:t>
            </a:r>
            <a:r>
              <a:rPr lang="ru-RU" dirty="0" smtClean="0"/>
              <a:t> науки</a:t>
            </a:r>
            <a:endParaRPr lang="ru-RU" dirty="0" smtClean="0"/>
          </a:p>
          <a:p>
            <a:r>
              <a:rPr lang="ru-RU" dirty="0" err="1" smtClean="0"/>
              <a:t>Суміжні</a:t>
            </a:r>
            <a:r>
              <a:rPr lang="ru-RU" dirty="0" smtClean="0"/>
              <a:t> науки</a:t>
            </a:r>
            <a:r>
              <a:rPr lang="ru-RU" dirty="0" smtClean="0"/>
              <a:t>:</a:t>
            </a:r>
          </a:p>
          <a:p>
            <a:pPr lvl="1"/>
            <a:r>
              <a:rPr lang="ru-RU" dirty="0" err="1" smtClean="0"/>
              <a:t>Етносоціологія</a:t>
            </a:r>
            <a:r>
              <a:rPr lang="ru-RU" dirty="0" smtClean="0"/>
              <a:t> </a:t>
            </a:r>
            <a:endParaRPr lang="ru-RU" dirty="0" smtClean="0"/>
          </a:p>
          <a:p>
            <a:pPr lvl="1"/>
            <a:r>
              <a:rPr lang="ru-RU" dirty="0" err="1" smtClean="0"/>
              <a:t>Етнодемографія</a:t>
            </a:r>
            <a:r>
              <a:rPr lang="ru-RU" dirty="0" smtClean="0"/>
              <a:t> </a:t>
            </a:r>
            <a:endParaRPr lang="ru-RU" dirty="0" smtClean="0"/>
          </a:p>
          <a:p>
            <a:pPr lvl="1"/>
            <a:r>
              <a:rPr lang="ru-RU" dirty="0" err="1" smtClean="0"/>
              <a:t>Етнопсихологія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Місце</a:t>
            </a:r>
            <a:r>
              <a:rPr lang="ru-RU" b="1" dirty="0" smtClean="0"/>
              <a:t> </a:t>
            </a:r>
            <a:r>
              <a:rPr lang="ru-RU" b="1" dirty="0" err="1" smtClean="0"/>
              <a:t>етнополітології</a:t>
            </a:r>
            <a:r>
              <a:rPr lang="ru-RU" b="1" dirty="0" smtClean="0"/>
              <a:t> в </a:t>
            </a:r>
            <a:r>
              <a:rPr lang="ru-RU" b="1" dirty="0" err="1" smtClean="0"/>
              <a:t>системі</a:t>
            </a:r>
            <a:r>
              <a:rPr lang="ru-RU" b="1" dirty="0" smtClean="0"/>
              <a:t> наук про </a:t>
            </a:r>
            <a:r>
              <a:rPr lang="ru-RU" b="1" dirty="0" err="1" smtClean="0"/>
              <a:t>суспільство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6000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Порівняльно-історичні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:</a:t>
            </a:r>
            <a:endParaRPr lang="ru-RU" dirty="0" smtClean="0"/>
          </a:p>
          <a:p>
            <a:pPr lvl="1"/>
            <a:r>
              <a:rPr lang="ru-RU" dirty="0" err="1" smtClean="0"/>
              <a:t>Історичний</a:t>
            </a:r>
            <a:r>
              <a:rPr lang="ru-RU" dirty="0" smtClean="0"/>
              <a:t> </a:t>
            </a:r>
            <a:r>
              <a:rPr lang="ru-RU" dirty="0" err="1" smtClean="0"/>
              <a:t>опис</a:t>
            </a:r>
            <a:endParaRPr lang="ru-RU" dirty="0" smtClean="0"/>
          </a:p>
          <a:p>
            <a:pPr lvl="1"/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endParaRPr lang="ru-RU" dirty="0" smtClean="0"/>
          </a:p>
          <a:p>
            <a:pPr lvl="1"/>
            <a:r>
              <a:rPr lang="ru-RU" dirty="0" err="1" smtClean="0"/>
              <a:t>Порівняння</a:t>
            </a:r>
            <a:r>
              <a:rPr lang="ru-RU" dirty="0" smtClean="0"/>
              <a:t> </a:t>
            </a:r>
            <a:endParaRPr lang="ru-RU" dirty="0" smtClean="0"/>
          </a:p>
          <a:p>
            <a:pPr lvl="1"/>
            <a:r>
              <a:rPr lang="ru-RU" dirty="0" err="1" smtClean="0"/>
              <a:t>Ретроспективний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endParaRPr lang="ru-RU" dirty="0" smtClean="0"/>
          </a:p>
          <a:p>
            <a:pPr lvl="1"/>
            <a:r>
              <a:rPr lang="ru-RU" dirty="0" err="1" smtClean="0"/>
              <a:t>Прогностичний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endParaRPr lang="ru-RU" dirty="0"/>
          </a:p>
          <a:p>
            <a:r>
              <a:rPr lang="ru-RU" dirty="0" err="1" smtClean="0"/>
              <a:t>Емпіричні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endParaRPr lang="ru-RU" dirty="0"/>
          </a:p>
          <a:p>
            <a:r>
              <a:rPr lang="ru-RU" dirty="0" err="1" smtClean="0"/>
              <a:t>Системний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Методи</a:t>
            </a:r>
            <a:r>
              <a:rPr lang="ru-RU" b="1" dirty="0" smtClean="0"/>
              <a:t> </a:t>
            </a:r>
            <a:r>
              <a:rPr lang="ru-RU" b="1" dirty="0" err="1" smtClean="0"/>
              <a:t>етнополітології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455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algn="ctr"/>
            <a:r>
              <a:rPr lang="ru-RU" sz="4400" dirty="0" err="1" smtClean="0"/>
              <a:t>етнос</a:t>
            </a:r>
            <a:r>
              <a:rPr lang="ru-RU" sz="4400" dirty="0" smtClean="0"/>
              <a:t>  </a:t>
            </a:r>
            <a:endParaRPr lang="ru-RU" sz="4400" dirty="0" smtClean="0"/>
          </a:p>
          <a:p>
            <a:endParaRPr lang="ru-RU" sz="4400" dirty="0" smtClean="0"/>
          </a:p>
          <a:p>
            <a:endParaRPr lang="ru-RU" sz="4400" dirty="0"/>
          </a:p>
          <a:p>
            <a:endParaRPr lang="ru-RU" sz="4400" dirty="0" smtClean="0"/>
          </a:p>
          <a:p>
            <a:endParaRPr lang="ru-RU" sz="4400" dirty="0"/>
          </a:p>
          <a:p>
            <a:endParaRPr lang="ru-RU" sz="4400" dirty="0" smtClean="0"/>
          </a:p>
          <a:p>
            <a:pPr marL="0" indent="0">
              <a:buNone/>
            </a:pPr>
            <a:endParaRPr lang="ru-RU" sz="4400" dirty="0"/>
          </a:p>
          <a:p>
            <a:pPr algn="ctr"/>
            <a:r>
              <a:rPr lang="ru-RU" sz="4400" dirty="0" err="1" smtClean="0"/>
              <a:t>етнічність</a:t>
            </a:r>
            <a:r>
              <a:rPr lang="ru-RU" sz="4400" dirty="0" smtClean="0"/>
              <a:t> </a:t>
            </a:r>
            <a:endParaRPr lang="ru-RU" sz="4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категорії</a:t>
            </a:r>
            <a:r>
              <a:rPr lang="ru-RU" b="1" dirty="0" smtClean="0"/>
              <a:t> </a:t>
            </a:r>
            <a:r>
              <a:rPr lang="ru-RU" b="1" dirty="0" err="1" smtClean="0"/>
              <a:t>етнології</a:t>
            </a:r>
            <a:endParaRPr lang="ru-RU" dirty="0"/>
          </a:p>
        </p:txBody>
      </p:sp>
      <p:pic>
        <p:nvPicPr>
          <p:cNvPr id="1026" name="Picture 2" descr="C:\Users\User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64502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0549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теорыя</a:t>
            </a:r>
            <a:r>
              <a:rPr lang="ru-RU" dirty="0" smtClean="0"/>
              <a:t> пас</a:t>
            </a:r>
            <a:r>
              <a:rPr lang="uk-UA" dirty="0" smtClean="0"/>
              <a:t>і</a:t>
            </a:r>
            <a:r>
              <a:rPr lang="ru-RU" dirty="0" err="1" smtClean="0"/>
              <a:t>онарності</a:t>
            </a:r>
            <a:r>
              <a:rPr lang="ru-RU" dirty="0" smtClean="0"/>
              <a:t> </a:t>
            </a:r>
            <a:r>
              <a:rPr lang="ru-RU" dirty="0" smtClean="0"/>
              <a:t>Л.Н. </a:t>
            </a:r>
            <a:r>
              <a:rPr lang="ru-RU" dirty="0" err="1" smtClean="0"/>
              <a:t>Гумільова</a:t>
            </a:r>
            <a:endParaRPr lang="ru-RU" dirty="0" smtClean="0"/>
          </a:p>
          <a:p>
            <a:r>
              <a:rPr lang="ru-RU" dirty="0" err="1" smtClean="0"/>
              <a:t>Дуалістична</a:t>
            </a:r>
            <a:r>
              <a:rPr lang="ru-RU" dirty="0" smtClean="0"/>
              <a:t> </a:t>
            </a:r>
            <a:r>
              <a:rPr lang="ru-RU" dirty="0" err="1" smtClean="0"/>
              <a:t>теорія</a:t>
            </a:r>
            <a:r>
              <a:rPr lang="ru-RU" dirty="0" smtClean="0"/>
              <a:t> </a:t>
            </a:r>
            <a:r>
              <a:rPr lang="ru-RU" dirty="0" err="1" smtClean="0"/>
              <a:t>етносу</a:t>
            </a:r>
            <a:r>
              <a:rPr lang="ru-RU" dirty="0" smtClean="0"/>
              <a:t> </a:t>
            </a:r>
            <a:r>
              <a:rPr lang="ru-RU" dirty="0"/>
              <a:t>Ю.В. </a:t>
            </a:r>
            <a:r>
              <a:rPr lang="ru-RU" dirty="0" err="1" smtClean="0"/>
              <a:t>Бромлея</a:t>
            </a:r>
            <a:endParaRPr lang="ru-RU" dirty="0" smtClean="0"/>
          </a:p>
          <a:p>
            <a:r>
              <a:rPr lang="ru-RU" dirty="0" err="1" smtClean="0"/>
              <a:t>Інформаційна</a:t>
            </a:r>
            <a:r>
              <a:rPr lang="ru-RU" dirty="0" smtClean="0"/>
              <a:t> </a:t>
            </a:r>
            <a:r>
              <a:rPr lang="ru-RU" dirty="0" err="1" smtClean="0"/>
              <a:t>теорія</a:t>
            </a:r>
            <a:r>
              <a:rPr lang="ru-RU" dirty="0" smtClean="0"/>
              <a:t> Н.Н</a:t>
            </a:r>
            <a:r>
              <a:rPr lang="ru-RU" dirty="0"/>
              <a:t>. </a:t>
            </a:r>
            <a:r>
              <a:rPr lang="ru-RU" dirty="0" err="1"/>
              <a:t>Чебоксарова</a:t>
            </a:r>
            <a:r>
              <a:rPr lang="ru-RU" dirty="0"/>
              <a:t> </a:t>
            </a:r>
            <a:r>
              <a:rPr lang="ru-RU" dirty="0" smtClean="0"/>
              <a:t>і </a:t>
            </a:r>
            <a:r>
              <a:rPr lang="ru-RU" dirty="0"/>
              <a:t>С.А. Арутюнова </a:t>
            </a:r>
            <a:endParaRPr lang="ru-RU" dirty="0" smtClean="0"/>
          </a:p>
          <a:p>
            <a:r>
              <a:rPr lang="ru-RU" dirty="0" smtClean="0"/>
              <a:t>системно-</a:t>
            </a:r>
            <a:r>
              <a:rPr lang="ru-RU" dirty="0" err="1" smtClean="0"/>
              <a:t>статистична</a:t>
            </a:r>
            <a:r>
              <a:rPr lang="ru-RU" dirty="0" smtClean="0"/>
              <a:t> </a:t>
            </a:r>
            <a:r>
              <a:rPr lang="ru-RU" dirty="0" err="1" smtClean="0"/>
              <a:t>теорія</a:t>
            </a:r>
            <a:r>
              <a:rPr lang="ru-RU" dirty="0" smtClean="0"/>
              <a:t> </a:t>
            </a:r>
            <a:r>
              <a:rPr lang="ru-RU" dirty="0"/>
              <a:t>Г.Е. Маркова </a:t>
            </a:r>
            <a:r>
              <a:rPr lang="ru-RU" dirty="0" smtClean="0"/>
              <a:t>та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В.В. Пименова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рирода </a:t>
            </a:r>
            <a:r>
              <a:rPr lang="ru-RU" dirty="0" err="1" smtClean="0"/>
              <a:t>етносу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75688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106</TotalTime>
  <Words>211</Words>
  <Application>Microsoft Office PowerPoint</Application>
  <PresentationFormat>Экран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Волна</vt:lpstr>
      <vt:lpstr>Етнополітологія як наука  і навчальна дисципліна</vt:lpstr>
      <vt:lpstr>Формування  етнополітології як науки</vt:lpstr>
      <vt:lpstr>Предмет етнополітології</vt:lpstr>
      <vt:lpstr>Об’єкти етнополітології </vt:lpstr>
      <vt:lpstr>Місце етнополітології в системі наук про суспільство</vt:lpstr>
      <vt:lpstr>Методи етнополітології</vt:lpstr>
      <vt:lpstr>Основні категорії етнології</vt:lpstr>
      <vt:lpstr>Природа етносу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Этнополитология как наука и учебная дисциплина</dc:title>
  <dc:creator>hobbit</dc:creator>
  <cp:lastModifiedBy>User</cp:lastModifiedBy>
  <cp:revision>16</cp:revision>
  <dcterms:created xsi:type="dcterms:W3CDTF">2015-06-09T13:04:56Z</dcterms:created>
  <dcterms:modified xsi:type="dcterms:W3CDTF">2020-09-05T19:12:54Z</dcterms:modified>
</cp:coreProperties>
</file>