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C85433C-2A37-420B-8C89-DCB2DEBFA551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4632" cy="2592287"/>
          </a:xfrm>
        </p:spPr>
        <p:txBody>
          <a:bodyPr>
            <a:normAutofit/>
          </a:bodyPr>
          <a:lstStyle/>
          <a:p>
            <a:r>
              <a:rPr lang="uk-UA" dirty="0">
                <a:effectLst/>
              </a:rPr>
              <a:t> </a:t>
            </a:r>
            <a:r>
              <a:rPr lang="uk-UA" b="1" dirty="0">
                <a:solidFill>
                  <a:srgbClr val="C00000"/>
                </a:solidFill>
                <a:effectLst/>
              </a:rPr>
              <a:t>Вивчення дисципліни «Комунікації в системі надання соціальних послуг»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708920"/>
            <a:ext cx="7704856" cy="3816424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4000" b="1" dirty="0">
                <a:solidFill>
                  <a:srgbClr val="7030A0"/>
                </a:solidFill>
                <a:effectLst/>
              </a:rPr>
              <a:t>має на меті формування у студентів цілісного уявлення щодо системи комунікацій, в цілому, та ролі комунікацій в системі надання соціальних послуг </a:t>
            </a:r>
            <a:r>
              <a:rPr lang="uk-UA" sz="4000" b="1" dirty="0">
                <a:effectLst/>
              </a:rPr>
              <a:t>зокрема.</a:t>
            </a:r>
            <a:endParaRPr lang="ru-RU" sz="4000" b="1" dirty="0">
              <a:effectLst/>
            </a:endParaRPr>
          </a:p>
          <a:p>
            <a:r>
              <a:rPr lang="uk-UA" i="1" dirty="0">
                <a:effectLst/>
              </a:rPr>
              <a:t> 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240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uk-UA" sz="2800" b="1" i="1" dirty="0"/>
              <a:t>Налагоджувати </a:t>
            </a:r>
            <a:r>
              <a:rPr lang="uk-UA" sz="2800" b="1" i="1" dirty="0" err="1"/>
              <a:t>зв</a:t>
            </a:r>
            <a:r>
              <a:rPr lang="ru-RU" sz="2800" b="1" i="1" dirty="0"/>
              <a:t>’</a:t>
            </a:r>
            <a:r>
              <a:rPr lang="uk-UA" sz="2800" b="1" i="1" dirty="0" err="1"/>
              <a:t>язки</a:t>
            </a:r>
            <a:r>
              <a:rPr lang="uk-UA" sz="2800" b="1" i="1" dirty="0"/>
              <a:t> з позицій конкретного </a:t>
            </a:r>
            <a:r>
              <a:rPr lang="uk-UA" sz="2800" b="1" i="1" dirty="0" err="1"/>
              <a:t>суб</a:t>
            </a:r>
            <a:r>
              <a:rPr lang="ru-RU" sz="2800" b="1" i="1" dirty="0"/>
              <a:t>’</a:t>
            </a:r>
            <a:r>
              <a:rPr lang="uk-UA" sz="2800" b="1" i="1" dirty="0" err="1"/>
              <a:t>єкту</a:t>
            </a:r>
            <a:r>
              <a:rPr lang="uk-UA" sz="2800" b="1" i="1" dirty="0"/>
              <a:t> надання соціальних послуг з окремими представниками, соціальними та професійними групами, усіма </a:t>
            </a:r>
            <a:r>
              <a:rPr lang="uk-UA" sz="2800" b="1" i="1" dirty="0" err="1"/>
              <a:t>суб</a:t>
            </a:r>
            <a:r>
              <a:rPr lang="ru-RU" sz="2800" b="1" i="1" dirty="0"/>
              <a:t>’</a:t>
            </a:r>
            <a:r>
              <a:rPr lang="ru-RU" sz="2800" b="1" i="1" dirty="0" err="1"/>
              <a:t>єктами</a:t>
            </a:r>
            <a:r>
              <a:rPr lang="ru-RU" sz="2800" b="1" i="1" dirty="0"/>
              <a:t> </a:t>
            </a:r>
            <a:r>
              <a:rPr lang="ru-RU" sz="2800" b="1" i="1" dirty="0" err="1"/>
              <a:t>інформаційного</a:t>
            </a:r>
            <a:r>
              <a:rPr lang="ru-RU" sz="2800" b="1" i="1" dirty="0"/>
              <a:t> ринку.</a:t>
            </a:r>
            <a:endParaRPr lang="ru-RU" sz="2800" b="1" dirty="0"/>
          </a:p>
          <a:p>
            <a:pPr lvl="0" algn="just"/>
            <a:r>
              <a:rPr lang="uk-UA" sz="2800" b="1" i="1" dirty="0"/>
              <a:t>Розробляти  та впроваджувати проекти комунікаційних структур надання соціальних послуг.</a:t>
            </a:r>
            <a:endParaRPr lang="ru-RU" sz="2800" b="1" dirty="0"/>
          </a:p>
          <a:p>
            <a:pPr algn="just"/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У разі успішного завершення курсу студент </a:t>
            </a:r>
            <a:r>
              <a:rPr lang="uk-UA" b="1" u="sng" dirty="0">
                <a:solidFill>
                  <a:srgbClr val="FF0000"/>
                </a:solidFill>
              </a:rPr>
              <a:t>зможе</a:t>
            </a:r>
            <a:r>
              <a:rPr lang="uk-UA" b="1" dirty="0">
                <a:solidFill>
                  <a:srgbClr val="FF0000"/>
                </a:solidFill>
              </a:rPr>
              <a:t>: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964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1" i="1" dirty="0">
                <a:solidFill>
                  <a:srgbClr val="7030A0"/>
                </a:solidFill>
              </a:rPr>
              <a:t>Розробляти та реалізовувати конкретні комунікаційні заходи в сфері соціального управління; організовувати та проводити прес-конференції, брифінги, використовувати соціальні медіа як комунікаційний канал; взаємодіяти з громадянським суспільством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У разі успішного завершення курсу студент </a:t>
            </a:r>
            <a:r>
              <a:rPr lang="uk-UA" b="1" u="sng" dirty="0">
                <a:solidFill>
                  <a:srgbClr val="FF0000"/>
                </a:solidFill>
              </a:rPr>
              <a:t>зможе</a:t>
            </a:r>
            <a:r>
              <a:rPr lang="uk-UA" b="1" dirty="0">
                <a:solidFill>
                  <a:srgbClr val="FF0000"/>
                </a:solidFill>
              </a:rPr>
              <a:t>: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7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268760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>
                <a:effectLst/>
              </a:rPr>
              <a:t> </a:t>
            </a:r>
            <a:r>
              <a:rPr lang="uk-UA" sz="3600" b="1" i="1" dirty="0">
                <a:solidFill>
                  <a:srgbClr val="7030A0"/>
                </a:solidFill>
                <a:effectLst/>
              </a:rPr>
              <a:t>Вивчення сприятиме формуванню у студентів загальних та фахових </a:t>
            </a:r>
            <a:r>
              <a:rPr lang="uk-UA" sz="3600" b="1" i="1" dirty="0" err="1">
                <a:solidFill>
                  <a:srgbClr val="7030A0"/>
                </a:solidFill>
                <a:effectLst/>
              </a:rPr>
              <a:t>компетентностей</a:t>
            </a:r>
            <a:r>
              <a:rPr lang="uk-UA" sz="3600" b="1" i="1" dirty="0">
                <a:solidFill>
                  <a:srgbClr val="7030A0"/>
                </a:solidFill>
                <a:effectLst/>
              </a:rPr>
              <a:t> з управління різноманітними, багаторівневими комунікаційними процесами на основі їхнього проектування, планування та організації.</a:t>
            </a:r>
            <a:endParaRPr lang="ru-RU" sz="3600" b="1" dirty="0">
              <a:solidFill>
                <a:srgbClr val="7030A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278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268760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i="1" dirty="0">
                <a:solidFill>
                  <a:srgbClr val="7030A0"/>
                </a:solidFill>
                <a:effectLst/>
              </a:rPr>
              <a:t> Набуваються навички налагодження соціальної взаємодії та зв’язків між органами влади, структурами соціальних служб та представниками окремих соціальних (СЖО!) та професійних груп.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181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 </a:t>
            </a:r>
            <a:r>
              <a:rPr lang="uk-UA" i="1" dirty="0">
                <a:solidFill>
                  <a:srgbClr val="C00000"/>
                </a:solidFill>
              </a:rPr>
              <a:t>Завданням вивчення дисципліни є </a:t>
            </a:r>
            <a:endParaRPr lang="ru-RU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800" b="1" i="1" dirty="0">
                <a:solidFill>
                  <a:srgbClr val="7030A0"/>
                </a:solidFill>
              </a:rPr>
              <a:t>формування у слухачів системних знань з теорії комунікації, аналітичних та проектних умінь встановлення управлінських прямих та зворотних зв’язків , організаторських навичок з формування управлінських ієрархічних пірамід та інформаційних мереж для надання соціальних послуг</a:t>
            </a:r>
            <a:endParaRPr lang="ru-RU" sz="2800" b="1" i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24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052736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000" b="1" dirty="0">
                <a:solidFill>
                  <a:srgbClr val="7030A0"/>
                </a:solidFill>
              </a:rPr>
              <a:t>Навчальний курс покликаний підготувати спеціалістів високої організаційної культури, які розуміють успішну комунікації як запоруку успіху й платформу для реалізації продуктивних ділових відносин.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403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556792"/>
            <a:ext cx="79928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i="1" dirty="0">
                <a:solidFill>
                  <a:srgbClr val="7030A0"/>
                </a:solidFill>
              </a:rPr>
              <a:t>Опанування дисципліни сприятиме особистісному росту студентів, підвищенню їхньої фахово-професійної  культури.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977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846640" cy="2160240"/>
          </a:xfrm>
        </p:spPr>
        <p:txBody>
          <a:bodyPr/>
          <a:lstStyle/>
          <a:p>
            <a:r>
              <a:rPr lang="uk-UA" i="1" dirty="0">
                <a:solidFill>
                  <a:srgbClr val="FF0000"/>
                </a:solidFill>
              </a:rPr>
              <a:t>Студент набуває знання про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72808" cy="240930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sz="3500" b="1" i="1" dirty="0">
                <a:solidFill>
                  <a:srgbClr val="7030A0"/>
                </a:solidFill>
              </a:rPr>
              <a:t>- основні теоретичні концепції комунікативних процесів, </a:t>
            </a:r>
            <a:endParaRPr lang="ru-RU" sz="3500" b="1" dirty="0">
              <a:solidFill>
                <a:srgbClr val="7030A0"/>
              </a:solidFill>
            </a:endParaRPr>
          </a:p>
          <a:p>
            <a:pPr algn="just"/>
            <a:r>
              <a:rPr lang="uk-UA" sz="3500" b="1" i="1" dirty="0" err="1">
                <a:solidFill>
                  <a:srgbClr val="7030A0"/>
                </a:solidFill>
              </a:rPr>
              <a:t>-характеристики</a:t>
            </a:r>
            <a:r>
              <a:rPr lang="uk-UA" sz="3500" b="1" i="1" dirty="0">
                <a:solidFill>
                  <a:srgbClr val="7030A0"/>
                </a:solidFill>
              </a:rPr>
              <a:t> перспективних моделей комунікації та комунікативних технологій. </a:t>
            </a:r>
            <a:endParaRPr lang="ru-RU" sz="3500" b="1" dirty="0">
              <a:solidFill>
                <a:srgbClr val="7030A0"/>
              </a:solidFill>
            </a:endParaRPr>
          </a:p>
          <a:p>
            <a:r>
              <a:rPr lang="uk-UA" sz="3000" b="1" i="1" dirty="0">
                <a:solidFill>
                  <a:srgbClr val="7030A0"/>
                </a:solidFill>
              </a:rPr>
              <a:t> </a:t>
            </a:r>
            <a:endParaRPr lang="ru-RU" sz="3000" b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04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800" b="1" i="1" dirty="0">
                <a:solidFill>
                  <a:srgbClr val="7030A0"/>
                </a:solidFill>
              </a:rPr>
              <a:t>- визначати доцільність застосування комунікативних технологій в різних соціальних ситуаціях,</a:t>
            </a:r>
            <a:endParaRPr lang="ru-RU" sz="2800" b="1" dirty="0">
              <a:solidFill>
                <a:srgbClr val="7030A0"/>
              </a:solidFill>
            </a:endParaRPr>
          </a:p>
          <a:p>
            <a:r>
              <a:rPr lang="uk-UA" sz="2800" b="1" i="1" dirty="0">
                <a:solidFill>
                  <a:srgbClr val="7030A0"/>
                </a:solidFill>
              </a:rPr>
              <a:t>- будувати прогностичні комунікаційні моделі, </a:t>
            </a:r>
            <a:endParaRPr lang="ru-RU" sz="2800" b="1" dirty="0">
              <a:solidFill>
                <a:srgbClr val="7030A0"/>
              </a:solidFill>
            </a:endParaRPr>
          </a:p>
          <a:p>
            <a:r>
              <a:rPr lang="uk-UA" sz="2800" b="1" i="1" dirty="0" err="1">
                <a:solidFill>
                  <a:srgbClr val="7030A0"/>
                </a:solidFill>
              </a:rPr>
              <a:t>-аналізувати</a:t>
            </a:r>
            <a:r>
              <a:rPr lang="uk-UA" sz="2800" b="1" i="1" dirty="0">
                <a:solidFill>
                  <a:srgbClr val="7030A0"/>
                </a:solidFill>
              </a:rPr>
              <a:t> результати комунікативних кампаній в межах профільної соціальної діяльності</a:t>
            </a:r>
            <a:endParaRPr lang="ru-RU" sz="2800" b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i="1" dirty="0">
                <a:solidFill>
                  <a:srgbClr val="FF0000"/>
                </a:solidFill>
              </a:rPr>
              <a:t>Студент набуває вміння</a:t>
            </a:r>
            <a:endParaRPr lang="ru-RU" sz="54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7802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uk-UA" b="1" i="1" dirty="0">
                <a:solidFill>
                  <a:srgbClr val="7030A0"/>
                </a:solidFill>
              </a:rPr>
              <a:t>Сформувати та представити багаторівневу комплексну комунікаційну модель системи надання соціальних послуг та окремих її підрозділів</a:t>
            </a:r>
            <a:endParaRPr lang="ru-RU" b="1" dirty="0">
              <a:solidFill>
                <a:srgbClr val="7030A0"/>
              </a:solidFill>
            </a:endParaRPr>
          </a:p>
          <a:p>
            <a:pPr lvl="0" algn="just"/>
            <a:r>
              <a:rPr lang="uk-UA" b="1" i="1" dirty="0">
                <a:solidFill>
                  <a:srgbClr val="7030A0"/>
                </a:solidFill>
              </a:rPr>
              <a:t>Аналізувати ефективність функціонування окремих соціально-управлінських підрозділів та запропонувати шляхи та перспективи підвищення рівня комунікативної ефективності.</a:t>
            </a:r>
            <a:endParaRPr lang="ru-RU" b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У разі успішного завершення курсу студент </a:t>
            </a:r>
            <a:r>
              <a:rPr lang="uk-UA" b="1" u="sng" dirty="0">
                <a:solidFill>
                  <a:srgbClr val="FF0000"/>
                </a:solidFill>
              </a:rPr>
              <a:t>зможе</a:t>
            </a:r>
            <a:r>
              <a:rPr lang="uk-UA" b="1" dirty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190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100</TotalTime>
  <Words>341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Candara</vt:lpstr>
      <vt:lpstr>Symbol</vt:lpstr>
      <vt:lpstr>Волна</vt:lpstr>
      <vt:lpstr> Вивчення дисципліни «Комунікації в системі надання соціальних послуг» </vt:lpstr>
      <vt:lpstr>Презентация PowerPoint</vt:lpstr>
      <vt:lpstr>Презентация PowerPoint</vt:lpstr>
      <vt:lpstr> Завданням вивчення дисципліни є </vt:lpstr>
      <vt:lpstr>Презентация PowerPoint</vt:lpstr>
      <vt:lpstr>Презентация PowerPoint</vt:lpstr>
      <vt:lpstr>Студент набуває знання про </vt:lpstr>
      <vt:lpstr>Студент набуває вміння</vt:lpstr>
      <vt:lpstr> У разі успішного завершення курсу студент зможе:</vt:lpstr>
      <vt:lpstr>У разі успішного завершення курсу студент зможе: </vt:lpstr>
      <vt:lpstr>У разі успішного завершення курсу студент зможе: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Владимир Глазунов</cp:lastModifiedBy>
  <cp:revision>7</cp:revision>
  <dcterms:created xsi:type="dcterms:W3CDTF">2020-09-06T13:58:22Z</dcterms:created>
  <dcterms:modified xsi:type="dcterms:W3CDTF">2025-02-08T08:55:46Z</dcterms:modified>
</cp:coreProperties>
</file>